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8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9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725" r:id="rId3"/>
    <p:sldMasterId id="2147483789" r:id="rId4"/>
    <p:sldMasterId id="2147483791" r:id="rId5"/>
    <p:sldMasterId id="2147483894" r:id="rId6"/>
    <p:sldMasterId id="2147483908" r:id="rId7"/>
    <p:sldMasterId id="2147483965" r:id="rId8"/>
    <p:sldMasterId id="2147483979" r:id="rId9"/>
    <p:sldMasterId id="2147483992" r:id="rId10"/>
  </p:sldMasterIdLst>
  <p:notesMasterIdLst>
    <p:notesMasterId r:id="rId38"/>
  </p:notesMasterIdLst>
  <p:handoutMasterIdLst>
    <p:handoutMasterId r:id="rId39"/>
  </p:handoutMasterIdLst>
  <p:sldIdLst>
    <p:sldId id="394" r:id="rId11"/>
    <p:sldId id="544" r:id="rId12"/>
    <p:sldId id="589" r:id="rId13"/>
    <p:sldId id="581" r:id="rId14"/>
    <p:sldId id="334" r:id="rId15"/>
    <p:sldId id="387" r:id="rId16"/>
    <p:sldId id="433" r:id="rId17"/>
    <p:sldId id="432" r:id="rId18"/>
    <p:sldId id="565" r:id="rId19"/>
    <p:sldId id="571" r:id="rId20"/>
    <p:sldId id="447" r:id="rId21"/>
    <p:sldId id="582" r:id="rId22"/>
    <p:sldId id="456" r:id="rId23"/>
    <p:sldId id="570" r:id="rId24"/>
    <p:sldId id="548" r:id="rId25"/>
    <p:sldId id="465" r:id="rId26"/>
    <p:sldId id="551" r:id="rId27"/>
    <p:sldId id="562" r:id="rId28"/>
    <p:sldId id="591" r:id="rId29"/>
    <p:sldId id="449" r:id="rId30"/>
    <p:sldId id="590" r:id="rId31"/>
    <p:sldId id="416" r:id="rId32"/>
    <p:sldId id="592" r:id="rId33"/>
    <p:sldId id="569" r:id="rId34"/>
    <p:sldId id="552" r:id="rId35"/>
    <p:sldId id="566" r:id="rId36"/>
    <p:sldId id="572" r:id="rId37"/>
  </p:sldIdLst>
  <p:sldSz cx="9144000" cy="5143500" type="screen16x9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D61C38"/>
    <a:srgbClr val="3A63A9"/>
    <a:srgbClr val="3C336F"/>
    <a:srgbClr val="3E1586"/>
    <a:srgbClr val="FAC090"/>
    <a:srgbClr val="666633"/>
    <a:srgbClr val="3C3170"/>
    <a:srgbClr val="636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465" autoAdjust="0"/>
    <p:restoredTop sz="97003" autoAdjust="0"/>
  </p:normalViewPr>
  <p:slideViewPr>
    <p:cSldViewPr snapToGrid="0" snapToObjects="1">
      <p:cViewPr varScale="1">
        <p:scale>
          <a:sx n="79" d="100"/>
          <a:sy n="79" d="100"/>
        </p:scale>
        <p:origin x="856" y="6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ird\Documents\0presentations\Field%20vs%20time\SC%20Onl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ird\Documents\0presentations\2019%2009%20Site%20VIsit\40%20T%20Review\energy%20to%20date%20and%2040%20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92512945923699"/>
          <c:y val="4.0203611725448396E-2"/>
          <c:w val="0.77135393903787519"/>
          <c:h val="0.76182576625435627"/>
        </c:manualLayout>
      </c:layout>
      <c:scatterChart>
        <c:scatterStyle val="lineMarker"/>
        <c:varyColors val="0"/>
        <c:ser>
          <c:idx val="0"/>
          <c:order val="0"/>
          <c:spPr>
            <a:ln w="603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'Feb 2018'!$A$2:$A$61</c:f>
              <c:numCache>
                <c:formatCode>General</c:formatCode>
                <c:ptCount val="60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</c:numCache>
            </c:numRef>
          </c:xVal>
          <c:yVal>
            <c:numRef>
              <c:f>'Feb 2018'!$B$2:$B$61</c:f>
              <c:numCache>
                <c:formatCode>General</c:formatCode>
                <c:ptCount val="60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14</c:v>
                </c:pt>
                <c:pt idx="13">
                  <c:v>14</c:v>
                </c:pt>
                <c:pt idx="14">
                  <c:v>16.5</c:v>
                </c:pt>
                <c:pt idx="15">
                  <c:v>16.5</c:v>
                </c:pt>
                <c:pt idx="16">
                  <c:v>16.5</c:v>
                </c:pt>
                <c:pt idx="17">
                  <c:v>17.5</c:v>
                </c:pt>
                <c:pt idx="18">
                  <c:v>17.5</c:v>
                </c:pt>
                <c:pt idx="19">
                  <c:v>17.5</c:v>
                </c:pt>
                <c:pt idx="20">
                  <c:v>17.5</c:v>
                </c:pt>
                <c:pt idx="21">
                  <c:v>17.5</c:v>
                </c:pt>
                <c:pt idx="22">
                  <c:v>17.5</c:v>
                </c:pt>
                <c:pt idx="23">
                  <c:v>17.5</c:v>
                </c:pt>
                <c:pt idx="24">
                  <c:v>17.5</c:v>
                </c:pt>
                <c:pt idx="25">
                  <c:v>17.5</c:v>
                </c:pt>
                <c:pt idx="26">
                  <c:v>17.5</c:v>
                </c:pt>
                <c:pt idx="27">
                  <c:v>18</c:v>
                </c:pt>
                <c:pt idx="28">
                  <c:v>18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21.1</c:v>
                </c:pt>
                <c:pt idx="44">
                  <c:v>21.6</c:v>
                </c:pt>
                <c:pt idx="45">
                  <c:v>22.3</c:v>
                </c:pt>
                <c:pt idx="46">
                  <c:v>22.3</c:v>
                </c:pt>
                <c:pt idx="47">
                  <c:v>22.3</c:v>
                </c:pt>
                <c:pt idx="48">
                  <c:v>22.3</c:v>
                </c:pt>
                <c:pt idx="49">
                  <c:v>23.4</c:v>
                </c:pt>
                <c:pt idx="50">
                  <c:v>23.4</c:v>
                </c:pt>
                <c:pt idx="51">
                  <c:v>23.4</c:v>
                </c:pt>
                <c:pt idx="52">
                  <c:v>23.4</c:v>
                </c:pt>
                <c:pt idx="53">
                  <c:v>23.4</c:v>
                </c:pt>
                <c:pt idx="54">
                  <c:v>23.4</c:v>
                </c:pt>
                <c:pt idx="55">
                  <c:v>23.4</c:v>
                </c:pt>
                <c:pt idx="56">
                  <c:v>23.4</c:v>
                </c:pt>
                <c:pt idx="57">
                  <c:v>23.4</c:v>
                </c:pt>
                <c:pt idx="58">
                  <c:v>23.4</c:v>
                </c:pt>
                <c:pt idx="59">
                  <c:v>23.4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E92-441E-BBE2-222D7ECB7A7C}"/>
            </c:ext>
          </c:extLst>
        </c:ser>
        <c:ser>
          <c:idx val="1"/>
          <c:order val="1"/>
          <c:spPr>
            <a:ln w="6032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'Feb 2018'!$A$2:$A$61</c:f>
              <c:numCache>
                <c:formatCode>General</c:formatCode>
                <c:ptCount val="60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</c:numCache>
            </c:numRef>
          </c:xVal>
          <c:yVal>
            <c:numRef>
              <c:f>'Feb 2018'!$C$2:$C$61</c:f>
              <c:numCache>
                <c:formatCode>General</c:formatCode>
                <c:ptCount val="60"/>
                <c:pt idx="29">
                  <c:v>20.7</c:v>
                </c:pt>
                <c:pt idx="30">
                  <c:v>20.7</c:v>
                </c:pt>
                <c:pt idx="31">
                  <c:v>20.7</c:v>
                </c:pt>
                <c:pt idx="32">
                  <c:v>21.1</c:v>
                </c:pt>
                <c:pt idx="33">
                  <c:v>21.1</c:v>
                </c:pt>
                <c:pt idx="34">
                  <c:v>21.5</c:v>
                </c:pt>
                <c:pt idx="35">
                  <c:v>22.8</c:v>
                </c:pt>
                <c:pt idx="36">
                  <c:v>22.8</c:v>
                </c:pt>
                <c:pt idx="37">
                  <c:v>22.8</c:v>
                </c:pt>
                <c:pt idx="38">
                  <c:v>22.8</c:v>
                </c:pt>
                <c:pt idx="39">
                  <c:v>22.8</c:v>
                </c:pt>
                <c:pt idx="40">
                  <c:v>22.8</c:v>
                </c:pt>
                <c:pt idx="41">
                  <c:v>22.8</c:v>
                </c:pt>
                <c:pt idx="42">
                  <c:v>25</c:v>
                </c:pt>
                <c:pt idx="43">
                  <c:v>25</c:v>
                </c:pt>
                <c:pt idx="44">
                  <c:v>25</c:v>
                </c:pt>
                <c:pt idx="45">
                  <c:v>25</c:v>
                </c:pt>
                <c:pt idx="46">
                  <c:v>26.8</c:v>
                </c:pt>
                <c:pt idx="47">
                  <c:v>33.799999999999997</c:v>
                </c:pt>
                <c:pt idx="48">
                  <c:v>33.799999999999997</c:v>
                </c:pt>
                <c:pt idx="49">
                  <c:v>33.799999999999997</c:v>
                </c:pt>
                <c:pt idx="50">
                  <c:v>35.4</c:v>
                </c:pt>
                <c:pt idx="51">
                  <c:v>35.4</c:v>
                </c:pt>
                <c:pt idx="52">
                  <c:v>35.4</c:v>
                </c:pt>
                <c:pt idx="53">
                  <c:v>35.4</c:v>
                </c:pt>
                <c:pt idx="54">
                  <c:v>35.4</c:v>
                </c:pt>
                <c:pt idx="55">
                  <c:v>41.4</c:v>
                </c:pt>
                <c:pt idx="56">
                  <c:v>45.4</c:v>
                </c:pt>
                <c:pt idx="57">
                  <c:v>45.4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E92-441E-BBE2-222D7ECB7A7C}"/>
            </c:ext>
          </c:extLst>
        </c:ser>
        <c:ser>
          <c:idx val="2"/>
          <c:order val="2"/>
          <c:spPr>
            <a:ln w="6032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'Feb 2018'!$A$2:$A$61</c:f>
              <c:numCache>
                <c:formatCode>General</c:formatCode>
                <c:ptCount val="60"/>
                <c:pt idx="0">
                  <c:v>1961</c:v>
                </c:pt>
                <c:pt idx="1">
                  <c:v>1962</c:v>
                </c:pt>
                <c:pt idx="2">
                  <c:v>1963</c:v>
                </c:pt>
                <c:pt idx="3">
                  <c:v>1964</c:v>
                </c:pt>
                <c:pt idx="4">
                  <c:v>1965</c:v>
                </c:pt>
                <c:pt idx="5">
                  <c:v>1966</c:v>
                </c:pt>
                <c:pt idx="6">
                  <c:v>1967</c:v>
                </c:pt>
                <c:pt idx="7">
                  <c:v>1968</c:v>
                </c:pt>
                <c:pt idx="8">
                  <c:v>1969</c:v>
                </c:pt>
                <c:pt idx="9">
                  <c:v>1970</c:v>
                </c:pt>
                <c:pt idx="10">
                  <c:v>1971</c:v>
                </c:pt>
                <c:pt idx="11">
                  <c:v>1972</c:v>
                </c:pt>
                <c:pt idx="12">
                  <c:v>1973</c:v>
                </c:pt>
                <c:pt idx="13">
                  <c:v>1974</c:v>
                </c:pt>
                <c:pt idx="14">
                  <c:v>1975</c:v>
                </c:pt>
                <c:pt idx="15">
                  <c:v>1976</c:v>
                </c:pt>
                <c:pt idx="16">
                  <c:v>1977</c:v>
                </c:pt>
                <c:pt idx="17">
                  <c:v>1978</c:v>
                </c:pt>
                <c:pt idx="18">
                  <c:v>1979</c:v>
                </c:pt>
                <c:pt idx="19">
                  <c:v>1980</c:v>
                </c:pt>
                <c:pt idx="20">
                  <c:v>1981</c:v>
                </c:pt>
                <c:pt idx="21">
                  <c:v>1982</c:v>
                </c:pt>
                <c:pt idx="22">
                  <c:v>1983</c:v>
                </c:pt>
                <c:pt idx="23">
                  <c:v>1984</c:v>
                </c:pt>
                <c:pt idx="24">
                  <c:v>1985</c:v>
                </c:pt>
                <c:pt idx="25">
                  <c:v>1986</c:v>
                </c:pt>
                <c:pt idx="26">
                  <c:v>1987</c:v>
                </c:pt>
                <c:pt idx="27">
                  <c:v>1988</c:v>
                </c:pt>
                <c:pt idx="28">
                  <c:v>1989</c:v>
                </c:pt>
                <c:pt idx="29">
                  <c:v>1990</c:v>
                </c:pt>
                <c:pt idx="30">
                  <c:v>1991</c:v>
                </c:pt>
                <c:pt idx="31">
                  <c:v>1992</c:v>
                </c:pt>
                <c:pt idx="32">
                  <c:v>1993</c:v>
                </c:pt>
                <c:pt idx="33">
                  <c:v>1994</c:v>
                </c:pt>
                <c:pt idx="34">
                  <c:v>1995</c:v>
                </c:pt>
                <c:pt idx="35">
                  <c:v>1996</c:v>
                </c:pt>
                <c:pt idx="36">
                  <c:v>1997</c:v>
                </c:pt>
                <c:pt idx="37">
                  <c:v>1998</c:v>
                </c:pt>
                <c:pt idx="38">
                  <c:v>1999</c:v>
                </c:pt>
                <c:pt idx="39">
                  <c:v>2000</c:v>
                </c:pt>
                <c:pt idx="40">
                  <c:v>2001</c:v>
                </c:pt>
                <c:pt idx="41">
                  <c:v>2002</c:v>
                </c:pt>
                <c:pt idx="42">
                  <c:v>2003</c:v>
                </c:pt>
                <c:pt idx="43">
                  <c:v>2004</c:v>
                </c:pt>
                <c:pt idx="44">
                  <c:v>2005</c:v>
                </c:pt>
                <c:pt idx="45">
                  <c:v>2006</c:v>
                </c:pt>
                <c:pt idx="46">
                  <c:v>2007</c:v>
                </c:pt>
                <c:pt idx="47">
                  <c:v>2008</c:v>
                </c:pt>
                <c:pt idx="48">
                  <c:v>2009</c:v>
                </c:pt>
                <c:pt idx="49">
                  <c:v>2010</c:v>
                </c:pt>
                <c:pt idx="50">
                  <c:v>2011</c:v>
                </c:pt>
                <c:pt idx="51">
                  <c:v>2012</c:v>
                </c:pt>
                <c:pt idx="52">
                  <c:v>2013</c:v>
                </c:pt>
                <c:pt idx="53">
                  <c:v>2014</c:v>
                </c:pt>
                <c:pt idx="54">
                  <c:v>2015</c:v>
                </c:pt>
                <c:pt idx="55">
                  <c:v>2016</c:v>
                </c:pt>
                <c:pt idx="56">
                  <c:v>2017</c:v>
                </c:pt>
                <c:pt idx="57">
                  <c:v>2018</c:v>
                </c:pt>
                <c:pt idx="58">
                  <c:v>2019</c:v>
                </c:pt>
                <c:pt idx="59">
                  <c:v>2020</c:v>
                </c:pt>
              </c:numCache>
            </c:numRef>
          </c:xVal>
          <c:yVal>
            <c:numRef>
              <c:f>'Feb 2018'!$D$2:$D$61</c:f>
              <c:numCache>
                <c:formatCode>General</c:formatCode>
                <c:ptCount val="60"/>
                <c:pt idx="56">
                  <c:v>24</c:v>
                </c:pt>
                <c:pt idx="57">
                  <c:v>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E92-441E-BBE2-222D7ECB7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4362335"/>
        <c:axId val="264351103"/>
      </c:scatterChart>
      <c:valAx>
        <c:axId val="264362335"/>
        <c:scaling>
          <c:orientation val="minMax"/>
          <c:max val="2020"/>
          <c:min val="19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Year</a:t>
                </a:r>
                <a:endParaRPr lang="en-US" sz="2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351103"/>
        <c:crosses val="autoZero"/>
        <c:crossBetween val="midCat"/>
        <c:majorUnit val="10"/>
      </c:valAx>
      <c:valAx>
        <c:axId val="264351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Field (T)</a:t>
                </a:r>
              </a:p>
            </c:rich>
          </c:tx>
          <c:layout>
            <c:manualLayout>
              <c:xMode val="edge"/>
              <c:yMode val="edge"/>
              <c:x val="1.9714892326357293E-2"/>
              <c:y val="0.33694922572984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3623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7030A0"/>
                </a:solidFill>
              </a:rPr>
              <a:t>HTS Coil Stored Energy</a:t>
            </a:r>
          </a:p>
          <a:p>
            <a:pPr>
              <a:defRPr>
                <a:solidFill>
                  <a:srgbClr val="7030A0"/>
                </a:solidFill>
              </a:defRPr>
            </a:pPr>
            <a:r>
              <a:rPr lang="en-US" dirty="0">
                <a:solidFill>
                  <a:srgbClr val="7030A0"/>
                </a:solidFill>
              </a:rPr>
              <a:t>40 T vs Coils prior to 2018</a:t>
            </a:r>
          </a:p>
        </c:rich>
      </c:tx>
      <c:layout>
        <c:manualLayout>
          <c:xMode val="edge"/>
          <c:yMode val="edge"/>
          <c:x val="0.31271522309711286"/>
          <c:y val="2.0425920654144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7030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Sheet1!$A$40</c:f>
              <c:strCache>
                <c:ptCount val="1"/>
                <c:pt idx="0">
                  <c:v>To Date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Sheet1!$B$39:$F$39</c:f>
              <c:strCache>
                <c:ptCount val="5"/>
                <c:pt idx="0">
                  <c:v>NI-REBCO</c:v>
                </c:pt>
                <c:pt idx="1">
                  <c:v>I-REBCO</c:v>
                </c:pt>
                <c:pt idx="2">
                  <c:v>ICF</c:v>
                </c:pt>
                <c:pt idx="3">
                  <c:v>Bi-2212</c:v>
                </c:pt>
                <c:pt idx="4">
                  <c:v>Bi-2223</c:v>
                </c:pt>
              </c:strCache>
            </c:strRef>
          </c:cat>
          <c:val>
            <c:numRef>
              <c:f>Sheet1!$B$40:$F$40</c:f>
              <c:numCache>
                <c:formatCode>General</c:formatCode>
                <c:ptCount val="5"/>
                <c:pt idx="0">
                  <c:v>9</c:v>
                </c:pt>
                <c:pt idx="1">
                  <c:v>16</c:v>
                </c:pt>
                <c:pt idx="2">
                  <c:v>0</c:v>
                </c:pt>
                <c:pt idx="3">
                  <c:v>1E-3</c:v>
                </c:pt>
                <c:pt idx="4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AA-4FB5-92A1-E5B04A311A93}"/>
            </c:ext>
          </c:extLst>
        </c:ser>
        <c:ser>
          <c:idx val="1"/>
          <c:order val="1"/>
          <c:tx>
            <c:strRef>
              <c:f>Sheet1!$A$41</c:f>
              <c:strCache>
                <c:ptCount val="1"/>
                <c:pt idx="0">
                  <c:v>40 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Sheet1!$B$39:$F$39</c:f>
              <c:strCache>
                <c:ptCount val="5"/>
                <c:pt idx="0">
                  <c:v>NI-REBCO</c:v>
                </c:pt>
                <c:pt idx="1">
                  <c:v>I-REBCO</c:v>
                </c:pt>
                <c:pt idx="2">
                  <c:v>ICF</c:v>
                </c:pt>
                <c:pt idx="3">
                  <c:v>Bi-2212</c:v>
                </c:pt>
                <c:pt idx="4">
                  <c:v>Bi-2223</c:v>
                </c:pt>
              </c:strCache>
            </c:strRef>
          </c:cat>
          <c:val>
            <c:numRef>
              <c:f>Sheet1!$B$41:$F$41</c:f>
              <c:numCache>
                <c:formatCode>General</c:formatCode>
                <c:ptCount val="5"/>
                <c:pt idx="0">
                  <c:v>91</c:v>
                </c:pt>
                <c:pt idx="1">
                  <c:v>84</c:v>
                </c:pt>
                <c:pt idx="2">
                  <c:v>100</c:v>
                </c:pt>
                <c:pt idx="3">
                  <c:v>99.998999999999995</c:v>
                </c:pt>
                <c:pt idx="4">
                  <c:v>99.64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AA-4FB5-92A1-E5B04A311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89413200"/>
        <c:axId val="689414864"/>
      </c:barChart>
      <c:catAx>
        <c:axId val="68941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9414864"/>
        <c:crosses val="autoZero"/>
        <c:auto val="1"/>
        <c:lblAlgn val="ctr"/>
        <c:lblOffset val="100"/>
        <c:noMultiLvlLbl val="0"/>
      </c:catAx>
      <c:valAx>
        <c:axId val="68941486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7030A0"/>
                    </a:solidFill>
                  </a:rPr>
                  <a:t>Stored Energy (% of 40 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7030A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9413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22550FFC-816C-4A43-BA92-5BDA12727EA3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E5CBCB4-AA15-4A48-84B5-1F82AA8E8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87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D5141C99-0336-EC4E-8517-F20B4CD2B3ED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CF6861DC-CA39-134D-B649-300C81059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95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9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0C315-C08A-D081-18F1-59137B291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E58B79-5D2D-AEB8-4D36-E9D4E9E2A7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0B74D5-B7EC-D77A-9CAE-F5082F9E8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9D92-817B-6314-5AA2-1A0A711758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13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15529-BEEE-3359-6AEE-86F4C36CB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156B3D-9A28-EC82-E337-AE0189079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1EAD43-007A-AFDF-4014-2C17B9D3D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0CB7B-24EE-A959-8D95-545E55C6E7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01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BC834-02F4-82D0-73D9-7850284EB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B839AF-14AE-B4CB-7934-69B97DC15B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3CFE08-3CAD-514C-18E3-4E71628A72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AB336-D022-05AB-B668-1EFA68CCEE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75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36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AE89C-C08C-9695-E3D0-AE6866C91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7A1A64-E597-80DA-6DE6-A0A84EF2EB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FA395D-F2F9-C9AC-0DE0-CF061629A0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92A6D-9074-F7CB-BCB2-DE2322E30E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3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2.xml"/><Relationship Id="rId4" Type="http://schemas.openxmlformats.org/officeDocument/2006/relationships/image" Target="../media/image1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3.xml"/><Relationship Id="rId4" Type="http://schemas.openxmlformats.org/officeDocument/2006/relationships/image" Target="../media/image11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4.xml"/><Relationship Id="rId4" Type="http://schemas.openxmlformats.org/officeDocument/2006/relationships/image" Target="../media/image11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11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2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38.jpeg"/><Relationship Id="rId4" Type="http://schemas.openxmlformats.org/officeDocument/2006/relationships/image" Target="../media/image37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3AFC-9A71-47E2-A096-A7D3E66AA477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4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EBB6-3714-4DFB-B720-39B3CCE8F684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06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4E2E-792A-41F3-80D7-8C8A8DEE9BAE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32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7887" y="4823631"/>
            <a:ext cx="255752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pPr algn="just">
              <a:defRPr/>
            </a:pPr>
            <a:endParaRPr lang="en-US" dirty="0"/>
          </a:p>
          <a:p>
            <a:pPr>
              <a:defRPr/>
            </a:pPr>
            <a:r>
              <a:rPr lang="en-US" dirty="0" err="1"/>
              <a:t>Kwanglok</a:t>
            </a:r>
            <a:r>
              <a:rPr lang="en-US" dirty="0"/>
              <a:t> Kim &lt;kkim@asc.magnet.fsu.edu&gt;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873" y="4823631"/>
            <a:ext cx="20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en-US" dirty="0"/>
          </a:p>
          <a:p>
            <a:pPr>
              <a:defRPr/>
            </a:pPr>
            <a:fld id="{0AA45A93-FE32-2945-8767-7A7088BDD0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4823631"/>
            <a:ext cx="3810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Strain Comparison, NHMFL, Aug. 17, 2020</a:t>
            </a:r>
          </a:p>
        </p:txBody>
      </p:sp>
    </p:spTree>
    <p:extLst>
      <p:ext uri="{BB962C8B-B14F-4D97-AF65-F5344CB8AC3E}">
        <p14:creationId xmlns:p14="http://schemas.microsoft.com/office/powerpoint/2010/main" val="132670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8F0B9-F3AB-4CEE-BB0C-2844E37CDF2C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0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BC9E-0253-43F0-BA4E-84E8FFB844E3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52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A331-4EFC-409F-BBAD-7172A5CA9987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7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E82E4-8273-4F45-B12B-AA30019EF4F9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45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5F7C-BB34-402B-A4BA-17404C08DB96}" type="datetime1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36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B208-7ECA-4C3C-8C2D-C5862EB91148}" type="datetime1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7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FE2-A863-4EFC-AD94-7014CF6E9BC7}" type="datetime1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3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F0BB8-8DD4-4D63-A5E1-DDBC16E03F89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75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E3E30-11E3-462C-A050-3D80DFE66F89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32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2CF6-F313-4CB0-98F7-15A1C5EB70D1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26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EAF8-FF4B-4039-AEB5-AF6FD2FED695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67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DDD5-F3A3-4C9D-B972-787218DF05E3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16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1907"/>
            <a:ext cx="9145588" cy="93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One-Bruker_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833938"/>
            <a:ext cx="8705850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9" y="913993"/>
            <a:ext cx="8208963" cy="756047"/>
          </a:xfrm>
          <a:prstGeom prst="rect">
            <a:avLst/>
          </a:prstGeom>
        </p:spPr>
        <p:txBody>
          <a:bodyPr lIns="90000" rIns="9000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5"/>
          </p:nvPr>
        </p:nvSpPr>
        <p:spPr>
          <a:xfrm>
            <a:off x="0" y="1844210"/>
            <a:ext cx="9144000" cy="3112508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6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23D9DE2D-F88C-42C8-A48C-8409865CB3C6}" type="datetime1">
              <a:rPr lang="en-US" smtClean="0"/>
              <a:t>11/24/2025</a:t>
            </a:fld>
            <a:endParaRPr lang="en-US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7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8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7AC4297-359A-446C-BA08-6323374ED2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05846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251520" y="1205158"/>
            <a:ext cx="8640960" cy="3644798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6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7A3582DC-5E2E-4879-A9A4-0B4139FF94F7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FD6086F9-91B7-413F-951A-0183091C7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732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833938"/>
            <a:ext cx="8705850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49288" y="1275161"/>
            <a:ext cx="2627312" cy="2376488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7"/>
          </p:nvPr>
        </p:nvSpPr>
        <p:spPr>
          <a:xfrm>
            <a:off x="3491880" y="1221601"/>
            <a:ext cx="4680520" cy="3510390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5"/>
              </a:buClr>
              <a:buFont typeface="Arial" pitchFamily="34" charset="0"/>
              <a:buChar char="•"/>
              <a:defRPr sz="1200"/>
            </a:lvl1pPr>
            <a:lvl2pPr marL="557213" indent="-214313">
              <a:buClr>
                <a:schemeClr val="accent5"/>
              </a:buClr>
              <a:buFont typeface="Arial" pitchFamily="34" charset="0"/>
              <a:buChar char="•"/>
              <a:defRPr sz="1200"/>
            </a:lvl2pPr>
            <a:lvl3pPr marL="8572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3pPr>
            <a:lvl4pPr marL="12001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4pPr>
            <a:lvl5pPr marL="15430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8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F8732C7-0E86-44BD-B641-1523A7BE5CF3}" type="datetime1">
              <a:rPr lang="en-US" smtClean="0"/>
              <a:t>11/24/2025</a:t>
            </a:fld>
            <a:endParaRPr lang="en-US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9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20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B48659B-380F-4F84-9602-452041F756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770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8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608967" y="1325523"/>
            <a:ext cx="4323399" cy="914758"/>
          </a:xfrm>
          <a:prstGeom prst="roundRect">
            <a:avLst>
              <a:gd name="adj" fmla="val 690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platzhalter 15"/>
          <p:cNvSpPr>
            <a:spLocks noGrp="1"/>
          </p:cNvSpPr>
          <p:nvPr>
            <p:ph type="body" sz="quarter" idx="15"/>
          </p:nvPr>
        </p:nvSpPr>
        <p:spPr>
          <a:xfrm>
            <a:off x="608967" y="3702963"/>
            <a:ext cx="4323399" cy="914758"/>
          </a:xfrm>
          <a:prstGeom prst="roundRect">
            <a:avLst>
              <a:gd name="adj" fmla="val 690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 marL="257175" indent="-257175">
              <a:buNone/>
              <a:defRPr lang="de-CH" sz="1200" dirty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16"/>
          </p:nvPr>
        </p:nvSpPr>
        <p:spPr>
          <a:xfrm>
            <a:off x="608967" y="2514243"/>
            <a:ext cx="4323399" cy="914758"/>
          </a:xfrm>
          <a:prstGeom prst="roundRect">
            <a:avLst>
              <a:gd name="adj" fmla="val 690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 marL="257175" indent="-257175">
              <a:buNone/>
              <a:defRPr lang="de-CH" sz="1200" dirty="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7"/>
          </p:nvPr>
        </p:nvSpPr>
        <p:spPr>
          <a:xfrm>
            <a:off x="5526596" y="1221601"/>
            <a:ext cx="2627312" cy="3563948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8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3D6E266-2D55-4F29-8E0A-7CAD744F46B4}" type="datetime1">
              <a:rPr lang="en-US" smtClean="0"/>
              <a:t>11/24/2025</a:t>
            </a:fld>
            <a:endParaRPr lang="en-US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9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20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55E1615-3555-4C8A-AADC-8F34A04191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3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69"/>
          <p:cNvSpPr>
            <a:spLocks noChangeArrowheads="1"/>
          </p:cNvSpPr>
          <p:nvPr/>
        </p:nvSpPr>
        <p:spPr bwMode="auto">
          <a:xfrm>
            <a:off x="5280025" y="3695701"/>
            <a:ext cx="3575050" cy="1127522"/>
          </a:xfrm>
          <a:prstGeom prst="roundRect">
            <a:avLst>
              <a:gd name="adj" fmla="val 6403"/>
            </a:avLst>
          </a:prstGeom>
          <a:solidFill>
            <a:srgbClr val="D8E2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1350">
              <a:solidFill>
                <a:srgbClr val="000000"/>
              </a:solidFill>
            </a:endParaRPr>
          </a:p>
        </p:txBody>
      </p:sp>
      <p:sp>
        <p:nvSpPr>
          <p:cNvPr id="18" name="Inhaltsplatzhalter 4"/>
          <p:cNvSpPr>
            <a:spLocks noGrp="1"/>
          </p:cNvSpPr>
          <p:nvPr>
            <p:ph sz="quarter" idx="20"/>
          </p:nvPr>
        </p:nvSpPr>
        <p:spPr>
          <a:xfrm>
            <a:off x="2940400" y="1167594"/>
            <a:ext cx="4511920" cy="3564396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5"/>
              </a:buClr>
              <a:buFont typeface="Arial" pitchFamily="34" charset="0"/>
              <a:buChar char="•"/>
              <a:defRPr sz="1200"/>
            </a:lvl1pPr>
            <a:lvl2pPr marL="557213" indent="-214313">
              <a:buClr>
                <a:schemeClr val="accent5"/>
              </a:buClr>
              <a:buFont typeface="Arial" pitchFamily="34" charset="0"/>
              <a:buChar char="•"/>
              <a:defRPr sz="1200"/>
            </a:lvl2pPr>
            <a:lvl3pPr marL="8572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3pPr>
            <a:lvl4pPr marL="12001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4pPr>
            <a:lvl5pPr marL="15430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Bildplatzhalter 2"/>
          <p:cNvSpPr>
            <a:spLocks noGrp="1"/>
          </p:cNvSpPr>
          <p:nvPr>
            <p:ph type="pic" sz="quarter" idx="17"/>
          </p:nvPr>
        </p:nvSpPr>
        <p:spPr>
          <a:xfrm>
            <a:off x="576263" y="1265636"/>
            <a:ext cx="1979612" cy="1025573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5" name="Bildplatzhalter 2"/>
          <p:cNvSpPr>
            <a:spLocks noGrp="1"/>
          </p:cNvSpPr>
          <p:nvPr>
            <p:ph type="pic" sz="quarter" idx="18"/>
          </p:nvPr>
        </p:nvSpPr>
        <p:spPr>
          <a:xfrm>
            <a:off x="576263" y="3603578"/>
            <a:ext cx="1979612" cy="1025573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6" name="Bildplatzhalter 2"/>
          <p:cNvSpPr>
            <a:spLocks noGrp="1"/>
          </p:cNvSpPr>
          <p:nvPr>
            <p:ph type="pic" sz="quarter" idx="19"/>
          </p:nvPr>
        </p:nvSpPr>
        <p:spPr>
          <a:xfrm>
            <a:off x="576263" y="2434607"/>
            <a:ext cx="1979612" cy="1025573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5"/>
          </p:nvPr>
        </p:nvSpPr>
        <p:spPr>
          <a:xfrm>
            <a:off x="5280660" y="3765147"/>
            <a:ext cx="3672000" cy="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3662" tIns="46038" rIns="93662" bIns="46038">
            <a:normAutofit/>
          </a:bodyPr>
          <a:lstStyle>
            <a:lvl1pPr marL="0" indent="0">
              <a:buNone/>
              <a:defRPr lang="de-CH" sz="1200" b="1" kern="1200" dirty="0">
                <a:solidFill>
                  <a:srgbClr val="0071BC"/>
                </a:solidFill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6"/>
          </p:nvPr>
        </p:nvSpPr>
        <p:spPr>
          <a:xfrm>
            <a:off x="5280660" y="4050898"/>
            <a:ext cx="3672000" cy="2543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000" tIns="46038" rIns="90000" bIns="46038">
            <a:normAutofit/>
          </a:bodyPr>
          <a:lstStyle>
            <a:lvl1pPr marL="0" indent="0">
              <a:buNone/>
              <a:defRPr lang="de-CH" sz="1200" b="0" kern="1200" dirty="0">
                <a:solidFill>
                  <a:schemeClr val="tx1"/>
                </a:solidFill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1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53F3D958-5A7A-4DCC-AACB-67201D921381}" type="datetime1">
              <a:rPr lang="en-US" smtClean="0"/>
              <a:t>11/24/2025</a:t>
            </a:fld>
            <a:endParaRPr lang="en-US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22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23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7EB4E75A-EA29-43AA-A0A6-6C56672F7A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74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09900" y="2594374"/>
            <a:ext cx="4318000" cy="1296590"/>
          </a:xfrm>
          <a:prstGeom prst="roundRect">
            <a:avLst>
              <a:gd name="adj" fmla="val 608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7"/>
          </p:nvPr>
        </p:nvSpPr>
        <p:spPr>
          <a:xfrm>
            <a:off x="323528" y="1221601"/>
            <a:ext cx="2627312" cy="3563948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1" name="Inhaltsplatzhalter 4"/>
          <p:cNvSpPr>
            <a:spLocks noGrp="1"/>
          </p:cNvSpPr>
          <p:nvPr>
            <p:ph sz="quarter" idx="18"/>
          </p:nvPr>
        </p:nvSpPr>
        <p:spPr>
          <a:xfrm>
            <a:off x="3059832" y="1221600"/>
            <a:ext cx="5832648" cy="1296144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5"/>
              </a:buClr>
              <a:buFont typeface="Arial" pitchFamily="34" charset="0"/>
              <a:buChar char="•"/>
              <a:defRPr sz="1200"/>
            </a:lvl1pPr>
            <a:lvl2pPr marL="557213" indent="-214313">
              <a:buClr>
                <a:schemeClr val="accent5"/>
              </a:buClr>
              <a:buFont typeface="Arial" pitchFamily="34" charset="0"/>
              <a:buChar char="•"/>
              <a:defRPr sz="1200"/>
            </a:lvl2pPr>
            <a:lvl3pPr marL="8572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3pPr>
            <a:lvl4pPr marL="12001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4pPr>
            <a:lvl5pPr marL="15430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9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2AB5C66-DEB8-4502-A550-9EF5CA6F44A2}" type="datetime1">
              <a:rPr lang="en-US" smtClean="0"/>
              <a:t>11/24/2025</a:t>
            </a:fld>
            <a:endParaRPr lang="en-US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0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21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4650D88-4B2E-4A0A-8BDC-FA7C58E704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2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6789B-15D7-4D8B-9361-7DE0A52BD5EC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32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90" y="272000"/>
            <a:ext cx="6408067" cy="58357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7"/>
          </p:nvPr>
        </p:nvSpPr>
        <p:spPr>
          <a:xfrm>
            <a:off x="539552" y="1221601"/>
            <a:ext cx="5545336" cy="2250263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de-DE" noProof="0"/>
              <a:t>Bild durch Klicken auf Symbol hinzufügen</a:t>
            </a:r>
            <a:endParaRPr lang="de-CH" noProof="0" dirty="0"/>
          </a:p>
        </p:txBody>
      </p:sp>
      <p:sp>
        <p:nvSpPr>
          <p:cNvPr id="11" name="Inhaltsplatzhalter 4"/>
          <p:cNvSpPr>
            <a:spLocks noGrp="1"/>
          </p:cNvSpPr>
          <p:nvPr>
            <p:ph sz="quarter" idx="18"/>
          </p:nvPr>
        </p:nvSpPr>
        <p:spPr>
          <a:xfrm>
            <a:off x="6156176" y="1221601"/>
            <a:ext cx="2736304" cy="3510390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5"/>
              </a:buClr>
              <a:buFont typeface="Arial" pitchFamily="34" charset="0"/>
              <a:buChar char="•"/>
              <a:defRPr sz="1200"/>
            </a:lvl1pPr>
            <a:lvl2pPr marL="557213" indent="-214313">
              <a:buClr>
                <a:schemeClr val="accent5"/>
              </a:buClr>
              <a:buFont typeface="Arial" pitchFamily="34" charset="0"/>
              <a:buChar char="•"/>
              <a:defRPr sz="1200"/>
            </a:lvl2pPr>
            <a:lvl3pPr marL="8572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3pPr>
            <a:lvl4pPr marL="12001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4pPr>
            <a:lvl5pPr marL="1543050" indent="-171450">
              <a:buClr>
                <a:schemeClr val="accent5"/>
              </a:buClr>
              <a:buFont typeface="Arial" pitchFamily="34" charset="0"/>
              <a:buChar char="•"/>
              <a:defRPr sz="1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9"/>
          </p:nvPr>
        </p:nvSpPr>
        <p:spPr>
          <a:xfrm>
            <a:off x="685800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A08FFBEE-9F48-4289-8886-3738CC908431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20"/>
          </p:nvPr>
        </p:nvSpPr>
        <p:spPr>
          <a:xfrm>
            <a:off x="3352800" y="4907757"/>
            <a:ext cx="2895600" cy="273844"/>
          </a:xfrm>
          <a:prstGeom prst="rect">
            <a:avLst/>
          </a:prstGeom>
        </p:spPr>
        <p:txBody>
          <a:bodyPr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1"/>
          </p:nvPr>
        </p:nvSpPr>
        <p:spPr>
          <a:xfrm>
            <a:off x="6856413" y="4907757"/>
            <a:ext cx="2133600" cy="273844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692BB5C1-2E1E-4E90-A112-E0B224F8A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0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>
            <a:spLocks noChangeArrowheads="1"/>
          </p:cNvSpPr>
          <p:nvPr userDrawn="1"/>
        </p:nvSpPr>
        <p:spPr bwMode="auto">
          <a:xfrm>
            <a:off x="687388" y="4908948"/>
            <a:ext cx="7848600" cy="27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750">
                <a:solidFill>
                  <a:srgbClr val="FFFFFF"/>
                </a:solidFill>
              </a:rPr>
              <a:t>© Copyright Bruker Corporation. All rights reserved.</a:t>
            </a:r>
          </a:p>
        </p:txBody>
      </p:sp>
      <p:grpSp>
        <p:nvGrpSpPr>
          <p:cNvPr id="4" name="Group 12"/>
          <p:cNvGrpSpPr>
            <a:grpSpLocks/>
          </p:cNvGrpSpPr>
          <p:nvPr userDrawn="1"/>
        </p:nvGrpSpPr>
        <p:grpSpPr bwMode="auto">
          <a:xfrm>
            <a:off x="438150" y="951310"/>
            <a:ext cx="8705850" cy="4192190"/>
            <a:chOff x="276" y="799"/>
            <a:chExt cx="5484" cy="3521"/>
          </a:xfrm>
        </p:grpSpPr>
        <p:pic>
          <p:nvPicPr>
            <p:cNvPr id="5" name="Picture 5" descr="One-Bruker_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096"/>
              <a:chOff x="1362" y="845"/>
              <a:chExt cx="3060" cy="2096"/>
            </a:xfrm>
          </p:grpSpPr>
          <p:pic>
            <p:nvPicPr>
              <p:cNvPr id="7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7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350">
                    <a:solidFill>
                      <a:srgbClr val="748A96"/>
                    </a:solidFill>
                    <a:latin typeface="Arial" charset="0"/>
                  </a:rPr>
                  <a:t>Innovation with Integrity</a:t>
                </a:r>
                <a:endParaRPr lang="en-US" sz="1200">
                  <a:solidFill>
                    <a:srgbClr val="748A96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9" name="Text Box 153"/>
          <p:cNvSpPr txBox="1">
            <a:spLocks noChangeArrowheads="1"/>
          </p:cNvSpPr>
          <p:nvPr userDrawn="1"/>
        </p:nvSpPr>
        <p:spPr bwMode="auto">
          <a:xfrm>
            <a:off x="757238" y="4989910"/>
            <a:ext cx="6191250" cy="1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defTabSz="12255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122555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450">
                <a:solidFill>
                  <a:srgbClr val="FFFFFF"/>
                </a:solidFill>
                <a:latin typeface="Arial" charset="0"/>
              </a:rPr>
              <a:t>Copyright © 2011 Bruker Corporation. All rights reserved.  www.bruker.com</a:t>
            </a:r>
            <a:endParaRPr lang="en-US" sz="600">
              <a:solidFill>
                <a:srgbClr val="0071B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7008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186A4-87C2-44AF-BABB-3FE982E9CC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9153-6EAE-4392-A04E-5B2A3665A9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96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1B43-B183-4623-804A-A827519DED6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9153-6EAE-4392-A04E-5B2A3665A9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140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>
            <a:extLst>
              <a:ext uri="{FF2B5EF4-FFF2-40B4-BE49-F238E27FC236}">
                <a16:creationId xmlns:a16="http://schemas.microsoft.com/office/drawing/2014/main" id="{FD16FE6A-40A3-4510-852E-207A5C396C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37135"/>
            <a:ext cx="9161811" cy="3306365"/>
          </a:xfrm>
          <a:prstGeom prst="rect">
            <a:avLst/>
          </a:prstGeom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0" y="1837135"/>
            <a:ext cx="9144000" cy="0"/>
          </a:xfrm>
          <a:prstGeom prst="line">
            <a:avLst/>
          </a:prstGeom>
          <a:noFill/>
          <a:ln w="25400">
            <a:solidFill>
              <a:srgbClr val="BACAD3"/>
            </a:solidFill>
            <a:round/>
            <a:headEnd/>
            <a:tailEnd/>
          </a:ln>
          <a:effectLst/>
        </p:spPr>
        <p:txBody>
          <a:bodyPr lIns="68516" tIns="34258" rIns="68516" bIns="34258"/>
          <a:lstStyle/>
          <a:p>
            <a:pPr marL="0" marR="0" lvl="0" indent="0" algn="l" defTabSz="68523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pitchFamily="-80" charset="-128"/>
              <a:cs typeface="Arial" charset="0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11189" y="272001"/>
            <a:ext cx="7067807" cy="583574"/>
          </a:xfrm>
          <a:prstGeom prst="rect">
            <a:avLst/>
          </a:prstGeom>
        </p:spPr>
        <p:txBody>
          <a:bodyPr lIns="0" tIns="0" rIns="0" bIns="45713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90" y="913993"/>
            <a:ext cx="8208962" cy="756047"/>
          </a:xfrm>
          <a:prstGeom prst="rect">
            <a:avLst/>
          </a:prstGeom>
        </p:spPr>
        <p:txBody>
          <a:bodyPr lIns="0" tIns="45713" rIns="0" bIns="45713"/>
          <a:lstStyle>
            <a:lvl1pPr>
              <a:buNone/>
              <a:defRPr sz="1199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FE091D-CCC1-4966-931F-F3ABBB52609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One-Bruker_16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809068"/>
            <a:ext cx="9144000" cy="34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27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65E91-CCD6-4803-93A4-0669A6CFBE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2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5647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32847"/>
            <a:ext cx="7886700" cy="35998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65E91-CCD6-4803-93A4-0669A6CFBE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6689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37079"/>
            <a:ext cx="3886200" cy="34956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37079"/>
            <a:ext cx="3886200" cy="34956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70C464-6881-42CB-AA3E-22661766E4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6974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8183C-955F-4D07-BB83-ABCF91C20F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1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D84C62A-FC52-4AE4-9CBA-A74EBFD66E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TCLayout.ActiveDocument.1">
                  <p:embed/>
                </p:oleObj>
              </mc:Choice>
              <mc:Fallback>
                <p:oleObj name="think-cell Slide" r:id="rId3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D84C62A-FC52-4AE4-9CBA-A74EBFD66E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6595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B1F1C7-1E74-4180-A224-5ACCD77240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9E7E0-7D86-462A-8DAE-C4CD393A9061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469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38071679-456D-4A1B-9DC8-8911FCDFE9B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38071679-456D-4A1B-9DC8-8911FCDFE9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102A29-1F1B-4B66-ABEE-319CB3FF9F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119AD-CD74-4EEB-8C10-21C22BD0E5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7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D9B854-B039-4B3D-A894-29D95DF7E1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0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with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D84C62A-FC52-4AE4-9CBA-A74EBFD66E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TCLayout.ActiveDocument.1">
                  <p:embed/>
                </p:oleObj>
              </mc:Choice>
              <mc:Fallback>
                <p:oleObj name="think-cell Slide" r:id="rId3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D84C62A-FC52-4AE4-9CBA-A74EBFD66E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6595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B1F1C7-1E74-4180-A224-5ACCD77240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81588D-12B0-418B-8EF0-13FC9015F1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8650" y="933450"/>
            <a:ext cx="7886700" cy="9731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172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1C32BDA5-1ADE-4A4C-8159-C57D585D7E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TCLayout.ActiveDocument.1">
                  <p:embed/>
                </p:oleObj>
              </mc:Choice>
              <mc:Fallback>
                <p:oleObj name="think-cell Slide" r:id="rId3" imgW="360" imgH="360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1C32BDA5-1ADE-4A4C-8159-C57D585D7E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6"/>
          <p:cNvSpPr/>
          <p:nvPr userDrawn="1"/>
        </p:nvSpPr>
        <p:spPr bwMode="auto">
          <a:xfrm>
            <a:off x="0" y="-15478"/>
            <a:ext cx="9144000" cy="44500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27" tIns="34263" rIns="68527" bIns="3426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23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-80" charset="-128"/>
              <a:cs typeface="Arial" charset="0"/>
            </a:endParaRPr>
          </a:p>
        </p:txBody>
      </p:sp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2543731" y="1284040"/>
            <a:ext cx="3640469" cy="2564607"/>
            <a:chOff x="1362" y="1349"/>
            <a:chExt cx="3060" cy="2154"/>
          </a:xfrm>
        </p:grpSpPr>
        <p:pic>
          <p:nvPicPr>
            <p:cNvPr id="5" name="Picture 4" descr="Bruker-logo_rgb_300dpi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" y="1349"/>
              <a:ext cx="3060" cy="1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364" y="3192"/>
              <a:ext cx="3058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62" tIns="46038" rIns="93662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ctr" defTabSz="685234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99" b="0" i="0" u="none" strike="noStrike" kern="1200" cap="none" spc="0" normalizeH="0" baseline="0" noProof="0" dirty="0">
                  <a:ln>
                    <a:noFill/>
                  </a:ln>
                  <a:solidFill>
                    <a:srgbClr val="748A9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Arial" charset="0"/>
                </a:rPr>
                <a:t>Innovation with Integrity</a:t>
              </a: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748A9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charset="0"/>
              </a:endParaRP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8BB0F8-B639-404D-B98F-7DC3F9EE3E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14903" y="4931776"/>
            <a:ext cx="2057400" cy="207620"/>
          </a:xfrm>
          <a:prstGeom prst="rect">
            <a:avLst/>
          </a:prstGeom>
        </p:spPr>
        <p:txBody>
          <a:bodyPr/>
          <a:lstStyle/>
          <a:p>
            <a:fld id="{16EDD2E6-81CF-4028-B329-5E9B7B1F10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3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19125" y="5367338"/>
            <a:ext cx="2057400" cy="273844"/>
          </a:xfrm>
        </p:spPr>
        <p:txBody>
          <a:bodyPr/>
          <a:lstStyle/>
          <a:p>
            <a:fld id="{7CA987D5-593B-471F-B5CC-0CCE49EAFD84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-44451" y="4886327"/>
            <a:ext cx="8468015" cy="288131"/>
          </a:xfrm>
        </p:spPr>
        <p:txBody>
          <a:bodyPr/>
          <a:lstStyle>
            <a:lvl1pPr algn="l">
              <a:defRPr sz="105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ja-JP" dirty="0"/>
              <a:t>Y. Yanagisawa et al, Wk2LOr3A-03 - Very High Field Magnets – II, ASC 2020, Nov. 4, 2020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177212" y="4886327"/>
            <a:ext cx="966788" cy="273844"/>
          </a:xfrm>
        </p:spPr>
        <p:txBody>
          <a:bodyPr/>
          <a:lstStyle>
            <a:lvl1pPr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0F17760-0C91-4648-970A-C14FE66C8D5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1"/>
            <a:ext cx="9144000" cy="141685"/>
          </a:xfrm>
          <a:prstGeom prst="rect">
            <a:avLst/>
          </a:prstGeom>
          <a:gradFill>
            <a:gsLst>
              <a:gs pos="0">
                <a:srgbClr val="0000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7865935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5272088"/>
            <a:ext cx="2057400" cy="273844"/>
          </a:xfrm>
        </p:spPr>
        <p:txBody>
          <a:bodyPr/>
          <a:lstStyle/>
          <a:p>
            <a:fld id="{D8F863B9-A386-4D72-9ACF-A954E3EE7327}" type="datetime1">
              <a:rPr kumimoji="1" lang="ja-JP" altLang="en-US" smtClean="0"/>
              <a:t>2025/11/24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-42663" y="4897350"/>
            <a:ext cx="8500862" cy="273844"/>
          </a:xfrm>
        </p:spPr>
        <p:txBody>
          <a:bodyPr/>
          <a:lstStyle>
            <a:lvl1pPr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ja-JP" dirty="0"/>
              <a:t>Y. Yanagisawa et al, Wk2LOr3A-03 - Very High Field Magnets – II, ASC 2020, Nov. 4, 2020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77250" y="4911638"/>
            <a:ext cx="701676" cy="273844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0F17760-0C91-4648-970A-C14FE66C8D57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90136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3DA0-1DBB-4630-83BE-406B44B8F335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Y. Yanagisawa et al, Wk2LOr3A-03 - Very High Field Magnets – II, ASC 2020, Nov. 4, 2020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948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33C69-1FCC-4223-9593-DB30D75F089A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Y. Yanagisawa et al, Wk2LOr3A-03 - Very High Field Magnets – II, ASC 2020, Nov. 4, 2020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6122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9144-E3CB-4CA4-9908-6E21F0B5DA30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Y. Yanagisawa et al, Wk2LOr3A-03 - Very High Field Magnets – II, ASC 2020, Nov. 4, 2020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05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231B-8A49-4EF8-AC8B-7A06D06DDFAA}" type="datetime1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098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F07A-A2DA-453C-9355-8CD90F203F19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Y. Yanagisawa et al, Wk2LOr3A-03 - Very High Field Magnets – II, ASC 2020, Nov. 4, 2020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2423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05888-2643-4EE6-B844-BC50110F2730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Y. Yanagisawa et al, Wk2LOr3A-03 - Very High Field Magnets – II, ASC 2020, Nov. 4, 2020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1751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6BB8E602-36FA-400C-AE75-B7EDD4A81560}" type="datetimeFigureOut">
              <a:rPr lang="en-US"/>
              <a:pPr>
                <a:defRPr/>
              </a:pPr>
              <a:t>11/24/2025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75C77ADD-42F9-40A6-86AB-589048662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357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9073" y="1571625"/>
            <a:ext cx="9143999" cy="2581897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0706" y="183011"/>
            <a:ext cx="3747820" cy="1261335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11414" y="1934086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 sz="4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0"/>
          </p:nvPr>
        </p:nvSpPr>
        <p:spPr>
          <a:xfrm>
            <a:off x="1687515" y="3078956"/>
            <a:ext cx="6296025" cy="69413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DF817B-AC2B-4759-226D-E5E507DE9F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413" y="4439876"/>
            <a:ext cx="1662930" cy="4157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A10436-B78F-5B9A-A5CB-DF0FD66C17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1905" y="4472960"/>
            <a:ext cx="1706758" cy="3337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E1BE22-6694-0E89-E19B-19059D20CC9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93741"/>
            <a:ext cx="2476434" cy="1108001"/>
          </a:xfrm>
          <a:prstGeom prst="rect">
            <a:avLst/>
          </a:prstGeom>
        </p:spPr>
      </p:pic>
      <p:sp>
        <p:nvSpPr>
          <p:cNvPr id="9" name="AutoShape 58">
            <a:extLst>
              <a:ext uri="{FF2B5EF4-FFF2-40B4-BE49-F238E27FC236}">
                <a16:creationId xmlns:a16="http://schemas.microsoft.com/office/drawing/2014/main" id="{56B2A811-9A7B-007B-0758-93D7B071C853}"/>
              </a:ext>
            </a:extLst>
          </p:cNvPr>
          <p:cNvSpPr/>
          <p:nvPr userDrawn="1"/>
        </p:nvSpPr>
        <p:spPr>
          <a:xfrm flipH="1">
            <a:off x="2537712" y="4291982"/>
            <a:ext cx="0" cy="787027"/>
          </a:xfrm>
          <a:prstGeom prst="line">
            <a:avLst/>
          </a:prstGeom>
          <a:ln w="28575" cap="flat">
            <a:solidFill>
              <a:srgbClr val="6B6B6B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12" name="Picture 11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0C706C56-5B60-AB97-6C4F-1DBB644D24A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912" y="4370023"/>
            <a:ext cx="2508613" cy="5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044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ttern_white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197"/>
          <a:stretch/>
        </p:blipFill>
        <p:spPr>
          <a:xfrm>
            <a:off x="2531089" y="4184450"/>
            <a:ext cx="4582711" cy="9933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148" y="3405337"/>
            <a:ext cx="6134421" cy="1234529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81001" y="1010052"/>
            <a:ext cx="8490856" cy="11977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>
                <a:solidFill>
                  <a:srgbClr val="3C336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1550989" y="2385223"/>
            <a:ext cx="6249987" cy="87034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5pPr marL="182875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4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4B6AEF-3C3F-BB10-160F-E8E152BE31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4517" y="3406665"/>
            <a:ext cx="3069484" cy="12345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B381E32-E118-555C-CFF1-4F45BF372ACF}"/>
              </a:ext>
            </a:extLst>
          </p:cNvPr>
          <p:cNvSpPr/>
          <p:nvPr userDrawn="1"/>
        </p:nvSpPr>
        <p:spPr>
          <a:xfrm>
            <a:off x="-19050" y="4619996"/>
            <a:ext cx="916305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D3B2E920-634C-913C-48CA-3AE085F6E4F4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637A4BE-37E3-5E1D-7AC5-08AEE1DD024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84763097-506B-95B3-45F7-C5C272D906D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7216" y="3374768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225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ar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FAC0757-4898-90CC-D792-9864DA295092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3A5E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4" name="Rectangle 13"/>
          <p:cNvSpPr/>
          <p:nvPr/>
        </p:nvSpPr>
        <p:spPr>
          <a:xfrm>
            <a:off x="-1855" y="-933"/>
            <a:ext cx="9205216" cy="776342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7" name="Rectangle 16"/>
          <p:cNvSpPr/>
          <p:nvPr/>
        </p:nvSpPr>
        <p:spPr>
          <a:xfrm>
            <a:off x="-9071" y="775410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267729" y="88106"/>
            <a:ext cx="8632477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80821345-B28B-DD10-835F-DEBCAEF711E7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13" name="Picture 1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7DBEB7A-E538-DFDC-FCDE-ADCDCCB585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8CF7FD79-1BA3-386D-C71B-8BBD5EC93C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2" name="Text Placeholder 25">
            <a:extLst>
              <a:ext uri="{FF2B5EF4-FFF2-40B4-BE49-F238E27FC236}">
                <a16:creationId xmlns:a16="http://schemas.microsoft.com/office/drawing/2014/main" id="{B811F421-89CE-F0C1-654A-28989B4CBC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7729" y="908610"/>
            <a:ext cx="8632477" cy="491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7">
            <a:extLst>
              <a:ext uri="{FF2B5EF4-FFF2-40B4-BE49-F238E27FC236}">
                <a16:creationId xmlns:a16="http://schemas.microsoft.com/office/drawing/2014/main" id="{EE306B38-F1CF-2D29-5D78-386873A626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1483009"/>
            <a:ext cx="8632477" cy="276242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52243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ondar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7216" y="776343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"/>
            <a:ext cx="9205216" cy="810631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267729" y="88106"/>
            <a:ext cx="8632477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7216" y="802553"/>
            <a:ext cx="9151216" cy="34289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D4163E-36A4-015E-E060-CB6D61C76839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7AF2C40A-03AB-ED54-B0B9-4A94B3F15F19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687F0AD-0054-D85B-FCB9-7066CF0E81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EE3E21A1-EF5B-257D-9400-E612D13E9C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CE9C67B0-BD52-9F1B-DEE5-C9E4835B02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7729" y="908610"/>
            <a:ext cx="8632477" cy="491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AAD944D0-C412-5793-9F52-BDB08BF0BE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1483009"/>
            <a:ext cx="8632477" cy="276242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437759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1">
            <a:extLst>
              <a:ext uri="{FF2B5EF4-FFF2-40B4-BE49-F238E27FC236}">
                <a16:creationId xmlns:a16="http://schemas.microsoft.com/office/drawing/2014/main" id="{81B453AE-F320-1D71-2A75-25F0AFF1FF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729" y="181890"/>
            <a:ext cx="8247623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rgbClr val="4C4184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26DD76-5F94-FB16-8398-B4AF1EAD219C}"/>
              </a:ext>
            </a:extLst>
          </p:cNvPr>
          <p:cNvSpPr/>
          <p:nvPr userDrawn="1"/>
        </p:nvSpPr>
        <p:spPr>
          <a:xfrm>
            <a:off x="-7216" y="4619909"/>
            <a:ext cx="9151216" cy="523591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E2D864-B392-9969-F3E2-53755705EBCF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E1F5C30-DAA7-D3C8-0349-BA27DDDCF2A8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C3CE82E-E309-7514-854B-E74997D876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BB64E213-4E38-7A56-CBD3-9CE383E6468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E989DE-FD87-4595-3A48-28CD5E2B4F85}"/>
              </a:ext>
            </a:extLst>
          </p:cNvPr>
          <p:cNvSpPr/>
          <p:nvPr userDrawn="1"/>
        </p:nvSpPr>
        <p:spPr>
          <a:xfrm>
            <a:off x="-9071" y="904363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8244318-F688-531E-C7B9-5B93DCDFA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729" y="1169400"/>
            <a:ext cx="4032807" cy="59285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3E3FF83B-1D50-694F-F37D-D92669711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7730" y="1893296"/>
            <a:ext cx="4032808" cy="265127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FF4894-7E6D-1057-99E4-4E0E47AAF5D1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25423" y="1169400"/>
            <a:ext cx="4032807" cy="59285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03411F2B-A19C-C698-B794-747774150425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625424" y="1893296"/>
            <a:ext cx="4032808" cy="265127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648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F09F90E-1849-985A-CC9F-D900494A3F33}"/>
              </a:ext>
            </a:extLst>
          </p:cNvPr>
          <p:cNvSpPr/>
          <p:nvPr userDrawn="1"/>
        </p:nvSpPr>
        <p:spPr>
          <a:xfrm>
            <a:off x="5652529" y="-8080"/>
            <a:ext cx="3491471" cy="4813636"/>
          </a:xfrm>
          <a:prstGeom prst="rect">
            <a:avLst/>
          </a:prstGeom>
          <a:solidFill>
            <a:srgbClr val="3A63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B8261B09-79C0-3DCB-F597-44C190D2C4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729" y="181890"/>
            <a:ext cx="5117071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5">
            <a:extLst>
              <a:ext uri="{FF2B5EF4-FFF2-40B4-BE49-F238E27FC236}">
                <a16:creationId xmlns:a16="http://schemas.microsoft.com/office/drawing/2014/main" id="{3C325F94-F4D6-5281-77E4-B7B5F3BA1D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7729" y="1592717"/>
            <a:ext cx="5242117" cy="491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12B2722C-1DC0-78CD-2932-E0FED8A470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2178839"/>
            <a:ext cx="5117071" cy="2174052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7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B131F0-9F42-4044-6B23-7A75942C6ADD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5CDA5538-541B-7D86-F66A-DA48E5B74FD5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16" name="Picture 1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45EBF90-41BD-7E23-6423-A57729EAB3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4328E973-BB61-0772-E980-EC1B18251F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18" name="Picture Placeholder 20">
            <a:extLst>
              <a:ext uri="{FF2B5EF4-FFF2-40B4-BE49-F238E27FC236}">
                <a16:creationId xmlns:a16="http://schemas.microsoft.com/office/drawing/2014/main" id="{DA504A9E-A9EB-A393-64B8-C6711D79F8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1536" y="2461302"/>
            <a:ext cx="2883877" cy="19225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9" name="Picture Placeholder 20">
            <a:extLst>
              <a:ext uri="{FF2B5EF4-FFF2-40B4-BE49-F238E27FC236}">
                <a16:creationId xmlns:a16="http://schemas.microsoft.com/office/drawing/2014/main" id="{B0C89FD6-7AAA-025F-4AB2-EE8ED35142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15984" y="340693"/>
            <a:ext cx="2883877" cy="19225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391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F09F90E-1849-985A-CC9F-D900494A3F33}"/>
              </a:ext>
            </a:extLst>
          </p:cNvPr>
          <p:cNvSpPr/>
          <p:nvPr userDrawn="1"/>
        </p:nvSpPr>
        <p:spPr>
          <a:xfrm>
            <a:off x="3882" y="1820985"/>
            <a:ext cx="9140117" cy="294647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B8261B09-79C0-3DCB-F597-44C190D2C4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729" y="181890"/>
            <a:ext cx="7733271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12B2722C-1DC0-78CD-2932-E0FED8A470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971553"/>
            <a:ext cx="8398987" cy="1390647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7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B131F0-9F42-4044-6B23-7A75942C6ADD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3A5E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5CDA5538-541B-7D86-F66A-DA48E5B74FD5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16" name="Picture 1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45EBF90-41BD-7E23-6423-A57729EAB3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4328E973-BB61-0772-E980-EC1B18251F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97FC19-AFC3-EDE4-5B23-40F9D42FC34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7729" y="2730497"/>
            <a:ext cx="3948671" cy="1711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73C15A3-261A-B20C-C930-0AF36387D0C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43422" y="2730497"/>
            <a:ext cx="3948671" cy="1711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8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5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4BAB-A7DC-4C77-8CE8-F71EECC770BD}" type="datetime1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809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ondar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8080"/>
            <a:ext cx="9205216" cy="810631"/>
          </a:xfrm>
          <a:prstGeom prst="rect">
            <a:avLst/>
          </a:prstGeom>
          <a:solidFill>
            <a:srgbClr val="3A63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267729" y="88106"/>
            <a:ext cx="8632477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7216" y="802553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3D46C2-F551-9D0D-FCC1-4A246FA99FAF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1998F3B1-63BA-0100-1390-8F6B08EF2873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062C35E-CB9D-1EC0-97D5-8A874A436D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8C17465F-3020-AD7B-526C-8DDCCBF4BD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5D7F4400-222A-0094-AFFC-935C79EBAC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7729" y="908610"/>
            <a:ext cx="8632477" cy="491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1930567E-2E6E-D272-F771-015F42F850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1483009"/>
            <a:ext cx="8632477" cy="276242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4187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0FED38-CA5B-CF46-C6BA-1B54689EA651}"/>
              </a:ext>
            </a:extLst>
          </p:cNvPr>
          <p:cNvSpPr/>
          <p:nvPr userDrawn="1"/>
        </p:nvSpPr>
        <p:spPr>
          <a:xfrm>
            <a:off x="0" y="3505129"/>
            <a:ext cx="9144000" cy="11109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24B052-D341-FCCD-E5E5-DEF10D79FD7E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3A5E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E24D699-91D7-1498-F8AB-B5C5C81DE936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A2C0AA5-7CCD-B80F-716E-508AB13B06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CBD4E535-78B0-E416-79F5-52A12C0B7BB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pic>
        <p:nvPicPr>
          <p:cNvPr id="8" name="Picture 7" descr="A purple line on a black background&#10;&#10;Description automatically generated">
            <a:extLst>
              <a:ext uri="{FF2B5EF4-FFF2-40B4-BE49-F238E27FC236}">
                <a16:creationId xmlns:a16="http://schemas.microsoft.com/office/drawing/2014/main" id="{0F2EA2EA-5E5A-4B67-F176-AE2E58AC50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468" y="3221435"/>
            <a:ext cx="9466771" cy="1670605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2805DF8B-5B78-4CD1-C8B6-908FCA3F88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1" y="993864"/>
            <a:ext cx="8490856" cy="11977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>
                <a:solidFill>
                  <a:srgbClr val="3C336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4FC6D1BA-A646-2284-12E6-7375C89FFB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0989" y="2369035"/>
            <a:ext cx="6249987" cy="87034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5pPr marL="182875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4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482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ondar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9205216" cy="810631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267729" y="88106"/>
            <a:ext cx="8632477" cy="59174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7216" y="802553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33B75-0F1C-431D-96CF-A3681604C6A9}"/>
              </a:ext>
            </a:extLst>
          </p:cNvPr>
          <p:cNvSpPr/>
          <p:nvPr userDrawn="1"/>
        </p:nvSpPr>
        <p:spPr>
          <a:xfrm>
            <a:off x="0" y="4619909"/>
            <a:ext cx="9144000" cy="52359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554D447F-391D-5B6C-B9CE-4C16A091F234}"/>
              </a:ext>
            </a:extLst>
          </p:cNvPr>
          <p:cNvSpPr/>
          <p:nvPr userDrawn="1"/>
        </p:nvSpPr>
        <p:spPr>
          <a:xfrm>
            <a:off x="8666716" y="4657791"/>
            <a:ext cx="448002" cy="4480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A72926E-FEF1-C2F2-3D94-D8AD735256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213" y="4805556"/>
            <a:ext cx="1145886" cy="281245"/>
          </a:xfrm>
          <a:prstGeom prst="rect">
            <a:avLst/>
          </a:prstGeom>
        </p:spPr>
      </p:pic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B4FAEA35-FB96-89E2-129B-5A2F887D051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0" y="4671092"/>
            <a:ext cx="1320163" cy="445607"/>
          </a:xfrm>
          <a:prstGeom prst="rect">
            <a:avLst/>
          </a:prstGeom>
        </p:spPr>
      </p:pic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E43BD579-20B2-C22B-4EB6-6467E5CBA9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7729" y="908610"/>
            <a:ext cx="8632477" cy="491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E9E2F18C-EA7C-37F5-903D-3FAEB9EB2A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7729" y="1483009"/>
            <a:ext cx="8632477" cy="276242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15968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AF17BD90-DD9D-79FE-1451-91185F24C5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34538" cy="514349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199754" y="617926"/>
            <a:ext cx="6780696" cy="2634321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kern="120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423988" y="925116"/>
            <a:ext cx="6340475" cy="169187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D09980-5CCF-2D1B-B425-D57F01DB1738}"/>
              </a:ext>
            </a:extLst>
          </p:cNvPr>
          <p:cNvGrpSpPr/>
          <p:nvPr userDrawn="1"/>
        </p:nvGrpSpPr>
        <p:grpSpPr>
          <a:xfrm>
            <a:off x="0" y="4102123"/>
            <a:ext cx="9144000" cy="836369"/>
            <a:chOff x="0" y="4102123"/>
            <a:chExt cx="9144000" cy="8363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957E42-C0B0-4287-1D9E-03BFE5A7827C}"/>
                </a:ext>
              </a:extLst>
            </p:cNvPr>
            <p:cNvSpPr/>
            <p:nvPr userDrawn="1"/>
          </p:nvSpPr>
          <p:spPr>
            <a:xfrm>
              <a:off x="0" y="4141891"/>
              <a:ext cx="9144000" cy="7405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 kern="1200"/>
            </a:p>
          </p:txBody>
        </p:sp>
        <p:sp>
          <p:nvSpPr>
            <p:cNvPr id="4" name="Freeform 15">
              <a:extLst>
                <a:ext uri="{FF2B5EF4-FFF2-40B4-BE49-F238E27FC236}">
                  <a16:creationId xmlns:a16="http://schemas.microsoft.com/office/drawing/2014/main" id="{659694F6-491D-04B6-AE86-F6B8174E2649}"/>
                </a:ext>
              </a:extLst>
            </p:cNvPr>
            <p:cNvSpPr/>
            <p:nvPr userDrawn="1"/>
          </p:nvSpPr>
          <p:spPr>
            <a:xfrm>
              <a:off x="78013" y="4196214"/>
              <a:ext cx="1924746" cy="649677"/>
            </a:xfrm>
            <a:custGeom>
              <a:avLst/>
              <a:gdLst/>
              <a:ahLst/>
              <a:cxnLst/>
              <a:rect l="l" t="t" r="r" b="b"/>
              <a:pathLst>
                <a:path w="4215379" h="1422856">
                  <a:moveTo>
                    <a:pt x="0" y="0"/>
                  </a:moveTo>
                  <a:lnTo>
                    <a:pt x="4215379" y="0"/>
                  </a:lnTo>
                  <a:lnTo>
                    <a:pt x="4215379" y="1422856"/>
                  </a:lnTo>
                  <a:lnTo>
                    <a:pt x="0" y="1422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B0C393B-8DC8-42F1-F026-72B44C094E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05689" y="4363401"/>
              <a:ext cx="1255254" cy="31381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DF27394-0DEA-3294-C48B-8CA8EFEADB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28099" y="4388375"/>
              <a:ext cx="1288337" cy="25194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52CA93C-BBF1-D229-6E5F-FD3831B93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8692" y="4102123"/>
              <a:ext cx="1869323" cy="836369"/>
            </a:xfrm>
            <a:prstGeom prst="rect">
              <a:avLst/>
            </a:prstGeom>
          </p:spPr>
        </p:pic>
        <p:sp>
          <p:nvSpPr>
            <p:cNvPr id="17" name="AutoShape 58">
              <a:extLst>
                <a:ext uri="{FF2B5EF4-FFF2-40B4-BE49-F238E27FC236}">
                  <a16:creationId xmlns:a16="http://schemas.microsoft.com/office/drawing/2014/main" id="{191384AE-2153-651C-3026-DF9525AEB459}"/>
                </a:ext>
              </a:extLst>
            </p:cNvPr>
            <p:cNvSpPr/>
            <p:nvPr userDrawn="1"/>
          </p:nvSpPr>
          <p:spPr>
            <a:xfrm flipH="1">
              <a:off x="4251653" y="4251765"/>
              <a:ext cx="0" cy="550580"/>
            </a:xfrm>
            <a:prstGeom prst="line">
              <a:avLst/>
            </a:prstGeom>
            <a:ln w="19050" cap="flat">
              <a:solidFill>
                <a:srgbClr val="6B6B6B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" name="Picture 20" descr="A black background with red text&#10;&#10;Description automatically generated">
              <a:extLst>
                <a:ext uri="{FF2B5EF4-FFF2-40B4-BE49-F238E27FC236}">
                  <a16:creationId xmlns:a16="http://schemas.microsoft.com/office/drawing/2014/main" id="{5789FD15-CF15-A142-049C-1F4C758D73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6780" y="4310673"/>
              <a:ext cx="1893613" cy="427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48853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2805DF8B-5B78-4CD1-C8B6-908FCA3F88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1" y="993864"/>
            <a:ext cx="8490856" cy="119776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>
                <a:solidFill>
                  <a:srgbClr val="3C336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4FC6D1BA-A646-2284-12E6-7375C89FFB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0989" y="2369035"/>
            <a:ext cx="6249987" cy="87034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5pPr marL="1828754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4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47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8F8E-C8B8-4C34-A919-82904FEEDE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27ACA-D2C1-44DC-A6F1-0926938F72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96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7705" y="1674661"/>
            <a:ext cx="9136295" cy="2433115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0"/>
          </a:p>
        </p:txBody>
      </p:sp>
      <p:sp>
        <p:nvSpPr>
          <p:cNvPr id="9" name="TextBox 8"/>
          <p:cNvSpPr txBox="1"/>
          <p:nvPr userDrawn="1"/>
        </p:nvSpPr>
        <p:spPr>
          <a:xfrm>
            <a:off x="3158545" y="112456"/>
            <a:ext cx="6148052" cy="916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100" b="0" dirty="0">
                <a:latin typeface="Arial" panose="020B0604020202020204" pitchFamily="34" charset="0"/>
                <a:cs typeface="Arial" panose="020B0604020202020204" pitchFamily="34" charset="0"/>
              </a:rPr>
              <a:t>40 T SUPERCONDUCTING MAGNET PROJECT</a:t>
            </a:r>
          </a:p>
          <a:p>
            <a:pPr>
              <a:lnSpc>
                <a:spcPct val="110000"/>
              </a:lnSpc>
            </a:pP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3000" b="1" baseline="0" dirty="0">
                <a:latin typeface="Arial" panose="020B0604020202020204" pitchFamily="34" charset="0"/>
                <a:cs typeface="Arial" panose="020B0604020202020204" pitchFamily="34" charset="0"/>
              </a:rPr>
              <a:t>TAC Review (</a:t>
            </a:r>
            <a:r>
              <a:rPr lang="en-US" sz="2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Jan. 25 – 26, 2024</a:t>
            </a:r>
            <a:r>
              <a:rPr lang="en-US" sz="3000" b="1" baseline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NationalMagLab_FullName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411" y="-55079"/>
            <a:ext cx="2922022" cy="1117897"/>
          </a:xfrm>
          <a:prstGeom prst="rect">
            <a:avLst/>
          </a:prstGeom>
        </p:spPr>
      </p:pic>
      <p:pic>
        <p:nvPicPr>
          <p:cNvPr id="11" name="Picture 10" descr="FSU_Seal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823" y="4141717"/>
            <a:ext cx="745710" cy="7457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" y="4143529"/>
            <a:ext cx="812838" cy="806459"/>
          </a:xfrm>
          <a:prstGeom prst="rect">
            <a:avLst/>
          </a:prstGeom>
        </p:spPr>
      </p:pic>
      <p:pic>
        <p:nvPicPr>
          <p:cNvPr id="13" name="Picture 12" descr="Seal_of_Florida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840" y="4143529"/>
            <a:ext cx="726049" cy="72604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17786"/>
            <a:ext cx="6400800" cy="525151"/>
          </a:xfr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958639"/>
            <a:ext cx="7772400" cy="937848"/>
          </a:xfrm>
          <a:noFill/>
        </p:spPr>
        <p:txBody>
          <a:bodyPr/>
          <a:lstStyle>
            <a:lvl1pPr>
              <a:defRPr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3442283" y="4438355"/>
            <a:ext cx="2133600" cy="273844"/>
          </a:xfrm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Confidential FSU / NHMFL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705" y="4889585"/>
            <a:ext cx="91362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Supported by National Science Foundation Cooperative Agreements DMR-1644779, DMR-1938789, DMR-2131790, and the State of Florida. </a:t>
            </a:r>
            <a:r>
              <a:rPr lang="en-US" sz="1200" b="1" dirty="0">
                <a:effectLst/>
              </a:rPr>
              <a:t> </a:t>
            </a:r>
            <a:endParaRPr lang="en-US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938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6541" y="1"/>
            <a:ext cx="8229600" cy="702242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836540" cy="7022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</p:spTree>
    <p:extLst>
      <p:ext uri="{BB962C8B-B14F-4D97-AF65-F5344CB8AC3E}">
        <p14:creationId xmlns:p14="http://schemas.microsoft.com/office/powerpoint/2010/main" val="17074048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7763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776344"/>
            <a:ext cx="9144000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541" y="2"/>
            <a:ext cx="7850259" cy="79348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59709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960" y="37051"/>
            <a:ext cx="707798" cy="7022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623"/>
            <a:ext cx="836540" cy="7022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3663993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7763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776344"/>
            <a:ext cx="9144000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59709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960" y="37051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9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8E9B-D902-4786-8A43-8A79B6FB9E68}" type="datetime1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2959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7763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776344"/>
            <a:ext cx="9144000" cy="342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59709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960" y="37051"/>
            <a:ext cx="707798" cy="702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570" y="4767264"/>
            <a:ext cx="326214" cy="2738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921048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77634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776344"/>
            <a:ext cx="9144000" cy="342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59709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noFill/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960" y="37051"/>
            <a:ext cx="707798" cy="702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570" y="4767264"/>
            <a:ext cx="326214" cy="2738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90765685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7763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776344"/>
            <a:ext cx="9144000" cy="342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59709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D22083-CC51-4A85-A83A-7E1EBCC74C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Confidential FSU / NHMFL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570" y="4767264"/>
            <a:ext cx="326214" cy="2738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4834552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32444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557213" indent="-214313"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chemeClr val="accent3"/>
                </a:solidFill>
              </a:defRPr>
            </a:lvl2pPr>
            <a:lvl3pPr marL="857250" indent="-171450">
              <a:buClr>
                <a:schemeClr val="tx1"/>
              </a:buClr>
              <a:buFont typeface="Wingdings" panose="05000000000000000000" pitchFamily="2" charset="2"/>
              <a:buChar char="§"/>
              <a:defRPr sz="1500">
                <a:solidFill>
                  <a:schemeClr val="accent3"/>
                </a:solidFill>
              </a:defRPr>
            </a:lvl3pPr>
            <a:lvl4pPr marL="12001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4pPr>
            <a:lvl5pPr marL="15430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443497"/>
            <a:ext cx="9151042" cy="705414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3C3170"/>
              </a:solidFill>
            </a:endParaRPr>
          </a:p>
        </p:txBody>
      </p:sp>
      <p:pic>
        <p:nvPicPr>
          <p:cNvPr id="12" name="Picture 11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-111" y="4443497"/>
            <a:ext cx="4597256" cy="678471"/>
          </a:xfrm>
          <a:prstGeom prst="rect">
            <a:avLst/>
          </a:prstGeom>
        </p:spPr>
      </p:pic>
      <p:pic>
        <p:nvPicPr>
          <p:cNvPr id="13" name="Picture 12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900" y="4443497"/>
            <a:ext cx="4582711" cy="67632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12" y="4414436"/>
            <a:ext cx="9151216" cy="34289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03010" y="4140592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accent4"/>
                </a:solidFill>
              </a:defRPr>
            </a:lvl1pPr>
          </a:lstStyle>
          <a:p>
            <a:pPr algn="r"/>
            <a:r>
              <a:rPr lang="en-US" dirty="0"/>
              <a:t>Confidential FSU / NHMFL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31637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60556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557213" indent="-214313"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chemeClr val="accent3"/>
                </a:solidFill>
              </a:defRPr>
            </a:lvl2pPr>
            <a:lvl3pPr marL="857250" indent="-171450">
              <a:buClr>
                <a:schemeClr val="tx1"/>
              </a:buClr>
              <a:buFont typeface="Wingdings" panose="05000000000000000000" pitchFamily="2" charset="2"/>
              <a:buChar char="§"/>
              <a:defRPr sz="1500">
                <a:solidFill>
                  <a:schemeClr val="accent3"/>
                </a:solidFill>
              </a:defRPr>
            </a:lvl3pPr>
            <a:lvl4pPr marL="12001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4pPr>
            <a:lvl5pPr marL="15430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811057"/>
            <a:ext cx="9151042" cy="337855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3C3170"/>
              </a:solidFill>
            </a:endParaRPr>
          </a:p>
        </p:txBody>
      </p:sp>
      <p:pic>
        <p:nvPicPr>
          <p:cNvPr id="12" name="Picture 11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-112" y="4811056"/>
            <a:ext cx="2289287" cy="3378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12" y="4776529"/>
            <a:ext cx="9151216" cy="34289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pic>
        <p:nvPicPr>
          <p:cNvPr id="15" name="Picture 14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2286210" y="4811056"/>
            <a:ext cx="2289287" cy="337856"/>
          </a:xfrm>
          <a:prstGeom prst="rect">
            <a:avLst/>
          </a:prstGeom>
        </p:spPr>
      </p:pic>
      <p:pic>
        <p:nvPicPr>
          <p:cNvPr id="16" name="Picture 15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72001" y="4811056"/>
            <a:ext cx="2289287" cy="337856"/>
          </a:xfrm>
          <a:prstGeom prst="rect">
            <a:avLst/>
          </a:prstGeom>
        </p:spPr>
      </p:pic>
      <p:pic>
        <p:nvPicPr>
          <p:cNvPr id="17" name="Picture 16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6854714" y="4811056"/>
            <a:ext cx="2289287" cy="337856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03010" y="4497627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accent4"/>
                </a:solidFill>
              </a:defRPr>
            </a:lvl1pPr>
          </a:lstStyle>
          <a:p>
            <a:pPr algn="r"/>
            <a:r>
              <a:rPr lang="en-US" dirty="0"/>
              <a:t>Confidential FSU / NHMFL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504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811057"/>
            <a:ext cx="9151042" cy="33785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3C3170"/>
              </a:solidFill>
            </a:endParaRPr>
          </a:p>
        </p:txBody>
      </p:sp>
      <p:pic>
        <p:nvPicPr>
          <p:cNvPr id="12" name="Picture 11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-112" y="4811056"/>
            <a:ext cx="2289287" cy="337856"/>
          </a:xfrm>
          <a:prstGeom prst="rect">
            <a:avLst/>
          </a:prstGeom>
        </p:spPr>
      </p:pic>
      <p:pic>
        <p:nvPicPr>
          <p:cNvPr id="15" name="Picture 14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2286210" y="4811056"/>
            <a:ext cx="2289287" cy="337856"/>
          </a:xfrm>
          <a:prstGeom prst="rect">
            <a:avLst/>
          </a:prstGeom>
        </p:spPr>
      </p:pic>
      <p:pic>
        <p:nvPicPr>
          <p:cNvPr id="16" name="Picture 15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72001" y="4811056"/>
            <a:ext cx="2289287" cy="337856"/>
          </a:xfrm>
          <a:prstGeom prst="rect">
            <a:avLst/>
          </a:prstGeom>
        </p:spPr>
      </p:pic>
      <p:pic>
        <p:nvPicPr>
          <p:cNvPr id="17" name="Picture 16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6854714" y="4811056"/>
            <a:ext cx="2289287" cy="337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60556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557213" indent="-214313"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chemeClr val="accent3"/>
                </a:solidFill>
              </a:defRPr>
            </a:lvl2pPr>
            <a:lvl3pPr marL="857250" indent="-171450">
              <a:buClr>
                <a:schemeClr val="tx1"/>
              </a:buClr>
              <a:buFont typeface="Wingdings" panose="05000000000000000000" pitchFamily="2" charset="2"/>
              <a:buChar char="§"/>
              <a:defRPr sz="1500">
                <a:solidFill>
                  <a:schemeClr val="accent3"/>
                </a:solidFill>
              </a:defRPr>
            </a:lvl3pPr>
            <a:lvl4pPr marL="12001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4pPr>
            <a:lvl5pPr marL="15430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12" y="4776529"/>
            <a:ext cx="9151216" cy="34289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7003010" y="4497627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accent4"/>
                </a:solidFill>
              </a:defRPr>
            </a:lvl1pPr>
          </a:lstStyle>
          <a:p>
            <a:pPr algn="r"/>
            <a:r>
              <a:rPr lang="en-US" dirty="0"/>
              <a:t>Confidential FSU / NHMFL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122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811057"/>
            <a:ext cx="9151042" cy="33785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3C3170"/>
              </a:solidFill>
            </a:endParaRPr>
          </a:p>
        </p:txBody>
      </p:sp>
      <p:pic>
        <p:nvPicPr>
          <p:cNvPr id="12" name="Picture 11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-112" y="4811056"/>
            <a:ext cx="2289287" cy="3378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60556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557213" indent="-214313"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chemeClr val="accent3"/>
                </a:solidFill>
              </a:defRPr>
            </a:lvl2pPr>
            <a:lvl3pPr marL="857250" indent="-171450">
              <a:buClr>
                <a:schemeClr val="tx1"/>
              </a:buClr>
              <a:buFont typeface="Wingdings" panose="05000000000000000000" pitchFamily="2" charset="2"/>
              <a:buChar char="§"/>
              <a:defRPr sz="1500">
                <a:solidFill>
                  <a:schemeClr val="accent3"/>
                </a:solidFill>
              </a:defRPr>
            </a:lvl3pPr>
            <a:lvl4pPr marL="12001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4pPr>
            <a:lvl5pPr marL="15430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2286210" y="4811056"/>
            <a:ext cx="2289287" cy="337856"/>
          </a:xfrm>
          <a:prstGeom prst="rect">
            <a:avLst/>
          </a:prstGeom>
        </p:spPr>
      </p:pic>
      <p:pic>
        <p:nvPicPr>
          <p:cNvPr id="16" name="Picture 15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72001" y="4811056"/>
            <a:ext cx="2289287" cy="337856"/>
          </a:xfrm>
          <a:prstGeom prst="rect">
            <a:avLst/>
          </a:prstGeom>
        </p:spPr>
      </p:pic>
      <p:pic>
        <p:nvPicPr>
          <p:cNvPr id="17" name="Picture 16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6854714" y="4811056"/>
            <a:ext cx="2289287" cy="33785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12" y="4776529"/>
            <a:ext cx="9151216" cy="34289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03010" y="4497627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accent4"/>
                </a:solidFill>
              </a:defRPr>
            </a:lvl1pPr>
          </a:lstStyle>
          <a:p>
            <a:pPr algn="r"/>
            <a:r>
              <a:rPr lang="en-US" dirty="0"/>
              <a:t>Confidential FSU / NHMFL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667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811057"/>
            <a:ext cx="9151042" cy="33785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3C3170"/>
              </a:solidFill>
            </a:endParaRPr>
          </a:p>
        </p:txBody>
      </p:sp>
      <p:pic>
        <p:nvPicPr>
          <p:cNvPr id="12" name="Picture 11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-112" y="4811056"/>
            <a:ext cx="2289287" cy="337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9600" cy="793486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2286210" y="4811056"/>
            <a:ext cx="2289287" cy="337856"/>
          </a:xfrm>
          <a:prstGeom prst="rect">
            <a:avLst/>
          </a:prstGeom>
        </p:spPr>
      </p:pic>
      <p:pic>
        <p:nvPicPr>
          <p:cNvPr id="16" name="Picture 15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72001" y="4811056"/>
            <a:ext cx="2289287" cy="337856"/>
          </a:xfrm>
          <a:prstGeom prst="rect">
            <a:avLst/>
          </a:prstGeom>
        </p:spPr>
      </p:pic>
      <p:pic>
        <p:nvPicPr>
          <p:cNvPr id="17" name="Picture 16" descr="Pattern_whit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6854714" y="4811056"/>
            <a:ext cx="2289287" cy="3378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360556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557213" indent="-214313"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solidFill>
                  <a:schemeClr val="accent3"/>
                </a:solidFill>
              </a:defRPr>
            </a:lvl2pPr>
            <a:lvl3pPr marL="857250" indent="-171450">
              <a:buClr>
                <a:schemeClr val="tx1"/>
              </a:buClr>
              <a:buFont typeface="Wingdings" panose="05000000000000000000" pitchFamily="2" charset="2"/>
              <a:buChar char="§"/>
              <a:defRPr sz="1500">
                <a:solidFill>
                  <a:schemeClr val="accent3"/>
                </a:solidFill>
              </a:defRPr>
            </a:lvl3pPr>
            <a:lvl4pPr marL="12001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4pPr>
            <a:lvl5pPr marL="1543050" indent="-171450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12" y="4776529"/>
            <a:ext cx="9151216" cy="34289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03010" y="4497627"/>
            <a:ext cx="2133600" cy="273844"/>
          </a:xfrm>
          <a:noFill/>
        </p:spPr>
        <p:txBody>
          <a:bodyPr/>
          <a:lstStyle>
            <a:lvl1pPr>
              <a:defRPr i="1" baseline="0">
                <a:solidFill>
                  <a:schemeClr val="accent4"/>
                </a:solidFill>
              </a:defRPr>
            </a:lvl1pPr>
          </a:lstStyle>
          <a:p>
            <a:pPr algn="r"/>
            <a:r>
              <a:rPr lang="en-US" dirty="0"/>
              <a:t>Confidential FSU / NHMFL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08" y="0"/>
            <a:ext cx="707798" cy="7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768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312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3F5C-AB76-43D4-9825-FBEB703A6EBE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7673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915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817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922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181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5669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8194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50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4891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176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1383130"/>
            <a:ext cx="9173666" cy="2524901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0" name="Picture 9" descr="UF_Signatur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200" y="4400218"/>
            <a:ext cx="1957971" cy="271104"/>
          </a:xfrm>
          <a:prstGeom prst="rect">
            <a:avLst/>
          </a:prstGeom>
        </p:spPr>
      </p:pic>
      <p:pic>
        <p:nvPicPr>
          <p:cNvPr id="11" name="Picture 10" descr="lalr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785" y="4193018"/>
            <a:ext cx="1926572" cy="523787"/>
          </a:xfrm>
          <a:prstGeom prst="rect">
            <a:avLst/>
          </a:prstGeom>
        </p:spPr>
      </p:pic>
      <p:pic>
        <p:nvPicPr>
          <p:cNvPr id="12" name="Picture 11" descr="FSUSig_Horizontal_Stacked_Color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43" y="4193960"/>
            <a:ext cx="2159471" cy="546296"/>
          </a:xfrm>
          <a:prstGeom prst="rect">
            <a:avLst/>
          </a:prstGeom>
        </p:spPr>
      </p:pic>
      <p:pic>
        <p:nvPicPr>
          <p:cNvPr id="13" name="Picture 12" descr="NationalMagLab_FullName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" y="9268"/>
            <a:ext cx="3656512" cy="92350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11414" y="2076961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0"/>
          </p:nvPr>
        </p:nvSpPr>
        <p:spPr>
          <a:xfrm>
            <a:off x="1687514" y="3136107"/>
            <a:ext cx="6296025" cy="69413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7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162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B645-7030-4D9B-A765-67DEE25279C7}" type="datetime1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3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7.emf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oleObject" Target="../embeddings/oleObject1.bin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This is a Sub-title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88775-6D19-4F5F-AA86-F7F9C67BB4E6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928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3C336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3C336F"/>
        </a:buClr>
        <a:buSzPct val="90000"/>
        <a:buFont typeface="Wingdings" charset="2"/>
        <a:buNone/>
        <a:defRPr sz="4000" kern="1200" baseline="0">
          <a:solidFill>
            <a:srgbClr val="636165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F08C2-7803-4F0C-A0EC-C02B5814F98B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C6AA0-998D-4972-909A-149EA169E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2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  <p:sldLayoutId id="2147484004" r:id="rId12"/>
  </p:sldLayoutIdLst>
  <p:txStyles>
    <p:titleStyle>
      <a:lvl1pPr algn="l" defTabSz="685800" rtl="0" eaLnBrk="1" latinLnBrk="0" hangingPunct="1">
        <a:spcBef>
          <a:spcPct val="0"/>
        </a:spcBef>
        <a:buNone/>
        <a:defRPr sz="2700" b="1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4C6B2-B597-4459-886D-016F76D67369}" type="datetime1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One-Bruker_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1906"/>
            <a:ext cx="9145588" cy="514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75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Verdana" pitchFamily="34" charset="0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pitchFamily="-80" charset="-128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pitchFamily="-80" charset="-128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pitchFamily="-80" charset="-128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pitchFamily="-80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AFE30-C3D0-4C98-8BFC-A1C1190300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00601"/>
            <a:ext cx="2895600" cy="251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9153-6EAE-4392-A04E-5B2A3665A9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628649"/>
          </a:xfrm>
          <a:prstGeom prst="rect">
            <a:avLst/>
          </a:prstGeom>
          <a:solidFill>
            <a:srgbClr val="5356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933" y="1"/>
            <a:ext cx="698069" cy="6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30396" y="0"/>
            <a:ext cx="8229600" cy="624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477"/>
            <a:ext cx="9235612" cy="3428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17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</p:sldLayoutIdLst>
  <p:hf hdr="0" ftr="0" dt="0"/>
  <p:txStyles>
    <p:titleStyle>
      <a:lvl1pPr algn="l" defTabSz="685773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5" indent="-257165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0" indent="-214304" algn="l" defTabSz="685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6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8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D00B0-4144-423D-85D6-A6F91CF6BB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00601"/>
            <a:ext cx="2895600" cy="251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9153-6EAE-4392-A04E-5B2A3665A9A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628649"/>
          </a:xfrm>
          <a:prstGeom prst="rect">
            <a:avLst/>
          </a:prstGeom>
          <a:solidFill>
            <a:srgbClr val="3A5D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933" y="1"/>
            <a:ext cx="698069" cy="6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30396" y="0"/>
            <a:ext cx="8229600" cy="624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3477"/>
            <a:ext cx="9235612" cy="34289"/>
          </a:xfrm>
          <a:prstGeom prst="rect">
            <a:avLst/>
          </a:prstGeom>
          <a:solidFill>
            <a:srgbClr val="53565A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1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</p:sldLayoutIdLst>
  <p:hf hdr="0" ftr="0" dt="0"/>
  <p:txStyles>
    <p:titleStyle>
      <a:lvl1pPr algn="l" defTabSz="685773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65" indent="-257165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0" indent="-214304" algn="l" defTabSz="685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6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2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8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4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191" y="1192"/>
          <a:ext cx="1190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501" imgH="502" progId="TCLayout.ActiveDocument.1">
                  <p:embed/>
                </p:oleObj>
              </mc:Choice>
              <mc:Fallback>
                <p:oleObj name="think-cell Slide" r:id="rId14" imgW="501" imgH="502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91" y="1192"/>
                        <a:ext cx="1190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One-Bruker_16"/>
          <p:cNvPicPr>
            <a:picLocks noChangeAspect="1" noChangeArrowheads="1"/>
          </p:cNvPicPr>
          <p:nvPr userDrawn="1"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809068"/>
            <a:ext cx="9144000" cy="34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One-Bruker_16"/>
          <p:cNvPicPr>
            <a:picLocks noChangeAspect="1" noChangeArrowheads="1"/>
          </p:cNvPicPr>
          <p:nvPr userDrawn="1"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74559" y="-12813"/>
            <a:ext cx="969442" cy="66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25A316-0AF2-4C5A-87E8-A8A09A900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4931777"/>
            <a:ext cx="2057400" cy="2076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EDBB627-501F-477E-8664-B31487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7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799">
          <a:solidFill>
            <a:schemeClr val="tx2"/>
          </a:solidFill>
          <a:latin typeface="Verdana" pitchFamily="34" charset="0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799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799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799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799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5pPr>
      <a:lvl6pPr marL="342565" algn="ctr" rtl="0" eaLnBrk="1" fontAlgn="base" hangingPunct="1">
        <a:spcBef>
          <a:spcPct val="0"/>
        </a:spcBef>
        <a:spcAft>
          <a:spcPct val="0"/>
        </a:spcAft>
        <a:defRPr sz="3297">
          <a:solidFill>
            <a:schemeClr val="tx2"/>
          </a:solidFill>
          <a:latin typeface="Arial" charset="0"/>
          <a:ea typeface="ＭＳ Ｐゴシック" pitchFamily="-80" charset="-128"/>
        </a:defRPr>
      </a:lvl6pPr>
      <a:lvl7pPr marL="685131" algn="ctr" rtl="0" eaLnBrk="1" fontAlgn="base" hangingPunct="1">
        <a:spcBef>
          <a:spcPct val="0"/>
        </a:spcBef>
        <a:spcAft>
          <a:spcPct val="0"/>
        </a:spcAft>
        <a:defRPr sz="3297">
          <a:solidFill>
            <a:schemeClr val="tx2"/>
          </a:solidFill>
          <a:latin typeface="Arial" charset="0"/>
          <a:ea typeface="ＭＳ Ｐゴシック" pitchFamily="-80" charset="-128"/>
        </a:defRPr>
      </a:lvl7pPr>
      <a:lvl8pPr marL="1027695" algn="ctr" rtl="0" eaLnBrk="1" fontAlgn="base" hangingPunct="1">
        <a:spcBef>
          <a:spcPct val="0"/>
        </a:spcBef>
        <a:spcAft>
          <a:spcPct val="0"/>
        </a:spcAft>
        <a:defRPr sz="3297">
          <a:solidFill>
            <a:schemeClr val="tx2"/>
          </a:solidFill>
          <a:latin typeface="Arial" charset="0"/>
          <a:ea typeface="ＭＳ Ｐゴシック" pitchFamily="-80" charset="-128"/>
        </a:defRPr>
      </a:lvl8pPr>
      <a:lvl9pPr marL="1370260" algn="ctr" rtl="0" eaLnBrk="1" fontAlgn="base" hangingPunct="1">
        <a:spcBef>
          <a:spcPct val="0"/>
        </a:spcBef>
        <a:spcAft>
          <a:spcPct val="0"/>
        </a:spcAft>
        <a:defRPr sz="3297">
          <a:solidFill>
            <a:schemeClr val="tx2"/>
          </a:solidFill>
          <a:latin typeface="Arial" charset="0"/>
          <a:ea typeface="ＭＳ Ｐゴシック" pitchFamily="-80" charset="-128"/>
        </a:defRPr>
      </a:lvl9pPr>
    </p:titleStyle>
    <p:bodyStyle>
      <a:lvl1pPr marL="256925" indent="-256925" algn="l" rtl="0" eaLnBrk="1" fontAlgn="base" hangingPunct="1">
        <a:spcBef>
          <a:spcPct val="20000"/>
        </a:spcBef>
        <a:spcAft>
          <a:spcPct val="0"/>
        </a:spcAft>
        <a:buChar char="•"/>
        <a:defRPr sz="1799">
          <a:solidFill>
            <a:schemeClr val="tx1"/>
          </a:solidFill>
          <a:latin typeface="Verdana" pitchFamily="34" charset="0"/>
          <a:ea typeface="+mn-ea"/>
          <a:cs typeface="ＭＳ Ｐゴシック"/>
        </a:defRPr>
      </a:lvl1pPr>
      <a:lvl2pPr marL="556668" indent="-214104" algn="l" rtl="0" eaLnBrk="1" fontAlgn="base" hangingPunct="1">
        <a:spcBef>
          <a:spcPct val="20000"/>
        </a:spcBef>
        <a:spcAft>
          <a:spcPct val="0"/>
        </a:spcAft>
        <a:buChar char="–"/>
        <a:defRPr sz="1799">
          <a:solidFill>
            <a:schemeClr val="tx1"/>
          </a:solidFill>
          <a:latin typeface="Verdana" pitchFamily="34" charset="0"/>
          <a:ea typeface="+mn-ea"/>
          <a:cs typeface="ＭＳ Ｐゴシック"/>
        </a:defRPr>
      </a:lvl2pPr>
      <a:lvl3pPr marL="856414" indent="-171283" algn="l" rtl="0" eaLnBrk="1" fontAlgn="base" hangingPunct="1">
        <a:spcBef>
          <a:spcPct val="20000"/>
        </a:spcBef>
        <a:spcAft>
          <a:spcPct val="0"/>
        </a:spcAft>
        <a:buChar char="•"/>
        <a:defRPr sz="1799">
          <a:solidFill>
            <a:schemeClr val="tx1"/>
          </a:solidFill>
          <a:latin typeface="Verdana" pitchFamily="34" charset="0"/>
          <a:ea typeface="+mn-ea"/>
          <a:cs typeface="ＭＳ Ｐゴシック"/>
        </a:defRPr>
      </a:lvl3pPr>
      <a:lvl4pPr marL="1198978" indent="-171283" algn="l" rtl="0" eaLnBrk="1" fontAlgn="base" hangingPunct="1">
        <a:spcBef>
          <a:spcPct val="20000"/>
        </a:spcBef>
        <a:spcAft>
          <a:spcPct val="0"/>
        </a:spcAft>
        <a:buChar char="–"/>
        <a:defRPr sz="1799">
          <a:solidFill>
            <a:schemeClr val="tx1"/>
          </a:solidFill>
          <a:latin typeface="Verdana" pitchFamily="34" charset="0"/>
          <a:ea typeface="+mn-ea"/>
          <a:cs typeface="ＭＳ Ｐゴシック"/>
        </a:defRPr>
      </a:lvl4pPr>
      <a:lvl5pPr marL="1541543" indent="-171283" algn="l" rtl="0" eaLnBrk="1" fontAlgn="base" hangingPunct="1">
        <a:spcBef>
          <a:spcPct val="20000"/>
        </a:spcBef>
        <a:spcAft>
          <a:spcPct val="0"/>
        </a:spcAft>
        <a:buChar char="»"/>
        <a:defRPr sz="1799">
          <a:solidFill>
            <a:schemeClr val="tx1"/>
          </a:solidFill>
          <a:latin typeface="Verdana" pitchFamily="34" charset="0"/>
          <a:ea typeface="+mn-ea"/>
          <a:cs typeface="ＭＳ Ｐゴシック"/>
        </a:defRPr>
      </a:lvl5pPr>
      <a:lvl6pPr marL="1884108" indent="-171283" algn="l" rtl="0" eaLnBrk="1" fontAlgn="base" hangingPunct="1">
        <a:spcBef>
          <a:spcPct val="20000"/>
        </a:spcBef>
        <a:spcAft>
          <a:spcPct val="0"/>
        </a:spcAft>
        <a:buChar char="»"/>
        <a:defRPr sz="1499">
          <a:solidFill>
            <a:schemeClr val="tx1"/>
          </a:solidFill>
          <a:latin typeface="+mn-lt"/>
          <a:ea typeface="+mn-ea"/>
        </a:defRPr>
      </a:lvl6pPr>
      <a:lvl7pPr marL="2226672" indent="-171283" algn="l" rtl="0" eaLnBrk="1" fontAlgn="base" hangingPunct="1">
        <a:spcBef>
          <a:spcPct val="20000"/>
        </a:spcBef>
        <a:spcAft>
          <a:spcPct val="0"/>
        </a:spcAft>
        <a:buChar char="»"/>
        <a:defRPr sz="1499">
          <a:solidFill>
            <a:schemeClr val="tx1"/>
          </a:solidFill>
          <a:latin typeface="+mn-lt"/>
          <a:ea typeface="+mn-ea"/>
        </a:defRPr>
      </a:lvl7pPr>
      <a:lvl8pPr marL="2569238" indent="-171283" algn="l" rtl="0" eaLnBrk="1" fontAlgn="base" hangingPunct="1">
        <a:spcBef>
          <a:spcPct val="20000"/>
        </a:spcBef>
        <a:spcAft>
          <a:spcPct val="0"/>
        </a:spcAft>
        <a:buChar char="»"/>
        <a:defRPr sz="1499">
          <a:solidFill>
            <a:schemeClr val="tx1"/>
          </a:solidFill>
          <a:latin typeface="+mn-lt"/>
          <a:ea typeface="+mn-ea"/>
        </a:defRPr>
      </a:lvl8pPr>
      <a:lvl9pPr marL="2911805" indent="-171283" algn="l" rtl="0" eaLnBrk="1" fontAlgn="base" hangingPunct="1">
        <a:spcBef>
          <a:spcPct val="20000"/>
        </a:spcBef>
        <a:spcAft>
          <a:spcPct val="0"/>
        </a:spcAft>
        <a:buChar char="»"/>
        <a:defRPr sz="149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565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131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7695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0260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825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5391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7956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0520" algn="l" defTabSz="685131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C7439-2DD2-46A5-B130-7448042EF21E}" type="datetime1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Y. Yanagisawa et al, Wk2LOr3A-03 - Very High Field Magnets – II, ASC 2020, Nov. 4, 2020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17760-0C91-4648-970A-C14FE66C8D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1"/>
            <a:ext cx="9144000" cy="141685"/>
          </a:xfrm>
          <a:prstGeom prst="rect">
            <a:avLst/>
          </a:prstGeom>
          <a:gradFill>
            <a:gsLst>
              <a:gs pos="0">
                <a:srgbClr val="0000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46687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29" r:id="rId8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3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9/30/2015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C927ABC0-8347-2E43-BB51-30B3470593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09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4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1.png"/><Relationship Id="rId4" Type="http://schemas.openxmlformats.org/officeDocument/2006/relationships/image" Target="../media/image39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12" Type="http://schemas.openxmlformats.org/officeDocument/2006/relationships/image" Target="../media/image67.jpeg"/><Relationship Id="rId2" Type="http://schemas.openxmlformats.org/officeDocument/2006/relationships/image" Target="../media/image43.png"/><Relationship Id="rId16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png"/><Relationship Id="rId7" Type="http://schemas.openxmlformats.org/officeDocument/2006/relationships/image" Target="../media/image75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74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3.emf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2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3367"/>
            <a:ext cx="9143999" cy="2439149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460628" y="2167372"/>
            <a:ext cx="6400800" cy="851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Dr. Mark D. Bird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Chief Technology Officer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National High Magnetic Field Laboratory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Florida State University, Tallahassee, Florida, USA 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36937" y="4318489"/>
            <a:ext cx="0" cy="622209"/>
          </a:xfrm>
          <a:prstGeom prst="line">
            <a:avLst/>
          </a:prstGeom>
          <a:ln>
            <a:solidFill>
              <a:srgbClr val="3C336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937" y="836207"/>
            <a:ext cx="8975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NHMFL 40 T All-SC Magnet Project</a:t>
            </a:r>
            <a:endParaRPr lang="en-US" sz="4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8" name="Picture 17" descr="NationalMagLab_FullNam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423" y="4247424"/>
            <a:ext cx="1898281" cy="726238"/>
          </a:xfrm>
          <a:prstGeom prst="rect">
            <a:avLst/>
          </a:prstGeom>
        </p:spPr>
      </p:pic>
      <p:pic>
        <p:nvPicPr>
          <p:cNvPr id="19" name="Picture 18" descr="Seal_of_Florid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28" y="4228269"/>
            <a:ext cx="764549" cy="764549"/>
          </a:xfrm>
          <a:prstGeom prst="rect">
            <a:avLst/>
          </a:prstGeom>
        </p:spPr>
      </p:pic>
      <p:pic>
        <p:nvPicPr>
          <p:cNvPr id="20" name="Picture 19" descr="nsf-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0" y="4133960"/>
            <a:ext cx="925104" cy="925104"/>
          </a:xfrm>
          <a:prstGeom prst="rect">
            <a:avLst/>
          </a:prstGeom>
        </p:spPr>
      </p:pic>
      <p:pic>
        <p:nvPicPr>
          <p:cNvPr id="3" name="Picture 2" descr="FSU_Seal_RG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589" y="4201395"/>
            <a:ext cx="822315" cy="822315"/>
          </a:xfrm>
          <a:prstGeom prst="rect">
            <a:avLst/>
          </a:prstGeom>
        </p:spPr>
      </p:pic>
      <p:pic>
        <p:nvPicPr>
          <p:cNvPr id="21" name="Picture 20" descr="Vertical_Signature_Blu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340" y="4298833"/>
            <a:ext cx="651221" cy="646325"/>
          </a:xfrm>
          <a:prstGeom prst="rect">
            <a:avLst/>
          </a:prstGeom>
        </p:spPr>
      </p:pic>
      <p:pic>
        <p:nvPicPr>
          <p:cNvPr id="5" name="Picture 4" descr="lalr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86" y="4296325"/>
            <a:ext cx="1644629" cy="59617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51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896DDC-A0F0-A912-D459-6300942D5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55064D-5E70-D1F9-214B-614A6C38AC2C}"/>
              </a:ext>
            </a:extLst>
          </p:cNvPr>
          <p:cNvSpPr/>
          <p:nvPr/>
        </p:nvSpPr>
        <p:spPr>
          <a:xfrm>
            <a:off x="6877" y="-147848"/>
            <a:ext cx="9144000" cy="529134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D67916-73A5-D48F-7667-C6929EDF1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699" y="1237603"/>
            <a:ext cx="7772400" cy="1244643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/>
                <a:cs typeface="Arial"/>
              </a:rPr>
              <a:t>REBCO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1EA7BD-7166-D378-9528-B4A13C46A0AA}"/>
              </a:ext>
            </a:extLst>
          </p:cNvPr>
          <p:cNvSpPr/>
          <p:nvPr/>
        </p:nvSpPr>
        <p:spPr>
          <a:xfrm>
            <a:off x="-112" y="4263599"/>
            <a:ext cx="9151216" cy="3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Pattern_white.png">
            <a:extLst>
              <a:ext uri="{FF2B5EF4-FFF2-40B4-BE49-F238E27FC236}">
                <a16:creationId xmlns:a16="http://schemas.microsoft.com/office/drawing/2014/main" id="{9EEE9D24-8936-0078-4266-79CC68732B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14433" y="4263599"/>
            <a:ext cx="4582711" cy="901766"/>
          </a:xfrm>
          <a:prstGeom prst="rect">
            <a:avLst/>
          </a:prstGeom>
        </p:spPr>
      </p:pic>
      <p:pic>
        <p:nvPicPr>
          <p:cNvPr id="11" name="Picture 10" descr="Pattern_white.png">
            <a:extLst>
              <a:ext uri="{FF2B5EF4-FFF2-40B4-BE49-F238E27FC236}">
                <a16:creationId xmlns:a16="http://schemas.microsoft.com/office/drawing/2014/main" id="{FDEA6B9C-50BE-B9FB-1494-D87B648BB1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899" y="4263599"/>
            <a:ext cx="4582711" cy="9017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06F6F9-3C47-C147-6B39-DCAF980E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10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4E2C3D9-7D80-9907-74AE-F2D5B00FF7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84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6121" y="2769795"/>
            <a:ext cx="5128276" cy="1639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There is significant variation in </a:t>
            </a:r>
            <a:r>
              <a:rPr lang="en-US" i="1" dirty="0" err="1">
                <a:solidFill>
                  <a:schemeClr val="accent3"/>
                </a:solidFill>
              </a:rPr>
              <a:t>I</a:t>
            </a:r>
            <a:r>
              <a:rPr lang="en-US" i="1" baseline="-25000" dirty="0" err="1">
                <a:solidFill>
                  <a:schemeClr val="accent3"/>
                </a:solidFill>
              </a:rPr>
              <a:t>c</a:t>
            </a:r>
            <a:r>
              <a:rPr lang="en-US" dirty="0">
                <a:solidFill>
                  <a:schemeClr val="accent3"/>
                </a:solidFill>
              </a:rPr>
              <a:t> at 4 K  between tapes. </a:t>
            </a:r>
          </a:p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accent3"/>
                </a:solidFill>
              </a:rPr>
              <a:t>It cannot be predicted from a 77 K measurement.</a:t>
            </a:r>
          </a:p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accent3"/>
                </a:solidFill>
              </a:rPr>
              <a:t>(Present variation seems to be less than in the past.)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"/>
            <a:ext cx="9144000" cy="61939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7216" y="623744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410074" cy="61939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Unpredictability of </a:t>
            </a:r>
            <a:r>
              <a:rPr lang="en-US" sz="3200" dirty="0">
                <a:solidFill>
                  <a:schemeClr val="bg1"/>
                </a:solidFill>
              </a:rPr>
              <a:t>REBCO </a:t>
            </a:r>
            <a:r>
              <a:rPr lang="en-US" sz="3200" i="1" dirty="0" err="1">
                <a:solidFill>
                  <a:schemeClr val="bg1"/>
                </a:solidFill>
                <a:latin typeface="Arial"/>
                <a:cs typeface="Arial"/>
              </a:rPr>
              <a:t>I</a:t>
            </a:r>
            <a:r>
              <a:rPr lang="en-US" sz="3200" i="1" baseline="-25000" dirty="0" err="1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n-US" sz="3200" i="1" baseline="-25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Tape-to-Tape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1132" t="2380" r="77065" b="1811"/>
          <a:stretch/>
        </p:blipFill>
        <p:spPr>
          <a:xfrm>
            <a:off x="8617613" y="1"/>
            <a:ext cx="526387" cy="623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0505" y="270555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84 mm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65581" y="2769795"/>
            <a:ext cx="1738179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184"/>
            <a:ext cx="4141755" cy="3337046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00089"/>
              </p:ext>
            </p:extLst>
          </p:nvPr>
        </p:nvGraphicFramePr>
        <p:xfrm>
          <a:off x="4397530" y="1474971"/>
          <a:ext cx="44254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155">
                  <a:extLst>
                    <a:ext uri="{9D8B030D-6E8A-4147-A177-3AD203B41FA5}">
                      <a16:colId xmlns:a16="http://schemas.microsoft.com/office/drawing/2014/main" val="4207291724"/>
                    </a:ext>
                  </a:extLst>
                </a:gridCol>
                <a:gridCol w="586558">
                  <a:extLst>
                    <a:ext uri="{9D8B030D-6E8A-4147-A177-3AD203B41FA5}">
                      <a16:colId xmlns:a16="http://schemas.microsoft.com/office/drawing/2014/main" val="2668549505"/>
                    </a:ext>
                  </a:extLst>
                </a:gridCol>
                <a:gridCol w="637149">
                  <a:extLst>
                    <a:ext uri="{9D8B030D-6E8A-4147-A177-3AD203B41FA5}">
                      <a16:colId xmlns:a16="http://schemas.microsoft.com/office/drawing/2014/main" val="2153106720"/>
                    </a:ext>
                  </a:extLst>
                </a:gridCol>
                <a:gridCol w="637149">
                  <a:extLst>
                    <a:ext uri="{9D8B030D-6E8A-4147-A177-3AD203B41FA5}">
                      <a16:colId xmlns:a16="http://schemas.microsoft.com/office/drawing/2014/main" val="197822152"/>
                    </a:ext>
                  </a:extLst>
                </a:gridCol>
                <a:gridCol w="637149">
                  <a:extLst>
                    <a:ext uri="{9D8B030D-6E8A-4147-A177-3AD203B41FA5}">
                      <a16:colId xmlns:a16="http://schemas.microsoft.com/office/drawing/2014/main" val="383108022"/>
                    </a:ext>
                  </a:extLst>
                </a:gridCol>
                <a:gridCol w="637149">
                  <a:extLst>
                    <a:ext uri="{9D8B030D-6E8A-4147-A177-3AD203B41FA5}">
                      <a16:colId xmlns:a16="http://schemas.microsoft.com/office/drawing/2014/main" val="3999230014"/>
                    </a:ext>
                  </a:extLst>
                </a:gridCol>
                <a:gridCol w="637149">
                  <a:extLst>
                    <a:ext uri="{9D8B030D-6E8A-4147-A177-3AD203B41FA5}">
                      <a16:colId xmlns:a16="http://schemas.microsoft.com/office/drawing/2014/main" val="3975435694"/>
                    </a:ext>
                  </a:extLst>
                </a:gridCol>
              </a:tblGrid>
              <a:tr h="2469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St. Dev.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St. Dev.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Ratio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202628"/>
                  </a:ext>
                </a:extLst>
              </a:tr>
              <a:tr h="2469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393</a:t>
                      </a:r>
                      <a:r>
                        <a:rPr lang="en-US" sz="1200" baseline="0" dirty="0"/>
                        <a:t> 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94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200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725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39841"/>
                  </a:ext>
                </a:extLst>
              </a:tr>
              <a:tr h="2469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77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130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32239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05275" y="869645"/>
            <a:ext cx="2905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32 T Magnet: 2012 – 2014</a:t>
            </a:r>
          </a:p>
          <a:p>
            <a:pPr algn="ctr"/>
            <a:r>
              <a:rPr lang="en-US" sz="2000" u="sng" dirty="0" err="1"/>
              <a:t>SuperPower</a:t>
            </a:r>
            <a:r>
              <a:rPr lang="en-US" sz="2000" u="sng" dirty="0"/>
              <a:t> tape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7216" y="4868923"/>
            <a:ext cx="1177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Dima </a:t>
            </a:r>
            <a:r>
              <a:rPr lang="en-US" sz="1200" b="1" dirty="0" err="1">
                <a:solidFill>
                  <a:srgbClr val="FF0000"/>
                </a:solidFill>
              </a:rPr>
              <a:t>Abraimov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4230" y="1700892"/>
            <a:ext cx="493294" cy="27699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4K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5581" y="4064401"/>
            <a:ext cx="493294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77K</a:t>
            </a:r>
          </a:p>
        </p:txBody>
      </p:sp>
      <p:sp>
        <p:nvSpPr>
          <p:cNvPr id="4" name="Rectangle 3"/>
          <p:cNvSpPr/>
          <p:nvPr/>
        </p:nvSpPr>
        <p:spPr>
          <a:xfrm>
            <a:off x="2468504" y="3283861"/>
            <a:ext cx="611580" cy="329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2119171" y="3423090"/>
            <a:ext cx="1317037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034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37004-F8D6-8E97-3192-F022299E6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82A3CA4-0309-DA1C-49B0-2A813DE54DFB}"/>
              </a:ext>
            </a:extLst>
          </p:cNvPr>
          <p:cNvSpPr/>
          <p:nvPr/>
        </p:nvSpPr>
        <p:spPr>
          <a:xfrm>
            <a:off x="0" y="2"/>
            <a:ext cx="9144000" cy="61939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0F855E-1291-143A-0E0F-441109622399}"/>
              </a:ext>
            </a:extLst>
          </p:cNvPr>
          <p:cNvSpPr/>
          <p:nvPr/>
        </p:nvSpPr>
        <p:spPr>
          <a:xfrm>
            <a:off x="-7216" y="623744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8273B-5569-509B-73EA-BC8AE2FC8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8410074" cy="619392"/>
          </a:xfrm>
        </p:spPr>
        <p:txBody>
          <a:bodyPr>
            <a:noAutofit/>
          </a:bodyPr>
          <a:lstStyle/>
          <a:p>
            <a:r>
              <a:rPr lang="en-US" sz="3200" i="1" dirty="0" err="1">
                <a:solidFill>
                  <a:schemeClr val="bg1"/>
                </a:solidFill>
                <a:latin typeface="Arial"/>
                <a:cs typeface="Arial"/>
              </a:rPr>
              <a:t>I</a:t>
            </a:r>
            <a:r>
              <a:rPr lang="en-US" sz="3200" i="1" baseline="-25000" dirty="0" err="1">
                <a:solidFill>
                  <a:schemeClr val="bg1"/>
                </a:solidFill>
                <a:latin typeface="Arial"/>
                <a:cs typeface="Arial"/>
              </a:rPr>
              <a:t>op</a:t>
            </a: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/</a:t>
            </a:r>
            <a:r>
              <a:rPr lang="en-US" sz="3200" i="1" dirty="0" err="1">
                <a:solidFill>
                  <a:schemeClr val="bg1"/>
                </a:solidFill>
                <a:latin typeface="Arial"/>
                <a:cs typeface="Arial"/>
              </a:rPr>
              <a:t>I</a:t>
            </a:r>
            <a:r>
              <a:rPr lang="en-US" sz="3200" i="1" baseline="-25000" dirty="0" err="1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 of outer REBCO coil of 40 T all-SC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E9FF773-AD82-1D10-B15F-E7C6975A8D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2" t="2380" r="77065" b="1811"/>
          <a:stretch/>
        </p:blipFill>
        <p:spPr>
          <a:xfrm>
            <a:off x="8617613" y="1"/>
            <a:ext cx="526387" cy="6237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DE75B8-77AC-6446-1CFB-FCAAEBAF8F94}"/>
              </a:ext>
            </a:extLst>
          </p:cNvPr>
          <p:cNvSpPr txBox="1"/>
          <p:nvPr/>
        </p:nvSpPr>
        <p:spPr>
          <a:xfrm>
            <a:off x="2720505" y="270555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84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E0F8768-9C7F-4DB9-67C6-0E6A2FAF198C}"/>
              </a:ext>
            </a:extLst>
          </p:cNvPr>
          <p:cNvCxnSpPr/>
          <p:nvPr/>
        </p:nvCxnSpPr>
        <p:spPr>
          <a:xfrm>
            <a:off x="2265581" y="2769795"/>
            <a:ext cx="1738179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D1E1D2-B845-0EEA-99E2-45710AB6E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46BD27-4F28-F3D8-D2D0-7BC09AEE3E6A}"/>
              </a:ext>
            </a:extLst>
          </p:cNvPr>
          <p:cNvSpPr/>
          <p:nvPr/>
        </p:nvSpPr>
        <p:spPr>
          <a:xfrm>
            <a:off x="2468504" y="3283861"/>
            <a:ext cx="611580" cy="329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0F910B-1E4B-EC4D-58D6-66D56DEDD610}"/>
              </a:ext>
            </a:extLst>
          </p:cNvPr>
          <p:cNvCxnSpPr/>
          <p:nvPr/>
        </p:nvCxnSpPr>
        <p:spPr>
          <a:xfrm>
            <a:off x="2119171" y="3423090"/>
            <a:ext cx="1317037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E34D578-9A40-C350-1F73-69FC6B8B4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74676"/>
              </p:ext>
            </p:extLst>
          </p:nvPr>
        </p:nvGraphicFramePr>
        <p:xfrm>
          <a:off x="1580864" y="668857"/>
          <a:ext cx="4615942" cy="4389279"/>
        </p:xfrm>
        <a:graphic>
          <a:graphicData uri="http://schemas.openxmlformats.org/drawingml/2006/table">
            <a:tbl>
              <a:tblPr/>
              <a:tblGrid>
                <a:gridCol w="271526">
                  <a:extLst>
                    <a:ext uri="{9D8B030D-6E8A-4147-A177-3AD203B41FA5}">
                      <a16:colId xmlns:a16="http://schemas.microsoft.com/office/drawing/2014/main" val="858341033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2846357520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706791669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675296227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2486469236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011153195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01866734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183500083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206923165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1069390971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943810622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647719738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464051595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1874178217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448841393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3155527797"/>
                    </a:ext>
                  </a:extLst>
                </a:gridCol>
                <a:gridCol w="271526">
                  <a:extLst>
                    <a:ext uri="{9D8B030D-6E8A-4147-A177-3AD203B41FA5}">
                      <a16:colId xmlns:a16="http://schemas.microsoft.com/office/drawing/2014/main" val="774894580"/>
                    </a:ext>
                  </a:extLst>
                </a:gridCol>
              </a:tblGrid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6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D77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271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070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0F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311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5E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F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566469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DB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371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281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271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34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4F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6C3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864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773927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5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F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4A2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432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452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512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67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7C4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0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94363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4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1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5D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5A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5E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683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794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8B4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B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C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43100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6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6E3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6E3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724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7B4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89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8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6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5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991522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E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F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834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B4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7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0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904744"/>
                  </a:ext>
                </a:extLst>
              </a:tr>
              <a:tr h="9159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6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4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F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2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9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D6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9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811646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C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6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1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659403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6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8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D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6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880650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1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2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3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5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9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2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36710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7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47694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2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3636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057259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42068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217453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03604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08199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58185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333672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06177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2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77809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3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1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F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628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E0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E0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E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C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79760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D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C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A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760714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0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DB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DB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DB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06018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D5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324627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D6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6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D3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26820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D4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4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D4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5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5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D5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D4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1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437114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F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39069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2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E6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D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11987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CC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CC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CB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27208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CA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C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C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C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C9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CA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CA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C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491416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2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F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C8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C7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C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C7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C8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C8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7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392862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6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C6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C5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C5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C5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C6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C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C7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C6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04766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C46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7C4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C3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C3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7C4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C5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C8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C5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469409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5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C3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C2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DC1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DC1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EC2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C36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C6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C3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238073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DC1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9C0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6C0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BF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BF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6C0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9C0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5C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57545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7C0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FBE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CBD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A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A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9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BC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68379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5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4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2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3BF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DBE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8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5BC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DBA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BA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757337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0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07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FBE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9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EBA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A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6B9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4B8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B7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626418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1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F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D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C7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BD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5BC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EBA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9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4B8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B6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B6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383943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5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D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7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9BD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4B8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B5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B45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3B45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32345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4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1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E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DB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6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D57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6BC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BA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1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B6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B45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FB3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B3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863513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C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4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D3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5BC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DBA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B8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EB6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B55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1B3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BB2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9B2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168840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6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F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B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8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D5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D3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D26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BA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3B8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B6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4B45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EB3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7B1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5B1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455622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0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C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6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D3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D0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F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2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A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B6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2B4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BB2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5B1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2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65214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3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F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DC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D5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D2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F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E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2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9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1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9B5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1B4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AB2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3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913691"/>
                  </a:ext>
                </a:extLst>
              </a:tr>
              <a:tr h="707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1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E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A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7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D4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D1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CE6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D6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BB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8B9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B7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8B5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B3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9B2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2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effectLst/>
                          <a:latin typeface="Arial" panose="020B060402020202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77357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1F1C5D-32E1-2B9D-15B3-290DC1716E8F}"/>
              </a:ext>
            </a:extLst>
          </p:cNvPr>
          <p:cNvCxnSpPr/>
          <p:nvPr/>
        </p:nvCxnSpPr>
        <p:spPr>
          <a:xfrm>
            <a:off x="469127" y="866692"/>
            <a:ext cx="0" cy="4071068"/>
          </a:xfrm>
          <a:prstGeom prst="line">
            <a:avLst/>
          </a:prstGeom>
          <a:ln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D6709E-DE1E-71D0-10D9-2350F8CA4100}"/>
              </a:ext>
            </a:extLst>
          </p:cNvPr>
          <p:cNvCxnSpPr>
            <a:cxnSpLocks/>
          </p:cNvCxnSpPr>
          <p:nvPr/>
        </p:nvCxnSpPr>
        <p:spPr>
          <a:xfrm flipH="1">
            <a:off x="621527" y="5041108"/>
            <a:ext cx="6766501" cy="49052"/>
          </a:xfrm>
          <a:prstGeom prst="line">
            <a:avLst/>
          </a:prstGeom>
          <a:ln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A3539AD-01C4-7346-8BCF-D597B80BC5C9}"/>
              </a:ext>
            </a:extLst>
          </p:cNvPr>
          <p:cNvSpPr txBox="1"/>
          <p:nvPr/>
        </p:nvSpPr>
        <p:spPr>
          <a:xfrm rot="16200000">
            <a:off x="-496484" y="2687245"/>
            <a:ext cx="1612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of rotation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651FC5-8E8A-973C-3E35-88E0AEA7A460}"/>
              </a:ext>
            </a:extLst>
          </p:cNvPr>
          <p:cNvSpPr txBox="1"/>
          <p:nvPr/>
        </p:nvSpPr>
        <p:spPr>
          <a:xfrm>
            <a:off x="6986059" y="471952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Mid-Plane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95941F-E76F-5300-9CDC-9256BD7DBD49}"/>
              </a:ext>
            </a:extLst>
          </p:cNvPr>
          <p:cNvSpPr txBox="1"/>
          <p:nvPr/>
        </p:nvSpPr>
        <p:spPr>
          <a:xfrm>
            <a:off x="6702721" y="3189014"/>
            <a:ext cx="2315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</a:t>
            </a:r>
            <a:r>
              <a:rPr lang="en-US" i="1" dirty="0" err="1">
                <a:solidFill>
                  <a:schemeClr val="accent1"/>
                </a:solidFill>
                <a:latin typeface="Arial"/>
                <a:cs typeface="Arial"/>
              </a:rPr>
              <a:t>I</a:t>
            </a:r>
            <a:r>
              <a:rPr lang="en-US" i="1" baseline="-25000" dirty="0" err="1">
                <a:solidFill>
                  <a:schemeClr val="accent1"/>
                </a:solidFill>
                <a:latin typeface="Arial"/>
                <a:cs typeface="Arial"/>
              </a:rPr>
              <a:t>op</a:t>
            </a:r>
            <a:r>
              <a:rPr lang="en-US" dirty="0">
                <a:solidFill>
                  <a:schemeClr val="accent1"/>
                </a:solidFill>
                <a:latin typeface="Arial"/>
                <a:cs typeface="Arial"/>
              </a:rPr>
              <a:t>/</a:t>
            </a:r>
            <a:r>
              <a:rPr lang="en-US" i="1" dirty="0" err="1">
                <a:solidFill>
                  <a:schemeClr val="accent1"/>
                </a:solidFill>
                <a:latin typeface="Arial"/>
                <a:cs typeface="Arial"/>
              </a:rPr>
              <a:t>I</a:t>
            </a:r>
            <a:r>
              <a:rPr lang="en-US" i="1" baseline="-25000" dirty="0" err="1">
                <a:solidFill>
                  <a:schemeClr val="accent1"/>
                </a:solidFill>
                <a:latin typeface="Arial"/>
                <a:cs typeface="Arial"/>
              </a:rPr>
              <a:t>c</a:t>
            </a:r>
            <a:r>
              <a:rPr lang="en-US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en-US" dirty="0"/>
              <a:t>varies, quench protection is harder,</a:t>
            </a:r>
          </a:p>
          <a:p>
            <a:endParaRPr lang="en-US" dirty="0"/>
          </a:p>
          <a:p>
            <a:r>
              <a:rPr lang="en-US" dirty="0"/>
              <a:t>SCS can be excessive.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BAA55AC8-94E7-E7D4-86A8-B77455EAB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014116"/>
              </p:ext>
            </p:extLst>
          </p:nvPr>
        </p:nvGraphicFramePr>
        <p:xfrm>
          <a:off x="6360324" y="1549890"/>
          <a:ext cx="25543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542">
                  <a:extLst>
                    <a:ext uri="{9D8B030D-6E8A-4147-A177-3AD203B41FA5}">
                      <a16:colId xmlns:a16="http://schemas.microsoft.com/office/drawing/2014/main" val="3425321672"/>
                    </a:ext>
                  </a:extLst>
                </a:gridCol>
                <a:gridCol w="720191">
                  <a:extLst>
                    <a:ext uri="{9D8B030D-6E8A-4147-A177-3AD203B41FA5}">
                      <a16:colId xmlns:a16="http://schemas.microsoft.com/office/drawing/2014/main" val="2598369052"/>
                    </a:ext>
                  </a:extLst>
                </a:gridCol>
                <a:gridCol w="760651">
                  <a:extLst>
                    <a:ext uri="{9D8B030D-6E8A-4147-A177-3AD203B41FA5}">
                      <a16:colId xmlns:a16="http://schemas.microsoft.com/office/drawing/2014/main" val="913357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/>
                        <a:t>I</a:t>
                      </a:r>
                      <a:r>
                        <a:rPr lang="en-US" i="1" baseline="-25000" dirty="0" err="1"/>
                        <a:t>c</a:t>
                      </a:r>
                      <a:endParaRPr lang="en-US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6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014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206068"/>
                  </a:ext>
                </a:extLst>
              </a:tr>
            </a:tbl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1F12DB99-7DE1-C2FA-3A03-1028682B08D6}"/>
              </a:ext>
            </a:extLst>
          </p:cNvPr>
          <p:cNvGrpSpPr/>
          <p:nvPr/>
        </p:nvGrpSpPr>
        <p:grpSpPr>
          <a:xfrm>
            <a:off x="1283586" y="668857"/>
            <a:ext cx="7622364" cy="4419059"/>
            <a:chOff x="1283586" y="668857"/>
            <a:chExt cx="7622364" cy="44190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ED80D74-F719-0034-8509-2F833A0E8FA9}"/>
                </a:ext>
              </a:extLst>
            </p:cNvPr>
            <p:cNvSpPr/>
            <p:nvPr/>
          </p:nvSpPr>
          <p:spPr>
            <a:xfrm>
              <a:off x="1283586" y="668857"/>
              <a:ext cx="2511578" cy="4419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06A5D1F-DD32-832D-2D82-DD1A4AC076C6}"/>
                </a:ext>
              </a:extLst>
            </p:cNvPr>
            <p:cNvSpPr/>
            <p:nvPr/>
          </p:nvSpPr>
          <p:spPr>
            <a:xfrm>
              <a:off x="6334050" y="2260602"/>
              <a:ext cx="2571900" cy="422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873B4F7-EF43-D29A-CBCA-F40673B73299}"/>
              </a:ext>
            </a:extLst>
          </p:cNvPr>
          <p:cNvSpPr txBox="1"/>
          <p:nvPr/>
        </p:nvSpPr>
        <p:spPr>
          <a:xfrm>
            <a:off x="6645249" y="828010"/>
            <a:ext cx="2147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i="1" dirty="0"/>
              <a:t> </a:t>
            </a:r>
            <a:r>
              <a:rPr lang="en-US" dirty="0"/>
              <a:t>variation is helpful.</a:t>
            </a:r>
          </a:p>
        </p:txBody>
      </p:sp>
    </p:spTree>
    <p:extLst>
      <p:ext uri="{BB962C8B-B14F-4D97-AF65-F5344CB8AC3E}">
        <p14:creationId xmlns:p14="http://schemas.microsoft.com/office/powerpoint/2010/main" val="135288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"/>
            <a:ext cx="9144000" cy="61939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7216" y="623744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410074" cy="61939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Unpredictability of </a:t>
            </a:r>
            <a:r>
              <a:rPr lang="en-US" sz="3200" dirty="0">
                <a:solidFill>
                  <a:schemeClr val="bg1"/>
                </a:solidFill>
              </a:rPr>
              <a:t>REBCO </a:t>
            </a:r>
            <a:r>
              <a:rPr lang="en-US" sz="3200" i="1" dirty="0" err="1">
                <a:solidFill>
                  <a:schemeClr val="bg1"/>
                </a:solidFill>
                <a:latin typeface="Arial"/>
                <a:cs typeface="Arial"/>
              </a:rPr>
              <a:t>I</a:t>
            </a:r>
            <a:r>
              <a:rPr lang="en-US" sz="3200" i="1" baseline="-25000" dirty="0" err="1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n-US" sz="3200" i="1" baseline="-25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Dropouts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1132" t="2380" r="77065" b="1811"/>
          <a:stretch/>
        </p:blipFill>
        <p:spPr>
          <a:xfrm>
            <a:off x="8617613" y="1"/>
            <a:ext cx="526387" cy="623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0505" y="270555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84 mm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65581" y="2769795"/>
            <a:ext cx="1738179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68742" y="3283861"/>
            <a:ext cx="511342" cy="329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2244526" y="3426057"/>
            <a:ext cx="1316274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61656" y="1184479"/>
            <a:ext cx="36018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77 K measurements with </a:t>
            </a:r>
            <a:r>
              <a:rPr lang="en-US" dirty="0" err="1"/>
              <a:t>TapeStar</a:t>
            </a:r>
            <a:r>
              <a:rPr lang="en-US" dirty="0"/>
              <a:t> &amp; </a:t>
            </a:r>
            <a:r>
              <a:rPr lang="en-US" dirty="0" err="1"/>
              <a:t>YateStar</a:t>
            </a:r>
            <a:r>
              <a:rPr lang="en-US" dirty="0"/>
              <a:t> indicate there can be spots along a conductor with low critical current. </a:t>
            </a:r>
          </a:p>
          <a:p>
            <a:pPr>
              <a:spcBef>
                <a:spcPts val="600"/>
              </a:spcBef>
            </a:pPr>
            <a:r>
              <a:rPr lang="en-US" dirty="0"/>
              <a:t>Similar measurements at 4K have not been made.</a:t>
            </a:r>
          </a:p>
          <a:p>
            <a:pPr>
              <a:spcBef>
                <a:spcPts val="600"/>
              </a:spcBef>
            </a:pPr>
            <a:r>
              <a:rPr lang="en-US" dirty="0"/>
              <a:t>Variation at 4K is unknown.  </a:t>
            </a:r>
          </a:p>
        </p:txBody>
      </p:sp>
      <p:pic>
        <p:nvPicPr>
          <p:cNvPr id="20" name="Picture 2" descr="C:\Users\xhu\Google Drive\Data of experiment\Hercules\120m from big spool\B+I.t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2" t="1716" r="11941"/>
          <a:stretch/>
        </p:blipFill>
        <p:spPr bwMode="auto">
          <a:xfrm>
            <a:off x="152400" y="1382142"/>
            <a:ext cx="4780900" cy="323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454970" y="723602"/>
            <a:ext cx="4398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err="1"/>
              <a:t>YateStar</a:t>
            </a:r>
            <a:r>
              <a:rPr lang="en-US" u="sng" dirty="0"/>
              <a:t> measurement of critical current at 77K of </a:t>
            </a:r>
            <a:r>
              <a:rPr lang="en-US" u="sng" dirty="0" err="1"/>
              <a:t>SuperPower</a:t>
            </a:r>
            <a:r>
              <a:rPr lang="en-US" u="sng" dirty="0"/>
              <a:t> tape M4-352-5 0912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5616" y="4760787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Paul Hu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F380FC-71A5-9757-1553-B47A91964517}"/>
              </a:ext>
            </a:extLst>
          </p:cNvPr>
          <p:cNvSpPr txBox="1"/>
          <p:nvPr/>
        </p:nvSpPr>
        <p:spPr>
          <a:xfrm>
            <a:off x="5565913" y="3808675"/>
            <a:ext cx="332641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MagLab</a:t>
            </a:r>
            <a:r>
              <a:rPr lang="en-US" dirty="0"/>
              <a:t> (&amp; others) are using multiple tapes in parallel.</a:t>
            </a:r>
          </a:p>
        </p:txBody>
      </p:sp>
    </p:spTree>
    <p:extLst>
      <p:ext uri="{BB962C8B-B14F-4D97-AF65-F5344CB8AC3E}">
        <p14:creationId xmlns:p14="http://schemas.microsoft.com/office/powerpoint/2010/main" val="1722878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3BAF1-5DB3-3EBF-72EE-5CF9BE18E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D0F16CE-93E7-A23F-EB24-97F8FC1140E6}"/>
              </a:ext>
            </a:extLst>
          </p:cNvPr>
          <p:cNvSpPr/>
          <p:nvPr/>
        </p:nvSpPr>
        <p:spPr>
          <a:xfrm>
            <a:off x="0" y="2"/>
            <a:ext cx="9144000" cy="61939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77F011-41AC-598D-C156-8E3C90DB47E6}"/>
              </a:ext>
            </a:extLst>
          </p:cNvPr>
          <p:cNvSpPr/>
          <p:nvPr/>
        </p:nvSpPr>
        <p:spPr>
          <a:xfrm>
            <a:off x="-7216" y="623744"/>
            <a:ext cx="9151216" cy="3428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C4DEFB6-D619-2A77-4298-1F8C8CF7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8410074" cy="619392"/>
          </a:xfrm>
        </p:spPr>
        <p:txBody>
          <a:bodyPr>
            <a:noAutofit/>
          </a:bodyPr>
          <a:lstStyle/>
          <a:p>
            <a:r>
              <a:rPr lang="en-US" sz="3200" i="1" dirty="0" err="1">
                <a:solidFill>
                  <a:schemeClr val="bg1"/>
                </a:solidFill>
                <a:latin typeface="Arial"/>
                <a:cs typeface="Arial"/>
              </a:rPr>
              <a:t>I</a:t>
            </a:r>
            <a:r>
              <a:rPr lang="en-US" sz="3200" i="1" baseline="-25000" dirty="0" err="1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n-US" sz="3200" i="1" baseline="-25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Variation at low angles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22F7CE-012D-FE64-E1C7-AEF2815C4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2" t="2380" r="77065" b="1811"/>
          <a:stretch/>
        </p:blipFill>
        <p:spPr>
          <a:xfrm>
            <a:off x="8617613" y="1"/>
            <a:ext cx="526387" cy="6237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70D2D6-AA93-64A6-2FB2-A69E50F13C0D}"/>
              </a:ext>
            </a:extLst>
          </p:cNvPr>
          <p:cNvSpPr txBox="1"/>
          <p:nvPr/>
        </p:nvSpPr>
        <p:spPr>
          <a:xfrm>
            <a:off x="2720505" y="270555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84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3DFE53-99AB-04B7-18D4-D4A2399EC838}"/>
              </a:ext>
            </a:extLst>
          </p:cNvPr>
          <p:cNvCxnSpPr/>
          <p:nvPr/>
        </p:nvCxnSpPr>
        <p:spPr>
          <a:xfrm>
            <a:off x="2265581" y="2769795"/>
            <a:ext cx="1738179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BFEC5-CE94-9F4B-C7D5-6F75562B6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3604E0-DA61-0F59-A823-A555FE242EDE}"/>
              </a:ext>
            </a:extLst>
          </p:cNvPr>
          <p:cNvSpPr/>
          <p:nvPr/>
        </p:nvSpPr>
        <p:spPr>
          <a:xfrm>
            <a:off x="2568742" y="3283861"/>
            <a:ext cx="511342" cy="3294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8F16924-E319-294D-35A4-6684D1596A96}"/>
              </a:ext>
            </a:extLst>
          </p:cNvPr>
          <p:cNvCxnSpPr/>
          <p:nvPr/>
        </p:nvCxnSpPr>
        <p:spPr>
          <a:xfrm>
            <a:off x="2244526" y="3426057"/>
            <a:ext cx="1316274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F06A71E-F840-790E-D602-22BDC0B181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1" t="2871"/>
          <a:stretch>
            <a:fillRect/>
          </a:stretch>
        </p:blipFill>
        <p:spPr>
          <a:xfrm>
            <a:off x="268159" y="782406"/>
            <a:ext cx="5116759" cy="39974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E975F8-2BB8-33B2-23DB-CE686B25D26B}"/>
              </a:ext>
            </a:extLst>
          </p:cNvPr>
          <p:cNvSpPr txBox="1"/>
          <p:nvPr/>
        </p:nvSpPr>
        <p:spPr>
          <a:xfrm>
            <a:off x="495897" y="4853683"/>
            <a:ext cx="40227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J. Jaroszynski, et al., </a:t>
            </a:r>
            <a:r>
              <a:rPr lang="en-US" sz="1000" i="1" dirty="0"/>
              <a:t>arXiv:</a:t>
            </a:r>
            <a:r>
              <a:rPr lang="en-US" sz="1000" dirty="0"/>
              <a:t>2502.02706v2, 11 Feb. 2025. </a:t>
            </a:r>
            <a:r>
              <a:rPr lang="en-US" sz="1000" dirty="0">
                <a:solidFill>
                  <a:schemeClr val="dk1"/>
                </a:solidFill>
              </a:rPr>
              <a:t>Sat-Mo-Or3-05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3C62BE-F969-41D0-E0C8-FB8302329111}"/>
              </a:ext>
            </a:extLst>
          </p:cNvPr>
          <p:cNvSpPr txBox="1"/>
          <p:nvPr/>
        </p:nvSpPr>
        <p:spPr>
          <a:xfrm>
            <a:off x="5709134" y="782406"/>
            <a:ext cx="32519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It is difficult to measure </a:t>
            </a:r>
            <a:r>
              <a:rPr lang="en-US" sz="1400" i="1" dirty="0" err="1"/>
              <a:t>I</a:t>
            </a:r>
            <a:r>
              <a:rPr lang="en-US" sz="1400" i="1" baseline="-25000" dirty="0" err="1"/>
              <a:t>c</a:t>
            </a:r>
            <a:r>
              <a:rPr lang="en-US" sz="1400" dirty="0"/>
              <a:t> of REBCO tape at 4 K at angles close to the </a:t>
            </a:r>
            <a:r>
              <a:rPr lang="en-US" sz="1400" i="1" dirty="0"/>
              <a:t>ab</a:t>
            </a:r>
            <a:r>
              <a:rPr lang="en-US" sz="1400" dirty="0"/>
              <a:t>-plane.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For </a:t>
            </a:r>
            <a:r>
              <a:rPr lang="en-US" sz="1400" dirty="0" err="1"/>
              <a:t>MagLab</a:t>
            </a:r>
            <a:r>
              <a:rPr lang="en-US" sz="1400" dirty="0"/>
              <a:t> 32 T magnet we adopted measurements at 18° from the </a:t>
            </a:r>
            <a:r>
              <a:rPr lang="en-US" sz="1400" i="1" dirty="0"/>
              <a:t>ab</a:t>
            </a:r>
            <a:r>
              <a:rPr lang="en-US" sz="1400" dirty="0"/>
              <a:t>-plane, and extrapolation.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&gt;1/2 of 32T &amp; 40T operate at &lt;5°.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There is typically a variation in microstructure along the edge of REBCO (12 mm) tape as it is fabricated.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Recent measurements suggest that this variation might contribute to significant variation in </a:t>
            </a:r>
            <a:r>
              <a:rPr lang="en-US" sz="1400" i="1" dirty="0" err="1"/>
              <a:t>I</a:t>
            </a:r>
            <a:r>
              <a:rPr lang="en-US" sz="1400" i="1" baseline="-25000" dirty="0" err="1"/>
              <a:t>c</a:t>
            </a:r>
            <a:r>
              <a:rPr lang="en-US" sz="1400" dirty="0"/>
              <a:t> along the length of  4 mm tapes cut from the edges as opposed to the center.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Transport measurements at appropriate angle, field, temperature are rare.</a:t>
            </a:r>
          </a:p>
        </p:txBody>
      </p:sp>
    </p:spTree>
    <p:extLst>
      <p:ext uri="{BB962C8B-B14F-4D97-AF65-F5344CB8AC3E}">
        <p14:creationId xmlns:p14="http://schemas.microsoft.com/office/powerpoint/2010/main" val="535143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1E4363-0406-F3FB-71C6-DA76C6C43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95F34D6-A1A9-7021-4AE2-AB6D253187B3}"/>
              </a:ext>
            </a:extLst>
          </p:cNvPr>
          <p:cNvSpPr/>
          <p:nvPr/>
        </p:nvSpPr>
        <p:spPr>
          <a:xfrm>
            <a:off x="3" y="0"/>
            <a:ext cx="9143999" cy="5143500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0B6B78-9301-6E92-C9E5-DFFEAAB56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146" y="951277"/>
            <a:ext cx="8210054" cy="10842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/>
                <a:cs typeface="Arial"/>
              </a:rPr>
              <a:t>No-Insulation REBCO Challenges &amp; Status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C9A872-C4F3-7E44-E6A8-E217E2ECBDC1}"/>
              </a:ext>
            </a:extLst>
          </p:cNvPr>
          <p:cNvSpPr/>
          <p:nvPr/>
        </p:nvSpPr>
        <p:spPr>
          <a:xfrm>
            <a:off x="-112" y="4263599"/>
            <a:ext cx="9151216" cy="3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Pattern_white.png">
            <a:extLst>
              <a:ext uri="{FF2B5EF4-FFF2-40B4-BE49-F238E27FC236}">
                <a16:creationId xmlns:a16="http://schemas.microsoft.com/office/drawing/2014/main" id="{7F752445-BB7D-FC6F-1722-1D70E8FFA3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14433" y="4263599"/>
            <a:ext cx="4582711" cy="901766"/>
          </a:xfrm>
          <a:prstGeom prst="rect">
            <a:avLst/>
          </a:prstGeom>
        </p:spPr>
      </p:pic>
      <p:pic>
        <p:nvPicPr>
          <p:cNvPr id="11" name="Picture 10" descr="Pattern_white.png">
            <a:extLst>
              <a:ext uri="{FF2B5EF4-FFF2-40B4-BE49-F238E27FC236}">
                <a16:creationId xmlns:a16="http://schemas.microsoft.com/office/drawing/2014/main" id="{31CFE417-1F62-E96E-CFE7-7EC5FEE71B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899" y="4263599"/>
            <a:ext cx="4582711" cy="9017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40565F-FBA5-49F2-202E-8686A3675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15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47C2B0-A462-BB28-28E1-4812126988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2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FC27E1-DAEE-84F3-1415-67F9B42C33D8}"/>
              </a:ext>
            </a:extLst>
          </p:cNvPr>
          <p:cNvSpPr/>
          <p:nvPr/>
        </p:nvSpPr>
        <p:spPr>
          <a:xfrm>
            <a:off x="0" y="2"/>
            <a:ext cx="8686800" cy="555133"/>
          </a:xfrm>
          <a:prstGeom prst="rect">
            <a:avLst/>
          </a:prstGeom>
          <a:solidFill>
            <a:srgbClr val="4C41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Quench</a:t>
            </a:r>
          </a:p>
        </p:txBody>
      </p:sp>
      <p:pic>
        <p:nvPicPr>
          <p:cNvPr id="8" name="Picture 7" descr="JustM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26082" y="2648943"/>
            <a:ext cx="4717473" cy="21509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57" y="2772148"/>
            <a:ext cx="2637757" cy="223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80453" y="2960054"/>
            <a:ext cx="1670763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NI-REBCO shows similar current spikes to those of diode-protection.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Many more degrees of freedom.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B96ACC-4F59-8369-E9EE-93C07374854F}"/>
              </a:ext>
            </a:extLst>
          </p:cNvPr>
          <p:cNvSpPr/>
          <p:nvPr/>
        </p:nvSpPr>
        <p:spPr>
          <a:xfrm>
            <a:off x="0" y="555134"/>
            <a:ext cx="8672918" cy="5603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0822">
              <a:defRPr/>
            </a:pPr>
            <a:endParaRPr lang="en-US" sz="2151">
              <a:solidFill>
                <a:srgbClr val="BA0C28"/>
              </a:solidFill>
              <a:latin typeface="Arial" panose="020B060402020202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D6045-2A4F-8115-3E47-26B7648A9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74" y="1267086"/>
            <a:ext cx="2664366" cy="36176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BF8FA1E-8F0A-3221-2568-6E03C7EF3649}"/>
              </a:ext>
            </a:extLst>
          </p:cNvPr>
          <p:cNvSpPr txBox="1"/>
          <p:nvPr/>
        </p:nvSpPr>
        <p:spPr>
          <a:xfrm>
            <a:off x="164429" y="4935256"/>
            <a:ext cx="46740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Markiewicz, et al., </a:t>
            </a:r>
            <a:r>
              <a:rPr lang="en-US" sz="1000" dirty="0" err="1"/>
              <a:t>SuST</a:t>
            </a:r>
            <a:r>
              <a:rPr lang="en-US" sz="1000" dirty="0"/>
              <a:t>, </a:t>
            </a:r>
            <a:r>
              <a:rPr lang="en-US" sz="1000" b="1" dirty="0"/>
              <a:t>29</a:t>
            </a:r>
            <a:r>
              <a:rPr lang="en-US" sz="1000" dirty="0"/>
              <a:t>, (2016) 025001. </a:t>
            </a:r>
            <a:r>
              <a:rPr lang="en-US" sz="1000" dirty="0">
                <a:solidFill>
                  <a:schemeClr val="dk1"/>
                </a:solidFill>
              </a:rPr>
              <a:t>Markiewicz, et al., </a:t>
            </a:r>
            <a:r>
              <a:rPr lang="en-US" sz="1000" dirty="0" err="1">
                <a:solidFill>
                  <a:schemeClr val="dk1"/>
                </a:solidFill>
              </a:rPr>
              <a:t>SuST</a:t>
            </a:r>
            <a:r>
              <a:rPr lang="en-US" sz="1000" dirty="0">
                <a:solidFill>
                  <a:schemeClr val="dk1"/>
                </a:solidFill>
              </a:rPr>
              <a:t>, 32 (2019) 105010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60A479-4473-A7B5-E43A-91F4006BD88E}"/>
              </a:ext>
            </a:extLst>
          </p:cNvPr>
          <p:cNvSpPr txBox="1"/>
          <p:nvPr/>
        </p:nvSpPr>
        <p:spPr>
          <a:xfrm>
            <a:off x="3177226" y="772203"/>
            <a:ext cx="566541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During quench, current can flow radially between turns.</a:t>
            </a:r>
          </a:p>
          <a:p>
            <a:r>
              <a:rPr lang="en-US" dirty="0"/>
              <a:t>Quench is inductively driven</a:t>
            </a:r>
          </a:p>
          <a:p>
            <a:pPr lvl="1"/>
            <a:r>
              <a:rPr lang="en-US" sz="1600" dirty="0"/>
              <a:t>As current drops in a turn, increased current will be induced in nearby turns, driving them normal.</a:t>
            </a:r>
          </a:p>
          <a:p>
            <a:r>
              <a:rPr lang="en-US" dirty="0"/>
              <a:t>This can result in large current spikes with large forces (concentration of stored energy).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36F1CA-25A6-FDD0-7735-4997BA2AE8B8}"/>
              </a:ext>
            </a:extLst>
          </p:cNvPr>
          <p:cNvSpPr txBox="1"/>
          <p:nvPr/>
        </p:nvSpPr>
        <p:spPr>
          <a:xfrm>
            <a:off x="2790825" y="3057392"/>
            <a:ext cx="1662119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Large NI-REBCO coils require controlled inter-turn resistance (and active protection?)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D55AC9-CFA6-FE21-42C7-9AD974CA6A54}"/>
              </a:ext>
            </a:extLst>
          </p:cNvPr>
          <p:cNvSpPr txBox="1"/>
          <p:nvPr/>
        </p:nvSpPr>
        <p:spPr>
          <a:xfrm>
            <a:off x="95251" y="642859"/>
            <a:ext cx="2501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Each turn of an NI-REBCO coil includes:</a:t>
            </a:r>
          </a:p>
        </p:txBody>
      </p:sp>
    </p:spTree>
    <p:extLst>
      <p:ext uri="{BB962C8B-B14F-4D97-AF65-F5344CB8AC3E}">
        <p14:creationId xmlns:p14="http://schemas.microsoft.com/office/powerpoint/2010/main" val="224035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0C8CD-5A32-12AD-39E2-E1F9BAA7C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694BB8-716F-4547-E8D4-29BFDD8EDD6B}"/>
              </a:ext>
            </a:extLst>
          </p:cNvPr>
          <p:cNvSpPr/>
          <p:nvPr/>
        </p:nvSpPr>
        <p:spPr>
          <a:xfrm>
            <a:off x="0" y="1"/>
            <a:ext cx="9151216" cy="617408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6723D8-8206-170C-0561-E1BE6994C8B4}"/>
              </a:ext>
            </a:extLst>
          </p:cNvPr>
          <p:cNvSpPr/>
          <p:nvPr/>
        </p:nvSpPr>
        <p:spPr>
          <a:xfrm>
            <a:off x="7216" y="614005"/>
            <a:ext cx="9144000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1D3B23E-6EBB-4F47-93C6-F8FA977F4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RI-REBCO Test Coils at the </a:t>
            </a:r>
            <a:r>
              <a:rPr lang="en-US" sz="2400" b="1" dirty="0" err="1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MagLab</a:t>
            </a:r>
            <a:endParaRPr lang="en-US" sz="2400" b="1" dirty="0">
              <a:solidFill>
                <a:prstClr val="white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pic>
        <p:nvPicPr>
          <p:cNvPr id="8" name="Picture 7" descr="JustM_purple.png">
            <a:extLst>
              <a:ext uri="{FF2B5EF4-FFF2-40B4-BE49-F238E27FC236}">
                <a16:creationId xmlns:a16="http://schemas.microsoft.com/office/drawing/2014/main" id="{254FC600-FC45-51A3-6E84-05E12FD2A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1CCC4-4742-7C81-2B32-E09FD371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17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BCA1EA-C929-102C-E01E-6DEA450CF99C}"/>
              </a:ext>
            </a:extLst>
          </p:cNvPr>
          <p:cNvGrpSpPr>
            <a:grpSpLocks noChangeAspect="1"/>
          </p:cNvGrpSpPr>
          <p:nvPr/>
        </p:nvGrpSpPr>
        <p:grpSpPr>
          <a:xfrm>
            <a:off x="111553" y="881385"/>
            <a:ext cx="6489001" cy="1967634"/>
            <a:chOff x="2615418" y="1174157"/>
            <a:chExt cx="6474355" cy="196319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F3BA7D2-109C-D705-293A-E5AD88273EE8}"/>
                </a:ext>
              </a:extLst>
            </p:cNvPr>
            <p:cNvGrpSpPr/>
            <p:nvPr/>
          </p:nvGrpSpPr>
          <p:grpSpPr>
            <a:xfrm>
              <a:off x="2615418" y="1174157"/>
              <a:ext cx="1114508" cy="1900570"/>
              <a:chOff x="428169" y="-2546200"/>
              <a:chExt cx="1808285" cy="3083666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EE1E8D5-656A-97EA-E146-844A0AFC48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26789" y="-2244820"/>
                <a:ext cx="2411045" cy="1808285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BF0D878-FC1A-34E3-FD69-341C46068E04}"/>
                  </a:ext>
                </a:extLst>
              </p:cNvPr>
              <p:cNvSpPr txBox="1"/>
              <p:nvPr/>
            </p:nvSpPr>
            <p:spPr>
              <a:xfrm>
                <a:off x="732630" y="-135156"/>
                <a:ext cx="1240929" cy="672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PTC1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(Apr 2019)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0093CEC-660F-7924-1D83-589CCC065258}"/>
                </a:ext>
              </a:extLst>
            </p:cNvPr>
            <p:cNvGrpSpPr/>
            <p:nvPr/>
          </p:nvGrpSpPr>
          <p:grpSpPr>
            <a:xfrm>
              <a:off x="3756017" y="1206863"/>
              <a:ext cx="764827" cy="1901137"/>
              <a:chOff x="2220130" y="-2565980"/>
              <a:chExt cx="1240929" cy="3084587"/>
            </a:xfrm>
          </p:grpSpPr>
          <p:pic>
            <p:nvPicPr>
              <p:cNvPr id="24" name="Picture 23" descr="C:\Users\kkim\Documents\NHMFL\Projects\18. LBC X\Photos\IMG_1675.JPG">
                <a:extLst>
                  <a:ext uri="{FF2B5EF4-FFF2-40B4-BE49-F238E27FC236}">
                    <a16:creationId xmlns:a16="http://schemas.microsoft.com/office/drawing/2014/main" id="{FAB956FF-BE66-0212-CACC-A98523F79849}"/>
                  </a:ext>
                </a:extLst>
              </p:cNvPr>
              <p:cNvPicPr/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762" r="3629" b="32341"/>
              <a:stretch/>
            </p:blipFill>
            <p:spPr bwMode="auto">
              <a:xfrm rot="5400000">
                <a:off x="1687100" y="-1708910"/>
                <a:ext cx="2430823" cy="71668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5592B74-C17A-DAA1-CF69-0EB20154F96F}"/>
                  </a:ext>
                </a:extLst>
              </p:cNvPr>
              <p:cNvSpPr txBox="1"/>
              <p:nvPr/>
            </p:nvSpPr>
            <p:spPr>
              <a:xfrm>
                <a:off x="2220130" y="-154015"/>
                <a:ext cx="1240929" cy="672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LBC-AR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(Apr 2019)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4F92DE4-481E-EF0A-0344-D5A01218F592}"/>
                </a:ext>
              </a:extLst>
            </p:cNvPr>
            <p:cNvGrpSpPr/>
            <p:nvPr/>
          </p:nvGrpSpPr>
          <p:grpSpPr>
            <a:xfrm>
              <a:off x="5700363" y="1232674"/>
              <a:ext cx="782420" cy="1904676"/>
              <a:chOff x="5302436" y="-2507869"/>
              <a:chExt cx="1269474" cy="3090329"/>
            </a:xfrm>
          </p:grpSpPr>
          <p:pic>
            <p:nvPicPr>
              <p:cNvPr id="22" name="Picture 21" descr="C:\Users\kkim\Documents\NHMFL\Projects\18. LBC X\Photos\LBC-CO.JPG">
                <a:extLst>
                  <a:ext uri="{FF2B5EF4-FFF2-40B4-BE49-F238E27FC236}">
                    <a16:creationId xmlns:a16="http://schemas.microsoft.com/office/drawing/2014/main" id="{29A59353-AFBA-E8EF-A4E3-FDB1D9958AC9}"/>
                  </a:ext>
                </a:extLst>
              </p:cNvPr>
              <p:cNvPicPr/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2" t="17129" r="35340"/>
              <a:stretch/>
            </p:blipFill>
            <p:spPr bwMode="auto">
              <a:xfrm rot="10800000">
                <a:off x="5562809" y="-2507869"/>
                <a:ext cx="704930" cy="2430823"/>
              </a:xfrm>
              <a:prstGeom prst="rect">
                <a:avLst/>
              </a:prstGeom>
              <a:noFill/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58876C1-0B96-A956-7BDB-29226CE6D46A}"/>
                  </a:ext>
                </a:extLst>
              </p:cNvPr>
              <p:cNvSpPr txBox="1"/>
              <p:nvPr/>
            </p:nvSpPr>
            <p:spPr>
              <a:xfrm>
                <a:off x="5302436" y="-90162"/>
                <a:ext cx="1269474" cy="672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LBC-CO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(Aug 2019)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49E6B05-AC5E-B93C-8388-421FF220ED78}"/>
                </a:ext>
              </a:extLst>
            </p:cNvPr>
            <p:cNvGrpSpPr/>
            <p:nvPr/>
          </p:nvGrpSpPr>
          <p:grpSpPr>
            <a:xfrm>
              <a:off x="4676937" y="1240951"/>
              <a:ext cx="1030103" cy="1878044"/>
              <a:chOff x="3568569" y="-2491109"/>
              <a:chExt cx="1671338" cy="3047119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6A6A249-C53C-030B-BCDD-7F9D9FD6F0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68569" y="-2491109"/>
                <a:ext cx="1671338" cy="234651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8B1A21A-85B0-8905-FDAA-D920CBBA2548}"/>
                  </a:ext>
                </a:extLst>
              </p:cNvPr>
              <p:cNvSpPr txBox="1"/>
              <p:nvPr/>
            </p:nvSpPr>
            <p:spPr>
              <a:xfrm>
                <a:off x="3835994" y="-116612"/>
                <a:ext cx="1222762" cy="672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PTC2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(Jun 2019)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7DF7D08-F72F-DFB8-B7FB-F600906782F8}"/>
                </a:ext>
              </a:extLst>
            </p:cNvPr>
            <p:cNvGrpSpPr/>
            <p:nvPr/>
          </p:nvGrpSpPr>
          <p:grpSpPr>
            <a:xfrm>
              <a:off x="6629142" y="1229394"/>
              <a:ext cx="1070289" cy="1878045"/>
              <a:chOff x="6532909" y="-2559311"/>
              <a:chExt cx="1736540" cy="3047121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65BCF3-3B01-8AA2-2035-27C67733A8E1}"/>
                  </a:ext>
                </a:extLst>
              </p:cNvPr>
              <p:cNvSpPr txBox="1"/>
              <p:nvPr/>
            </p:nvSpPr>
            <p:spPr>
              <a:xfrm>
                <a:off x="6911886" y="-184812"/>
                <a:ext cx="1235739" cy="672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PTC1R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(Oct 2019)</a:t>
                </a: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5CF034D-BB39-8F86-ECC4-D7366483F3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32909" y="-2559311"/>
                <a:ext cx="1736540" cy="2313622"/>
              </a:xfrm>
              <a:prstGeom prst="rect">
                <a:avLst/>
              </a:prstGeom>
            </p:spPr>
          </p:pic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FE3B157-FD5B-695A-A5AB-7648C304F4A8}"/>
                </a:ext>
              </a:extLst>
            </p:cNvPr>
            <p:cNvGrpSpPr/>
            <p:nvPr/>
          </p:nvGrpSpPr>
          <p:grpSpPr>
            <a:xfrm>
              <a:off x="7943511" y="1214175"/>
              <a:ext cx="1146262" cy="1656718"/>
              <a:chOff x="8424298" y="-2430359"/>
              <a:chExt cx="1859805" cy="2688019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7383ED1-B12B-6F29-C4FC-A00E6ECEA914}"/>
                  </a:ext>
                </a:extLst>
              </p:cNvPr>
              <p:cNvSpPr txBox="1"/>
              <p:nvPr/>
            </p:nvSpPr>
            <p:spPr>
              <a:xfrm>
                <a:off x="8511199" y="-676538"/>
                <a:ext cx="1772904" cy="934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Mini fatigue coil 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– Off centered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(Jun 2020)</a:t>
                </a:r>
              </a:p>
            </p:txBody>
          </p:sp>
          <p:pic>
            <p:nvPicPr>
              <p:cNvPr id="17" name="Picture 11" descr="C:\Users\kkim\Documents\NHMFL\Projects\20. Small Fatigue Test Coil\Photos\IMG_0589.jpg">
                <a:extLst>
                  <a:ext uri="{FF2B5EF4-FFF2-40B4-BE49-F238E27FC236}">
                    <a16:creationId xmlns:a16="http://schemas.microsoft.com/office/drawing/2014/main" id="{AE1588BA-B6B7-1C6D-1375-300117230D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85" r="17808" b="10332"/>
              <a:stretch/>
            </p:blipFill>
            <p:spPr bwMode="auto">
              <a:xfrm rot="10800000">
                <a:off x="8424298" y="-2430359"/>
                <a:ext cx="1734398" cy="14176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C363984-7144-18A9-213E-75CF8D2499E1}"/>
              </a:ext>
            </a:extLst>
          </p:cNvPr>
          <p:cNvSpPr txBox="1"/>
          <p:nvPr/>
        </p:nvSpPr>
        <p:spPr>
          <a:xfrm>
            <a:off x="6742225" y="2205212"/>
            <a:ext cx="7761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050" dirty="0">
                <a:solidFill>
                  <a:srgbClr val="4C4184"/>
                </a:solidFill>
                <a:latin typeface="Calibri"/>
              </a:rPr>
              <a:t>PT3</a:t>
            </a:r>
          </a:p>
          <a:p>
            <a:pPr algn="ctr" defTabSz="342900"/>
            <a:r>
              <a:rPr lang="en-US" sz="1050" dirty="0">
                <a:solidFill>
                  <a:srgbClr val="4C4184"/>
                </a:solidFill>
                <a:latin typeface="Calibri"/>
              </a:rPr>
              <a:t>(July 2020)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A31335-F8B0-D60D-0E58-AEAD5610E7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1975" y="914165"/>
            <a:ext cx="801768" cy="129173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3A673E-6207-CA28-A91F-6EB13D39FD22}"/>
              </a:ext>
            </a:extLst>
          </p:cNvPr>
          <p:cNvSpPr txBox="1"/>
          <p:nvPr/>
        </p:nvSpPr>
        <p:spPr>
          <a:xfrm>
            <a:off x="122132" y="4562620"/>
            <a:ext cx="7793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050" dirty="0">
                <a:solidFill>
                  <a:srgbClr val="4C4184"/>
                </a:solidFill>
                <a:latin typeface="Calibri"/>
              </a:rPr>
              <a:t>PTC4</a:t>
            </a:r>
          </a:p>
          <a:p>
            <a:pPr algn="ctr" defTabSz="342900"/>
            <a:r>
              <a:rPr lang="en-US" sz="1050" dirty="0">
                <a:solidFill>
                  <a:srgbClr val="4C4184"/>
                </a:solidFill>
                <a:latin typeface="Calibri"/>
              </a:rPr>
              <a:t>(Dec 2020)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EF95956-B9BD-B8EF-13DD-4CD3D5B60D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1511" y="3390272"/>
            <a:ext cx="812005" cy="1107169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EA9A5D3C-6505-A0BF-8F9C-96EF46AEEB36}"/>
              </a:ext>
            </a:extLst>
          </p:cNvPr>
          <p:cNvGrpSpPr>
            <a:grpSpLocks noChangeAspect="1"/>
          </p:cNvGrpSpPr>
          <p:nvPr/>
        </p:nvGrpSpPr>
        <p:grpSpPr>
          <a:xfrm>
            <a:off x="963516" y="3402921"/>
            <a:ext cx="6514646" cy="1766401"/>
            <a:chOff x="1213796" y="4917383"/>
            <a:chExt cx="7158044" cy="1940854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E212368-FBEC-B8CA-3859-0BE87409B556}"/>
                </a:ext>
              </a:extLst>
            </p:cNvPr>
            <p:cNvGrpSpPr/>
            <p:nvPr/>
          </p:nvGrpSpPr>
          <p:grpSpPr>
            <a:xfrm>
              <a:off x="1213796" y="4928742"/>
              <a:ext cx="1203335" cy="1751688"/>
              <a:chOff x="3629041" y="4195025"/>
              <a:chExt cx="1952406" cy="2842108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F273C77A-C469-5064-179E-5B3F28E5BD94}"/>
                  </a:ext>
                </a:extLst>
              </p:cNvPr>
              <p:cNvPicPr/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220" r="9134" b="13390"/>
              <a:stretch/>
            </p:blipFill>
            <p:spPr bwMode="auto">
              <a:xfrm>
                <a:off x="3974328" y="4195025"/>
                <a:ext cx="1530484" cy="1748473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4C1AA3-A79C-0C8C-5016-43AF355F6146}"/>
                  </a:ext>
                </a:extLst>
              </p:cNvPr>
              <p:cNvSpPr txBox="1"/>
              <p:nvPr/>
            </p:nvSpPr>
            <p:spPr>
              <a:xfrm>
                <a:off x="3629041" y="6008349"/>
                <a:ext cx="1952406" cy="1028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Mini fatigue coil 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– centered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(Mar 2021)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FCCB3CF-2A22-6DA5-7CEF-FAAC3812493F}"/>
                </a:ext>
              </a:extLst>
            </p:cNvPr>
            <p:cNvGrpSpPr/>
            <p:nvPr/>
          </p:nvGrpSpPr>
          <p:grpSpPr>
            <a:xfrm>
              <a:off x="3891897" y="5214324"/>
              <a:ext cx="933213" cy="1643913"/>
              <a:chOff x="9555012" y="4217743"/>
              <a:chExt cx="1514136" cy="2667242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958CC48-704D-88BD-9F17-69CC9E056CC9}"/>
                  </a:ext>
                </a:extLst>
              </p:cNvPr>
              <p:cNvSpPr txBox="1"/>
              <p:nvPr/>
            </p:nvSpPr>
            <p:spPr>
              <a:xfrm>
                <a:off x="9648283" y="6144261"/>
                <a:ext cx="1420865" cy="740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PTC5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(Mar 2021)</a:t>
                </a:r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29804B9C-BE9C-0E07-1ABC-F515C0D3C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9321747" y="4451008"/>
                <a:ext cx="1866122" cy="1399592"/>
              </a:xfrm>
              <a:prstGeom prst="rect">
                <a:avLst/>
              </a:prstGeom>
            </p:spPr>
          </p:pic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4253BDB-12FB-9D52-91E9-58BB6AB0E994}"/>
                </a:ext>
              </a:extLst>
            </p:cNvPr>
            <p:cNvGrpSpPr/>
            <p:nvPr/>
          </p:nvGrpSpPr>
          <p:grpSpPr>
            <a:xfrm>
              <a:off x="2563296" y="5059954"/>
              <a:ext cx="1078280" cy="1545787"/>
              <a:chOff x="5565307" y="4464249"/>
              <a:chExt cx="1749506" cy="2508034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A723DDB4-E172-8ACC-DF0A-2E56DE3915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721846" y="4464249"/>
                <a:ext cx="1584736" cy="1375154"/>
              </a:xfrm>
              <a:prstGeom prst="rect">
                <a:avLst/>
              </a:prstGeom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0FC497D-A9EF-0795-5D42-8F36BB428295}"/>
                  </a:ext>
                </a:extLst>
              </p:cNvPr>
              <p:cNvSpPr txBox="1"/>
              <p:nvPr/>
            </p:nvSpPr>
            <p:spPr>
              <a:xfrm>
                <a:off x="5565307" y="5943499"/>
                <a:ext cx="1749506" cy="1028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Axial pressure 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test coils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(Mar 2021)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8BA6DE6-D9C7-298A-EE5F-42FEFF58D799}"/>
                </a:ext>
              </a:extLst>
            </p:cNvPr>
            <p:cNvGrpSpPr/>
            <p:nvPr/>
          </p:nvGrpSpPr>
          <p:grpSpPr>
            <a:xfrm>
              <a:off x="6393602" y="4917383"/>
              <a:ext cx="1078280" cy="1723329"/>
              <a:chOff x="7563932" y="4464249"/>
              <a:chExt cx="1749505" cy="2796094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EAE9369-2F59-1C66-6E94-914857FE07A5}"/>
                  </a:ext>
                </a:extLst>
              </p:cNvPr>
              <p:cNvSpPr txBox="1"/>
              <p:nvPr/>
            </p:nvSpPr>
            <p:spPr>
              <a:xfrm>
                <a:off x="7563932" y="5943500"/>
                <a:ext cx="1749505" cy="1316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Axial pressure 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test coil: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two in hand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(April 2021)</a:t>
                </a:r>
              </a:p>
            </p:txBody>
          </p:sp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B8716E2-76A3-EE40-5FC5-4463208503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20473" b="16682"/>
              <a:stretch/>
            </p:blipFill>
            <p:spPr>
              <a:xfrm>
                <a:off x="7614569" y="4464249"/>
                <a:ext cx="1537559" cy="1209072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840F9E7-C466-CD02-33F9-8FDCC22E8D9C}"/>
                </a:ext>
              </a:extLst>
            </p:cNvPr>
            <p:cNvGrpSpPr/>
            <p:nvPr/>
          </p:nvGrpSpPr>
          <p:grpSpPr>
            <a:xfrm>
              <a:off x="7467931" y="4917384"/>
              <a:ext cx="903909" cy="1726461"/>
              <a:chOff x="8227783" y="5103894"/>
              <a:chExt cx="903909" cy="1726461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C803935-EAAB-4F28-6519-A338C4DBE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355427" y="5103894"/>
                <a:ext cx="600893" cy="1189371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0B25139-01C9-637C-36B3-92D3469B3B8D}"/>
                  </a:ext>
                </a:extLst>
              </p:cNvPr>
              <p:cNvSpPr txBox="1"/>
              <p:nvPr/>
            </p:nvSpPr>
            <p:spPr>
              <a:xfrm>
                <a:off x="8227783" y="6373822"/>
                <a:ext cx="903909" cy="4565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PT6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(June 2021)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A3F0F68-A82E-158B-77EB-54ACC3DE2AD4}"/>
                </a:ext>
              </a:extLst>
            </p:cNvPr>
            <p:cNvGrpSpPr/>
            <p:nvPr/>
          </p:nvGrpSpPr>
          <p:grpSpPr>
            <a:xfrm>
              <a:off x="5095850" y="5186228"/>
              <a:ext cx="1078280" cy="1503424"/>
              <a:chOff x="7514223" y="4467519"/>
              <a:chExt cx="1884515" cy="2627540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80D4C36-E657-1A3A-EF40-0EAD0B0F8D82}"/>
                  </a:ext>
                </a:extLst>
              </p:cNvPr>
              <p:cNvSpPr txBox="1"/>
              <p:nvPr/>
            </p:nvSpPr>
            <p:spPr>
              <a:xfrm>
                <a:off x="7514223" y="5676595"/>
                <a:ext cx="1884515" cy="1418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Axial pressure 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test coil: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two in hand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(April 2021)</a:t>
                </a:r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213F1862-B97B-9EF4-3763-C3CDDC4707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20473" b="16682"/>
              <a:stretch/>
            </p:blipFill>
            <p:spPr>
              <a:xfrm>
                <a:off x="7707852" y="4467519"/>
                <a:ext cx="1537559" cy="1209072"/>
              </a:xfrm>
              <a:prstGeom prst="rect">
                <a:avLst/>
              </a:prstGeom>
            </p:spPr>
          </p:pic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EAF66F0-B119-FBCE-89B9-5AB4A946A00B}"/>
              </a:ext>
            </a:extLst>
          </p:cNvPr>
          <p:cNvGrpSpPr>
            <a:grpSpLocks noChangeAspect="1"/>
          </p:cNvGrpSpPr>
          <p:nvPr/>
        </p:nvGrpSpPr>
        <p:grpSpPr>
          <a:xfrm>
            <a:off x="7655450" y="1479005"/>
            <a:ext cx="1195949" cy="2803578"/>
            <a:chOff x="10812806" y="5223181"/>
            <a:chExt cx="664437" cy="1557592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35C3144-513D-D9FB-E745-03365786D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812806" y="5223181"/>
              <a:ext cx="655543" cy="1445418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6FA387F-A440-5E69-31E3-671F6433884B}"/>
                </a:ext>
              </a:extLst>
            </p:cNvPr>
            <p:cNvSpPr txBox="1"/>
            <p:nvPr/>
          </p:nvSpPr>
          <p:spPr>
            <a:xfrm>
              <a:off x="10842077" y="6639704"/>
              <a:ext cx="635166" cy="14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RI-NC (Sep. 2022)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6FB3A1B-6423-071C-98C4-D444FA98FAF2}"/>
              </a:ext>
            </a:extLst>
          </p:cNvPr>
          <p:cNvSpPr txBox="1"/>
          <p:nvPr/>
        </p:nvSpPr>
        <p:spPr>
          <a:xfrm rot="16200000">
            <a:off x="8585587" y="2713817"/>
            <a:ext cx="7633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4C4184"/>
                </a:solidFill>
                <a:latin typeface="Calibri"/>
              </a:rPr>
              <a:t>158 mm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D7CF114-D8E0-488A-3AC7-85F599B0042D}"/>
              </a:ext>
            </a:extLst>
          </p:cNvPr>
          <p:cNvCxnSpPr>
            <a:cxnSpLocks/>
          </p:cNvCxnSpPr>
          <p:nvPr/>
        </p:nvCxnSpPr>
        <p:spPr>
          <a:xfrm>
            <a:off x="8887211" y="2319876"/>
            <a:ext cx="0" cy="107039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AFAFFD2-6AC2-C760-91BA-C4D0D3A6FD66}"/>
              </a:ext>
            </a:extLst>
          </p:cNvPr>
          <p:cNvSpPr txBox="1"/>
          <p:nvPr/>
        </p:nvSpPr>
        <p:spPr>
          <a:xfrm>
            <a:off x="1015618" y="2859260"/>
            <a:ext cx="623747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2022: Were not able to consistently control the quench dynamics</a:t>
            </a:r>
          </a:p>
        </p:txBody>
      </p:sp>
    </p:spTree>
    <p:extLst>
      <p:ext uri="{BB962C8B-B14F-4D97-AF65-F5344CB8AC3E}">
        <p14:creationId xmlns:p14="http://schemas.microsoft.com/office/powerpoint/2010/main" val="1883776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19C590-4965-1E41-B6A4-C419548E1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B7E09E5-37CE-FC58-443B-64ACD58D604D}"/>
              </a:ext>
            </a:extLst>
          </p:cNvPr>
          <p:cNvSpPr/>
          <p:nvPr/>
        </p:nvSpPr>
        <p:spPr>
          <a:xfrm>
            <a:off x="3" y="0"/>
            <a:ext cx="9143999" cy="5143500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EC6F94-D696-0F2A-88AC-9D17023C5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51277"/>
            <a:ext cx="7772400" cy="10842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/>
                <a:cs typeface="Arial"/>
              </a:rPr>
              <a:t>I-REBCO Technology for 40 T SC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FF973A-7B58-E043-FB47-ACDAADB5DEB5}"/>
              </a:ext>
            </a:extLst>
          </p:cNvPr>
          <p:cNvSpPr/>
          <p:nvPr/>
        </p:nvSpPr>
        <p:spPr>
          <a:xfrm>
            <a:off x="-112" y="4263599"/>
            <a:ext cx="9151216" cy="3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Pattern_white.png">
            <a:extLst>
              <a:ext uri="{FF2B5EF4-FFF2-40B4-BE49-F238E27FC236}">
                <a16:creationId xmlns:a16="http://schemas.microsoft.com/office/drawing/2014/main" id="{57374B03-9B86-CDB7-ED98-1A8E362BCF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14433" y="4263599"/>
            <a:ext cx="4582711" cy="901766"/>
          </a:xfrm>
          <a:prstGeom prst="rect">
            <a:avLst/>
          </a:prstGeom>
        </p:spPr>
      </p:pic>
      <p:pic>
        <p:nvPicPr>
          <p:cNvPr id="11" name="Picture 10" descr="Pattern_white.png">
            <a:extLst>
              <a:ext uri="{FF2B5EF4-FFF2-40B4-BE49-F238E27FC236}">
                <a16:creationId xmlns:a16="http://schemas.microsoft.com/office/drawing/2014/main" id="{CDD89DC6-ED74-5C71-0F15-DDA55952CC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899" y="4263599"/>
            <a:ext cx="4582711" cy="901766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A2A89636-42A9-234E-E7C8-C13B176D66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82516D-6381-7B48-22B3-E5DD57A0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53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79AF0-D2DB-D3FB-180C-823770733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A group of men standing in front of a machine&#10;&#10;Description automatically generated">
            <a:extLst>
              <a:ext uri="{FF2B5EF4-FFF2-40B4-BE49-F238E27FC236}">
                <a16:creationId xmlns:a16="http://schemas.microsoft.com/office/drawing/2014/main" id="{CB3FB92F-3A47-5536-77EE-6D6B989294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99" t="41416" r="51694" b="-1775"/>
          <a:stretch>
            <a:fillRect/>
          </a:stretch>
        </p:blipFill>
        <p:spPr>
          <a:xfrm>
            <a:off x="6124405" y="893371"/>
            <a:ext cx="2867890" cy="390953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95CDCEC-AEDE-88CD-9B20-8E34CDC95234}"/>
              </a:ext>
            </a:extLst>
          </p:cNvPr>
          <p:cNvGrpSpPr/>
          <p:nvPr/>
        </p:nvGrpSpPr>
        <p:grpSpPr>
          <a:xfrm>
            <a:off x="2067473" y="2583627"/>
            <a:ext cx="1372888" cy="2229782"/>
            <a:chOff x="-354598" y="-971817"/>
            <a:chExt cx="2393987" cy="388820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44AFBD-52E4-EB75-DD29-4AB0A71265E6}"/>
                </a:ext>
              </a:extLst>
            </p:cNvPr>
            <p:cNvSpPr txBox="1"/>
            <p:nvPr/>
          </p:nvSpPr>
          <p:spPr>
            <a:xfrm>
              <a:off x="-164165" y="2191856"/>
              <a:ext cx="1775545" cy="724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TC0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(October 2020)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FAA506-9F75-0F5E-616E-70450C20A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54598" y="-971817"/>
              <a:ext cx="2393987" cy="316367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9FF0DBF-1671-1CCF-3B59-66052B5678AF}"/>
              </a:ext>
            </a:extLst>
          </p:cNvPr>
          <p:cNvGrpSpPr/>
          <p:nvPr/>
        </p:nvGrpSpPr>
        <p:grpSpPr>
          <a:xfrm>
            <a:off x="2463538" y="1039489"/>
            <a:ext cx="981359" cy="1406844"/>
            <a:chOff x="5565307" y="4464249"/>
            <a:chExt cx="1749506" cy="2508034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1E6FC48B-CA62-AB18-4672-4F704C17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1846" y="4464249"/>
              <a:ext cx="1584736" cy="1375154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25EF372-F5C8-CEA0-2F5B-5EC773FF60C3}"/>
                </a:ext>
              </a:extLst>
            </p:cNvPr>
            <p:cNvSpPr txBox="1"/>
            <p:nvPr/>
          </p:nvSpPr>
          <p:spPr>
            <a:xfrm>
              <a:off x="5565307" y="5943499"/>
              <a:ext cx="1749506" cy="1028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Axial pressure 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test coils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(Mar 2021)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79091B3-FF7F-FE21-3630-721CECC66741}"/>
              </a:ext>
            </a:extLst>
          </p:cNvPr>
          <p:cNvGrpSpPr/>
          <p:nvPr/>
        </p:nvGrpSpPr>
        <p:grpSpPr>
          <a:xfrm>
            <a:off x="4882020" y="1015199"/>
            <a:ext cx="981359" cy="1568428"/>
            <a:chOff x="7563932" y="4464249"/>
            <a:chExt cx="1749505" cy="279609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786CEBE-8908-40BE-2262-949CAD43EC1C}"/>
                </a:ext>
              </a:extLst>
            </p:cNvPr>
            <p:cNvSpPr txBox="1"/>
            <p:nvPr/>
          </p:nvSpPr>
          <p:spPr>
            <a:xfrm>
              <a:off x="7563932" y="5943500"/>
              <a:ext cx="1749505" cy="1316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Axial pressure 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test coil: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two in hand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(April 2021)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F1F29984-8432-56AD-D0EB-02C8FB44C9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0473" b="16682"/>
            <a:stretch/>
          </p:blipFill>
          <p:spPr>
            <a:xfrm>
              <a:off x="7614569" y="4464249"/>
              <a:ext cx="1537559" cy="120907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4B74099-77E9-43E7-A341-8F2F36596AFD}"/>
              </a:ext>
            </a:extLst>
          </p:cNvPr>
          <p:cNvGrpSpPr/>
          <p:nvPr/>
        </p:nvGrpSpPr>
        <p:grpSpPr>
          <a:xfrm>
            <a:off x="3672779" y="1064818"/>
            <a:ext cx="981359" cy="1368289"/>
            <a:chOff x="7514223" y="4467519"/>
            <a:chExt cx="1884515" cy="262754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6E56E0-50EB-76CB-D6AB-20A68C781BDA}"/>
                </a:ext>
              </a:extLst>
            </p:cNvPr>
            <p:cNvSpPr txBox="1"/>
            <p:nvPr/>
          </p:nvSpPr>
          <p:spPr>
            <a:xfrm>
              <a:off x="7514223" y="5676595"/>
              <a:ext cx="1884515" cy="1418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Axial pressure 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test coil: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two in hand</a:t>
              </a:r>
            </a:p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(April 2021)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747F3CE-4D55-82F0-B5F9-1810BAAC2D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0473" b="16682"/>
            <a:stretch/>
          </p:blipFill>
          <p:spPr>
            <a:xfrm>
              <a:off x="7707852" y="4467519"/>
              <a:ext cx="1537559" cy="120907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2823AF7-E830-745E-8E37-0D2AA604B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I-REBCO Coils at the NHMFL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BB403-FEC5-F834-7DDC-03929C60B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36D22083-CC51-4A85-A83A-7E1EBCC74C6C}" type="slidenum">
              <a:rPr lang="en-US">
                <a:solidFill>
                  <a:srgbClr val="4C4184"/>
                </a:solidFill>
                <a:latin typeface="Calibri"/>
              </a:rPr>
              <a:pPr defTabSz="342900"/>
              <a:t>19</a:t>
            </a:fld>
            <a:endParaRPr lang="en-US" dirty="0">
              <a:solidFill>
                <a:srgbClr val="4C4184"/>
              </a:solidFill>
              <a:latin typeface="Calibri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6BB91DA-F1D5-4444-59DF-14F98F9EF68B}"/>
              </a:ext>
            </a:extLst>
          </p:cNvPr>
          <p:cNvCxnSpPr/>
          <p:nvPr/>
        </p:nvCxnSpPr>
        <p:spPr>
          <a:xfrm>
            <a:off x="1168272" y="1395724"/>
            <a:ext cx="0" cy="706478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36C9705-7A22-8F3A-2318-74617F32B000}"/>
              </a:ext>
            </a:extLst>
          </p:cNvPr>
          <p:cNvGrpSpPr>
            <a:grpSpLocks noChangeAspect="1"/>
          </p:cNvGrpSpPr>
          <p:nvPr/>
        </p:nvGrpSpPr>
        <p:grpSpPr>
          <a:xfrm>
            <a:off x="4890903" y="3159080"/>
            <a:ext cx="1231194" cy="1387258"/>
            <a:chOff x="2981793" y="5483837"/>
            <a:chExt cx="3602284" cy="405890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F6FD964-133E-A006-1749-5D812A037125}"/>
                </a:ext>
              </a:extLst>
            </p:cNvPr>
            <p:cNvSpPr txBox="1"/>
            <p:nvPr/>
          </p:nvSpPr>
          <p:spPr>
            <a:xfrm>
              <a:off x="2981793" y="8799820"/>
              <a:ext cx="3602284" cy="742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en-US" sz="1050" dirty="0">
                  <a:solidFill>
                    <a:srgbClr val="4C4184"/>
                  </a:solidFill>
                  <a:latin typeface="Calibri"/>
                </a:rPr>
                <a:t>TC2 (August 2022)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B33A39F-8159-CB5C-E5EE-0C9E4F9FA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2917575" y="5810110"/>
              <a:ext cx="3280013" cy="2627468"/>
            </a:xfrm>
            <a:prstGeom prst="rect">
              <a:avLst/>
            </a:prstGeom>
          </p:spPr>
        </p:pic>
      </p:grpSp>
      <p:pic>
        <p:nvPicPr>
          <p:cNvPr id="5" name="Picture 4" descr="June6 - 1.jpg">
            <a:extLst>
              <a:ext uri="{FF2B5EF4-FFF2-40B4-BE49-F238E27FC236}">
                <a16:creationId xmlns:a16="http://schemas.microsoft.com/office/drawing/2014/main" id="{8F2505F9-D8D4-A16D-4969-E206AF97B3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7" y="1329052"/>
            <a:ext cx="1878615" cy="38144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13AB0C-A067-7385-FD3C-2623977DCB71}"/>
              </a:ext>
            </a:extLst>
          </p:cNvPr>
          <p:cNvSpPr txBox="1"/>
          <p:nvPr/>
        </p:nvSpPr>
        <p:spPr>
          <a:xfrm>
            <a:off x="1444095" y="3210473"/>
            <a:ext cx="5405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050" dirty="0">
                <a:solidFill>
                  <a:schemeClr val="bg1"/>
                </a:solidFill>
                <a:latin typeface="Calibri"/>
              </a:rPr>
              <a:t>32 T</a:t>
            </a:r>
          </a:p>
          <a:p>
            <a:pPr algn="ctr" defTabSz="342900"/>
            <a:r>
              <a:rPr lang="en-US" sz="1050" dirty="0">
                <a:solidFill>
                  <a:schemeClr val="bg1"/>
                </a:solidFill>
                <a:latin typeface="Calibri"/>
              </a:rPr>
              <a:t>(2015)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463B01-A587-0C6D-A5C0-66E6C2C45107}"/>
              </a:ext>
            </a:extLst>
          </p:cNvPr>
          <p:cNvSpPr txBox="1"/>
          <p:nvPr/>
        </p:nvSpPr>
        <p:spPr>
          <a:xfrm>
            <a:off x="6556393" y="2994770"/>
            <a:ext cx="90120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050" dirty="0">
                <a:solidFill>
                  <a:schemeClr val="bg1"/>
                </a:solidFill>
                <a:latin typeface="Calibri"/>
              </a:rPr>
              <a:t>LSC</a:t>
            </a:r>
          </a:p>
          <a:p>
            <a:pPr algn="ctr" defTabSz="342900"/>
            <a:r>
              <a:rPr lang="en-US" sz="1050" dirty="0">
                <a:solidFill>
                  <a:schemeClr val="bg1"/>
                </a:solidFill>
                <a:latin typeface="Calibri"/>
              </a:rPr>
              <a:t>(Nov 2024 &amp; </a:t>
            </a:r>
          </a:p>
          <a:p>
            <a:pPr algn="ctr" defTabSz="342900"/>
            <a:r>
              <a:rPr lang="en-US" sz="1050" dirty="0">
                <a:solidFill>
                  <a:schemeClr val="bg1"/>
                </a:solidFill>
                <a:latin typeface="Calibri"/>
              </a:rPr>
              <a:t>Oct 2025)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C5E551-EAE8-465A-34CE-136533CBB68D}"/>
              </a:ext>
            </a:extLst>
          </p:cNvPr>
          <p:cNvCxnSpPr/>
          <p:nvPr/>
        </p:nvCxnSpPr>
        <p:spPr>
          <a:xfrm>
            <a:off x="7475297" y="3985735"/>
            <a:ext cx="1296170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84E2FEA-D72A-5145-5210-6AE60D0700AE}"/>
              </a:ext>
            </a:extLst>
          </p:cNvPr>
          <p:cNvSpPr txBox="1"/>
          <p:nvPr/>
        </p:nvSpPr>
        <p:spPr>
          <a:xfrm>
            <a:off x="7731395" y="391025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320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86BE7C2-D578-CAA3-60A2-C8426A58DB78}"/>
              </a:ext>
            </a:extLst>
          </p:cNvPr>
          <p:cNvCxnSpPr>
            <a:cxnSpLocks/>
          </p:cNvCxnSpPr>
          <p:nvPr/>
        </p:nvCxnSpPr>
        <p:spPr>
          <a:xfrm>
            <a:off x="523394" y="3159080"/>
            <a:ext cx="933416" cy="0"/>
          </a:xfrm>
          <a:prstGeom prst="straightConnector1">
            <a:avLst/>
          </a:prstGeom>
          <a:ln w="19050"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96B852A-FA7D-9A2C-74D3-47025774E82B}"/>
              </a:ext>
            </a:extLst>
          </p:cNvPr>
          <p:cNvSpPr txBox="1"/>
          <p:nvPr/>
        </p:nvSpPr>
        <p:spPr>
          <a:xfrm>
            <a:off x="666018" y="3121436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232 mm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98F133B-74C6-651C-A926-CB7F7DCD3178}"/>
              </a:ext>
            </a:extLst>
          </p:cNvPr>
          <p:cNvGrpSpPr/>
          <p:nvPr/>
        </p:nvGrpSpPr>
        <p:grpSpPr>
          <a:xfrm>
            <a:off x="3597932" y="2996636"/>
            <a:ext cx="1200138" cy="1870345"/>
            <a:chOff x="3577437" y="2932564"/>
            <a:chExt cx="1200138" cy="187034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506FA6B-1BAC-76FA-FF23-E29B17AF348D}"/>
                </a:ext>
              </a:extLst>
            </p:cNvPr>
            <p:cNvGrpSpPr/>
            <p:nvPr/>
          </p:nvGrpSpPr>
          <p:grpSpPr>
            <a:xfrm>
              <a:off x="3577437" y="2932564"/>
              <a:ext cx="1200138" cy="1870345"/>
              <a:chOff x="-129930" y="4640770"/>
              <a:chExt cx="2304638" cy="359164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C3F6C4-809A-DE29-20A1-2C3B7DCB93B6}"/>
                  </a:ext>
                </a:extLst>
              </p:cNvPr>
              <p:cNvSpPr txBox="1"/>
              <p:nvPr/>
            </p:nvSpPr>
            <p:spPr>
              <a:xfrm>
                <a:off x="189587" y="7434528"/>
                <a:ext cx="1558219" cy="79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TC1</a:t>
                </a:r>
              </a:p>
              <a:p>
                <a:pPr algn="ctr" defTabSz="342900"/>
                <a:r>
                  <a:rPr lang="en-US" sz="1050" dirty="0">
                    <a:solidFill>
                      <a:srgbClr val="4C4184"/>
                    </a:solidFill>
                    <a:latin typeface="Calibri"/>
                  </a:rPr>
                  <a:t>(May 2021)</a:t>
                </a: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1CFAAB3-C0F7-FF40-5CAE-4CC1CF0F67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129930" y="4640770"/>
                <a:ext cx="2304638" cy="2736757"/>
              </a:xfrm>
              <a:prstGeom prst="rect">
                <a:avLst/>
              </a:prstGeom>
            </p:spPr>
          </p:pic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83D3EBD-CA44-ACB2-B0B9-23F99986B885}"/>
                </a:ext>
              </a:extLst>
            </p:cNvPr>
            <p:cNvCxnSpPr>
              <a:cxnSpLocks/>
            </p:cNvCxnSpPr>
            <p:nvPr/>
          </p:nvCxnSpPr>
          <p:spPr>
            <a:xfrm>
              <a:off x="3682837" y="4297640"/>
              <a:ext cx="956259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D3FFCA-1692-A8EE-FF77-6887239D03D5}"/>
                </a:ext>
              </a:extLst>
            </p:cNvPr>
            <p:cNvSpPr txBox="1"/>
            <p:nvPr/>
          </p:nvSpPr>
          <p:spPr>
            <a:xfrm>
              <a:off x="3920957" y="4052770"/>
              <a:ext cx="505267" cy="2077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750" dirty="0">
                  <a:solidFill>
                    <a:schemeClr val="bg1"/>
                  </a:solidFill>
                  <a:latin typeface="Calibri"/>
                </a:rPr>
                <a:t>140 mm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C9D89CE-6095-993B-4D62-1188729C712B}"/>
              </a:ext>
            </a:extLst>
          </p:cNvPr>
          <p:cNvSpPr txBox="1"/>
          <p:nvPr/>
        </p:nvSpPr>
        <p:spPr>
          <a:xfrm>
            <a:off x="2987546" y="4914031"/>
            <a:ext cx="2146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Axial pressure &amp; TC are on same scale</a:t>
            </a:r>
          </a:p>
        </p:txBody>
      </p:sp>
    </p:spTree>
    <p:extLst>
      <p:ext uri="{BB962C8B-B14F-4D97-AF65-F5344CB8AC3E}">
        <p14:creationId xmlns:p14="http://schemas.microsoft.com/office/powerpoint/2010/main" val="344374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51CDE-ABD8-E249-2E32-49B2526F9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FA83E-E97C-BBE3-7C31-34D1CAB30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8E5298-3BE8-FD6C-9AEC-9E0CA6F2C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15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EB2D7CF-E5B8-F257-BBF6-8B8B13BC4946}"/>
              </a:ext>
            </a:extLst>
          </p:cNvPr>
          <p:cNvSpPr/>
          <p:nvPr/>
        </p:nvSpPr>
        <p:spPr>
          <a:xfrm>
            <a:off x="98521" y="1096048"/>
            <a:ext cx="5107709" cy="34985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73199-3E77-00AE-D178-454D98540E94}"/>
              </a:ext>
            </a:extLst>
          </p:cNvPr>
          <p:cNvSpPr txBox="1"/>
          <p:nvPr/>
        </p:nvSpPr>
        <p:spPr>
          <a:xfrm>
            <a:off x="137882" y="1102179"/>
            <a:ext cx="3772179" cy="184666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i="1" dirty="0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F6E91B6E-F4FE-2F82-170C-62EBC7F547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375712"/>
              </p:ext>
            </p:extLst>
          </p:nvPr>
        </p:nvGraphicFramePr>
        <p:xfrm>
          <a:off x="0" y="820755"/>
          <a:ext cx="5232979" cy="3733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62764">
                  <a:extLst>
                    <a:ext uri="{9D8B030D-6E8A-4147-A177-3AD203B41FA5}">
                      <a16:colId xmlns:a16="http://schemas.microsoft.com/office/drawing/2014/main" val="2190149817"/>
                    </a:ext>
                  </a:extLst>
                </a:gridCol>
                <a:gridCol w="670215">
                  <a:extLst>
                    <a:ext uri="{9D8B030D-6E8A-4147-A177-3AD203B41FA5}">
                      <a16:colId xmlns:a16="http://schemas.microsoft.com/office/drawing/2014/main" val="16111408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 Lab. 3 Sites. 7 User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48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DC </a:t>
                      </a:r>
                      <a:r>
                        <a:rPr lang="en-US" sz="1200" dirty="0"/>
                        <a:t>@ FSU</a:t>
                      </a:r>
                      <a:r>
                        <a:rPr lang="en-US" sz="1400" b="1" dirty="0"/>
                        <a:t>: </a:t>
                      </a:r>
                      <a:r>
                        <a:rPr lang="en-US" sz="1200" b="1" i="1" dirty="0"/>
                        <a:t>c</a:t>
                      </a:r>
                      <a:r>
                        <a:rPr lang="en-US" sz="1200" i="1" dirty="0"/>
                        <a:t>ontinuous fields</a:t>
                      </a:r>
                      <a:r>
                        <a:rPr lang="en-US" sz="12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121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Nuclear Magnetic Resonance </a:t>
                      </a:r>
                      <a:r>
                        <a:rPr lang="en-US" sz="1200" dirty="0"/>
                        <a:t>@ FSU</a:t>
                      </a:r>
                      <a:r>
                        <a:rPr lang="en-US" sz="1200" i="1" dirty="0"/>
                        <a:t>: solution and solid-state NMR and animal MRI.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439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Advanced Magnetic Resonance and Spectroscopy </a:t>
                      </a:r>
                      <a:r>
                        <a:rPr lang="en-US" sz="1200" dirty="0"/>
                        <a:t>@ UF</a:t>
                      </a:r>
                      <a:r>
                        <a:rPr lang="en-US" sz="1200" i="1" dirty="0"/>
                        <a:t>: high-resolution and solid-state NMR, in-vivo imaging and spectroscopy, MRI microscopy, and diffusion.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135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Ion Cyclotron Resonance </a:t>
                      </a:r>
                      <a:r>
                        <a:rPr lang="en-US" sz="1200" dirty="0"/>
                        <a:t>@ FSU</a:t>
                      </a:r>
                      <a:r>
                        <a:rPr lang="en-US" sz="1200" i="1" dirty="0"/>
                        <a:t>: ultra-high resolution and high mass-accuracy Fourier transform ICR mass spectroscopy.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798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dirty="0"/>
                        <a:t>Electron Magnetic Resonance </a:t>
                      </a:r>
                      <a:r>
                        <a:rPr lang="en-US" sz="1200" dirty="0"/>
                        <a:t>@ FSU</a:t>
                      </a:r>
                      <a:r>
                        <a:rPr lang="en-US" sz="1400" b="1" dirty="0"/>
                        <a:t>: </a:t>
                      </a:r>
                      <a:r>
                        <a:rPr lang="en-US" sz="1200" i="1" dirty="0"/>
                        <a:t>continuous &amp; pulsed techniques associated with unpaired electron spins.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5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dirty="0"/>
                        <a:t>Pulsed Field </a:t>
                      </a:r>
                      <a:r>
                        <a:rPr lang="en-US" sz="1200" dirty="0"/>
                        <a:t>@ LANL</a:t>
                      </a:r>
                      <a:r>
                        <a:rPr lang="en-US" sz="1200" i="1" dirty="0"/>
                        <a:t>: short, ultra-intense field pulses.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638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dirty="0"/>
                        <a:t>High B/T </a:t>
                      </a:r>
                      <a:r>
                        <a:rPr lang="en-US" sz="1200" dirty="0"/>
                        <a:t>@ UF</a:t>
                      </a:r>
                      <a:r>
                        <a:rPr lang="en-US" sz="1200" i="1" dirty="0"/>
                        <a:t>: high fields combined with ultra-cold electron temperatures to 0.4 </a:t>
                      </a:r>
                      <a:r>
                        <a:rPr lang="en-US" sz="1200" i="1" dirty="0" err="1"/>
                        <a:t>mK.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36026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DB5C0D7-35FA-2F42-715D-31EA0E0F670A}"/>
              </a:ext>
            </a:extLst>
          </p:cNvPr>
          <p:cNvSpPr txBox="1"/>
          <p:nvPr/>
        </p:nvSpPr>
        <p:spPr>
          <a:xfrm>
            <a:off x="5643419" y="4162582"/>
            <a:ext cx="2619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= 1826 users in 2023</a:t>
            </a:r>
          </a:p>
        </p:txBody>
      </p:sp>
    </p:spTree>
    <p:extLst>
      <p:ext uri="{BB962C8B-B14F-4D97-AF65-F5344CB8AC3E}">
        <p14:creationId xmlns:p14="http://schemas.microsoft.com/office/powerpoint/2010/main" val="2431145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37E041-3310-9BD2-6BE9-FF814A113D0C}"/>
              </a:ext>
            </a:extLst>
          </p:cNvPr>
          <p:cNvSpPr/>
          <p:nvPr/>
        </p:nvSpPr>
        <p:spPr>
          <a:xfrm>
            <a:off x="-423" y="-8252"/>
            <a:ext cx="9143999" cy="633751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9001" y="4630"/>
            <a:ext cx="7836325" cy="488921"/>
          </a:xfrm>
          <a:prstGeom prst="rect">
            <a:avLst/>
          </a:prstGeom>
        </p:spPr>
        <p:txBody>
          <a:bodyPr vert="horz" lIns="82296" tIns="41148" rIns="82296" bIns="41148" rtlCol="0" anchor="ctr">
            <a:normAutofit fontScale="97500"/>
          </a:bodyPr>
          <a:lstStyle>
            <a:lvl1pPr algn="ctr" defTabSz="411480" rtl="0" eaLnBrk="1" latinLnBrk="0" hangingPunct="1">
              <a:spcBef>
                <a:spcPct val="0"/>
              </a:spcBef>
              <a:buNone/>
              <a:defRPr sz="3960" kern="1200">
                <a:solidFill>
                  <a:srgbClr val="3C336F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 defTabSz="370332">
              <a:defRPr/>
            </a:pPr>
            <a:r>
              <a:rPr lang="en-US" sz="2400" b="1" dirty="0">
                <a:solidFill>
                  <a:prstClr val="white"/>
                </a:solidFill>
              </a:rPr>
              <a:t>Large Scale Coil Test Oct. 7 – 17, 2025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C3FD3D-627E-904B-BD11-C4CCDB8F11DF}"/>
              </a:ext>
            </a:extLst>
          </p:cNvPr>
          <p:cNvCxnSpPr>
            <a:cxnSpLocks/>
          </p:cNvCxnSpPr>
          <p:nvPr/>
        </p:nvCxnSpPr>
        <p:spPr>
          <a:xfrm flipV="1">
            <a:off x="3247955" y="3361387"/>
            <a:ext cx="530049" cy="52862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29160" y="1982899"/>
            <a:ext cx="564778" cy="46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11863">
              <a:defRPr/>
            </a:pPr>
            <a:r>
              <a:rPr lang="en-US" sz="1218" dirty="0">
                <a:solidFill>
                  <a:prstClr val="white"/>
                </a:solidFill>
                <a:latin typeface="Calibri"/>
              </a:rPr>
              <a:t>Troy Brum</a:t>
            </a:r>
          </a:p>
        </p:txBody>
      </p:sp>
      <p:pic>
        <p:nvPicPr>
          <p:cNvPr id="21" name="Picture 20" descr="JustM_pur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6" y="10900"/>
            <a:ext cx="516046" cy="614599"/>
          </a:xfrm>
          <a:prstGeom prst="rect">
            <a:avLst/>
          </a:prstGeom>
        </p:spPr>
      </p:pic>
      <p:pic>
        <p:nvPicPr>
          <p:cNvPr id="22" name="Picture 21" descr="nsf-logo.eps">
            <a:extLst>
              <a:ext uri="{FF2B5EF4-FFF2-40B4-BE49-F238E27FC236}">
                <a16:creationId xmlns:a16="http://schemas.microsoft.com/office/drawing/2014/main" id="{BABA4888-CC60-654B-87C3-07D919DEFF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241" y="33862"/>
            <a:ext cx="568673" cy="568673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>
            <a:off x="7224248" y="2356338"/>
            <a:ext cx="7475" cy="1442532"/>
          </a:xfrm>
          <a:prstGeom prst="straightConnector1">
            <a:avLst/>
          </a:prstGeom>
          <a:ln w="1905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6714289" y="2987211"/>
            <a:ext cx="8210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298 mm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598940" y="1054673"/>
            <a:ext cx="30658" cy="1879767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6200000">
            <a:off x="6325915" y="1561870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161 mm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B9AE0D-0785-7BD5-7E34-82886578A46C}"/>
              </a:ext>
            </a:extLst>
          </p:cNvPr>
          <p:cNvSpPr/>
          <p:nvPr/>
        </p:nvSpPr>
        <p:spPr>
          <a:xfrm>
            <a:off x="424" y="624898"/>
            <a:ext cx="9144000" cy="55046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FF7A57-3474-185E-79C9-092582C6B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341" y="1539979"/>
            <a:ext cx="3526870" cy="21155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E4ACD8-C5E0-4998-B4C6-BD5026F7EB09}"/>
              </a:ext>
            </a:extLst>
          </p:cNvPr>
          <p:cNvSpPr txBox="1"/>
          <p:nvPr/>
        </p:nvSpPr>
        <p:spPr>
          <a:xfrm>
            <a:off x="3908885" y="788392"/>
            <a:ext cx="51718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coil reached the full design current of 645 A in a background field of 11.4 T, corresponding to 70% of the coil’s critical current.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740662-D7C5-FAF5-EACB-11A94E8C66C1}"/>
              </a:ext>
            </a:extLst>
          </p:cNvPr>
          <p:cNvSpPr txBox="1"/>
          <p:nvPr/>
        </p:nvSpPr>
        <p:spPr>
          <a:xfrm>
            <a:off x="375446" y="2847734"/>
            <a:ext cx="2558112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3: 600 A / BM 11.2 T / PFN 500 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36F0FB-3976-337D-2163-A39C04EF8529}"/>
              </a:ext>
            </a:extLst>
          </p:cNvPr>
          <p:cNvSpPr txBox="1"/>
          <p:nvPr/>
        </p:nvSpPr>
        <p:spPr>
          <a:xfrm>
            <a:off x="5069087" y="3863818"/>
            <a:ext cx="3963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7 intentional quenches were conducted with various combinations of background field, insert current, and PFN voltage.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FA4BAC-79A2-ECA5-4B9D-7FFD7F69CA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6"/>
          <a:stretch>
            <a:fillRect/>
          </a:stretch>
        </p:blipFill>
        <p:spPr bwMode="auto">
          <a:xfrm>
            <a:off x="143159" y="695980"/>
            <a:ext cx="1840973" cy="206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E176D0B-7673-E4A9-6B3F-912D0841291C}"/>
              </a:ext>
            </a:extLst>
          </p:cNvPr>
          <p:cNvSpPr txBox="1"/>
          <p:nvPr/>
        </p:nvSpPr>
        <p:spPr>
          <a:xfrm>
            <a:off x="1984133" y="1107549"/>
            <a:ext cx="1345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Kwangmin Kim, Iain Dixon, Yu Suetomi, and Dharmendra Shukla reviewing test data.</a:t>
            </a:r>
          </a:p>
        </p:txBody>
      </p:sp>
      <p:pic>
        <p:nvPicPr>
          <p:cNvPr id="20" name="Picture 19" descr="A graph of a diagram&#10;&#10;AI-generated content may be incorrect.">
            <a:extLst>
              <a:ext uri="{FF2B5EF4-FFF2-40B4-BE49-F238E27FC236}">
                <a16:creationId xmlns:a16="http://schemas.microsoft.com/office/drawing/2014/main" id="{EEFF0E41-05F3-3D95-ADEB-D493578243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59" y="3048372"/>
            <a:ext cx="4560072" cy="20168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1725893-FDC5-78B0-A041-AB0C8FF3B29B}"/>
              </a:ext>
            </a:extLst>
          </p:cNvPr>
          <p:cNvSpPr txBox="1"/>
          <p:nvPr/>
        </p:nvSpPr>
        <p:spPr>
          <a:xfrm>
            <a:off x="3490504" y="4908038"/>
            <a:ext cx="1813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</a:rPr>
              <a:t>Iain Dixon, Yu Suetomi, et al.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E375C2-CE48-10E3-89B8-220DF32C2656}"/>
              </a:ext>
            </a:extLst>
          </p:cNvPr>
          <p:cNvSpPr txBox="1"/>
          <p:nvPr/>
        </p:nvSpPr>
        <p:spPr>
          <a:xfrm>
            <a:off x="5117487" y="4471853"/>
            <a:ext cx="3963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No Degradation was observed! </a:t>
            </a:r>
          </a:p>
          <a:p>
            <a:pPr algn="ctr"/>
            <a:r>
              <a:rPr lang="en-US" sz="1200" b="1" dirty="0">
                <a:solidFill>
                  <a:srgbClr val="7030A0"/>
                </a:solidFill>
              </a:rPr>
              <a:t>Measured voltages agreed well with predictions!</a:t>
            </a:r>
          </a:p>
        </p:txBody>
      </p:sp>
    </p:spTree>
    <p:extLst>
      <p:ext uri="{BB962C8B-B14F-4D97-AF65-F5344CB8AC3E}">
        <p14:creationId xmlns:p14="http://schemas.microsoft.com/office/powerpoint/2010/main" val="631748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BE218-4998-A7F6-F7BA-46A1608C4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78D7D6-E737-71D7-1768-02E9D8317432}"/>
              </a:ext>
            </a:extLst>
          </p:cNvPr>
          <p:cNvSpPr/>
          <p:nvPr/>
        </p:nvSpPr>
        <p:spPr>
          <a:xfrm>
            <a:off x="-423" y="-8252"/>
            <a:ext cx="9143999" cy="633751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025AD9-A1B4-EEF3-DABF-B2B3F14A1FBF}"/>
              </a:ext>
            </a:extLst>
          </p:cNvPr>
          <p:cNvSpPr txBox="1">
            <a:spLocks/>
          </p:cNvSpPr>
          <p:nvPr/>
        </p:nvSpPr>
        <p:spPr>
          <a:xfrm>
            <a:off x="479001" y="4630"/>
            <a:ext cx="7836325" cy="488921"/>
          </a:xfrm>
          <a:prstGeom prst="rect">
            <a:avLst/>
          </a:prstGeom>
        </p:spPr>
        <p:txBody>
          <a:bodyPr vert="horz" lIns="82296" tIns="41148" rIns="82296" bIns="41148" rtlCol="0" anchor="ctr">
            <a:normAutofit fontScale="97500"/>
          </a:bodyPr>
          <a:lstStyle>
            <a:lvl1pPr algn="ctr" defTabSz="411480" rtl="0" eaLnBrk="1" latinLnBrk="0" hangingPunct="1">
              <a:spcBef>
                <a:spcPct val="0"/>
              </a:spcBef>
              <a:buNone/>
              <a:defRPr sz="3960" kern="1200">
                <a:solidFill>
                  <a:srgbClr val="3C336F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 defTabSz="370332">
              <a:defRPr/>
            </a:pPr>
            <a:r>
              <a:rPr lang="en-US" sz="2400" b="1" dirty="0">
                <a:solidFill>
                  <a:prstClr val="white"/>
                </a:solidFill>
              </a:rPr>
              <a:t>The 40 T SC Magnet at </a:t>
            </a:r>
            <a:r>
              <a:rPr lang="en-US" sz="2400" b="1" dirty="0" err="1">
                <a:solidFill>
                  <a:prstClr val="white"/>
                </a:solidFill>
              </a:rPr>
              <a:t>MagLab</a:t>
            </a:r>
            <a:endParaRPr lang="en-US" sz="2400" b="1" dirty="0">
              <a:solidFill>
                <a:prstClr val="white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4ACB5B0-F48C-2924-66E7-A4708367CA8B}"/>
              </a:ext>
            </a:extLst>
          </p:cNvPr>
          <p:cNvCxnSpPr>
            <a:cxnSpLocks/>
          </p:cNvCxnSpPr>
          <p:nvPr/>
        </p:nvCxnSpPr>
        <p:spPr>
          <a:xfrm flipV="1">
            <a:off x="3247955" y="3361387"/>
            <a:ext cx="530049" cy="52862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73CFAD-2D12-7F05-F1AB-CE325E5DD3CD}"/>
              </a:ext>
            </a:extLst>
          </p:cNvPr>
          <p:cNvSpPr txBox="1"/>
          <p:nvPr/>
        </p:nvSpPr>
        <p:spPr>
          <a:xfrm>
            <a:off x="2914142" y="2170350"/>
            <a:ext cx="564778" cy="65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11863">
              <a:defRPr/>
            </a:pPr>
            <a:r>
              <a:rPr lang="en-US" sz="1218" u="sng" dirty="0">
                <a:solidFill>
                  <a:prstClr val="white"/>
                </a:solidFill>
                <a:latin typeface="Calibri"/>
              </a:rPr>
              <a:t>Liz Green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5090C-E663-DB2F-561A-261CAE3D741D}"/>
              </a:ext>
            </a:extLst>
          </p:cNvPr>
          <p:cNvSpPr txBox="1"/>
          <p:nvPr/>
        </p:nvSpPr>
        <p:spPr>
          <a:xfrm>
            <a:off x="3329160" y="1982899"/>
            <a:ext cx="564778" cy="46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11863">
              <a:defRPr/>
            </a:pPr>
            <a:r>
              <a:rPr lang="en-US" sz="1218" dirty="0">
                <a:solidFill>
                  <a:prstClr val="white"/>
                </a:solidFill>
                <a:latin typeface="Calibri"/>
              </a:rPr>
              <a:t>Troy Brum</a:t>
            </a:r>
          </a:p>
        </p:txBody>
      </p:sp>
      <p:pic>
        <p:nvPicPr>
          <p:cNvPr id="21" name="Picture 20" descr="JustM_purple.png">
            <a:extLst>
              <a:ext uri="{FF2B5EF4-FFF2-40B4-BE49-F238E27FC236}">
                <a16:creationId xmlns:a16="http://schemas.microsoft.com/office/drawing/2014/main" id="{C8399C07-F15C-13C8-167E-E17321D0B9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6" y="10900"/>
            <a:ext cx="516046" cy="614599"/>
          </a:xfrm>
          <a:prstGeom prst="rect">
            <a:avLst/>
          </a:prstGeom>
        </p:spPr>
      </p:pic>
      <p:pic>
        <p:nvPicPr>
          <p:cNvPr id="22" name="Picture 21" descr="nsf-logo.eps">
            <a:extLst>
              <a:ext uri="{FF2B5EF4-FFF2-40B4-BE49-F238E27FC236}">
                <a16:creationId xmlns:a16="http://schemas.microsoft.com/office/drawing/2014/main" id="{B33571FC-1665-0F24-8F9A-FDA48E5430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241" y="33862"/>
            <a:ext cx="568673" cy="568673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D2EABF6-A355-9AE6-1BC1-DB7423505368}"/>
              </a:ext>
            </a:extLst>
          </p:cNvPr>
          <p:cNvCxnSpPr/>
          <p:nvPr/>
        </p:nvCxnSpPr>
        <p:spPr>
          <a:xfrm>
            <a:off x="7224248" y="2356338"/>
            <a:ext cx="7475" cy="1442532"/>
          </a:xfrm>
          <a:prstGeom prst="straightConnector1">
            <a:avLst/>
          </a:prstGeom>
          <a:ln w="1905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53BA648-780D-035C-5B19-D91A847A027E}"/>
              </a:ext>
            </a:extLst>
          </p:cNvPr>
          <p:cNvSpPr txBox="1"/>
          <p:nvPr/>
        </p:nvSpPr>
        <p:spPr>
          <a:xfrm rot="16200000">
            <a:off x="6714289" y="2987211"/>
            <a:ext cx="8210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298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E2030E-1012-5E5F-0DB3-B0FA9141358D}"/>
              </a:ext>
            </a:extLst>
          </p:cNvPr>
          <p:cNvSpPr txBox="1"/>
          <p:nvPr/>
        </p:nvSpPr>
        <p:spPr>
          <a:xfrm>
            <a:off x="165160" y="1239497"/>
            <a:ext cx="483539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Developed software packages to compute screening currents, strains, and field distributions that are being adopted by other labs worldwide.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Developed quench modelling software for both I-REBCO and RI-REBCO coils.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Introduced critical-current graded coils.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Demonstrated coils survive </a:t>
            </a:r>
          </a:p>
          <a:p>
            <a:pPr marL="557213" lvl="1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u="sng" dirty="0"/>
              <a:t>50,000 cycles with 125 MPa axial pressure</a:t>
            </a:r>
          </a:p>
          <a:p>
            <a:pPr marL="557213" lvl="1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u="sng" dirty="0"/>
              <a:t>&gt;23,000 cycles at 0.4% strain; &gt;200 cycles at 0.5% strain.</a:t>
            </a:r>
          </a:p>
          <a:p>
            <a:pPr marL="557213" lvl="1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u="sng" dirty="0"/>
              <a:t>Multiple quenches at high </a:t>
            </a:r>
            <a:r>
              <a:rPr lang="en-US" sz="1200" i="1" u="sng" dirty="0" err="1"/>
              <a:t>J</a:t>
            </a:r>
            <a:r>
              <a:rPr lang="en-US" sz="1200" i="1" u="sng" baseline="-25000" dirty="0" err="1"/>
              <a:t>Cu</a:t>
            </a:r>
            <a:r>
              <a:rPr lang="en-US" sz="1200" u="sng" dirty="0"/>
              <a:t>, </a:t>
            </a:r>
            <a:r>
              <a:rPr lang="en-US" sz="1200" i="1" u="sng" dirty="0" err="1"/>
              <a:t>I</a:t>
            </a:r>
            <a:r>
              <a:rPr lang="en-US" sz="1200" i="1" u="sng" baseline="-25000" dirty="0" err="1"/>
              <a:t>op</a:t>
            </a:r>
            <a:r>
              <a:rPr lang="en-US" sz="1200" u="sng" dirty="0"/>
              <a:t>/</a:t>
            </a:r>
            <a:r>
              <a:rPr lang="en-US" sz="1200" i="1" u="sng" dirty="0" err="1"/>
              <a:t>I</a:t>
            </a:r>
            <a:r>
              <a:rPr lang="en-US" sz="1200" i="1" u="sng" baseline="-25000" dirty="0" err="1"/>
              <a:t>c</a:t>
            </a:r>
            <a:r>
              <a:rPr lang="en-US" sz="1200" u="sng" dirty="0"/>
              <a:t>, &amp; strain.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Increase in copper current density, </a:t>
            </a:r>
            <a:r>
              <a:rPr lang="en-US" sz="1200" i="1" dirty="0" err="1"/>
              <a:t>J</a:t>
            </a:r>
            <a:r>
              <a:rPr lang="en-US" sz="1200" i="1" baseline="-25000" dirty="0" err="1"/>
              <a:t>cu</a:t>
            </a:r>
            <a:r>
              <a:rPr lang="en-US" sz="1200" dirty="0"/>
              <a:t>, compared with 32 T.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Introduced Reinforcement grading.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Demonstrated numerous improvements to quench protection</a:t>
            </a:r>
          </a:p>
          <a:p>
            <a:pPr marL="214313" indent="-2143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u="sng" dirty="0"/>
              <a:t>Tested &gt;20 different REBCO coils</a:t>
            </a:r>
            <a:r>
              <a:rPr lang="en-US" sz="1200" dirty="0"/>
              <a:t>.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6B66985-6C40-2653-0EA6-67DEFF1590A3}"/>
              </a:ext>
            </a:extLst>
          </p:cNvPr>
          <p:cNvCxnSpPr/>
          <p:nvPr/>
        </p:nvCxnSpPr>
        <p:spPr>
          <a:xfrm flipH="1">
            <a:off x="6598940" y="1054673"/>
            <a:ext cx="30658" cy="1879767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AF42540-8FC9-23CC-8EF9-58C233681D56}"/>
              </a:ext>
            </a:extLst>
          </p:cNvPr>
          <p:cNvSpPr txBox="1"/>
          <p:nvPr/>
        </p:nvSpPr>
        <p:spPr>
          <a:xfrm rot="16200000">
            <a:off x="6325915" y="1561870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161 mm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5C92B7-2794-0586-939D-A8DD1FCF23AB}"/>
              </a:ext>
            </a:extLst>
          </p:cNvPr>
          <p:cNvSpPr/>
          <p:nvPr/>
        </p:nvSpPr>
        <p:spPr>
          <a:xfrm>
            <a:off x="424" y="624898"/>
            <a:ext cx="9144000" cy="55046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F3827D-E060-E775-D8BD-A7418B4B6F3F}"/>
              </a:ext>
            </a:extLst>
          </p:cNvPr>
          <p:cNvSpPr txBox="1"/>
          <p:nvPr/>
        </p:nvSpPr>
        <p:spPr>
          <a:xfrm>
            <a:off x="5455086" y="1194570"/>
            <a:ext cx="3373290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Presently have funding for Preliminary &amp; Final Design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Expect to submit proposal for Construction in 2026.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Anticipate Construction funding to arrive 2027.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Start placing orders for tape, etc. at that point.</a:t>
            </a:r>
          </a:p>
        </p:txBody>
      </p:sp>
    </p:spTree>
    <p:extLst>
      <p:ext uri="{BB962C8B-B14F-4D97-AF65-F5344CB8AC3E}">
        <p14:creationId xmlns:p14="http://schemas.microsoft.com/office/powerpoint/2010/main" val="3641122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" y="25400"/>
            <a:ext cx="9143999" cy="5143500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97293"/>
            <a:ext cx="4582711" cy="1770592"/>
          </a:xfrm>
          <a:prstGeom prst="rect">
            <a:avLst/>
          </a:prstGeom>
        </p:spPr>
      </p:pic>
      <p:pic>
        <p:nvPicPr>
          <p:cNvPr id="24" name="Picture 23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0" y="1713299"/>
            <a:ext cx="4582711" cy="1770592"/>
          </a:xfrm>
          <a:prstGeom prst="rect">
            <a:avLst/>
          </a:prstGeom>
        </p:spPr>
      </p:pic>
      <p:pic>
        <p:nvPicPr>
          <p:cNvPr id="22" name="Picture 21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857" y="3397293"/>
            <a:ext cx="4582711" cy="1770592"/>
          </a:xfrm>
          <a:prstGeom prst="rect">
            <a:avLst/>
          </a:prstGeom>
        </p:spPr>
      </p:pic>
      <p:pic>
        <p:nvPicPr>
          <p:cNvPr id="25" name="Picture 24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458" y="1713299"/>
            <a:ext cx="4582711" cy="1770592"/>
          </a:xfrm>
          <a:prstGeom prst="rect">
            <a:avLst/>
          </a:prstGeom>
        </p:spPr>
      </p:pic>
      <p:pic>
        <p:nvPicPr>
          <p:cNvPr id="26" name="Picture 25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416" y="10300"/>
            <a:ext cx="4582711" cy="1770592"/>
          </a:xfrm>
          <a:prstGeom prst="rect">
            <a:avLst/>
          </a:prstGeom>
        </p:spPr>
      </p:pic>
      <p:pic>
        <p:nvPicPr>
          <p:cNvPr id="27" name="Picture 26" descr="Pattern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40" y="10300"/>
            <a:ext cx="4582711" cy="17705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23628" y="681810"/>
            <a:ext cx="6984265" cy="38102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Alex Downey,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26503" y="1151092"/>
            <a:ext cx="3978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3C336F"/>
                </a:solidFill>
                <a:latin typeface="Arial"/>
                <a:cs typeface="Arial"/>
              </a:rPr>
              <a:t>Thank You!</a:t>
            </a:r>
          </a:p>
        </p:txBody>
      </p:sp>
      <p:pic>
        <p:nvPicPr>
          <p:cNvPr id="5" name="Picture 4" descr="NationalMagLab_FullName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66" y="3627697"/>
            <a:ext cx="2321114" cy="888003"/>
          </a:xfrm>
          <a:prstGeom prst="rect">
            <a:avLst/>
          </a:prstGeom>
        </p:spPr>
      </p:pic>
      <p:pic>
        <p:nvPicPr>
          <p:cNvPr id="14" name="Picture 13" descr="Seal_of_Florid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883" y="3670738"/>
            <a:ext cx="750719" cy="750719"/>
          </a:xfrm>
          <a:prstGeom prst="rect">
            <a:avLst/>
          </a:prstGeom>
        </p:spPr>
      </p:pic>
      <p:pic>
        <p:nvPicPr>
          <p:cNvPr id="19" name="Picture 18" descr="nsf-logo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78" y="3583064"/>
            <a:ext cx="853523" cy="85352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851DE54-437A-515B-442F-9054F7237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" t="10379" r="2528" b="18090"/>
          <a:stretch>
            <a:fillRect/>
          </a:stretch>
        </p:blipFill>
        <p:spPr bwMode="auto">
          <a:xfrm>
            <a:off x="1655379" y="801541"/>
            <a:ext cx="5962135" cy="266334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464156-08EC-47EA-56FB-940A0675409F}"/>
              </a:ext>
            </a:extLst>
          </p:cNvPr>
          <p:cNvSpPr txBox="1"/>
          <p:nvPr/>
        </p:nvSpPr>
        <p:spPr>
          <a:xfrm>
            <a:off x="3035315" y="2444597"/>
            <a:ext cx="203033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Alex Downey, Scott Marshall, Robert Stanton, Kathleen Amm, Shannon Griffin, Dharmendra Shukla, Kwangmin Kim, Yu Suetomi, Lee Marks, Tom Painter, Justin Deterding, Erick Arroyo, Iain Dixon, John Rogers, Hongyu Bai, &amp; Jun Lu celebrate the successful LSC test.</a:t>
            </a:r>
          </a:p>
        </p:txBody>
      </p:sp>
    </p:spTree>
    <p:extLst>
      <p:ext uri="{BB962C8B-B14F-4D97-AF65-F5344CB8AC3E}">
        <p14:creationId xmlns:p14="http://schemas.microsoft.com/office/powerpoint/2010/main" val="2746870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FF115-1470-96B8-C552-9FF7B3F26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E1C4C-5558-D413-403A-D35EC5EBB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9B449-8725-A91E-AE12-61FB549C0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37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B5768-73D6-8EF3-482C-4621E57E3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B442B65-98B0-347A-D821-28EC12E76F07}"/>
              </a:ext>
            </a:extLst>
          </p:cNvPr>
          <p:cNvSpPr/>
          <p:nvPr/>
        </p:nvSpPr>
        <p:spPr>
          <a:xfrm>
            <a:off x="-24980" y="20439"/>
            <a:ext cx="9143999" cy="614295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9D832B-1AA7-DAAD-E003-D70CFDE64929}"/>
              </a:ext>
            </a:extLst>
          </p:cNvPr>
          <p:cNvSpPr/>
          <p:nvPr/>
        </p:nvSpPr>
        <p:spPr>
          <a:xfrm>
            <a:off x="-1793" y="620754"/>
            <a:ext cx="9144000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FFE316F-6957-36B6-A753-F8FE7E2D5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Summary</a:t>
            </a:r>
          </a:p>
        </p:txBody>
      </p:sp>
      <p:pic>
        <p:nvPicPr>
          <p:cNvPr id="8" name="Picture 7" descr="JustM_purple.png">
            <a:extLst>
              <a:ext uri="{FF2B5EF4-FFF2-40B4-BE49-F238E27FC236}">
                <a16:creationId xmlns:a16="http://schemas.microsoft.com/office/drawing/2014/main" id="{A694982E-1915-EF1B-DFE3-D49B921B1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A8104-BDF7-4085-5872-7AD33EC2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964306-8A24-7529-3FA5-537CECA6EF5C}"/>
              </a:ext>
            </a:extLst>
          </p:cNvPr>
          <p:cNvSpPr txBox="1"/>
          <p:nvPr/>
        </p:nvSpPr>
        <p:spPr>
          <a:xfrm>
            <a:off x="1151467" y="1438634"/>
            <a:ext cx="68871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High Magnetic Fields play an important role in numerous types of basic research in physics, chemistry, biology, materials science, etc.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HTS materials have (finally) started to enable higher fields.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There are several REBCO-based magnets in operation at 28 – 32 T around the world.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There are still a number of challenges that require further development.</a:t>
            </a:r>
          </a:p>
        </p:txBody>
      </p:sp>
    </p:spTree>
    <p:extLst>
      <p:ext uri="{BB962C8B-B14F-4D97-AF65-F5344CB8AC3E}">
        <p14:creationId xmlns:p14="http://schemas.microsoft.com/office/powerpoint/2010/main" val="2837512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65E2E-0433-B627-5CD4-E72F6897A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AE4E72-05A9-D29C-FD75-747D56FFB3A5}"/>
              </a:ext>
            </a:extLst>
          </p:cNvPr>
          <p:cNvSpPr/>
          <p:nvPr/>
        </p:nvSpPr>
        <p:spPr>
          <a:xfrm>
            <a:off x="0" y="1"/>
            <a:ext cx="9151216" cy="614296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F4D388-36F8-E8D2-F66D-77A57498B763}"/>
              </a:ext>
            </a:extLst>
          </p:cNvPr>
          <p:cNvSpPr/>
          <p:nvPr/>
        </p:nvSpPr>
        <p:spPr>
          <a:xfrm>
            <a:off x="7216" y="614297"/>
            <a:ext cx="9144000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A710CF-8B9C-2D6B-EBE0-4917C3B9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Some NI- &amp; RI-REBCO High Field Magnets &amp; Test Coils</a:t>
            </a:r>
          </a:p>
        </p:txBody>
      </p:sp>
      <p:pic>
        <p:nvPicPr>
          <p:cNvPr id="8" name="Picture 7" descr="JustM_purple.png">
            <a:extLst>
              <a:ext uri="{FF2B5EF4-FFF2-40B4-BE49-F238E27FC236}">
                <a16:creationId xmlns:a16="http://schemas.microsoft.com/office/drawing/2014/main" id="{95BA7AD2-DC45-3D7D-A596-F0BB4CFB4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FD7324-757A-ED81-F9CA-A8D8E2DB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6ED705-8841-2A41-122B-9D9C40AF3F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74541"/>
              </p:ext>
            </p:extLst>
          </p:nvPr>
        </p:nvGraphicFramePr>
        <p:xfrm>
          <a:off x="0" y="787574"/>
          <a:ext cx="9117226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164">
                  <a:extLst>
                    <a:ext uri="{9D8B030D-6E8A-4147-A177-3AD203B41FA5}">
                      <a16:colId xmlns:a16="http://schemas.microsoft.com/office/drawing/2014/main" val="806002709"/>
                    </a:ext>
                  </a:extLst>
                </a:gridCol>
                <a:gridCol w="1689678">
                  <a:extLst>
                    <a:ext uri="{9D8B030D-6E8A-4147-A177-3AD203B41FA5}">
                      <a16:colId xmlns:a16="http://schemas.microsoft.com/office/drawing/2014/main" val="1135719220"/>
                    </a:ext>
                  </a:extLst>
                </a:gridCol>
                <a:gridCol w="1139729">
                  <a:extLst>
                    <a:ext uri="{9D8B030D-6E8A-4147-A177-3AD203B41FA5}">
                      <a16:colId xmlns:a16="http://schemas.microsoft.com/office/drawing/2014/main" val="3342763146"/>
                    </a:ext>
                  </a:extLst>
                </a:gridCol>
                <a:gridCol w="1385262">
                  <a:extLst>
                    <a:ext uri="{9D8B030D-6E8A-4147-A177-3AD203B41FA5}">
                      <a16:colId xmlns:a16="http://schemas.microsoft.com/office/drawing/2014/main" val="1426891559"/>
                    </a:ext>
                  </a:extLst>
                </a:gridCol>
                <a:gridCol w="597477">
                  <a:extLst>
                    <a:ext uri="{9D8B030D-6E8A-4147-A177-3AD203B41FA5}">
                      <a16:colId xmlns:a16="http://schemas.microsoft.com/office/drawing/2014/main" val="491981394"/>
                    </a:ext>
                  </a:extLst>
                </a:gridCol>
                <a:gridCol w="1813063">
                  <a:extLst>
                    <a:ext uri="{9D8B030D-6E8A-4147-A177-3AD203B41FA5}">
                      <a16:colId xmlns:a16="http://schemas.microsoft.com/office/drawing/2014/main" val="1714847243"/>
                    </a:ext>
                  </a:extLst>
                </a:gridCol>
                <a:gridCol w="1260853">
                  <a:extLst>
                    <a:ext uri="{9D8B030D-6E8A-4147-A177-3AD203B41FA5}">
                      <a16:colId xmlns:a16="http://schemas.microsoft.com/office/drawing/2014/main" val="2000896505"/>
                    </a:ext>
                  </a:extLst>
                </a:gridCol>
              </a:tblGrid>
              <a:tr h="2729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Protection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223799"/>
                  </a:ext>
                </a:extLst>
              </a:tr>
              <a:tr h="231979">
                <a:tc gridSpan="7">
                  <a:txBody>
                    <a:bodyPr/>
                    <a:lstStyle/>
                    <a:p>
                      <a:pPr algn="ctr"/>
                      <a:r>
                        <a:rPr lang="en-US" sz="1100" u="sng" dirty="0"/>
                        <a:t>Magnets put into Service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706454"/>
                  </a:ext>
                </a:extLst>
              </a:tr>
              <a:tr h="2444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IEE-Beijing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Huairou</a:t>
                      </a:r>
                      <a:r>
                        <a:rPr lang="en-US" sz="1100" dirty="0"/>
                        <a:t>,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30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32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Operational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29599"/>
                  </a:ext>
                </a:extLst>
              </a:tr>
              <a:tr h="53218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IEE-Beijing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Huairou</a:t>
                      </a:r>
                      <a:r>
                        <a:rPr lang="en-US" sz="1100" dirty="0"/>
                        <a:t>, China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27 T, </a:t>
                      </a:r>
                    </a:p>
                    <a:p>
                      <a:pPr algn="ctr"/>
                      <a:r>
                        <a:rPr lang="en-US" sz="1100" dirty="0"/>
                        <a:t>12 ppm/cm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50 mm, 4 K</a:t>
                      </a:r>
                    </a:p>
                    <a:p>
                      <a:pPr algn="ctr"/>
                      <a:r>
                        <a:rPr lang="en-US" sz="1100" dirty="0"/>
                        <a:t>30 mm, 1.4 K</a:t>
                      </a:r>
                    </a:p>
                    <a:p>
                      <a:pPr algn="ctr"/>
                      <a:r>
                        <a:rPr lang="en-US" sz="1100" dirty="0"/>
                        <a:t>27 mm, 20 </a:t>
                      </a:r>
                      <a:r>
                        <a:rPr lang="en-US" sz="1100" dirty="0" err="1"/>
                        <a:t>mK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Operational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0919540"/>
                  </a:ext>
                </a:extLst>
              </a:tr>
              <a:tr h="231979">
                <a:tc gridSpan="7">
                  <a:txBody>
                    <a:bodyPr/>
                    <a:lstStyle/>
                    <a:p>
                      <a:pPr algn="ctr"/>
                      <a:r>
                        <a:rPr lang="en-US" sz="1100" u="sng" dirty="0"/>
                        <a:t>Test Coils (Hahn’s list is more comprehensive)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62595"/>
                  </a:ext>
                </a:extLst>
              </a:tr>
              <a:tr h="24491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MIT-SuNam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Daejeon, Korea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26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35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790305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MagLab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Tallahassee, FL, 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45.5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84327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LNCMI-CEA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Grenoble, 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32.5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38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362742"/>
                  </a:ext>
                </a:extLst>
              </a:tr>
              <a:tr h="2443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Tsingua</a:t>
                      </a:r>
                      <a:r>
                        <a:rPr lang="en-US" sz="1100" dirty="0"/>
                        <a:t> U.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Beijing,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32.4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95804"/>
                  </a:ext>
                </a:extLst>
              </a:tr>
              <a:tr h="2443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Zurich, Switzerland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274193"/>
                  </a:ext>
                </a:extLst>
              </a:tr>
              <a:tr h="231979">
                <a:tc gridSpan="7">
                  <a:txBody>
                    <a:bodyPr/>
                    <a:lstStyle/>
                    <a:p>
                      <a:pPr algn="ctr"/>
                      <a:r>
                        <a:rPr lang="en-US" sz="1100" u="sng" dirty="0"/>
                        <a:t>Projects Underway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493952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CAS-IPP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Hefei,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46 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186527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Boston, MA, 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30.5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03915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40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50 mm, 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010323"/>
                  </a:ext>
                </a:extLst>
              </a:tr>
              <a:tr h="2319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LNCMI-CEA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Grenoble, 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≥30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Passive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12919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B12D1F2-F95A-35C8-A829-C2ED68347602}"/>
              </a:ext>
            </a:extLst>
          </p:cNvPr>
          <p:cNvSpPr/>
          <p:nvPr/>
        </p:nvSpPr>
        <p:spPr>
          <a:xfrm>
            <a:off x="0" y="4550448"/>
            <a:ext cx="9117226" cy="24630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0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E0756-0325-9AA5-3A54-DE7B55CC4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83B347-37CC-C99B-9CDB-12C3E7108371}"/>
              </a:ext>
            </a:extLst>
          </p:cNvPr>
          <p:cNvSpPr/>
          <p:nvPr/>
        </p:nvSpPr>
        <p:spPr>
          <a:xfrm>
            <a:off x="-24980" y="20439"/>
            <a:ext cx="9143999" cy="582553"/>
          </a:xfrm>
          <a:prstGeom prst="rect">
            <a:avLst/>
          </a:prstGeom>
          <a:solidFill>
            <a:srgbClr val="636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7D61D4D-755A-1E8C-3323-DBAC0F993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I-REBCO Magnets &amp; Test Coils</a:t>
            </a:r>
          </a:p>
        </p:txBody>
      </p:sp>
      <p:pic>
        <p:nvPicPr>
          <p:cNvPr id="8" name="Picture 7" descr="JustM_purple.png">
            <a:extLst>
              <a:ext uri="{FF2B5EF4-FFF2-40B4-BE49-F238E27FC236}">
                <a16:creationId xmlns:a16="http://schemas.microsoft.com/office/drawing/2014/main" id="{95AEE597-9D2E-3A15-5E8E-552FEF2B6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78CB7-1F56-0721-7C17-FB406A3C6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D53E1D5-8204-CEFD-8EBF-3FD1B1696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081111"/>
              </p:ext>
            </p:extLst>
          </p:nvPr>
        </p:nvGraphicFramePr>
        <p:xfrm>
          <a:off x="0" y="922307"/>
          <a:ext cx="9142207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673">
                  <a:extLst>
                    <a:ext uri="{9D8B030D-6E8A-4147-A177-3AD203B41FA5}">
                      <a16:colId xmlns:a16="http://schemas.microsoft.com/office/drawing/2014/main" val="806002709"/>
                    </a:ext>
                  </a:extLst>
                </a:gridCol>
                <a:gridCol w="1249343">
                  <a:extLst>
                    <a:ext uri="{9D8B030D-6E8A-4147-A177-3AD203B41FA5}">
                      <a16:colId xmlns:a16="http://schemas.microsoft.com/office/drawing/2014/main" val="768568472"/>
                    </a:ext>
                  </a:extLst>
                </a:gridCol>
                <a:gridCol w="1140838">
                  <a:extLst>
                    <a:ext uri="{9D8B030D-6E8A-4147-A177-3AD203B41FA5}">
                      <a16:colId xmlns:a16="http://schemas.microsoft.com/office/drawing/2014/main" val="1928886144"/>
                    </a:ext>
                  </a:extLst>
                </a:gridCol>
                <a:gridCol w="1078692">
                  <a:extLst>
                    <a:ext uri="{9D8B030D-6E8A-4147-A177-3AD203B41FA5}">
                      <a16:colId xmlns:a16="http://schemas.microsoft.com/office/drawing/2014/main" val="3518648380"/>
                    </a:ext>
                  </a:extLst>
                </a:gridCol>
                <a:gridCol w="942575">
                  <a:extLst>
                    <a:ext uri="{9D8B030D-6E8A-4147-A177-3AD203B41FA5}">
                      <a16:colId xmlns:a16="http://schemas.microsoft.com/office/drawing/2014/main" val="1030544177"/>
                    </a:ext>
                  </a:extLst>
                </a:gridCol>
                <a:gridCol w="1457050">
                  <a:extLst>
                    <a:ext uri="{9D8B030D-6E8A-4147-A177-3AD203B41FA5}">
                      <a16:colId xmlns:a16="http://schemas.microsoft.com/office/drawing/2014/main" val="1591950969"/>
                    </a:ext>
                  </a:extLst>
                </a:gridCol>
                <a:gridCol w="471215">
                  <a:extLst>
                    <a:ext uri="{9D8B030D-6E8A-4147-A177-3AD203B41FA5}">
                      <a16:colId xmlns:a16="http://schemas.microsoft.com/office/drawing/2014/main" val="3858769609"/>
                    </a:ext>
                  </a:extLst>
                </a:gridCol>
                <a:gridCol w="1918821">
                  <a:extLst>
                    <a:ext uri="{9D8B030D-6E8A-4147-A177-3AD203B41FA5}">
                      <a16:colId xmlns:a16="http://schemas.microsoft.com/office/drawing/2014/main" val="1553386424"/>
                    </a:ext>
                  </a:extLst>
                </a:gridCol>
              </a:tblGrid>
              <a:tr h="2491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Protection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223799"/>
                  </a:ext>
                </a:extLst>
              </a:tr>
              <a:tr h="184266"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u="sng" dirty="0"/>
                        <a:t>Magnets Put Into Service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889161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MagLab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Tallahassee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32 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34 mm, 4.2 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Repair Underway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Heaters between modules.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346123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Nashville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25.8 T, 10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56 mm, 300 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Operational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29599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Florence + 12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28.2 T, 10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56 mm, 300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Operational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919540"/>
                  </a:ext>
                </a:extLst>
              </a:tr>
              <a:tr h="184266"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u="sng" dirty="0"/>
                        <a:t>Test Coils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62595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RIKEN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27.8 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68 mm.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2018?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Test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483816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Tohoku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Sendai, 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Test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790305"/>
                  </a:ext>
                </a:extLst>
              </a:tr>
              <a:tr h="184266"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u="sng" dirty="0"/>
                        <a:t>Projects Underway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672929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MagLab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Tallahassee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 mm,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2031?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Design nearing Completion.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Similar to 32 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47529"/>
                  </a:ext>
                </a:extLst>
              </a:tr>
              <a:tr h="3071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Tohoku 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Sendai, Japan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33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2027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LTS fabrication complete, HTS underway.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External resistor to limit current-rise.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794614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32.9 T, 10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238466"/>
                  </a:ext>
                </a:extLst>
              </a:tr>
              <a:tr h="18426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35.2 T, 1 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9042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609039DB-ED82-72D3-3591-7335D119B262}"/>
              </a:ext>
            </a:extLst>
          </p:cNvPr>
          <p:cNvSpPr/>
          <p:nvPr/>
        </p:nvSpPr>
        <p:spPr>
          <a:xfrm>
            <a:off x="1" y="602992"/>
            <a:ext cx="9144000" cy="55046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608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63E0A6-5D2F-4EFE-B41C-3A6D677B0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6DC255-F3B5-524C-FB8E-2BFA0D270106}"/>
              </a:ext>
            </a:extLst>
          </p:cNvPr>
          <p:cNvSpPr/>
          <p:nvPr/>
        </p:nvSpPr>
        <p:spPr>
          <a:xfrm>
            <a:off x="6877" y="-147848"/>
            <a:ext cx="9144000" cy="5291348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C0EE52-DAEF-EC61-4415-38348F4AE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699" y="1237603"/>
            <a:ext cx="7772400" cy="12446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rial"/>
                <a:cs typeface="Arial"/>
              </a:rPr>
              <a:t>Options for 40 T all-SC Magnet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6180A7-8A89-CAE1-ACE2-571E4FCE7C23}"/>
              </a:ext>
            </a:extLst>
          </p:cNvPr>
          <p:cNvSpPr/>
          <p:nvPr/>
        </p:nvSpPr>
        <p:spPr>
          <a:xfrm>
            <a:off x="-112" y="4263599"/>
            <a:ext cx="9151216" cy="3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Pattern_white.png">
            <a:extLst>
              <a:ext uri="{FF2B5EF4-FFF2-40B4-BE49-F238E27FC236}">
                <a16:creationId xmlns:a16="http://schemas.microsoft.com/office/drawing/2014/main" id="{FE458194-7993-747C-EA98-E365B93153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14433" y="4263599"/>
            <a:ext cx="4582711" cy="901766"/>
          </a:xfrm>
          <a:prstGeom prst="rect">
            <a:avLst/>
          </a:prstGeom>
        </p:spPr>
      </p:pic>
      <p:pic>
        <p:nvPicPr>
          <p:cNvPr id="11" name="Picture 10" descr="Pattern_white.png">
            <a:extLst>
              <a:ext uri="{FF2B5EF4-FFF2-40B4-BE49-F238E27FC236}">
                <a16:creationId xmlns:a16="http://schemas.microsoft.com/office/drawing/2014/main" id="{4CEEBA29-34A8-5D94-5067-337D40EEBF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899" y="4263599"/>
            <a:ext cx="4582711" cy="9017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D17CC6-3ED0-3083-EF15-7CD0C0DCF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27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09B9795-9683-B48E-8308-60A7FEE481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86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1313" y="-11445"/>
            <a:ext cx="9121378" cy="66194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469"/>
            <a:endParaRPr lang="en-US" sz="2156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45" name="Chart 44"/>
          <p:cNvGraphicFramePr>
            <a:graphicFrameLocks/>
          </p:cNvGraphicFramePr>
          <p:nvPr/>
        </p:nvGraphicFramePr>
        <p:xfrm>
          <a:off x="60256" y="1254766"/>
          <a:ext cx="4307627" cy="3512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999829" y="2306253"/>
            <a:ext cx="2640816" cy="819455"/>
            <a:chOff x="6387969" y="2227294"/>
            <a:chExt cx="4140772" cy="1456808"/>
          </a:xfrm>
        </p:grpSpPr>
        <p:sp>
          <p:nvSpPr>
            <p:cNvPr id="15" name="TextBox 14"/>
            <p:cNvSpPr txBox="1"/>
            <p:nvPr/>
          </p:nvSpPr>
          <p:spPr>
            <a:xfrm>
              <a:off x="7082270" y="2227294"/>
              <a:ext cx="3446471" cy="1456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469"/>
              <a:r>
                <a:rPr lang="en-US" sz="1575" b="1" dirty="0">
                  <a:solidFill>
                    <a:srgbClr val="7030A0"/>
                  </a:solidFill>
                  <a:latin typeface="Calibri"/>
                </a:rPr>
                <a:t>The first Ultra-High Field High-</a:t>
              </a:r>
              <a:r>
                <a:rPr lang="en-US" sz="1575" b="1" i="1" dirty="0">
                  <a:solidFill>
                    <a:srgbClr val="7030A0"/>
                  </a:solidFill>
                  <a:latin typeface="Calibri"/>
                </a:rPr>
                <a:t>T</a:t>
              </a:r>
              <a:r>
                <a:rPr lang="en-US" sz="1575" b="1" i="1" baseline="-25000" dirty="0">
                  <a:solidFill>
                    <a:srgbClr val="7030A0"/>
                  </a:solidFill>
                  <a:latin typeface="Calibri"/>
                </a:rPr>
                <a:t>c</a:t>
              </a:r>
              <a:r>
                <a:rPr lang="en-US" sz="1575" b="1" dirty="0">
                  <a:solidFill>
                    <a:srgbClr val="7030A0"/>
                  </a:solidFill>
                  <a:latin typeface="Calibri"/>
                </a:rPr>
                <a:t> </a:t>
              </a:r>
              <a:r>
                <a:rPr lang="en-US" sz="1575" b="1" u="sng" dirty="0">
                  <a:solidFill>
                    <a:srgbClr val="7030A0"/>
                  </a:solidFill>
                  <a:latin typeface="Calibri"/>
                </a:rPr>
                <a:t>user</a:t>
              </a:r>
              <a:r>
                <a:rPr lang="en-US" sz="1575" b="1" dirty="0">
                  <a:solidFill>
                    <a:srgbClr val="7030A0"/>
                  </a:solidFill>
                  <a:latin typeface="Calibri"/>
                </a:rPr>
                <a:t> magnet.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6387969" y="2707121"/>
              <a:ext cx="665146" cy="368793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itle 3"/>
          <p:cNvSpPr txBox="1">
            <a:spLocks/>
          </p:cNvSpPr>
          <p:nvPr/>
        </p:nvSpPr>
        <p:spPr>
          <a:xfrm>
            <a:off x="-140613" y="106392"/>
            <a:ext cx="7133444" cy="443678"/>
          </a:xfrm>
          <a:prstGeom prst="rect">
            <a:avLst/>
          </a:prstGeom>
        </p:spPr>
        <p:txBody>
          <a:bodyPr vert="horz" lIns="257175" tIns="128588" rIns="257175" bIns="128588" rtlCol="0" anchor="b">
            <a:noAutofit/>
          </a:bodyPr>
          <a:lstStyle>
            <a:lvl1pPr algn="ctr" defTabSz="10972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822960"/>
            <a:r>
              <a:rPr lang="en-US" sz="225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Superconducting Solenoids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93585" y="1427365"/>
            <a:ext cx="2545293" cy="898952"/>
            <a:chOff x="4388983" y="1761702"/>
            <a:chExt cx="2828103" cy="998836"/>
          </a:xfrm>
        </p:grpSpPr>
        <p:sp>
          <p:nvSpPr>
            <p:cNvPr id="21" name="5-Point Star 20"/>
            <p:cNvSpPr/>
            <p:nvPr/>
          </p:nvSpPr>
          <p:spPr>
            <a:xfrm>
              <a:off x="5297254" y="2055490"/>
              <a:ext cx="264656" cy="259882"/>
            </a:xfrm>
            <a:prstGeom prst="star5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469"/>
              <a:endParaRPr lang="en-US" sz="1013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388983" y="1761702"/>
              <a:ext cx="2828103" cy="998836"/>
              <a:chOff x="4388983" y="1761702"/>
              <a:chExt cx="2828103" cy="99883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5088930" y="1761702"/>
                <a:ext cx="2128156" cy="371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6469"/>
                <a:r>
                  <a:rPr lang="en-US" sz="1575" b="1" dirty="0" err="1">
                    <a:solidFill>
                      <a:srgbClr val="7030A0"/>
                    </a:solidFill>
                    <a:latin typeface="Calibri"/>
                  </a:rPr>
                  <a:t>MagLab</a:t>
                </a:r>
                <a:r>
                  <a:rPr lang="en-US" sz="1575" b="1" dirty="0">
                    <a:solidFill>
                      <a:srgbClr val="7030A0"/>
                    </a:solidFill>
                    <a:latin typeface="Calibri"/>
                  </a:rPr>
                  <a:t> 40 T</a:t>
                </a: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V="1">
                <a:off x="4561248" y="2181792"/>
                <a:ext cx="899873" cy="578746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158"/>
              <p:cNvSpPr txBox="1"/>
              <p:nvPr/>
            </p:nvSpPr>
            <p:spPr>
              <a:xfrm rot="19378507">
                <a:off x="4388983" y="2250054"/>
                <a:ext cx="899251" cy="294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456469"/>
                <a:r>
                  <a:rPr lang="en-US" sz="1125" dirty="0">
                    <a:solidFill>
                      <a:srgbClr val="7030A0"/>
                    </a:solidFill>
                    <a:latin typeface="Calibri"/>
                  </a:rPr>
                  <a:t>Magnets</a:t>
                </a:r>
              </a:p>
            </p:txBody>
          </p:sp>
        </p:grpSp>
      </p:grpSp>
      <p:sp>
        <p:nvSpPr>
          <p:cNvPr id="36" name="TextBox 153"/>
          <p:cNvSpPr txBox="1"/>
          <p:nvPr/>
        </p:nvSpPr>
        <p:spPr>
          <a:xfrm rot="21167674">
            <a:off x="1581615" y="3101608"/>
            <a:ext cx="1457450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456469"/>
            <a:r>
              <a:rPr lang="en-US" sz="1125" dirty="0">
                <a:solidFill>
                  <a:srgbClr val="00B050"/>
                </a:solidFill>
                <a:latin typeface="Calibri"/>
              </a:rPr>
              <a:t>Low-</a:t>
            </a:r>
            <a:r>
              <a:rPr lang="en-US" sz="1125" i="1" dirty="0">
                <a:solidFill>
                  <a:srgbClr val="00B050"/>
                </a:solidFill>
                <a:latin typeface="Calibri"/>
              </a:rPr>
              <a:t>T</a:t>
            </a:r>
            <a:r>
              <a:rPr lang="en-US" sz="1125" i="1" baseline="-25000" dirty="0">
                <a:solidFill>
                  <a:srgbClr val="00B050"/>
                </a:solidFill>
                <a:latin typeface="Calibri"/>
              </a:rPr>
              <a:t>c</a:t>
            </a:r>
            <a:r>
              <a:rPr lang="en-US" sz="1125" dirty="0">
                <a:solidFill>
                  <a:srgbClr val="00B050"/>
                </a:solidFill>
                <a:latin typeface="Calibri"/>
              </a:rPr>
              <a:t> User Magnets 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377880" y="1410585"/>
            <a:ext cx="1642" cy="268612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957278" y="773529"/>
            <a:ext cx="7328155" cy="3355612"/>
            <a:chOff x="838471" y="874944"/>
            <a:chExt cx="8142394" cy="3728457"/>
          </a:xfrm>
        </p:grpSpPr>
        <p:sp>
          <p:nvSpPr>
            <p:cNvPr id="35" name="TextBox 167"/>
            <p:cNvSpPr txBox="1"/>
            <p:nvPr/>
          </p:nvSpPr>
          <p:spPr>
            <a:xfrm rot="16200000">
              <a:off x="3229728" y="3620804"/>
              <a:ext cx="1431715" cy="53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456469"/>
              <a:r>
                <a:rPr lang="en-US" sz="1260" dirty="0" err="1">
                  <a:solidFill>
                    <a:srgbClr val="2E2C6C"/>
                  </a:solidFill>
                  <a:latin typeface="Calibri"/>
                </a:rPr>
                <a:t>MagSci</a:t>
              </a:r>
              <a:r>
                <a:rPr lang="en-US" sz="1260" dirty="0">
                  <a:solidFill>
                    <a:srgbClr val="2E2C6C"/>
                  </a:solidFill>
                  <a:latin typeface="Calibri"/>
                </a:rPr>
                <a:t> 40 T Challenge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38471" y="874944"/>
              <a:ext cx="8142394" cy="564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1350" b="1" dirty="0">
                  <a:solidFill>
                    <a:srgbClr val="002060"/>
                  </a:solidFill>
                  <a:latin typeface="Calibri"/>
                </a:rPr>
                <a:t>“A design . . . study should be conducted for the construction of a 20 T, . . . 65 cm diameter . . . magnet suitable for . . . human subject research.” </a:t>
              </a:r>
              <a:r>
                <a:rPr lang="en-US" sz="1350" b="1" dirty="0">
                  <a:solidFill>
                    <a:srgbClr val="7030A0"/>
                  </a:solidFill>
                  <a:latin typeface="Calibri"/>
                </a:rPr>
                <a:t>– </a:t>
              </a:r>
              <a:r>
                <a:rPr lang="en-US" sz="1350" b="1" i="1" dirty="0" err="1">
                  <a:solidFill>
                    <a:srgbClr val="2E2C6C"/>
                  </a:solidFill>
                  <a:latin typeface="Calibri"/>
                </a:rPr>
                <a:t>MagSci</a:t>
              </a:r>
              <a:r>
                <a:rPr lang="en-US" sz="1350" b="1" i="1" dirty="0">
                  <a:solidFill>
                    <a:srgbClr val="2E2C6C"/>
                  </a:solidFill>
                  <a:latin typeface="Calibri"/>
                </a:rPr>
                <a:t> Report</a:t>
              </a:r>
              <a:r>
                <a:rPr lang="en-US" sz="1350" b="1" dirty="0">
                  <a:solidFill>
                    <a:srgbClr val="2E2C6C"/>
                  </a:solidFill>
                  <a:latin typeface="Calibri"/>
                </a:rPr>
                <a:t>, 2013, pg. 18</a:t>
              </a:r>
              <a:endParaRPr lang="en-US" sz="1350" dirty="0">
                <a:solidFill>
                  <a:srgbClr val="2E2C6C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960180" y="1573932"/>
              <a:ext cx="1931" cy="2987259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>
            <a:off x="2251893" y="1348320"/>
            <a:ext cx="1642" cy="2742833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154"/>
          <p:cNvSpPr txBox="1"/>
          <p:nvPr/>
        </p:nvSpPr>
        <p:spPr>
          <a:xfrm rot="20334195">
            <a:off x="2347932" y="2616942"/>
            <a:ext cx="1037463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456469"/>
            <a:r>
              <a:rPr lang="en-US" sz="1125" dirty="0">
                <a:solidFill>
                  <a:prstClr val="white">
                    <a:lumMod val="65000"/>
                  </a:prstClr>
                </a:solidFill>
                <a:latin typeface="Calibri"/>
              </a:rPr>
              <a:t>Hi </a:t>
            </a:r>
            <a:r>
              <a:rPr lang="en-US" sz="1125" i="1" dirty="0">
                <a:solidFill>
                  <a:prstClr val="white">
                    <a:lumMod val="65000"/>
                  </a:prstClr>
                </a:solidFill>
                <a:latin typeface="Calibri"/>
              </a:rPr>
              <a:t>T</a:t>
            </a:r>
            <a:r>
              <a:rPr lang="en-US" sz="1125" i="1" baseline="-25000" dirty="0">
                <a:solidFill>
                  <a:prstClr val="white">
                    <a:lumMod val="65000"/>
                  </a:prstClr>
                </a:solidFill>
                <a:latin typeface="Calibri"/>
              </a:rPr>
              <a:t>c</a:t>
            </a:r>
            <a:r>
              <a:rPr lang="en-US" sz="1125" dirty="0">
                <a:solidFill>
                  <a:prstClr val="white">
                    <a:lumMod val="65000"/>
                  </a:prstClr>
                </a:solidFill>
                <a:latin typeface="Calibri"/>
              </a:rPr>
              <a:t> Test Coils</a:t>
            </a:r>
          </a:p>
        </p:txBody>
      </p:sp>
      <p:sp>
        <p:nvSpPr>
          <p:cNvPr id="49" name="TextBox 158"/>
          <p:cNvSpPr txBox="1"/>
          <p:nvPr/>
        </p:nvSpPr>
        <p:spPr>
          <a:xfrm rot="16617391">
            <a:off x="3488930" y="2303653"/>
            <a:ext cx="736016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456469"/>
            <a:r>
              <a:rPr lang="en-US" sz="1125" dirty="0">
                <a:solidFill>
                  <a:srgbClr val="7030A0"/>
                </a:solidFill>
                <a:latin typeface="Calibri"/>
              </a:rPr>
              <a:t>Hi-</a:t>
            </a:r>
            <a:r>
              <a:rPr lang="en-US" sz="1125" i="1" dirty="0">
                <a:solidFill>
                  <a:srgbClr val="7030A0"/>
                </a:solidFill>
                <a:latin typeface="Calibri"/>
              </a:rPr>
              <a:t>T</a:t>
            </a:r>
            <a:r>
              <a:rPr lang="en-US" sz="1125" i="1" baseline="-25000" dirty="0">
                <a:solidFill>
                  <a:srgbClr val="7030A0"/>
                </a:solidFill>
                <a:latin typeface="Calibri"/>
              </a:rPr>
              <a:t>c</a:t>
            </a:r>
            <a:r>
              <a:rPr lang="en-US" sz="1125" dirty="0">
                <a:solidFill>
                  <a:srgbClr val="7030A0"/>
                </a:solidFill>
                <a:latin typeface="Calibri"/>
              </a:rPr>
              <a:t> User</a:t>
            </a:r>
          </a:p>
        </p:txBody>
      </p:sp>
      <p:sp>
        <p:nvSpPr>
          <p:cNvPr id="51" name="TextBox 167"/>
          <p:cNvSpPr txBox="1"/>
          <p:nvPr/>
        </p:nvSpPr>
        <p:spPr>
          <a:xfrm rot="16200000">
            <a:off x="2854213" y="1703924"/>
            <a:ext cx="102998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456469"/>
            <a:r>
              <a:rPr lang="en-US" sz="1260" dirty="0">
                <a:solidFill>
                  <a:srgbClr val="2E2C6C"/>
                </a:solidFill>
                <a:latin typeface="Calibri"/>
              </a:rPr>
              <a:t>Hi-Strength Hi-</a:t>
            </a:r>
            <a:r>
              <a:rPr lang="en-US" sz="1260" i="1" dirty="0">
                <a:solidFill>
                  <a:srgbClr val="2E2C6C"/>
                </a:solidFill>
                <a:latin typeface="Calibri"/>
              </a:rPr>
              <a:t>T</a:t>
            </a:r>
            <a:r>
              <a:rPr lang="en-US" sz="1260" i="1" baseline="-25000" dirty="0">
                <a:solidFill>
                  <a:srgbClr val="2E2C6C"/>
                </a:solidFill>
                <a:latin typeface="Calibri"/>
              </a:rPr>
              <a:t>c</a:t>
            </a:r>
            <a:r>
              <a:rPr lang="en-US" sz="1260" i="1" dirty="0">
                <a:solidFill>
                  <a:srgbClr val="2E2C6C"/>
                </a:solidFill>
                <a:latin typeface="Calibri"/>
              </a:rPr>
              <a:t> </a:t>
            </a:r>
            <a:r>
              <a:rPr lang="en-US" sz="1260" dirty="0">
                <a:solidFill>
                  <a:srgbClr val="2E2C6C"/>
                </a:solidFill>
                <a:latin typeface="Calibri"/>
              </a:rPr>
              <a:t>Tape</a:t>
            </a:r>
          </a:p>
        </p:txBody>
      </p:sp>
      <p:sp>
        <p:nvSpPr>
          <p:cNvPr id="52" name="TextBox 165"/>
          <p:cNvSpPr txBox="1"/>
          <p:nvPr/>
        </p:nvSpPr>
        <p:spPr>
          <a:xfrm rot="16200000">
            <a:off x="1505830" y="1880280"/>
            <a:ext cx="130171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456469"/>
            <a:r>
              <a:rPr lang="en-US" sz="1260" dirty="0">
                <a:solidFill>
                  <a:srgbClr val="2E2C6C"/>
                </a:solidFill>
                <a:latin typeface="Calibri"/>
              </a:rPr>
              <a:t>High-</a:t>
            </a:r>
            <a:r>
              <a:rPr lang="en-US" sz="1260" i="1" dirty="0">
                <a:solidFill>
                  <a:srgbClr val="2E2C6C"/>
                </a:solidFill>
                <a:latin typeface="Calibri"/>
              </a:rPr>
              <a:t>T</a:t>
            </a:r>
            <a:r>
              <a:rPr lang="en-US" sz="1260" i="1" baseline="-25000" dirty="0">
                <a:solidFill>
                  <a:srgbClr val="2E2C6C"/>
                </a:solidFill>
                <a:latin typeface="Calibri"/>
              </a:rPr>
              <a:t>c</a:t>
            </a:r>
            <a:r>
              <a:rPr lang="en-US" sz="1260" i="1" dirty="0">
                <a:solidFill>
                  <a:srgbClr val="2E2C6C"/>
                </a:solidFill>
                <a:latin typeface="Calibri"/>
              </a:rPr>
              <a:t> </a:t>
            </a:r>
            <a:r>
              <a:rPr lang="en-US" sz="1260" dirty="0">
                <a:solidFill>
                  <a:srgbClr val="2E2C6C"/>
                </a:solidFill>
                <a:latin typeface="Calibri"/>
              </a:rPr>
              <a:t>Materials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80736" y="1938109"/>
            <a:ext cx="2485036" cy="514229"/>
            <a:chOff x="4439462" y="2315372"/>
            <a:chExt cx="2761151" cy="571365"/>
          </a:xfrm>
        </p:grpSpPr>
        <p:sp>
          <p:nvSpPr>
            <p:cNvPr id="18" name="TextBox 17"/>
            <p:cNvSpPr txBox="1"/>
            <p:nvPr/>
          </p:nvSpPr>
          <p:spPr>
            <a:xfrm>
              <a:off x="5731645" y="2315372"/>
              <a:ext cx="1468968" cy="371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469"/>
              <a:r>
                <a:rPr lang="en-US" sz="1575" b="1" dirty="0" err="1">
                  <a:solidFill>
                    <a:srgbClr val="7030A0"/>
                  </a:solidFill>
                  <a:latin typeface="Calibri"/>
                </a:rPr>
                <a:t>MagLab</a:t>
              </a:r>
              <a:r>
                <a:rPr lang="en-US" sz="1575" b="1" dirty="0">
                  <a:solidFill>
                    <a:srgbClr val="7030A0"/>
                  </a:solidFill>
                  <a:latin typeface="Calibri"/>
                </a:rPr>
                <a:t> 32 T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4561248" y="2508804"/>
              <a:ext cx="1170398" cy="251734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5-Point Star 52"/>
            <p:cNvSpPr/>
            <p:nvPr/>
          </p:nvSpPr>
          <p:spPr>
            <a:xfrm>
              <a:off x="4439462" y="2626855"/>
              <a:ext cx="264656" cy="259882"/>
            </a:xfrm>
            <a:prstGeom prst="star5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469"/>
              <a:endParaRPr lang="en-US" sz="1013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450" y="654828"/>
            <a:ext cx="9132241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469"/>
            <a:endParaRPr lang="en-US" sz="2156">
              <a:solidFill>
                <a:srgbClr val="BA0C28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6469"/>
            <a:fld id="{C927ABC0-8347-2E43-BB51-30B347059303}" type="slidenum">
              <a:rPr lang="en-US">
                <a:solidFill>
                  <a:srgbClr val="2E2C6C">
                    <a:tint val="75000"/>
                  </a:srgbClr>
                </a:solidFill>
                <a:latin typeface="Calibri"/>
              </a:rPr>
              <a:pPr defTabSz="456469"/>
              <a:t>3</a:t>
            </a:fld>
            <a:endParaRPr lang="en-US">
              <a:solidFill>
                <a:srgbClr val="2E2C6C">
                  <a:tint val="75000"/>
                </a:srgbClr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326343" y="3166220"/>
          <a:ext cx="4768439" cy="1946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886">
                  <a:extLst>
                    <a:ext uri="{9D8B030D-6E8A-4147-A177-3AD203B41FA5}">
                      <a16:colId xmlns:a16="http://schemas.microsoft.com/office/drawing/2014/main" val="3935949255"/>
                    </a:ext>
                  </a:extLst>
                </a:gridCol>
                <a:gridCol w="980405">
                  <a:extLst>
                    <a:ext uri="{9D8B030D-6E8A-4147-A177-3AD203B41FA5}">
                      <a16:colId xmlns:a16="http://schemas.microsoft.com/office/drawing/2014/main" val="1147865626"/>
                    </a:ext>
                  </a:extLst>
                </a:gridCol>
                <a:gridCol w="1004552">
                  <a:extLst>
                    <a:ext uri="{9D8B030D-6E8A-4147-A177-3AD203B41FA5}">
                      <a16:colId xmlns:a16="http://schemas.microsoft.com/office/drawing/2014/main" val="2270612556"/>
                    </a:ext>
                  </a:extLst>
                </a:gridCol>
                <a:gridCol w="1067336">
                  <a:extLst>
                    <a:ext uri="{9D8B030D-6E8A-4147-A177-3AD203B41FA5}">
                      <a16:colId xmlns:a16="http://schemas.microsoft.com/office/drawing/2014/main" val="2045137617"/>
                    </a:ext>
                  </a:extLst>
                </a:gridCol>
                <a:gridCol w="551260">
                  <a:extLst>
                    <a:ext uri="{9D8B030D-6E8A-4147-A177-3AD203B41FA5}">
                      <a16:colId xmlns:a16="http://schemas.microsoft.com/office/drawing/2014/main" val="339277199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Field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Conductors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Maker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Year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6529156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 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Bi-2223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Toshiba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Sendai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4036583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25.8 T (1.1 GHz)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REBCO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Nashville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5052982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28.2 T (1.2 GHz)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REBCO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Bruker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Florence + 12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0325391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32.1 T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REBCO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MagLab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Tallahassee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2017</a:t>
                      </a:r>
                      <a:r>
                        <a:rPr lang="en-US" sz="1200" i="1" baseline="0" dirty="0"/>
                        <a:t> 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5484964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 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080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Bi-2223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IEE-Beijing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Huairou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9922644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 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080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REBCO + LTS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080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IEE-Beijing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Huairou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232491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17630" y="2902920"/>
            <a:ext cx="35786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6469"/>
            <a:r>
              <a:rPr lang="en-US" sz="1500" b="1" i="1" u="sng" dirty="0">
                <a:solidFill>
                  <a:srgbClr val="D61C38"/>
                </a:solidFill>
                <a:latin typeface="Calibri"/>
              </a:rPr>
              <a:t>Existing User Magnets &gt; 23.5 T Worldwide </a:t>
            </a:r>
          </a:p>
        </p:txBody>
      </p:sp>
      <p:pic>
        <p:nvPicPr>
          <p:cNvPr id="44" name="Picture 43" descr="JustM_purp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604" y="4613968"/>
            <a:ext cx="430746" cy="513008"/>
          </a:xfrm>
          <a:prstGeom prst="rect">
            <a:avLst/>
          </a:prstGeom>
        </p:spPr>
      </p:pic>
      <p:pic>
        <p:nvPicPr>
          <p:cNvPr id="50" name="Picture 49" descr="nsf-logo.eps">
            <a:extLst>
              <a:ext uri="{FF2B5EF4-FFF2-40B4-BE49-F238E27FC236}">
                <a16:creationId xmlns:a16="http://schemas.microsoft.com/office/drawing/2014/main" id="{BABA4888-CC60-654B-87C3-07D919DEFF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519" y="4546036"/>
            <a:ext cx="630296" cy="63029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624070" y="1583578"/>
            <a:ext cx="2508621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6469"/>
            <a:r>
              <a:rPr lang="en-US" sz="1500" dirty="0">
                <a:solidFill>
                  <a:srgbClr val="2E2C6C"/>
                </a:solidFill>
                <a:latin typeface="Calibri"/>
              </a:rPr>
              <a:t>There is only 1 commercial magnet supplier building magnets at 30 T, for NMR only.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25536" y="4555237"/>
            <a:ext cx="1988533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6469"/>
            <a:r>
              <a:rPr lang="en-US" sz="1500" b="1" i="1" u="sng" dirty="0">
                <a:solidFill>
                  <a:srgbClr val="D61C38"/>
                </a:solidFill>
                <a:latin typeface="Calibri"/>
              </a:rPr>
              <a:t>Several Other Projects Underway Worldwide! 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B383198-36DB-48DB-48C8-3407B50A622E}"/>
              </a:ext>
            </a:extLst>
          </p:cNvPr>
          <p:cNvSpPr/>
          <p:nvPr/>
        </p:nvSpPr>
        <p:spPr>
          <a:xfrm>
            <a:off x="8740351" y="-15769"/>
            <a:ext cx="403202" cy="403202"/>
          </a:xfrm>
          <a:custGeom>
            <a:avLst/>
            <a:gdLst/>
            <a:ahLst/>
            <a:cxnLst/>
            <a:rect l="l" t="t" r="r" b="b"/>
            <a:pathLst>
              <a:path w="811165" h="811165">
                <a:moveTo>
                  <a:pt x="0" y="0"/>
                </a:moveTo>
                <a:lnTo>
                  <a:pt x="811165" y="0"/>
                </a:lnTo>
                <a:lnTo>
                  <a:pt x="811165" y="811164"/>
                </a:lnTo>
                <a:lnTo>
                  <a:pt x="0" y="81116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85800"/>
            <a:endParaRPr lang="en-US" sz="162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CA24A00-7FD4-86E3-3A66-A467F309055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752" y="380372"/>
            <a:ext cx="1031297" cy="253121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8F5BBF8E-722E-ACE9-2376-6170471B88F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8563" y="9874"/>
            <a:ext cx="1188147" cy="40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9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A2203-F89B-15BE-2B8D-F39C8FCFF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625" y="1011818"/>
            <a:ext cx="6680993" cy="4029289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>
                <a:solidFill>
                  <a:schemeClr val="accent3"/>
                </a:solidFill>
              </a:rPr>
              <a:t>Key Performance Parameters: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Central field: 40 T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Operating lifetime: 50,000 cycles or 20 years 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Field set-ability: ≤ 10 </a:t>
            </a:r>
            <a:r>
              <a:rPr lang="en-US" b="1" dirty="0" err="1"/>
              <a:t>mT</a:t>
            </a:r>
            <a:r>
              <a:rPr lang="en-US" b="1" dirty="0"/>
              <a:t> across the range of field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Cycling repeatability: ≤ 10 </a:t>
            </a:r>
            <a:r>
              <a:rPr lang="en-US" b="1" dirty="0" err="1"/>
              <a:t>mT</a:t>
            </a:r>
            <a:r>
              <a:rPr lang="en-US" b="1" dirty="0"/>
              <a:t> 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Operating temperature: 4.2 K in </a:t>
            </a:r>
            <a:r>
              <a:rPr lang="en-US" b="1" dirty="0" err="1"/>
              <a:t>LHe</a:t>
            </a:r>
            <a:endParaRPr lang="en-US" b="1" dirty="0"/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Cold bore diameter: ≥ 34 mm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Ramp rate: ≥ 0.5 T/min 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Homogeneity: ≤ 500 ppm over a 1 cm DSV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Stabilization time: &lt; 3 minutes to stabilize at a set point</a:t>
            </a:r>
          </a:p>
          <a:p>
            <a:pPr marL="800089" lvl="1" indent="-342900">
              <a:buFont typeface="+mj-lt"/>
              <a:buAutoNum type="arabicPeriod"/>
            </a:pPr>
            <a:r>
              <a:rPr lang="en-US" b="1" dirty="0"/>
              <a:t>10 Gauss fringe field: &lt; 5.4  m from the axis of the magnet at the mid-plane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6ED8F-D9E7-8ADA-8A83-06DFDC355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88AD6D-EB95-B449-33EB-C0327C11E58C}"/>
              </a:ext>
            </a:extLst>
          </p:cNvPr>
          <p:cNvSpPr/>
          <p:nvPr/>
        </p:nvSpPr>
        <p:spPr>
          <a:xfrm>
            <a:off x="0" y="2"/>
            <a:ext cx="9144000" cy="626362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2685CF-FA96-D0C9-9C12-9DBBA3ACF28C}"/>
              </a:ext>
            </a:extLst>
          </p:cNvPr>
          <p:cNvSpPr txBox="1">
            <a:spLocks/>
          </p:cNvSpPr>
          <p:nvPr/>
        </p:nvSpPr>
        <p:spPr>
          <a:xfrm>
            <a:off x="24981" y="1"/>
            <a:ext cx="8542889" cy="5629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C336F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40 T All-SC Magnet Requirements</a:t>
            </a:r>
          </a:p>
        </p:txBody>
      </p:sp>
      <p:pic>
        <p:nvPicPr>
          <p:cNvPr id="8" name="Picture 7" descr="JustM_purple.png">
            <a:extLst>
              <a:ext uri="{FF2B5EF4-FFF2-40B4-BE49-F238E27FC236}">
                <a16:creationId xmlns:a16="http://schemas.microsoft.com/office/drawing/2014/main" id="{D87E6A72-1176-13BD-495A-89B8AFC35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B35D00-23D2-3DD4-AA3C-0C11DBD5B328}"/>
              </a:ext>
            </a:extLst>
          </p:cNvPr>
          <p:cNvSpPr/>
          <p:nvPr/>
        </p:nvSpPr>
        <p:spPr>
          <a:xfrm>
            <a:off x="0" y="616558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1D1427-A7E3-1807-DBDE-AC101CBBA534}"/>
              </a:ext>
            </a:extLst>
          </p:cNvPr>
          <p:cNvGrpSpPr/>
          <p:nvPr/>
        </p:nvGrpSpPr>
        <p:grpSpPr>
          <a:xfrm>
            <a:off x="967737" y="2856624"/>
            <a:ext cx="5824683" cy="369332"/>
            <a:chOff x="967737" y="2856624"/>
            <a:chExt cx="5824683" cy="36933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E28A2ED-4C17-1F3D-0973-CB0E828C7CD8}"/>
                </a:ext>
              </a:extLst>
            </p:cNvPr>
            <p:cNvSpPr/>
            <p:nvPr/>
          </p:nvSpPr>
          <p:spPr>
            <a:xfrm>
              <a:off x="967737" y="2941838"/>
              <a:ext cx="2722231" cy="2738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208ECE-B29C-28AC-F3C9-E4DA47F211F6}"/>
                </a:ext>
              </a:extLst>
            </p:cNvPr>
            <p:cNvSpPr txBox="1"/>
            <p:nvPr/>
          </p:nvSpPr>
          <p:spPr>
            <a:xfrm>
              <a:off x="4746604" y="2856624"/>
              <a:ext cx="2045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NI-REBCO not likely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59BE00-E57B-7A04-DD78-364FB1C031BB}"/>
              </a:ext>
            </a:extLst>
          </p:cNvPr>
          <p:cNvGrpSpPr/>
          <p:nvPr/>
        </p:nvGrpSpPr>
        <p:grpSpPr>
          <a:xfrm>
            <a:off x="962108" y="1790584"/>
            <a:ext cx="7923294" cy="646331"/>
            <a:chOff x="962108" y="1790584"/>
            <a:chExt cx="7923294" cy="6463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BDE5DD-A9FA-F47F-0483-CE04669019F1}"/>
                </a:ext>
              </a:extLst>
            </p:cNvPr>
            <p:cNvSpPr/>
            <p:nvPr/>
          </p:nvSpPr>
          <p:spPr>
            <a:xfrm>
              <a:off x="962108" y="1839906"/>
              <a:ext cx="5591092" cy="2738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4D2BE38-DF7E-3368-5798-6E30959F2AEC}"/>
                </a:ext>
              </a:extLst>
            </p:cNvPr>
            <p:cNvSpPr txBox="1"/>
            <p:nvPr/>
          </p:nvSpPr>
          <p:spPr>
            <a:xfrm>
              <a:off x="6751802" y="1790584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REBCO SCIF generates ~0.2T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27680A-EB38-0429-F04F-F5164F041C42}"/>
              </a:ext>
            </a:extLst>
          </p:cNvPr>
          <p:cNvGrpSpPr/>
          <p:nvPr/>
        </p:nvGrpSpPr>
        <p:grpSpPr>
          <a:xfrm>
            <a:off x="967737" y="1230853"/>
            <a:ext cx="7512716" cy="646331"/>
            <a:chOff x="967737" y="1230853"/>
            <a:chExt cx="7512716" cy="6463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F301FE-AE19-CC99-F0D7-CC4D89D6D9CB}"/>
                </a:ext>
              </a:extLst>
            </p:cNvPr>
            <p:cNvSpPr/>
            <p:nvPr/>
          </p:nvSpPr>
          <p:spPr>
            <a:xfrm>
              <a:off x="967737" y="1562192"/>
              <a:ext cx="5120640" cy="2738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CD84D2-35BC-1BB7-CE7B-F0AAB66556D0}"/>
                </a:ext>
              </a:extLst>
            </p:cNvPr>
            <p:cNvSpPr txBox="1"/>
            <p:nvPr/>
          </p:nvSpPr>
          <p:spPr>
            <a:xfrm>
              <a:off x="6282302" y="1230853"/>
              <a:ext cx="21981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SCS &amp; fatigue testing are important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752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4132397"/>
              </p:ext>
            </p:extLst>
          </p:nvPr>
        </p:nvGraphicFramePr>
        <p:xfrm>
          <a:off x="83343" y="715546"/>
          <a:ext cx="4572000" cy="435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931498" y="4176678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26 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4686" y="4153168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32 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10178" y="4176678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25 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65014" y="4176678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34 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"/>
            <a:ext cx="9144000" cy="626362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981" y="1"/>
            <a:ext cx="8542889" cy="56291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Stored Energy in HTS Coils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20754"/>
            <a:ext cx="9151216" cy="34289"/>
          </a:xfrm>
          <a:prstGeom prst="rect">
            <a:avLst/>
          </a:prstGeom>
          <a:solidFill>
            <a:srgbClr val="3C33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JustM_pur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5" y="6459"/>
            <a:ext cx="515792" cy="614295"/>
          </a:xfrm>
          <a:prstGeom prst="rect">
            <a:avLst/>
          </a:prstGeom>
        </p:spPr>
      </p:pic>
      <p:cxnSp>
        <p:nvCxnSpPr>
          <p:cNvPr id="57" name="Straight Connector 56"/>
          <p:cNvCxnSpPr/>
          <p:nvPr/>
        </p:nvCxnSpPr>
        <p:spPr>
          <a:xfrm flipV="1">
            <a:off x="24981" y="656169"/>
            <a:ext cx="8807914" cy="11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92751" y="715547"/>
            <a:ext cx="380369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 magnets get larger, stored energy increases along with potential for damage during quench!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398531" y="1728652"/>
            <a:ext cx="3607469" cy="570782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Quench Damage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1 MJ ~ 1 stick of dynamite.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8532" y="4458624"/>
            <a:ext cx="374367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need more development to handle increase in stored energy.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9445A76-B427-790A-679C-4C311EBB34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478336"/>
              </p:ext>
            </p:extLst>
          </p:nvPr>
        </p:nvGraphicFramePr>
        <p:xfrm>
          <a:off x="5454542" y="2651631"/>
          <a:ext cx="342976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248">
                  <a:extLst>
                    <a:ext uri="{9D8B030D-6E8A-4147-A177-3AD203B41FA5}">
                      <a16:colId xmlns:a16="http://schemas.microsoft.com/office/drawing/2014/main" val="2331952203"/>
                    </a:ext>
                  </a:extLst>
                </a:gridCol>
                <a:gridCol w="680413">
                  <a:extLst>
                    <a:ext uri="{9D8B030D-6E8A-4147-A177-3AD203B41FA5}">
                      <a16:colId xmlns:a16="http://schemas.microsoft.com/office/drawing/2014/main" val="536093282"/>
                    </a:ext>
                  </a:extLst>
                </a:gridCol>
                <a:gridCol w="1354666">
                  <a:extLst>
                    <a:ext uri="{9D8B030D-6E8A-4147-A177-3AD203B41FA5}">
                      <a16:colId xmlns:a16="http://schemas.microsoft.com/office/drawing/2014/main" val="3139387698"/>
                    </a:ext>
                  </a:extLst>
                </a:gridCol>
                <a:gridCol w="603442">
                  <a:extLst>
                    <a:ext uri="{9D8B030D-6E8A-4147-A177-3AD203B41FA5}">
                      <a16:colId xmlns:a16="http://schemas.microsoft.com/office/drawing/2014/main" val="2404548081"/>
                    </a:ext>
                  </a:extLst>
                </a:gridCol>
              </a:tblGrid>
              <a:tr h="2544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Org.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667722"/>
                  </a:ext>
                </a:extLst>
              </a:tr>
              <a:tr h="2544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30.5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80 kJ NI-REBCO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663312"/>
                  </a:ext>
                </a:extLst>
              </a:tr>
              <a:tr h="2544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RIKEN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 kJ I-REBCO 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423369"/>
                  </a:ext>
                </a:extLst>
              </a:tr>
              <a:tr h="2544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Tohoku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350 kJ I-REBCO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361905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2009A-D7DD-FCAF-E190-C35AB743EEF2}"/>
              </a:ext>
            </a:extLst>
          </p:cNvPr>
          <p:cNvSpPr txBox="1">
            <a:spLocks/>
          </p:cNvSpPr>
          <p:nvPr/>
        </p:nvSpPr>
        <p:spPr>
          <a:xfrm>
            <a:off x="5398532" y="3860828"/>
            <a:ext cx="3607469" cy="563507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Numerous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 other HTS test coils around the world have destroyed themselves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9DD504-CCC5-E72A-2975-5F4A3FA779D8}"/>
              </a:ext>
            </a:extLst>
          </p:cNvPr>
          <p:cNvSpPr txBox="1"/>
          <p:nvPr/>
        </p:nvSpPr>
        <p:spPr>
          <a:xfrm>
            <a:off x="5644013" y="2305060"/>
            <a:ext cx="282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Some coils destroyed during quench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A4A8703-D47D-CC7D-25BA-52F8509E68E3}"/>
              </a:ext>
            </a:extLst>
          </p:cNvPr>
          <p:cNvGrpSpPr/>
          <p:nvPr/>
        </p:nvGrpSpPr>
        <p:grpSpPr>
          <a:xfrm>
            <a:off x="2563962" y="1358033"/>
            <a:ext cx="1697751" cy="3331596"/>
            <a:chOff x="3358200" y="1602662"/>
            <a:chExt cx="1697751" cy="299676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EC6EEC-0137-DB0D-52A3-6BD355592414}"/>
                </a:ext>
              </a:extLst>
            </p:cNvPr>
            <p:cNvCxnSpPr/>
            <p:nvPr/>
          </p:nvCxnSpPr>
          <p:spPr>
            <a:xfrm>
              <a:off x="3358200" y="1602662"/>
              <a:ext cx="1697751" cy="2996765"/>
            </a:xfrm>
            <a:prstGeom prst="line">
              <a:avLst/>
            </a:prstGeom>
            <a:ln w="7620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B41319F-1ED1-60D1-AE24-C5C75C93BF5C}"/>
                </a:ext>
              </a:extLst>
            </p:cNvPr>
            <p:cNvCxnSpPr/>
            <p:nvPr/>
          </p:nvCxnSpPr>
          <p:spPr>
            <a:xfrm flipH="1">
              <a:off x="3358201" y="1607769"/>
              <a:ext cx="1697750" cy="2991658"/>
            </a:xfrm>
            <a:prstGeom prst="line">
              <a:avLst/>
            </a:prstGeom>
            <a:ln w="76200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00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7" grpId="0" animBg="1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31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0"/>
            <a:ext cx="9143999" cy="5143500"/>
          </a:xfrm>
          <a:prstGeom prst="rect">
            <a:avLst/>
          </a:prstGeom>
          <a:solidFill>
            <a:srgbClr val="3A63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699" y="1237603"/>
            <a:ext cx="7772400" cy="1244643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Tape Magnets: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Screening Currents</a:t>
            </a:r>
            <a:endParaRPr lang="en-US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12" y="4263599"/>
            <a:ext cx="9151216" cy="3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8" name="Picture 7" descr="Pattern_whi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14433" y="4263599"/>
            <a:ext cx="4582711" cy="901766"/>
          </a:xfrm>
          <a:prstGeom prst="rect">
            <a:avLst/>
          </a:prstGeom>
        </p:spPr>
      </p:pic>
      <p:pic>
        <p:nvPicPr>
          <p:cNvPr id="11" name="Picture 10" descr="Pattern_whi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70"/>
          <a:stretch/>
        </p:blipFill>
        <p:spPr>
          <a:xfrm>
            <a:off x="4553899" y="4263599"/>
            <a:ext cx="4582711" cy="90176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6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11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3" y="4082106"/>
            <a:ext cx="9121377" cy="103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itle 1"/>
          <p:cNvSpPr>
            <a:spLocks noGrp="1"/>
          </p:cNvSpPr>
          <p:nvPr/>
        </p:nvSpPr>
        <p:spPr bwMode="auto">
          <a:xfrm>
            <a:off x="11313" y="8905"/>
            <a:ext cx="9121378" cy="454587"/>
          </a:xfrm>
          <a:prstGeom prst="rect">
            <a:avLst/>
          </a:prstGeom>
          <a:solidFill>
            <a:srgbClr val="3A63A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61722" tIns="30861" rIns="61722" bIns="30861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pPr algn="l" defTabSz="456469">
              <a:defRPr/>
            </a:pPr>
            <a:endParaRPr lang="en-US" sz="2520" dirty="0">
              <a:solidFill>
                <a:prstClr val="white"/>
              </a:solidFill>
              <a:latin typeface="Open Sans"/>
              <a:cs typeface="Open San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0356" y="1"/>
            <a:ext cx="7688600" cy="50662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US" sz="2400" b="1" dirty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Screening Currents: Tape Conductors</a:t>
            </a:r>
            <a:endParaRPr lang="en-US" sz="1050" b="1" dirty="0">
              <a:solidFill>
                <a:prstClr val="white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4376" y="1269126"/>
            <a:ext cx="34496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41">
              <a:defRPr/>
            </a:pPr>
            <a:r>
              <a:rPr lang="en-US" sz="1620" i="1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US" sz="1620" i="1" baseline="-25000" dirty="0">
                <a:solidFill>
                  <a:prstClr val="black"/>
                </a:solidFill>
                <a:latin typeface="Calibri"/>
              </a:rPr>
              <a:t>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39141" y="641693"/>
            <a:ext cx="35137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41">
              <a:defRPr/>
            </a:pPr>
            <a:r>
              <a:rPr lang="en-US" sz="1620" i="1" dirty="0" err="1">
                <a:solidFill>
                  <a:prstClr val="black"/>
                </a:solidFill>
                <a:latin typeface="Calibri"/>
              </a:rPr>
              <a:t>B</a:t>
            </a:r>
            <a:r>
              <a:rPr lang="en-US" sz="1620" i="1" baseline="-25000" dirty="0" err="1">
                <a:solidFill>
                  <a:prstClr val="black"/>
                </a:solidFill>
                <a:latin typeface="Calibri"/>
              </a:rPr>
              <a:t>z</a:t>
            </a:r>
            <a:endParaRPr lang="en-US" sz="1620" i="1" baseline="-25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177166" y="950313"/>
            <a:ext cx="1" cy="499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240969" y="2760874"/>
            <a:ext cx="6947" cy="62652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41875" y="1269126"/>
            <a:ext cx="481995" cy="2512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407391" y="2828197"/>
            <a:ext cx="522757" cy="29282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16973" y="1445611"/>
            <a:ext cx="822960" cy="365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56869" y="2387324"/>
            <a:ext cx="903299" cy="4040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8915" y="1034069"/>
            <a:ext cx="32412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41">
              <a:defRPr/>
            </a:pPr>
            <a:r>
              <a:rPr lang="en-US" sz="1620" i="1" dirty="0">
                <a:solidFill>
                  <a:prstClr val="black"/>
                </a:solidFill>
                <a:latin typeface="Calibri"/>
              </a:rPr>
              <a:t>J</a:t>
            </a:r>
            <a:r>
              <a:rPr lang="el-GR" sz="1620" baseline="-25000" dirty="0">
                <a:solidFill>
                  <a:prstClr val="black"/>
                </a:solidFill>
                <a:latin typeface="Calibri"/>
              </a:rPr>
              <a:t>θ</a:t>
            </a:r>
            <a:endParaRPr lang="en-US" sz="1620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988270" y="1504920"/>
            <a:ext cx="2333228" cy="1222122"/>
          </a:xfrm>
          <a:custGeom>
            <a:avLst/>
            <a:gdLst>
              <a:gd name="connsiteX0" fmla="*/ 0 w 2592475"/>
              <a:gd name="connsiteY0" fmla="*/ 31530 h 1357913"/>
              <a:gd name="connsiteX1" fmla="*/ 1316334 w 2592475"/>
              <a:gd name="connsiteY1" fmla="*/ 172207 h 1357913"/>
              <a:gd name="connsiteX2" fmla="*/ 2592475 w 2592475"/>
              <a:gd name="connsiteY2" fmla="*/ 1357913 h 135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2475" h="1357913">
                <a:moveTo>
                  <a:pt x="0" y="31530"/>
                </a:moveTo>
                <a:cubicBezTo>
                  <a:pt x="442127" y="-8664"/>
                  <a:pt x="884255" y="-48857"/>
                  <a:pt x="1316334" y="172207"/>
                </a:cubicBezTo>
                <a:cubicBezTo>
                  <a:pt x="1748413" y="393271"/>
                  <a:pt x="2170444" y="875592"/>
                  <a:pt x="2592475" y="135791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41">
              <a:defRPr/>
            </a:pPr>
            <a:endParaRPr lang="en-US" sz="162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029071" y="2303662"/>
            <a:ext cx="2233769" cy="1222122"/>
          </a:xfrm>
          <a:custGeom>
            <a:avLst/>
            <a:gdLst>
              <a:gd name="connsiteX0" fmla="*/ 0 w 2592475"/>
              <a:gd name="connsiteY0" fmla="*/ 31530 h 1357913"/>
              <a:gd name="connsiteX1" fmla="*/ 1316334 w 2592475"/>
              <a:gd name="connsiteY1" fmla="*/ 172207 h 1357913"/>
              <a:gd name="connsiteX2" fmla="*/ 2592475 w 2592475"/>
              <a:gd name="connsiteY2" fmla="*/ 1357913 h 135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2475" h="1357913">
                <a:moveTo>
                  <a:pt x="0" y="31530"/>
                </a:moveTo>
                <a:cubicBezTo>
                  <a:pt x="442127" y="-8664"/>
                  <a:pt x="884255" y="-48857"/>
                  <a:pt x="1316334" y="172207"/>
                </a:cubicBezTo>
                <a:cubicBezTo>
                  <a:pt x="1748413" y="393271"/>
                  <a:pt x="2170444" y="875592"/>
                  <a:pt x="2592475" y="135791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41">
              <a:defRPr/>
            </a:pPr>
            <a:endParaRPr lang="en-US" sz="162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3" name="Straight Connector 22"/>
          <p:cNvCxnSpPr>
            <a:endCxn id="22" idx="0"/>
          </p:cNvCxnSpPr>
          <p:nvPr/>
        </p:nvCxnSpPr>
        <p:spPr>
          <a:xfrm>
            <a:off x="1011357" y="1588583"/>
            <a:ext cx="17714" cy="7434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262840" y="2721061"/>
            <a:ext cx="36515" cy="8047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1115035" y="1850549"/>
            <a:ext cx="1916131" cy="996369"/>
            <a:chOff x="1232879" y="2428390"/>
            <a:chExt cx="2129034" cy="1107077"/>
          </a:xfrm>
        </p:grpSpPr>
        <p:sp>
          <p:nvSpPr>
            <p:cNvPr id="39" name="Freeform 38"/>
            <p:cNvSpPr/>
            <p:nvPr/>
          </p:nvSpPr>
          <p:spPr>
            <a:xfrm>
              <a:off x="1492920" y="2570825"/>
              <a:ext cx="1868993" cy="964642"/>
            </a:xfrm>
            <a:custGeom>
              <a:avLst/>
              <a:gdLst>
                <a:gd name="connsiteX0" fmla="*/ 1868993 w 1868993"/>
                <a:gd name="connsiteY0" fmla="*/ 964642 h 964642"/>
                <a:gd name="connsiteX1" fmla="*/ 1085222 w 1868993"/>
                <a:gd name="connsiteY1" fmla="*/ 200967 h 964642"/>
                <a:gd name="connsiteX2" fmla="*/ 0 w 1868993"/>
                <a:gd name="connsiteY2" fmla="*/ 0 h 96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8993" h="964642">
                  <a:moveTo>
                    <a:pt x="1868993" y="964642"/>
                  </a:moveTo>
                  <a:cubicBezTo>
                    <a:pt x="1632857" y="663191"/>
                    <a:pt x="1396721" y="361741"/>
                    <a:pt x="1085222" y="200967"/>
                  </a:cubicBezTo>
                  <a:cubicBezTo>
                    <a:pt x="773723" y="40193"/>
                    <a:pt x="386861" y="20096"/>
                    <a:pt x="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2941">
                <a:defRPr/>
              </a:pPr>
              <a:endParaRPr lang="en-US" sz="162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32879" y="2428390"/>
              <a:ext cx="329862" cy="37959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defTabSz="822941">
                <a:defRPr/>
              </a:pPr>
              <a:r>
                <a:rPr lang="en-US" sz="1620" i="1" dirty="0" err="1">
                  <a:solidFill>
                    <a:srgbClr val="0000FF"/>
                  </a:solidFill>
                  <a:latin typeface="Calibri"/>
                </a:rPr>
                <a:t>J</a:t>
              </a:r>
              <a:r>
                <a:rPr lang="en-US" sz="1620" i="1" baseline="-25000" dirty="0" err="1">
                  <a:solidFill>
                    <a:srgbClr val="0000FF"/>
                  </a:solidFill>
                  <a:latin typeface="Calibri"/>
                </a:rPr>
                <a:t>t</a:t>
              </a:r>
              <a:endParaRPr lang="en-US" sz="1620" i="1" baseline="-25000" dirty="0">
                <a:solidFill>
                  <a:srgbClr val="0000FF"/>
                </a:solidFill>
                <a:latin typeface="Calibri"/>
              </a:endParaRPr>
            </a:p>
          </p:txBody>
        </p:sp>
      </p:grpSp>
      <p:sp>
        <p:nvSpPr>
          <p:cNvPr id="41" name="Content Placeholder 60"/>
          <p:cNvSpPr>
            <a:spLocks noGrp="1"/>
          </p:cNvSpPr>
          <p:nvPr>
            <p:ph idx="1"/>
          </p:nvPr>
        </p:nvSpPr>
        <p:spPr>
          <a:xfrm>
            <a:off x="5051203" y="787711"/>
            <a:ext cx="3827183" cy="936330"/>
          </a:xfrm>
        </p:spPr>
        <p:txBody>
          <a:bodyPr>
            <a:normAutofit/>
          </a:bodyPr>
          <a:lstStyle/>
          <a:p>
            <a:pPr marL="257169" indent="-257169"/>
            <a:r>
              <a:rPr lang="en-US" sz="1620" i="1" dirty="0" err="1">
                <a:solidFill>
                  <a:srgbClr val="0000FF"/>
                </a:solidFill>
              </a:rPr>
              <a:t>J</a:t>
            </a:r>
            <a:r>
              <a:rPr lang="en-US" sz="1620" i="1" baseline="-25000" dirty="0" err="1">
                <a:solidFill>
                  <a:srgbClr val="0000FF"/>
                </a:solidFill>
              </a:rPr>
              <a:t>t</a:t>
            </a:r>
            <a:r>
              <a:rPr lang="en-US" sz="1620" dirty="0">
                <a:solidFill>
                  <a:schemeClr val="accent3"/>
                </a:solidFill>
              </a:rPr>
              <a:t> </a:t>
            </a:r>
            <a:r>
              <a:rPr lang="en-US" sz="1620" dirty="0">
                <a:solidFill>
                  <a:srgbClr val="0000FF"/>
                </a:solidFill>
              </a:rPr>
              <a:t>= transport current in </a:t>
            </a:r>
            <a:r>
              <a:rPr lang="el-GR" sz="162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sz="1620" dirty="0">
                <a:solidFill>
                  <a:srgbClr val="0000FF"/>
                </a:solidFill>
              </a:rPr>
              <a:t> direction. </a:t>
            </a:r>
          </a:p>
        </p:txBody>
      </p:sp>
      <p:sp>
        <p:nvSpPr>
          <p:cNvPr id="42" name="Content Placeholder 60"/>
          <p:cNvSpPr txBox="1">
            <a:spLocks/>
          </p:cNvSpPr>
          <p:nvPr/>
        </p:nvSpPr>
        <p:spPr>
          <a:xfrm>
            <a:off x="5051203" y="1162278"/>
            <a:ext cx="3959477" cy="616456"/>
          </a:xfrm>
          <a:prstGeom prst="rect">
            <a:avLst/>
          </a:prstGeom>
        </p:spPr>
        <p:txBody>
          <a:bodyPr vert="horz" lIns="82296" tIns="41148" rIns="82296" bIns="4114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458" indent="-231458" defTabSz="617220">
              <a:defRPr/>
            </a:pPr>
            <a:r>
              <a:rPr lang="en-US" sz="1620" dirty="0">
                <a:solidFill>
                  <a:srgbClr val="FF0000"/>
                </a:solidFill>
                <a:latin typeface="Calibri"/>
              </a:rPr>
              <a:t>During charging of the magnet, </a:t>
            </a:r>
            <a:r>
              <a:rPr lang="en-US" sz="1620" i="1" dirty="0">
                <a:solidFill>
                  <a:srgbClr val="FF0000"/>
                </a:solidFill>
                <a:latin typeface="Calibri"/>
              </a:rPr>
              <a:t>B</a:t>
            </a:r>
            <a:r>
              <a:rPr lang="en-US" sz="1620" i="1" baseline="-25000" dirty="0">
                <a:solidFill>
                  <a:srgbClr val="FF0000"/>
                </a:solidFill>
                <a:latin typeface="Calibri"/>
              </a:rPr>
              <a:t>r</a:t>
            </a:r>
            <a:r>
              <a:rPr lang="en-US" sz="1620" dirty="0">
                <a:solidFill>
                  <a:srgbClr val="FF0000"/>
                </a:solidFill>
                <a:latin typeface="Calibri"/>
              </a:rPr>
              <a:t> creates screening currents, </a:t>
            </a:r>
            <a:r>
              <a:rPr lang="en-US" sz="1620" i="1" dirty="0" err="1">
                <a:solidFill>
                  <a:srgbClr val="FF0000"/>
                </a:solidFill>
                <a:latin typeface="Calibri"/>
              </a:rPr>
              <a:t>J</a:t>
            </a:r>
            <a:r>
              <a:rPr lang="en-US" sz="1620" i="1" baseline="-25000" dirty="0" err="1">
                <a:solidFill>
                  <a:srgbClr val="FF0000"/>
                </a:solidFill>
                <a:latin typeface="Calibri"/>
              </a:rPr>
              <a:t>s</a:t>
            </a:r>
            <a:r>
              <a:rPr lang="en-US" sz="1620" dirty="0">
                <a:solidFill>
                  <a:srgbClr val="FF0000"/>
                </a:solidFill>
                <a:latin typeface="Calibri"/>
              </a:rPr>
              <a:t>, in the tape.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69834" y="1770793"/>
            <a:ext cx="0" cy="1479794"/>
          </a:xfrm>
          <a:prstGeom prst="straightConnector1">
            <a:avLst/>
          </a:prstGeom>
          <a:ln w="28575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189262" y="2355813"/>
            <a:ext cx="52450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41">
              <a:defRPr/>
            </a:pPr>
            <a:r>
              <a:rPr lang="en-US" sz="1620" dirty="0">
                <a:solidFill>
                  <a:prstClr val="black"/>
                </a:solidFill>
                <a:latin typeface="Calibri"/>
              </a:rPr>
              <a:t>Axis</a:t>
            </a:r>
          </a:p>
        </p:txBody>
      </p:sp>
      <p:sp>
        <p:nvSpPr>
          <p:cNvPr id="37" name="Freeform 36"/>
          <p:cNvSpPr/>
          <p:nvPr/>
        </p:nvSpPr>
        <p:spPr>
          <a:xfrm>
            <a:off x="1502993" y="1838074"/>
            <a:ext cx="1583538" cy="820133"/>
          </a:xfrm>
          <a:custGeom>
            <a:avLst/>
            <a:gdLst>
              <a:gd name="connsiteX0" fmla="*/ 1868993 w 1868993"/>
              <a:gd name="connsiteY0" fmla="*/ 964642 h 964642"/>
              <a:gd name="connsiteX1" fmla="*/ 1085222 w 1868993"/>
              <a:gd name="connsiteY1" fmla="*/ 200967 h 964642"/>
              <a:gd name="connsiteX2" fmla="*/ 0 w 1868993"/>
              <a:gd name="connsiteY2" fmla="*/ 0 h 96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8993" h="964642">
                <a:moveTo>
                  <a:pt x="1868993" y="964642"/>
                </a:moveTo>
                <a:cubicBezTo>
                  <a:pt x="1632857" y="663191"/>
                  <a:pt x="1396721" y="361741"/>
                  <a:pt x="1085222" y="200967"/>
                </a:cubicBezTo>
                <a:cubicBezTo>
                  <a:pt x="773723" y="40193"/>
                  <a:pt x="386861" y="20096"/>
                  <a:pt x="0" y="0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41">
              <a:defRPr/>
            </a:pPr>
            <a:endParaRPr lang="en-US" sz="162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1337081" y="2182075"/>
            <a:ext cx="1461863" cy="702860"/>
          </a:xfrm>
          <a:custGeom>
            <a:avLst/>
            <a:gdLst>
              <a:gd name="connsiteX0" fmla="*/ 1868993 w 1868993"/>
              <a:gd name="connsiteY0" fmla="*/ 964642 h 964642"/>
              <a:gd name="connsiteX1" fmla="*/ 1085222 w 1868993"/>
              <a:gd name="connsiteY1" fmla="*/ 200967 h 964642"/>
              <a:gd name="connsiteX2" fmla="*/ 0 w 1868993"/>
              <a:gd name="connsiteY2" fmla="*/ 0 h 96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8993" h="964642">
                <a:moveTo>
                  <a:pt x="1868993" y="964642"/>
                </a:moveTo>
                <a:cubicBezTo>
                  <a:pt x="1632857" y="663191"/>
                  <a:pt x="1396721" y="361741"/>
                  <a:pt x="1085222" y="200967"/>
                </a:cubicBezTo>
                <a:cubicBezTo>
                  <a:pt x="773723" y="40193"/>
                  <a:pt x="386861" y="20096"/>
                  <a:pt x="0" y="0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41">
              <a:defRPr/>
            </a:pPr>
            <a:endParaRPr lang="en-US" sz="162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99144" y="1517999"/>
            <a:ext cx="1916256" cy="1382544"/>
            <a:chOff x="1290234" y="2010908"/>
            <a:chExt cx="2129173" cy="1536160"/>
          </a:xfrm>
        </p:grpSpPr>
        <p:grpSp>
          <p:nvGrpSpPr>
            <p:cNvPr id="26" name="Group 25"/>
            <p:cNvGrpSpPr/>
            <p:nvPr/>
          </p:nvGrpSpPr>
          <p:grpSpPr>
            <a:xfrm>
              <a:off x="1617785" y="2309363"/>
              <a:ext cx="1801622" cy="1237705"/>
              <a:chOff x="1617785" y="2309363"/>
              <a:chExt cx="1801622" cy="1237705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1630800" y="2309363"/>
                <a:ext cx="1788607" cy="934497"/>
              </a:xfrm>
              <a:custGeom>
                <a:avLst/>
                <a:gdLst>
                  <a:gd name="connsiteX0" fmla="*/ 1788607 w 1788607"/>
                  <a:gd name="connsiteY0" fmla="*/ 934497 h 934497"/>
                  <a:gd name="connsiteX1" fmla="*/ 994787 w 1788607"/>
                  <a:gd name="connsiteY1" fmla="*/ 211015 h 934497"/>
                  <a:gd name="connsiteX2" fmla="*/ 0 w 1788607"/>
                  <a:gd name="connsiteY2" fmla="*/ 0 h 934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8607" h="934497">
                    <a:moveTo>
                      <a:pt x="1788607" y="934497"/>
                    </a:moveTo>
                    <a:cubicBezTo>
                      <a:pt x="1540747" y="650631"/>
                      <a:pt x="1292888" y="366765"/>
                      <a:pt x="994787" y="211015"/>
                    </a:cubicBezTo>
                    <a:cubicBezTo>
                      <a:pt x="696686" y="55265"/>
                      <a:pt x="348343" y="27632"/>
                      <a:pt x="0" y="0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22941">
                  <a:defRPr/>
                </a:pPr>
                <a:endParaRPr lang="en-US" sz="162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1617785" y="2722070"/>
                <a:ext cx="1637881" cy="824998"/>
              </a:xfrm>
              <a:custGeom>
                <a:avLst/>
                <a:gdLst>
                  <a:gd name="connsiteX0" fmla="*/ 0 w 1637881"/>
                  <a:gd name="connsiteY0" fmla="*/ 1033 h 824998"/>
                  <a:gd name="connsiteX1" fmla="*/ 864158 w 1637881"/>
                  <a:gd name="connsiteY1" fmla="*/ 131662 h 824998"/>
                  <a:gd name="connsiteX2" fmla="*/ 1637881 w 1637881"/>
                  <a:gd name="connsiteY2" fmla="*/ 824998 h 82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37881" h="824998">
                    <a:moveTo>
                      <a:pt x="0" y="1033"/>
                    </a:moveTo>
                    <a:cubicBezTo>
                      <a:pt x="295589" y="-2316"/>
                      <a:pt x="591178" y="-5665"/>
                      <a:pt x="864158" y="131662"/>
                    </a:cubicBezTo>
                    <a:cubicBezTo>
                      <a:pt x="1137138" y="268989"/>
                      <a:pt x="1387509" y="546993"/>
                      <a:pt x="1637881" y="824998"/>
                    </a:cubicBezTo>
                  </a:path>
                </a:pathLst>
              </a:custGeom>
              <a:noFill/>
              <a:ln w="762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22941">
                  <a:defRPr/>
                </a:pPr>
                <a:endParaRPr lang="en-US" sz="162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90234" y="2010908"/>
              <a:ext cx="338769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2941">
                <a:defRPr/>
              </a:pPr>
              <a:r>
                <a:rPr lang="en-US" sz="1620" i="1" dirty="0" err="1">
                  <a:solidFill>
                    <a:srgbClr val="FF0000"/>
                  </a:solidFill>
                  <a:latin typeface="Calibri"/>
                </a:rPr>
                <a:t>J</a:t>
              </a:r>
              <a:r>
                <a:rPr lang="en-US" sz="1620" i="1" baseline="-25000" dirty="0" err="1">
                  <a:solidFill>
                    <a:srgbClr val="FF0000"/>
                  </a:solidFill>
                  <a:latin typeface="Calibri"/>
                </a:rPr>
                <a:t>s</a:t>
              </a:r>
              <a:endParaRPr lang="en-US" sz="1620" i="1" baseline="-25000" dirty="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11312" y="432768"/>
            <a:ext cx="9121377" cy="49655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722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15">
              <a:solidFill>
                <a:srgbClr val="808080"/>
              </a:solidFill>
              <a:latin typeface="Arial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7064"/>
          <a:stretch/>
        </p:blipFill>
        <p:spPr>
          <a:xfrm>
            <a:off x="8705241" y="-8806"/>
            <a:ext cx="438760" cy="54942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444464" y="1206921"/>
            <a:ext cx="1982769" cy="1822743"/>
            <a:chOff x="2669996" y="2273107"/>
            <a:chExt cx="2643692" cy="2430323"/>
          </a:xfrm>
        </p:grpSpPr>
        <p:cxnSp>
          <p:nvCxnSpPr>
            <p:cNvPr id="46" name="Straight Arrow Connector 45"/>
            <p:cNvCxnSpPr/>
            <p:nvPr/>
          </p:nvCxnSpPr>
          <p:spPr>
            <a:xfrm flipV="1">
              <a:off x="3838514" y="2757186"/>
              <a:ext cx="1097280" cy="48706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878781" y="2273107"/>
              <a:ext cx="434907" cy="455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2941">
                <a:defRPr/>
              </a:pPr>
              <a:r>
                <a:rPr lang="en-US" sz="1620" i="1" dirty="0">
                  <a:solidFill>
                    <a:srgbClr val="00B050"/>
                  </a:solidFill>
                  <a:latin typeface="Calibri"/>
                </a:rPr>
                <a:t>F</a:t>
              </a:r>
              <a:r>
                <a:rPr lang="en-US" sz="1620" i="1" baseline="-25000" dirty="0">
                  <a:solidFill>
                    <a:srgbClr val="00B050"/>
                  </a:solidFill>
                  <a:latin typeface="Calibri"/>
                </a:rPr>
                <a:t>r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685231" y="4247921"/>
              <a:ext cx="434907" cy="455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2941">
                <a:defRPr/>
              </a:pPr>
              <a:r>
                <a:rPr lang="en-US" sz="1620" i="1" dirty="0">
                  <a:solidFill>
                    <a:srgbClr val="00B050"/>
                  </a:solidFill>
                  <a:latin typeface="Calibri"/>
                </a:rPr>
                <a:t>F</a:t>
              </a:r>
              <a:r>
                <a:rPr lang="en-US" sz="1620" i="1" baseline="-25000" dirty="0">
                  <a:solidFill>
                    <a:srgbClr val="00B050"/>
                  </a:solidFill>
                  <a:latin typeface="Calibri"/>
                </a:rPr>
                <a:t>r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2669996" y="3796110"/>
              <a:ext cx="905879" cy="459602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Content Placeholder 60"/>
          <p:cNvSpPr txBox="1">
            <a:spLocks/>
          </p:cNvSpPr>
          <p:nvPr/>
        </p:nvSpPr>
        <p:spPr>
          <a:xfrm>
            <a:off x="5088280" y="1758922"/>
            <a:ext cx="3649064" cy="1628474"/>
          </a:xfrm>
          <a:prstGeom prst="rect">
            <a:avLst/>
          </a:prstGeom>
        </p:spPr>
        <p:txBody>
          <a:bodyPr vert="horz" lIns="82296" tIns="41148" rIns="82296" bIns="41148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458" indent="-231458" defTabSz="822941">
              <a:defRPr/>
            </a:pPr>
            <a:r>
              <a:rPr lang="en-US" sz="1620" i="1" dirty="0" err="1">
                <a:solidFill>
                  <a:srgbClr val="00B050"/>
                </a:solidFill>
                <a:latin typeface="Calibri"/>
              </a:rPr>
              <a:t>J</a:t>
            </a:r>
            <a:r>
              <a:rPr lang="en-US" sz="1620" i="1" baseline="-25000" dirty="0" err="1">
                <a:solidFill>
                  <a:srgbClr val="00B050"/>
                </a:solidFill>
                <a:latin typeface="Calibri"/>
              </a:rPr>
              <a:t>s</a:t>
            </a:r>
            <a:r>
              <a:rPr lang="en-US" sz="1620" dirty="0">
                <a:solidFill>
                  <a:srgbClr val="00B050"/>
                </a:solidFill>
                <a:latin typeface="Calibri"/>
              </a:rPr>
              <a:t> reacts with </a:t>
            </a:r>
            <a:r>
              <a:rPr lang="en-US" sz="1620" i="1" dirty="0" err="1">
                <a:solidFill>
                  <a:srgbClr val="00B050"/>
                </a:solidFill>
                <a:latin typeface="Calibri"/>
              </a:rPr>
              <a:t>B</a:t>
            </a:r>
            <a:r>
              <a:rPr lang="en-US" sz="1620" i="1" baseline="-25000" dirty="0" err="1">
                <a:solidFill>
                  <a:srgbClr val="00B050"/>
                </a:solidFill>
                <a:latin typeface="Calibri"/>
              </a:rPr>
              <a:t>z</a:t>
            </a:r>
            <a:r>
              <a:rPr lang="en-US" sz="1620" dirty="0">
                <a:solidFill>
                  <a:srgbClr val="00B050"/>
                </a:solidFill>
                <a:latin typeface="Calibri"/>
              </a:rPr>
              <a:t> to give radial forces </a:t>
            </a:r>
            <a:r>
              <a:rPr lang="en-US" sz="1620" i="1" dirty="0">
                <a:solidFill>
                  <a:srgbClr val="00B050"/>
                </a:solidFill>
                <a:latin typeface="Calibri"/>
              </a:rPr>
              <a:t>F</a:t>
            </a:r>
            <a:r>
              <a:rPr lang="en-US" sz="1620" i="1" baseline="-25000" dirty="0">
                <a:solidFill>
                  <a:srgbClr val="00B050"/>
                </a:solidFill>
                <a:latin typeface="Calibri"/>
              </a:rPr>
              <a:t>r</a:t>
            </a:r>
            <a:r>
              <a:rPr lang="en-US" sz="1620" dirty="0">
                <a:solidFill>
                  <a:srgbClr val="FF0000"/>
                </a:solidFill>
                <a:latin typeface="Calibri"/>
              </a:rPr>
              <a:t>, </a:t>
            </a:r>
            <a:r>
              <a:rPr lang="en-US" sz="1620" dirty="0">
                <a:solidFill>
                  <a:srgbClr val="00B050"/>
                </a:solidFill>
                <a:latin typeface="Calibri"/>
              </a:rPr>
              <a:t>in addition to those created by the transport current.</a:t>
            </a:r>
          </a:p>
          <a:p>
            <a:pPr marL="231458" indent="-231458" defTabSz="822941">
              <a:defRPr/>
            </a:pPr>
            <a:r>
              <a:rPr lang="en-US" sz="1620" dirty="0">
                <a:solidFill>
                  <a:srgbClr val="00B050"/>
                </a:solidFill>
                <a:latin typeface="Calibri"/>
              </a:rPr>
              <a:t>This gives rise to a Diamagnetic Torque and Twist and strain that is not uniform across the width of the tape.</a:t>
            </a:r>
          </a:p>
          <a:p>
            <a:pPr marL="231458" indent="-231458" defTabSz="822941">
              <a:defRPr/>
            </a:pPr>
            <a:r>
              <a:rPr lang="en-US" sz="1620" u="sng" dirty="0">
                <a:solidFill>
                  <a:srgbClr val="00B050"/>
                </a:solidFill>
                <a:latin typeface="Calibri"/>
              </a:rPr>
              <a:t>Tape removed from test coils can display plastic deformation!</a:t>
            </a:r>
          </a:p>
        </p:txBody>
      </p:sp>
      <p:pic>
        <p:nvPicPr>
          <p:cNvPr id="44" name="Picture 43" descr="nsf-logo.eps">
            <a:extLst>
              <a:ext uri="{FF2B5EF4-FFF2-40B4-BE49-F238E27FC236}">
                <a16:creationId xmlns:a16="http://schemas.microsoft.com/office/drawing/2014/main" id="{BABA4888-CC60-654B-87C3-07D919DEFF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394" y="4513204"/>
            <a:ext cx="630296" cy="630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27615" y="4130355"/>
            <a:ext cx="11801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Photo credit: Paul Hu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0" y="4923861"/>
            <a:ext cx="1249060" cy="2192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25" i="1" dirty="0"/>
              <a:t>Confidential FSU/NHMFL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-16305" y="3666854"/>
            <a:ext cx="6926564" cy="433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US" sz="900" dirty="0">
                <a:solidFill>
                  <a:schemeClr val="accent3"/>
                </a:solidFill>
                <a:latin typeface="Calibri" panose="020F0502020204030204"/>
              </a:rPr>
              <a:t>D. Kolb-Bond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M.D. Bird, I.R. Dixon, T.A. Painter, J. Lu, K.L. Kim, K. Kim, R.P. Walsh, F.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Grilli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900" i="1" dirty="0" err="1">
                <a:solidFill>
                  <a:prstClr val="black"/>
                </a:solidFill>
                <a:latin typeface="Calibri" panose="020F0502020204030204"/>
              </a:rPr>
              <a:t>SuST</a:t>
            </a:r>
            <a:r>
              <a:rPr lang="en-US" sz="900" i="1" dirty="0">
                <a:solidFill>
                  <a:prstClr val="black"/>
                </a:solidFill>
                <a:latin typeface="Calibri" panose="020F0502020204030204"/>
              </a:rPr>
              <a:t>, 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34, 095004 (2021).</a:t>
            </a:r>
          </a:p>
          <a:p>
            <a:pPr defTabSz="685800">
              <a:spcBef>
                <a:spcPts val="450"/>
              </a:spcBef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Y. Yan, P. Song, C. Xin, M. Guan, Y. Li, H. Liu, and T. Qu, </a:t>
            </a:r>
            <a:r>
              <a:rPr lang="fr-FR" sz="900" i="1" dirty="0" err="1">
                <a:solidFill>
                  <a:prstClr val="black"/>
                </a:solidFill>
                <a:latin typeface="Calibri" panose="020F0502020204030204"/>
              </a:rPr>
              <a:t>SuST</a:t>
            </a:r>
            <a:r>
              <a:rPr lang="fr-FR" sz="900" i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900" b="1" dirty="0">
                <a:solidFill>
                  <a:prstClr val="black"/>
                </a:solidFill>
                <a:latin typeface="Calibri" panose="020F0502020204030204"/>
              </a:rPr>
              <a:t>34 </a:t>
            </a: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(2021) 085012 (13pp)</a:t>
            </a:r>
          </a:p>
        </p:txBody>
      </p:sp>
    </p:spTree>
    <p:extLst>
      <p:ext uri="{BB962C8B-B14F-4D97-AF65-F5344CB8AC3E}">
        <p14:creationId xmlns:p14="http://schemas.microsoft.com/office/powerpoint/2010/main" val="285878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96E73BC-E15C-429B-9852-93BE31DF3595}"/>
              </a:ext>
            </a:extLst>
          </p:cNvPr>
          <p:cNvGrpSpPr/>
          <p:nvPr/>
        </p:nvGrpSpPr>
        <p:grpSpPr>
          <a:xfrm>
            <a:off x="4114" y="-8807"/>
            <a:ext cx="9139886" cy="823797"/>
            <a:chOff x="5485" y="-11742"/>
            <a:chExt cx="12186515" cy="109839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6B9179B-507A-4BD3-8DBC-E97E425E27BC}"/>
                </a:ext>
              </a:extLst>
            </p:cNvPr>
            <p:cNvSpPr/>
            <p:nvPr/>
          </p:nvSpPr>
          <p:spPr>
            <a:xfrm>
              <a:off x="15081" y="1"/>
              <a:ext cx="12161838" cy="1086653"/>
            </a:xfrm>
            <a:prstGeom prst="rect">
              <a:avLst/>
            </a:prstGeom>
            <a:solidFill>
              <a:srgbClr val="3A63A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239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C68E81F-7B80-4E74-AC68-765F2ADFA0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7064"/>
            <a:stretch/>
          </p:blipFill>
          <p:spPr>
            <a:xfrm>
              <a:off x="11351267" y="-11742"/>
              <a:ext cx="840733" cy="105278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C3965C-77AB-42D8-80C6-D5F8448E7861}"/>
                </a:ext>
              </a:extLst>
            </p:cNvPr>
            <p:cNvSpPr/>
            <p:nvPr/>
          </p:nvSpPr>
          <p:spPr>
            <a:xfrm>
              <a:off x="5485" y="1041047"/>
              <a:ext cx="12171435" cy="45606"/>
            </a:xfrm>
            <a:prstGeom prst="rect">
              <a:avLst/>
            </a:prstGeom>
            <a:solidFill>
              <a:srgbClr val="3C336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2390">
                <a:solidFill>
                  <a:srgbClr val="CEDBE6"/>
                </a:solidFill>
                <a:latin typeface="Arial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>
              <a:defRPr/>
            </a:pPr>
            <a:endParaRPr lang="en-US">
              <a:solidFill>
                <a:prstClr val="black"/>
              </a:solidFill>
            </a:endParaRPr>
          </a:p>
          <a:p>
            <a:pPr defTabSz="685800">
              <a:defRPr/>
            </a:pPr>
            <a:fld id="{0AA45A93-FE32-2945-8767-7A7088BDD0C8}" type="slidenum">
              <a:rPr lang="en-US">
                <a:solidFill>
                  <a:prstClr val="black"/>
                </a:solidFill>
              </a:rPr>
              <a:pPr defTabSz="685800"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65A067-E0CC-4D4A-AFA7-86700B8BBFA7}"/>
              </a:ext>
            </a:extLst>
          </p:cNvPr>
          <p:cNvSpPr txBox="1"/>
          <p:nvPr/>
        </p:nvSpPr>
        <p:spPr>
          <a:xfrm>
            <a:off x="11311" y="122655"/>
            <a:ext cx="8437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2400" dirty="0">
                <a:solidFill>
                  <a:prstClr val="white"/>
                </a:solidFill>
                <a:latin typeface="Calibri" panose="020F0502020204030204"/>
              </a:rPr>
              <a:t>Computed Screening Currents: With and Without Rotation (2020)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2179"/>
          <a:stretch/>
        </p:blipFill>
        <p:spPr>
          <a:xfrm>
            <a:off x="905743" y="1273475"/>
            <a:ext cx="5352932" cy="3208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098221">
            <a:off x="3323211" y="2268352"/>
            <a:ext cx="1507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FF0000"/>
                </a:solidFill>
                <a:latin typeface="Calibri" panose="020F0502020204030204"/>
              </a:rPr>
              <a:t>“Traditional” calculation</a:t>
            </a:r>
          </a:p>
        </p:txBody>
      </p:sp>
      <p:sp>
        <p:nvSpPr>
          <p:cNvPr id="19" name="TextBox 18"/>
          <p:cNvSpPr txBox="1"/>
          <p:nvPr/>
        </p:nvSpPr>
        <p:spPr>
          <a:xfrm rot="21125853">
            <a:off x="3742521" y="2692353"/>
            <a:ext cx="14654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00B0F0"/>
                </a:solidFill>
                <a:latin typeface="Calibri" panose="020F0502020204030204"/>
              </a:rPr>
              <a:t>Computed, w/ coupling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63431" y="3245657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FFC000"/>
                </a:solidFill>
                <a:latin typeface="Calibri" panose="020F0502020204030204"/>
              </a:rPr>
              <a:t>Measured</a:t>
            </a:r>
          </a:p>
        </p:txBody>
      </p:sp>
      <p:sp>
        <p:nvSpPr>
          <p:cNvPr id="24" name="TextBox 23"/>
          <p:cNvSpPr txBox="1"/>
          <p:nvPr/>
        </p:nvSpPr>
        <p:spPr>
          <a:xfrm rot="21134785">
            <a:off x="4107272" y="2897844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FFC000">
                    <a:lumMod val="75000"/>
                  </a:srgbClr>
                </a:solidFill>
                <a:latin typeface="Calibri" panose="020F0502020204030204"/>
              </a:rPr>
              <a:t>Measured</a:t>
            </a:r>
          </a:p>
        </p:txBody>
      </p:sp>
      <p:sp>
        <p:nvSpPr>
          <p:cNvPr id="25" name="TextBox 24"/>
          <p:cNvSpPr txBox="1"/>
          <p:nvPr/>
        </p:nvSpPr>
        <p:spPr>
          <a:xfrm rot="241172">
            <a:off x="4022956" y="3432384"/>
            <a:ext cx="14654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00B050"/>
                </a:solidFill>
                <a:latin typeface="Calibri" panose="020F0502020204030204"/>
              </a:rPr>
              <a:t>Computed, w/ coupling</a:t>
            </a:r>
          </a:p>
        </p:txBody>
      </p:sp>
      <p:sp>
        <p:nvSpPr>
          <p:cNvPr id="26" name="TextBox 25"/>
          <p:cNvSpPr txBox="1"/>
          <p:nvPr/>
        </p:nvSpPr>
        <p:spPr>
          <a:xfrm rot="705826">
            <a:off x="3642436" y="3624072"/>
            <a:ext cx="1507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0070C0"/>
                </a:solidFill>
                <a:latin typeface="Calibri" panose="020F0502020204030204"/>
              </a:rPr>
              <a:t>“Traditional” calculation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-16305" y="4739543"/>
            <a:ext cx="6926564" cy="433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US" sz="900" dirty="0">
                <a:solidFill>
                  <a:schemeClr val="accent3"/>
                </a:solidFill>
                <a:latin typeface="Calibri" panose="020F0502020204030204"/>
              </a:rPr>
              <a:t>D. Kolb-Bond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M.D. Bird, I.R. Dixon, T.A. Painter, J. Lu, K.L. Kim, K. Kim, R.P. Walsh, F.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Grilli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900" i="1" dirty="0" err="1">
                <a:solidFill>
                  <a:prstClr val="black"/>
                </a:solidFill>
                <a:latin typeface="Calibri" panose="020F0502020204030204"/>
              </a:rPr>
              <a:t>SuST</a:t>
            </a:r>
            <a:r>
              <a:rPr lang="en-US" sz="900" i="1" dirty="0">
                <a:solidFill>
                  <a:prstClr val="black"/>
                </a:solidFill>
                <a:latin typeface="Calibri" panose="020F0502020204030204"/>
              </a:rPr>
              <a:t>, 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34, 095004 (2021).</a:t>
            </a:r>
          </a:p>
          <a:p>
            <a:pPr defTabSz="685800">
              <a:spcBef>
                <a:spcPts val="450"/>
              </a:spcBef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Y. Yan, P. Song, C. Xin, M. Guan, Y. Li, H. Liu, and T. Qu, </a:t>
            </a:r>
            <a:r>
              <a:rPr lang="fr-FR" sz="900" i="1" dirty="0" err="1">
                <a:solidFill>
                  <a:prstClr val="black"/>
                </a:solidFill>
                <a:latin typeface="Calibri" panose="020F0502020204030204"/>
              </a:rPr>
              <a:t>SuST</a:t>
            </a:r>
            <a:r>
              <a:rPr lang="fr-FR" sz="900" i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900" b="1" dirty="0">
                <a:solidFill>
                  <a:prstClr val="black"/>
                </a:solidFill>
                <a:latin typeface="Calibri" panose="020F0502020204030204"/>
              </a:rPr>
              <a:t>34 </a:t>
            </a: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(2021) 085012 (13pp)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70832" y="994648"/>
            <a:ext cx="3034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Strain in a mini-fatigue coil (~5m REBCO)</a:t>
            </a:r>
          </a:p>
        </p:txBody>
      </p:sp>
      <p:pic>
        <p:nvPicPr>
          <p:cNvPr id="30" name="Picture 29" descr="nsf-logo.eps">
            <a:extLst>
              <a:ext uri="{FF2B5EF4-FFF2-40B4-BE49-F238E27FC236}">
                <a16:creationId xmlns:a16="http://schemas.microsoft.com/office/drawing/2014/main" id="{BABA4888-CC60-654B-87C3-07D919DEFF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868" y="4503431"/>
            <a:ext cx="630296" cy="630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34825" y="1541810"/>
            <a:ext cx="6720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Outboard Strain Gauge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34825" y="2702104"/>
            <a:ext cx="6720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rgbClr val="0070C0"/>
                </a:solidFill>
                <a:latin typeface="Calibri" panose="020F0502020204030204"/>
              </a:rPr>
              <a:t>Inboard Strain Gauge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6138923" y="1453255"/>
            <a:ext cx="170626" cy="661862"/>
          </a:xfrm>
          <a:prstGeom prst="righ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Right Brace 31"/>
          <p:cNvSpPr/>
          <p:nvPr/>
        </p:nvSpPr>
        <p:spPr>
          <a:xfrm>
            <a:off x="6138923" y="2793970"/>
            <a:ext cx="150131" cy="301018"/>
          </a:xfrm>
          <a:prstGeom prst="rightBrac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36853" y="1985803"/>
            <a:ext cx="1920573" cy="238526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dirty="0"/>
              <a:t>Strains due to screening currents now agree with measurements for small coils.</a:t>
            </a:r>
          </a:p>
          <a:p>
            <a:pPr algn="ctr">
              <a:spcBef>
                <a:spcPts val="600"/>
              </a:spcBef>
            </a:pPr>
            <a:r>
              <a:rPr lang="en-US" sz="1600" dirty="0"/>
              <a:t>Screening current induced field calculations also now agree.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569027" y="3321627"/>
            <a:ext cx="3926492" cy="6928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5507182" y="2592817"/>
            <a:ext cx="554379" cy="732274"/>
          </a:xfrm>
          <a:custGeom>
            <a:avLst/>
            <a:gdLst>
              <a:gd name="connsiteX0" fmla="*/ 0 w 554379"/>
              <a:gd name="connsiteY0" fmla="*/ 835344 h 835344"/>
              <a:gd name="connsiteX1" fmla="*/ 83127 w 554379"/>
              <a:gd name="connsiteY1" fmla="*/ 641380 h 835344"/>
              <a:gd name="connsiteX2" fmla="*/ 218209 w 554379"/>
              <a:gd name="connsiteY2" fmla="*/ 391998 h 835344"/>
              <a:gd name="connsiteX3" fmla="*/ 422563 w 554379"/>
              <a:gd name="connsiteY3" fmla="*/ 125298 h 835344"/>
              <a:gd name="connsiteX4" fmla="*/ 543791 w 554379"/>
              <a:gd name="connsiteY4" fmla="*/ 10998 h 835344"/>
              <a:gd name="connsiteX5" fmla="*/ 540327 w 554379"/>
              <a:gd name="connsiteY5" fmla="*/ 10998 h 835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379" h="835344">
                <a:moveTo>
                  <a:pt x="0" y="835344"/>
                </a:moveTo>
                <a:cubicBezTo>
                  <a:pt x="23379" y="775307"/>
                  <a:pt x="46759" y="715271"/>
                  <a:pt x="83127" y="641380"/>
                </a:cubicBezTo>
                <a:cubicBezTo>
                  <a:pt x="119495" y="567489"/>
                  <a:pt x="161636" y="478012"/>
                  <a:pt x="218209" y="391998"/>
                </a:cubicBezTo>
                <a:cubicBezTo>
                  <a:pt x="274782" y="305984"/>
                  <a:pt x="368299" y="188798"/>
                  <a:pt x="422563" y="125298"/>
                </a:cubicBezTo>
                <a:cubicBezTo>
                  <a:pt x="476827" y="61798"/>
                  <a:pt x="524164" y="30048"/>
                  <a:pt x="543791" y="10998"/>
                </a:cubicBezTo>
                <a:cubicBezTo>
                  <a:pt x="563418" y="-8052"/>
                  <a:pt x="551872" y="1473"/>
                  <a:pt x="540327" y="10998"/>
                </a:cubicBezTo>
              </a:path>
            </a:pathLst>
          </a:cu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073224" y="2441615"/>
            <a:ext cx="1130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chemeClr val="accent3"/>
                </a:solidFill>
                <a:latin typeface="Calibri" panose="020F0502020204030204"/>
              </a:rPr>
              <a:t>Uniform </a:t>
            </a:r>
            <a:r>
              <a:rPr lang="en-US" sz="900" i="1" dirty="0">
                <a:solidFill>
                  <a:schemeClr val="accent3"/>
                </a:solidFill>
                <a:latin typeface="Calibri" panose="020F0502020204030204"/>
              </a:rPr>
              <a:t>j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3FAF5-C64D-B71E-CE9F-2D5F487F3784}"/>
              </a:ext>
            </a:extLst>
          </p:cNvPr>
          <p:cNvSpPr txBox="1"/>
          <p:nvPr/>
        </p:nvSpPr>
        <p:spPr>
          <a:xfrm>
            <a:off x="7129596" y="966253"/>
            <a:ext cx="1826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Tiny solenoid energized in a background field.</a:t>
            </a:r>
          </a:p>
        </p:txBody>
      </p:sp>
    </p:spTree>
    <p:extLst>
      <p:ext uri="{BB962C8B-B14F-4D97-AF65-F5344CB8AC3E}">
        <p14:creationId xmlns:p14="http://schemas.microsoft.com/office/powerpoint/2010/main" val="433696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F6B27-D347-C5BB-740E-D570C6CB0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79185D8-2FC1-4807-6E8B-0E25BAE6AB47}"/>
              </a:ext>
            </a:extLst>
          </p:cNvPr>
          <p:cNvSpPr/>
          <p:nvPr/>
        </p:nvSpPr>
        <p:spPr>
          <a:xfrm>
            <a:off x="4076891" y="2756747"/>
            <a:ext cx="5055798" cy="2386753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3BCCFA-837E-6D5E-D241-CAC4CE4721B3}"/>
              </a:ext>
            </a:extLst>
          </p:cNvPr>
          <p:cNvSpPr/>
          <p:nvPr/>
        </p:nvSpPr>
        <p:spPr>
          <a:xfrm>
            <a:off x="0" y="2756747"/>
            <a:ext cx="4078204" cy="2386753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B5C5F9-C980-3AC0-4B3E-84A002C01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fld id="{0AA45A93-FE32-2945-8767-7A7088BDD0C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090CF7-0F1C-61FE-2178-2E6D6A2A667D}"/>
              </a:ext>
            </a:extLst>
          </p:cNvPr>
          <p:cNvSpPr txBox="1"/>
          <p:nvPr/>
        </p:nvSpPr>
        <p:spPr>
          <a:xfrm>
            <a:off x="5722104" y="4854782"/>
            <a:ext cx="2040943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Y. Suetomi, et al., </a:t>
            </a:r>
            <a:r>
              <a:rPr lang="en-US" sz="1100" dirty="0">
                <a:solidFill>
                  <a:schemeClr val="dk1"/>
                </a:solidFill>
              </a:rPr>
              <a:t>Fri-Mo-Or2-02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8D2C8B-A939-5A1F-9734-BD6E655DBA83}"/>
              </a:ext>
            </a:extLst>
          </p:cNvPr>
          <p:cNvSpPr>
            <a:spLocks noGrp="1"/>
          </p:cNvSpPr>
          <p:nvPr/>
        </p:nvSpPr>
        <p:spPr bwMode="auto">
          <a:xfrm>
            <a:off x="11311" y="-8807"/>
            <a:ext cx="9121378" cy="734759"/>
          </a:xfrm>
          <a:prstGeom prst="rect">
            <a:avLst/>
          </a:prstGeom>
          <a:solidFill>
            <a:srgbClr val="3A63A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61722" tIns="30861" rIns="61722" bIns="30861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pPr algn="l" defTabSz="456469">
              <a:defRPr/>
            </a:pPr>
            <a:r>
              <a:rPr lang="en-US" sz="2520" dirty="0">
                <a:solidFill>
                  <a:prstClr val="white"/>
                </a:solidFill>
                <a:latin typeface="Open Sans"/>
                <a:cs typeface="Open Sans"/>
              </a:rPr>
              <a:t>Impact of non-Uniform REBCO (Cu) Thickness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9856A4-7B56-C8D2-DD21-55A857B33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7064"/>
          <a:stretch/>
        </p:blipFill>
        <p:spPr>
          <a:xfrm>
            <a:off x="4672055" y="4579658"/>
            <a:ext cx="421894" cy="52830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D4595CE-422F-A7E0-F1A3-F938F6B600DD}"/>
              </a:ext>
            </a:extLst>
          </p:cNvPr>
          <p:cNvSpPr/>
          <p:nvPr/>
        </p:nvSpPr>
        <p:spPr>
          <a:xfrm>
            <a:off x="22623" y="719646"/>
            <a:ext cx="9121377" cy="49655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722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15">
              <a:solidFill>
                <a:srgbClr val="808080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5E2F17-B739-8B53-94B5-FABC7F23D4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4087"/>
          <a:stretch>
            <a:fillRect/>
          </a:stretch>
        </p:blipFill>
        <p:spPr>
          <a:xfrm>
            <a:off x="338461" y="3975166"/>
            <a:ext cx="3221278" cy="512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06406C-70DF-BC4D-B1C2-D9220849AFF9}"/>
              </a:ext>
            </a:extLst>
          </p:cNvPr>
          <p:cNvSpPr txBox="1"/>
          <p:nvPr/>
        </p:nvSpPr>
        <p:spPr>
          <a:xfrm>
            <a:off x="2183109" y="4575679"/>
            <a:ext cx="1816948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J. Park et al., </a:t>
            </a:r>
            <a:r>
              <a:rPr lang="en-US" sz="1000" i="1" dirty="0"/>
              <a:t>IEEE-TAS</a:t>
            </a:r>
            <a:r>
              <a:rPr lang="en-US" sz="1000" dirty="0"/>
              <a:t> </a:t>
            </a:r>
            <a:r>
              <a:rPr lang="en-US" sz="1000" b="1" dirty="0"/>
              <a:t>35</a:t>
            </a:r>
            <a:r>
              <a:rPr lang="en-US" sz="1000" dirty="0"/>
              <a:t>, 5, Aug. 2025, 4801805, </a:t>
            </a:r>
            <a:r>
              <a:rPr lang="en-US" sz="1000" dirty="0" err="1"/>
              <a:t>doi</a:t>
            </a:r>
            <a:r>
              <a:rPr lang="en-US" sz="1000" dirty="0"/>
              <a:t>: 10.1109/TASC.2025.3538680.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0DDEAF-4752-F788-7A58-5823552EF0CF}"/>
              </a:ext>
            </a:extLst>
          </p:cNvPr>
          <p:cNvSpPr txBox="1"/>
          <p:nvPr/>
        </p:nvSpPr>
        <p:spPr>
          <a:xfrm>
            <a:off x="5593098" y="3131526"/>
            <a:ext cx="2136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b="1" kern="0" dirty="0">
                <a:solidFill>
                  <a:prstClr val="black"/>
                </a:solidFill>
              </a:rPr>
              <a:t>w/o </a:t>
            </a:r>
            <a:r>
              <a:rPr lang="en-US" sz="1200" kern="0" dirty="0">
                <a:solidFill>
                  <a:prstClr val="black"/>
                </a:solidFill>
              </a:rPr>
              <a:t>Winding Compressibility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D1773B-140C-75A1-8464-F522C4BD0F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934" t="39841" r="15463" b="39005"/>
          <a:stretch>
            <a:fillRect/>
          </a:stretch>
        </p:blipFill>
        <p:spPr>
          <a:xfrm>
            <a:off x="4857286" y="3360717"/>
            <a:ext cx="3371797" cy="6056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C2EF47-2F24-1B59-33B0-4B0991062DB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59" t="37879" r="20221" b="45924"/>
          <a:stretch>
            <a:fillRect/>
          </a:stretch>
        </p:blipFill>
        <p:spPr>
          <a:xfrm>
            <a:off x="4883002" y="3975166"/>
            <a:ext cx="3341118" cy="5534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70EFE2-AC60-A12E-78AC-10178F91F61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4897" t="10996" r="6503" b="7301"/>
          <a:stretch>
            <a:fillRect/>
          </a:stretch>
        </p:blipFill>
        <p:spPr>
          <a:xfrm>
            <a:off x="8440924" y="3152305"/>
            <a:ext cx="340222" cy="17384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CF7F052-A2F1-90F8-F168-FE0D9872A91A}"/>
              </a:ext>
            </a:extLst>
          </p:cNvPr>
          <p:cNvSpPr txBox="1"/>
          <p:nvPr/>
        </p:nvSpPr>
        <p:spPr>
          <a:xfrm>
            <a:off x="8305185" y="2705720"/>
            <a:ext cx="827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Hoop strain [%]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1F1297-B012-91FA-42AE-169C9D463A70}"/>
              </a:ext>
            </a:extLst>
          </p:cNvPr>
          <p:cNvSpPr txBox="1"/>
          <p:nvPr/>
        </p:nvSpPr>
        <p:spPr>
          <a:xfrm>
            <a:off x="5235317" y="4527715"/>
            <a:ext cx="3014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b="1" kern="0" dirty="0">
                <a:solidFill>
                  <a:prstClr val="black"/>
                </a:solidFill>
              </a:rPr>
              <a:t>w/ </a:t>
            </a:r>
            <a:r>
              <a:rPr lang="en-US" sz="1200" kern="0" dirty="0">
                <a:solidFill>
                  <a:prstClr val="black"/>
                </a:solidFill>
              </a:rPr>
              <a:t>Winding Compressibility (REBCO, OB)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BD36DEE-E485-076C-4002-A46D34D631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27" t="3403" r="3100" b="60422"/>
          <a:stretch>
            <a:fillRect/>
          </a:stretch>
        </p:blipFill>
        <p:spPr>
          <a:xfrm>
            <a:off x="127581" y="2909180"/>
            <a:ext cx="3864187" cy="9303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C4895C9-EB79-63EB-8730-95B66DD51CE7}"/>
              </a:ext>
            </a:extLst>
          </p:cNvPr>
          <p:cNvSpPr txBox="1"/>
          <p:nvPr/>
        </p:nvSpPr>
        <p:spPr>
          <a:xfrm>
            <a:off x="-67732" y="909029"/>
            <a:ext cx="14286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Exaggerated REBCO tape cross-section.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High radial compressibility.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1B9865-B71E-F0C3-DBAA-3BAF0BC8D645}"/>
              </a:ext>
            </a:extLst>
          </p:cNvPr>
          <p:cNvSpPr txBox="1"/>
          <p:nvPr/>
        </p:nvSpPr>
        <p:spPr>
          <a:xfrm>
            <a:off x="5474809" y="2789885"/>
            <a:ext cx="213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MagLab</a:t>
            </a:r>
            <a:r>
              <a:rPr lang="en-US" sz="1200" dirty="0"/>
              <a:t> end module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753260-8D27-9A55-E10F-39761882691C}"/>
              </a:ext>
            </a:extLst>
          </p:cNvPr>
          <p:cNvGrpSpPr/>
          <p:nvPr/>
        </p:nvGrpSpPr>
        <p:grpSpPr>
          <a:xfrm>
            <a:off x="1360919" y="1042126"/>
            <a:ext cx="1361709" cy="1130898"/>
            <a:chOff x="2472138" y="944056"/>
            <a:chExt cx="1361709" cy="113089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1F1EBA2-A24D-DB76-D58F-5EE712ED03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72138" y="944056"/>
              <a:ext cx="453903" cy="1130898"/>
            </a:xfrm>
            <a:custGeom>
              <a:avLst/>
              <a:gdLst>
                <a:gd name="connsiteX0" fmla="*/ 136525 w 1009650"/>
                <a:gd name="connsiteY0" fmla="*/ 0 h 4543425"/>
                <a:gd name="connsiteX1" fmla="*/ 146050 w 1009650"/>
                <a:gd name="connsiteY1" fmla="*/ 717550 h 4543425"/>
                <a:gd name="connsiteX2" fmla="*/ 212725 w 1009650"/>
                <a:gd name="connsiteY2" fmla="*/ 1438275 h 4543425"/>
                <a:gd name="connsiteX3" fmla="*/ 0 w 1009650"/>
                <a:gd name="connsiteY3" fmla="*/ 2162175 h 4543425"/>
                <a:gd name="connsiteX4" fmla="*/ 6350 w 1009650"/>
                <a:gd name="connsiteY4" fmla="*/ 2882900 h 4543425"/>
                <a:gd name="connsiteX5" fmla="*/ 215900 w 1009650"/>
                <a:gd name="connsiteY5" fmla="*/ 3606800 h 4543425"/>
                <a:gd name="connsiteX6" fmla="*/ 142875 w 1009650"/>
                <a:gd name="connsiteY6" fmla="*/ 4321175 h 4543425"/>
                <a:gd name="connsiteX7" fmla="*/ 142875 w 1009650"/>
                <a:gd name="connsiteY7" fmla="*/ 4540250 h 4543425"/>
                <a:gd name="connsiteX8" fmla="*/ 866775 w 1009650"/>
                <a:gd name="connsiteY8" fmla="*/ 4543425 h 4543425"/>
                <a:gd name="connsiteX9" fmla="*/ 866775 w 1009650"/>
                <a:gd name="connsiteY9" fmla="*/ 4311650 h 4543425"/>
                <a:gd name="connsiteX10" fmla="*/ 790575 w 1009650"/>
                <a:gd name="connsiteY10" fmla="*/ 3603625 h 4543425"/>
                <a:gd name="connsiteX11" fmla="*/ 1009650 w 1009650"/>
                <a:gd name="connsiteY11" fmla="*/ 2879725 h 4543425"/>
                <a:gd name="connsiteX12" fmla="*/ 1009650 w 1009650"/>
                <a:gd name="connsiteY12" fmla="*/ 2159000 h 4543425"/>
                <a:gd name="connsiteX13" fmla="*/ 793750 w 1009650"/>
                <a:gd name="connsiteY13" fmla="*/ 1444625 h 4543425"/>
                <a:gd name="connsiteX14" fmla="*/ 863600 w 1009650"/>
                <a:gd name="connsiteY14" fmla="*/ 720725 h 4543425"/>
                <a:gd name="connsiteX15" fmla="*/ 866775 w 1009650"/>
                <a:gd name="connsiteY15" fmla="*/ 492125 h 4543425"/>
                <a:gd name="connsiteX16" fmla="*/ 142875 w 1009650"/>
                <a:gd name="connsiteY16" fmla="*/ 498475 h 4543425"/>
                <a:gd name="connsiteX17" fmla="*/ 136525 w 1009650"/>
                <a:gd name="connsiteY17" fmla="*/ 0 h 4543425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9650" h="4051300">
                  <a:moveTo>
                    <a:pt x="142875" y="6350"/>
                  </a:moveTo>
                  <a:cubicBezTo>
                    <a:pt x="141287" y="221184"/>
                    <a:pt x="134408" y="68792"/>
                    <a:pt x="146050" y="225425"/>
                  </a:cubicBezTo>
                  <a:lnTo>
                    <a:pt x="212725" y="946150"/>
                  </a:lnTo>
                  <a:lnTo>
                    <a:pt x="0" y="1670050"/>
                  </a:lnTo>
                  <a:cubicBezTo>
                    <a:pt x="2117" y="1910292"/>
                    <a:pt x="4233" y="2150533"/>
                    <a:pt x="6350" y="2390775"/>
                  </a:cubicBezTo>
                  <a:lnTo>
                    <a:pt x="215900" y="3114675"/>
                  </a:lnTo>
                  <a:lnTo>
                    <a:pt x="142875" y="3829050"/>
                  </a:lnTo>
                  <a:lnTo>
                    <a:pt x="142875" y="4048125"/>
                  </a:lnTo>
                  <a:lnTo>
                    <a:pt x="866775" y="4051300"/>
                  </a:lnTo>
                  <a:lnTo>
                    <a:pt x="866775" y="3819525"/>
                  </a:lnTo>
                  <a:lnTo>
                    <a:pt x="790575" y="3111500"/>
                  </a:lnTo>
                  <a:lnTo>
                    <a:pt x="1009650" y="2387600"/>
                  </a:lnTo>
                  <a:lnTo>
                    <a:pt x="1009650" y="1666875"/>
                  </a:lnTo>
                  <a:lnTo>
                    <a:pt x="793750" y="952500"/>
                  </a:lnTo>
                  <a:lnTo>
                    <a:pt x="863600" y="228600"/>
                  </a:lnTo>
                  <a:cubicBezTo>
                    <a:pt x="864658" y="152400"/>
                    <a:pt x="865717" y="76200"/>
                    <a:pt x="866775" y="0"/>
                  </a:cubicBezTo>
                  <a:lnTo>
                    <a:pt x="142875" y="63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B27F157-8B99-3487-1CC0-4402589168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26041" y="944056"/>
              <a:ext cx="453903" cy="1130898"/>
            </a:xfrm>
            <a:custGeom>
              <a:avLst/>
              <a:gdLst>
                <a:gd name="connsiteX0" fmla="*/ 136525 w 1009650"/>
                <a:gd name="connsiteY0" fmla="*/ 0 h 4543425"/>
                <a:gd name="connsiteX1" fmla="*/ 146050 w 1009650"/>
                <a:gd name="connsiteY1" fmla="*/ 717550 h 4543425"/>
                <a:gd name="connsiteX2" fmla="*/ 212725 w 1009650"/>
                <a:gd name="connsiteY2" fmla="*/ 1438275 h 4543425"/>
                <a:gd name="connsiteX3" fmla="*/ 0 w 1009650"/>
                <a:gd name="connsiteY3" fmla="*/ 2162175 h 4543425"/>
                <a:gd name="connsiteX4" fmla="*/ 6350 w 1009650"/>
                <a:gd name="connsiteY4" fmla="*/ 2882900 h 4543425"/>
                <a:gd name="connsiteX5" fmla="*/ 215900 w 1009650"/>
                <a:gd name="connsiteY5" fmla="*/ 3606800 h 4543425"/>
                <a:gd name="connsiteX6" fmla="*/ 142875 w 1009650"/>
                <a:gd name="connsiteY6" fmla="*/ 4321175 h 4543425"/>
                <a:gd name="connsiteX7" fmla="*/ 142875 w 1009650"/>
                <a:gd name="connsiteY7" fmla="*/ 4540250 h 4543425"/>
                <a:gd name="connsiteX8" fmla="*/ 866775 w 1009650"/>
                <a:gd name="connsiteY8" fmla="*/ 4543425 h 4543425"/>
                <a:gd name="connsiteX9" fmla="*/ 866775 w 1009650"/>
                <a:gd name="connsiteY9" fmla="*/ 4311650 h 4543425"/>
                <a:gd name="connsiteX10" fmla="*/ 790575 w 1009650"/>
                <a:gd name="connsiteY10" fmla="*/ 3603625 h 4543425"/>
                <a:gd name="connsiteX11" fmla="*/ 1009650 w 1009650"/>
                <a:gd name="connsiteY11" fmla="*/ 2879725 h 4543425"/>
                <a:gd name="connsiteX12" fmla="*/ 1009650 w 1009650"/>
                <a:gd name="connsiteY12" fmla="*/ 2159000 h 4543425"/>
                <a:gd name="connsiteX13" fmla="*/ 793750 w 1009650"/>
                <a:gd name="connsiteY13" fmla="*/ 1444625 h 4543425"/>
                <a:gd name="connsiteX14" fmla="*/ 863600 w 1009650"/>
                <a:gd name="connsiteY14" fmla="*/ 720725 h 4543425"/>
                <a:gd name="connsiteX15" fmla="*/ 866775 w 1009650"/>
                <a:gd name="connsiteY15" fmla="*/ 492125 h 4543425"/>
                <a:gd name="connsiteX16" fmla="*/ 142875 w 1009650"/>
                <a:gd name="connsiteY16" fmla="*/ 498475 h 4543425"/>
                <a:gd name="connsiteX17" fmla="*/ 136525 w 1009650"/>
                <a:gd name="connsiteY17" fmla="*/ 0 h 4543425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9650" h="4051300">
                  <a:moveTo>
                    <a:pt x="142875" y="6350"/>
                  </a:moveTo>
                  <a:cubicBezTo>
                    <a:pt x="141287" y="221184"/>
                    <a:pt x="134408" y="68792"/>
                    <a:pt x="146050" y="225425"/>
                  </a:cubicBezTo>
                  <a:lnTo>
                    <a:pt x="212725" y="946150"/>
                  </a:lnTo>
                  <a:lnTo>
                    <a:pt x="0" y="1670050"/>
                  </a:lnTo>
                  <a:cubicBezTo>
                    <a:pt x="2117" y="1910292"/>
                    <a:pt x="4233" y="2150533"/>
                    <a:pt x="6350" y="2390775"/>
                  </a:cubicBezTo>
                  <a:lnTo>
                    <a:pt x="215900" y="3114675"/>
                  </a:lnTo>
                  <a:lnTo>
                    <a:pt x="142875" y="3829050"/>
                  </a:lnTo>
                  <a:lnTo>
                    <a:pt x="142875" y="4048125"/>
                  </a:lnTo>
                  <a:lnTo>
                    <a:pt x="866775" y="4051300"/>
                  </a:lnTo>
                  <a:lnTo>
                    <a:pt x="866775" y="3819525"/>
                  </a:lnTo>
                  <a:lnTo>
                    <a:pt x="790575" y="3111500"/>
                  </a:lnTo>
                  <a:lnTo>
                    <a:pt x="1009650" y="2387600"/>
                  </a:lnTo>
                  <a:lnTo>
                    <a:pt x="1009650" y="1666875"/>
                  </a:lnTo>
                  <a:lnTo>
                    <a:pt x="793750" y="952500"/>
                  </a:lnTo>
                  <a:lnTo>
                    <a:pt x="863600" y="228600"/>
                  </a:lnTo>
                  <a:cubicBezTo>
                    <a:pt x="864658" y="152400"/>
                    <a:pt x="865717" y="76200"/>
                    <a:pt x="866775" y="0"/>
                  </a:cubicBezTo>
                  <a:lnTo>
                    <a:pt x="142875" y="63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BC95907-AECD-60CB-0EEA-772AC0B18A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9944" y="944056"/>
              <a:ext cx="453903" cy="1130898"/>
            </a:xfrm>
            <a:custGeom>
              <a:avLst/>
              <a:gdLst>
                <a:gd name="connsiteX0" fmla="*/ 136525 w 1009650"/>
                <a:gd name="connsiteY0" fmla="*/ 0 h 4543425"/>
                <a:gd name="connsiteX1" fmla="*/ 146050 w 1009650"/>
                <a:gd name="connsiteY1" fmla="*/ 717550 h 4543425"/>
                <a:gd name="connsiteX2" fmla="*/ 212725 w 1009650"/>
                <a:gd name="connsiteY2" fmla="*/ 1438275 h 4543425"/>
                <a:gd name="connsiteX3" fmla="*/ 0 w 1009650"/>
                <a:gd name="connsiteY3" fmla="*/ 2162175 h 4543425"/>
                <a:gd name="connsiteX4" fmla="*/ 6350 w 1009650"/>
                <a:gd name="connsiteY4" fmla="*/ 2882900 h 4543425"/>
                <a:gd name="connsiteX5" fmla="*/ 215900 w 1009650"/>
                <a:gd name="connsiteY5" fmla="*/ 3606800 h 4543425"/>
                <a:gd name="connsiteX6" fmla="*/ 142875 w 1009650"/>
                <a:gd name="connsiteY6" fmla="*/ 4321175 h 4543425"/>
                <a:gd name="connsiteX7" fmla="*/ 142875 w 1009650"/>
                <a:gd name="connsiteY7" fmla="*/ 4540250 h 4543425"/>
                <a:gd name="connsiteX8" fmla="*/ 866775 w 1009650"/>
                <a:gd name="connsiteY8" fmla="*/ 4543425 h 4543425"/>
                <a:gd name="connsiteX9" fmla="*/ 866775 w 1009650"/>
                <a:gd name="connsiteY9" fmla="*/ 4311650 h 4543425"/>
                <a:gd name="connsiteX10" fmla="*/ 790575 w 1009650"/>
                <a:gd name="connsiteY10" fmla="*/ 3603625 h 4543425"/>
                <a:gd name="connsiteX11" fmla="*/ 1009650 w 1009650"/>
                <a:gd name="connsiteY11" fmla="*/ 2879725 h 4543425"/>
                <a:gd name="connsiteX12" fmla="*/ 1009650 w 1009650"/>
                <a:gd name="connsiteY12" fmla="*/ 2159000 h 4543425"/>
                <a:gd name="connsiteX13" fmla="*/ 793750 w 1009650"/>
                <a:gd name="connsiteY13" fmla="*/ 1444625 h 4543425"/>
                <a:gd name="connsiteX14" fmla="*/ 863600 w 1009650"/>
                <a:gd name="connsiteY14" fmla="*/ 720725 h 4543425"/>
                <a:gd name="connsiteX15" fmla="*/ 866775 w 1009650"/>
                <a:gd name="connsiteY15" fmla="*/ 492125 h 4543425"/>
                <a:gd name="connsiteX16" fmla="*/ 142875 w 1009650"/>
                <a:gd name="connsiteY16" fmla="*/ 498475 h 4543425"/>
                <a:gd name="connsiteX17" fmla="*/ 136525 w 1009650"/>
                <a:gd name="connsiteY17" fmla="*/ 0 h 4543425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  <a:gd name="connsiteX0" fmla="*/ 142875 w 1009650"/>
                <a:gd name="connsiteY0" fmla="*/ 6350 h 4051300"/>
                <a:gd name="connsiteX1" fmla="*/ 146050 w 1009650"/>
                <a:gd name="connsiteY1" fmla="*/ 225425 h 4051300"/>
                <a:gd name="connsiteX2" fmla="*/ 212725 w 1009650"/>
                <a:gd name="connsiteY2" fmla="*/ 946150 h 4051300"/>
                <a:gd name="connsiteX3" fmla="*/ 0 w 1009650"/>
                <a:gd name="connsiteY3" fmla="*/ 1670050 h 4051300"/>
                <a:gd name="connsiteX4" fmla="*/ 6350 w 1009650"/>
                <a:gd name="connsiteY4" fmla="*/ 2390775 h 4051300"/>
                <a:gd name="connsiteX5" fmla="*/ 215900 w 1009650"/>
                <a:gd name="connsiteY5" fmla="*/ 3114675 h 4051300"/>
                <a:gd name="connsiteX6" fmla="*/ 142875 w 1009650"/>
                <a:gd name="connsiteY6" fmla="*/ 3829050 h 4051300"/>
                <a:gd name="connsiteX7" fmla="*/ 142875 w 1009650"/>
                <a:gd name="connsiteY7" fmla="*/ 4048125 h 4051300"/>
                <a:gd name="connsiteX8" fmla="*/ 866775 w 1009650"/>
                <a:gd name="connsiteY8" fmla="*/ 4051300 h 4051300"/>
                <a:gd name="connsiteX9" fmla="*/ 866775 w 1009650"/>
                <a:gd name="connsiteY9" fmla="*/ 3819525 h 4051300"/>
                <a:gd name="connsiteX10" fmla="*/ 790575 w 1009650"/>
                <a:gd name="connsiteY10" fmla="*/ 3111500 h 4051300"/>
                <a:gd name="connsiteX11" fmla="*/ 1009650 w 1009650"/>
                <a:gd name="connsiteY11" fmla="*/ 2387600 h 4051300"/>
                <a:gd name="connsiteX12" fmla="*/ 1009650 w 1009650"/>
                <a:gd name="connsiteY12" fmla="*/ 1666875 h 4051300"/>
                <a:gd name="connsiteX13" fmla="*/ 793750 w 1009650"/>
                <a:gd name="connsiteY13" fmla="*/ 952500 h 4051300"/>
                <a:gd name="connsiteX14" fmla="*/ 863600 w 1009650"/>
                <a:gd name="connsiteY14" fmla="*/ 228600 h 4051300"/>
                <a:gd name="connsiteX15" fmla="*/ 866775 w 1009650"/>
                <a:gd name="connsiteY15" fmla="*/ 0 h 4051300"/>
                <a:gd name="connsiteX16" fmla="*/ 142875 w 1009650"/>
                <a:gd name="connsiteY16" fmla="*/ 6350 h 405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9650" h="4051300">
                  <a:moveTo>
                    <a:pt x="142875" y="6350"/>
                  </a:moveTo>
                  <a:cubicBezTo>
                    <a:pt x="141287" y="221184"/>
                    <a:pt x="134408" y="68792"/>
                    <a:pt x="146050" y="225425"/>
                  </a:cubicBezTo>
                  <a:lnTo>
                    <a:pt x="212725" y="946150"/>
                  </a:lnTo>
                  <a:lnTo>
                    <a:pt x="0" y="1670050"/>
                  </a:lnTo>
                  <a:cubicBezTo>
                    <a:pt x="2117" y="1910292"/>
                    <a:pt x="4233" y="2150533"/>
                    <a:pt x="6350" y="2390775"/>
                  </a:cubicBezTo>
                  <a:lnTo>
                    <a:pt x="215900" y="3114675"/>
                  </a:lnTo>
                  <a:lnTo>
                    <a:pt x="142875" y="3829050"/>
                  </a:lnTo>
                  <a:lnTo>
                    <a:pt x="142875" y="4048125"/>
                  </a:lnTo>
                  <a:lnTo>
                    <a:pt x="866775" y="4051300"/>
                  </a:lnTo>
                  <a:lnTo>
                    <a:pt x="866775" y="3819525"/>
                  </a:lnTo>
                  <a:lnTo>
                    <a:pt x="790575" y="3111500"/>
                  </a:lnTo>
                  <a:lnTo>
                    <a:pt x="1009650" y="2387600"/>
                  </a:lnTo>
                  <a:lnTo>
                    <a:pt x="1009650" y="1666875"/>
                  </a:lnTo>
                  <a:lnTo>
                    <a:pt x="793750" y="952500"/>
                  </a:lnTo>
                  <a:lnTo>
                    <a:pt x="863600" y="228600"/>
                  </a:lnTo>
                  <a:cubicBezTo>
                    <a:pt x="864658" y="152400"/>
                    <a:pt x="865717" y="76200"/>
                    <a:pt x="866775" y="0"/>
                  </a:cubicBezTo>
                  <a:lnTo>
                    <a:pt x="142875" y="63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27CB83E-C4EF-878F-8055-67AE3BBF7117}"/>
              </a:ext>
            </a:extLst>
          </p:cNvPr>
          <p:cNvSpPr txBox="1"/>
          <p:nvPr/>
        </p:nvSpPr>
        <p:spPr>
          <a:xfrm>
            <a:off x="5553065" y="1016443"/>
            <a:ext cx="34371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Traditional model = low radial compressibility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Electroplated Cu results in a non-uniform cross-section in REBCO tape.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We are adding additional co-wound steel.</a:t>
            </a:r>
          </a:p>
        </p:txBody>
      </p:sp>
      <p:pic>
        <p:nvPicPr>
          <p:cNvPr id="1028" name="Picture 4" descr="Write a review for Seoul National University - Short Term Programs">
            <a:extLst>
              <a:ext uri="{FF2B5EF4-FFF2-40B4-BE49-F238E27FC236}">
                <a16:creationId xmlns:a16="http://schemas.microsoft.com/office/drawing/2014/main" id="{3B619A74-8A97-6820-942A-7774D05F47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27" b="28198"/>
          <a:stretch>
            <a:fillRect/>
          </a:stretch>
        </p:blipFill>
        <p:spPr bwMode="auto">
          <a:xfrm>
            <a:off x="52198" y="4658977"/>
            <a:ext cx="2005201" cy="46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89A27709-9328-60DD-B758-E06C328A19D1}"/>
              </a:ext>
            </a:extLst>
          </p:cNvPr>
          <p:cNvGrpSpPr/>
          <p:nvPr/>
        </p:nvGrpSpPr>
        <p:grpSpPr>
          <a:xfrm>
            <a:off x="3396036" y="1049166"/>
            <a:ext cx="1361709" cy="1130898"/>
            <a:chOff x="6736096" y="958397"/>
            <a:chExt cx="1361709" cy="113089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0CA572-DECF-9F83-3F66-1720C5824D27}"/>
                </a:ext>
              </a:extLst>
            </p:cNvPr>
            <p:cNvSpPr/>
            <p:nvPr/>
          </p:nvSpPr>
          <p:spPr>
            <a:xfrm>
              <a:off x="6736096" y="958397"/>
              <a:ext cx="453903" cy="113089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646AE51-9237-6B9A-B98E-34BB8935A6FC}"/>
                </a:ext>
              </a:extLst>
            </p:cNvPr>
            <p:cNvSpPr/>
            <p:nvPr/>
          </p:nvSpPr>
          <p:spPr>
            <a:xfrm>
              <a:off x="7189999" y="958397"/>
              <a:ext cx="453903" cy="113089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C4214D3-CE71-C270-33E1-552619CFF3DA}"/>
                </a:ext>
              </a:extLst>
            </p:cNvPr>
            <p:cNvSpPr/>
            <p:nvPr/>
          </p:nvSpPr>
          <p:spPr>
            <a:xfrm>
              <a:off x="7643902" y="958397"/>
              <a:ext cx="453903" cy="113089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05E7397-133D-B6EF-9033-AA093C1B6AAE}"/>
              </a:ext>
            </a:extLst>
          </p:cNvPr>
          <p:cNvCxnSpPr/>
          <p:nvPr/>
        </p:nvCxnSpPr>
        <p:spPr>
          <a:xfrm>
            <a:off x="3041842" y="867481"/>
            <a:ext cx="0" cy="1547993"/>
          </a:xfrm>
          <a:prstGeom prst="line">
            <a:avLst/>
          </a:prstGeom>
          <a:ln w="19050"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F58AC3A-271E-761F-6CB0-3EC1F9C6D58B}"/>
              </a:ext>
            </a:extLst>
          </p:cNvPr>
          <p:cNvCxnSpPr/>
          <p:nvPr/>
        </p:nvCxnSpPr>
        <p:spPr>
          <a:xfrm>
            <a:off x="4963006" y="1049166"/>
            <a:ext cx="0" cy="1130898"/>
          </a:xfrm>
          <a:prstGeom prst="straightConnector1">
            <a:avLst/>
          </a:prstGeom>
          <a:ln w="9525"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C153B54-3DD3-61CA-69B1-721FF3E1773B}"/>
              </a:ext>
            </a:extLst>
          </p:cNvPr>
          <p:cNvSpPr txBox="1"/>
          <p:nvPr/>
        </p:nvSpPr>
        <p:spPr>
          <a:xfrm rot="16200000">
            <a:off x="4687992" y="1480155"/>
            <a:ext cx="5453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4 mm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5B839B-391C-0FDF-9704-EECDF261E494}"/>
              </a:ext>
            </a:extLst>
          </p:cNvPr>
          <p:cNvCxnSpPr>
            <a:cxnSpLocks/>
          </p:cNvCxnSpPr>
          <p:nvPr/>
        </p:nvCxnSpPr>
        <p:spPr>
          <a:xfrm>
            <a:off x="4325697" y="2290618"/>
            <a:ext cx="432048" cy="0"/>
          </a:xfrm>
          <a:prstGeom prst="straightConnector1">
            <a:avLst/>
          </a:prstGeom>
          <a:ln w="9525"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C1084B5-1DEF-52D3-DAAB-6E204301F8A1}"/>
              </a:ext>
            </a:extLst>
          </p:cNvPr>
          <p:cNvSpPr txBox="1"/>
          <p:nvPr/>
        </p:nvSpPr>
        <p:spPr>
          <a:xfrm>
            <a:off x="4285635" y="2319611"/>
            <a:ext cx="66236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0.1 mm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2E9C58F-3D80-5D90-67EF-F5FE058991CC}"/>
              </a:ext>
            </a:extLst>
          </p:cNvPr>
          <p:cNvCxnSpPr>
            <a:cxnSpLocks/>
          </p:cNvCxnSpPr>
          <p:nvPr/>
        </p:nvCxnSpPr>
        <p:spPr>
          <a:xfrm>
            <a:off x="87745" y="2832485"/>
            <a:ext cx="0" cy="1249938"/>
          </a:xfrm>
          <a:prstGeom prst="line">
            <a:avLst/>
          </a:prstGeom>
          <a:ln w="19050"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6AA6F83-A70E-B7F3-0FE1-8E0D0EEF4D1C}"/>
              </a:ext>
            </a:extLst>
          </p:cNvPr>
          <p:cNvCxnSpPr/>
          <p:nvPr/>
        </p:nvCxnSpPr>
        <p:spPr>
          <a:xfrm>
            <a:off x="4497336" y="3167385"/>
            <a:ext cx="0" cy="1547993"/>
          </a:xfrm>
          <a:prstGeom prst="line">
            <a:avLst/>
          </a:prstGeom>
          <a:ln w="19050"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530E60F-8ED0-484E-7BCD-08B4A59C8B4D}"/>
              </a:ext>
            </a:extLst>
          </p:cNvPr>
          <p:cNvSpPr txBox="1"/>
          <p:nvPr/>
        </p:nvSpPr>
        <p:spPr>
          <a:xfrm>
            <a:off x="5211648" y="1025732"/>
            <a:ext cx="2079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03E0BB-2936-7AF5-6E80-6D2384CDE956}"/>
              </a:ext>
            </a:extLst>
          </p:cNvPr>
          <p:cNvSpPr/>
          <p:nvPr/>
        </p:nvSpPr>
        <p:spPr>
          <a:xfrm>
            <a:off x="542801" y="3066792"/>
            <a:ext cx="3044918" cy="18790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499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Custom 2">
      <a:dk1>
        <a:srgbClr val="2E2C6C"/>
      </a:dk1>
      <a:lt1>
        <a:sysClr val="window" lastClr="FFFFFF"/>
      </a:lt1>
      <a:dk2>
        <a:srgbClr val="595565"/>
      </a:dk2>
      <a:lt2>
        <a:srgbClr val="BA0C28"/>
      </a:lt2>
      <a:accent1>
        <a:srgbClr val="1F4284"/>
      </a:accent1>
      <a:accent2>
        <a:srgbClr val="B1B2B0"/>
      </a:accent2>
      <a:accent3>
        <a:srgbClr val="141313"/>
      </a:accent3>
      <a:accent4>
        <a:srgbClr val="777876"/>
      </a:accent4>
      <a:accent5>
        <a:srgbClr val="FFFEFD"/>
      </a:accent5>
      <a:accent6>
        <a:srgbClr val="F79646"/>
      </a:accent6>
      <a:hlink>
        <a:srgbClr val="1F4284"/>
      </a:hlink>
      <a:folHlink>
        <a:srgbClr val="433C7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neBruker-MultiMaster-Template2007-2010">
  <a:themeElements>
    <a:clrScheme name="Bruker">
      <a:dk1>
        <a:srgbClr val="000000"/>
      </a:dk1>
      <a:lt1>
        <a:srgbClr val="FFFFFF"/>
      </a:lt1>
      <a:dk2>
        <a:srgbClr val="000000"/>
      </a:dk2>
      <a:lt2>
        <a:srgbClr val="D8E2E8"/>
      </a:lt2>
      <a:accent1>
        <a:srgbClr val="0071BC"/>
      </a:accent1>
      <a:accent2>
        <a:srgbClr val="748A96"/>
      </a:accent2>
      <a:accent3>
        <a:srgbClr val="BACAD3"/>
      </a:accent3>
      <a:accent4>
        <a:srgbClr val="D8E2E8"/>
      </a:accent4>
      <a:accent5>
        <a:srgbClr val="FF0000"/>
      </a:accent5>
      <a:accent6>
        <a:srgbClr val="0071BC"/>
      </a:accent6>
      <a:hlink>
        <a:srgbClr val="002060"/>
      </a:hlink>
      <a:folHlink>
        <a:srgbClr val="7030A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BIO-2017 W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91B83922-2E10-43F8-957B-7722426C8946}" vid="{827E8273-4D2B-454C-86EC-44FAED7E0596}"/>
    </a:ext>
  </a:extLst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MagLab Template">
  <a:themeElements>
    <a:clrScheme name="Custom 1">
      <a:dk1>
        <a:srgbClr val="4C4184"/>
      </a:dk1>
      <a:lt1>
        <a:sysClr val="window" lastClr="FFFFFF"/>
      </a:lt1>
      <a:dk2>
        <a:srgbClr val="53565A"/>
      </a:dk2>
      <a:lt2>
        <a:srgbClr val="E31837"/>
      </a:lt2>
      <a:accent1>
        <a:srgbClr val="3A5DAE"/>
      </a:accent1>
      <a:accent2>
        <a:srgbClr val="B1B2B0"/>
      </a:accent2>
      <a:accent3>
        <a:srgbClr val="141313"/>
      </a:accent3>
      <a:accent4>
        <a:srgbClr val="777876"/>
      </a:accent4>
      <a:accent5>
        <a:srgbClr val="FFFEFD"/>
      </a:accent5>
      <a:accent6>
        <a:srgbClr val="F79646"/>
      </a:accent6>
      <a:hlink>
        <a:srgbClr val="1F4284"/>
      </a:hlink>
      <a:folHlink>
        <a:srgbClr val="433C7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I-NC Template.potx" id="{380AE6EE-4491-49AE-8A1E-8B499F18D3E2}" vid="{2F7A0533-EAEC-4053-86BC-405E9F1E6B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10005</TotalTime>
  <Words>4011</Words>
  <Application>Microsoft Office PowerPoint</Application>
  <PresentationFormat>On-screen Show (16:9)</PresentationFormat>
  <Paragraphs>1298</Paragraphs>
  <Slides>27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8" baseType="lpstr">
      <vt:lpstr>游ゴシック</vt:lpstr>
      <vt:lpstr>游ゴシック Light</vt:lpstr>
      <vt:lpstr>Aptos</vt:lpstr>
      <vt:lpstr>Arial</vt:lpstr>
      <vt:lpstr>Arial Narrow</vt:lpstr>
      <vt:lpstr>Calibri</vt:lpstr>
      <vt:lpstr>Courier New</vt:lpstr>
      <vt:lpstr>Open Sans</vt:lpstr>
      <vt:lpstr>Verdana</vt:lpstr>
      <vt:lpstr>Wingdings</vt:lpstr>
      <vt:lpstr>Office Theme</vt:lpstr>
      <vt:lpstr>Custom Design</vt:lpstr>
      <vt:lpstr>OneBruker-MultiMaster-Template2007-2010</vt:lpstr>
      <vt:lpstr>8_Office Theme</vt:lpstr>
      <vt:lpstr>9_Office Theme</vt:lpstr>
      <vt:lpstr>1_BBIO-2017 Wide</vt:lpstr>
      <vt:lpstr>Office テーマ</vt:lpstr>
      <vt:lpstr>9_Custom Design</vt:lpstr>
      <vt:lpstr>MagLab Template</vt:lpstr>
      <vt:lpstr>1_Office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Stored Energy in HTS Coils</vt:lpstr>
      <vt:lpstr>Tape Magnets:  Screening Currents</vt:lpstr>
      <vt:lpstr>Screening Currents: Tape Conductors</vt:lpstr>
      <vt:lpstr>PowerPoint Presentation</vt:lpstr>
      <vt:lpstr>PowerPoint Presentation</vt:lpstr>
      <vt:lpstr>REBCO Challenges</vt:lpstr>
      <vt:lpstr>Unpredictability of REBCO Ic Tape-to-Tape</vt:lpstr>
      <vt:lpstr>Iop/Ic of outer REBCO coil of 40 T all-SC</vt:lpstr>
      <vt:lpstr>Unpredictability of REBCO Ic Dropouts</vt:lpstr>
      <vt:lpstr>Ic Variation at low angles</vt:lpstr>
      <vt:lpstr>No-Insulation REBCO Challenges &amp; Status</vt:lpstr>
      <vt:lpstr>Quench</vt:lpstr>
      <vt:lpstr>RI-REBCO Test Coils at the MagLab</vt:lpstr>
      <vt:lpstr>I-REBCO Technology for 40 T SC</vt:lpstr>
      <vt:lpstr>I-REBCO Coils at the NHMFL</vt:lpstr>
      <vt:lpstr>PowerPoint Presentation</vt:lpstr>
      <vt:lpstr>PowerPoint Presentation</vt:lpstr>
      <vt:lpstr>PowerPoint Presentation</vt:lpstr>
      <vt:lpstr>PowerPoint Presentation</vt:lpstr>
      <vt:lpstr>Summary</vt:lpstr>
      <vt:lpstr>Some NI- &amp; RI-REBCO High Field Magnets &amp; Test Coils</vt:lpstr>
      <vt:lpstr>I-REBCO Magnets &amp; Test Coils</vt:lpstr>
      <vt:lpstr>Options for 40 T all-SC Magnet</vt:lpstr>
    </vt:vector>
  </TitlesOfParts>
  <Company>MagLab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 McNiel</dc:creator>
  <cp:lastModifiedBy>Mark Bird</cp:lastModifiedBy>
  <cp:revision>581</cp:revision>
  <cp:lastPrinted>2025-06-25T19:45:16Z</cp:lastPrinted>
  <dcterms:created xsi:type="dcterms:W3CDTF">2014-09-26T17:48:18Z</dcterms:created>
  <dcterms:modified xsi:type="dcterms:W3CDTF">2025-11-24T20:16:27Z</dcterms:modified>
</cp:coreProperties>
</file>