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16"/>
  </p:notesMasterIdLst>
  <p:handoutMasterIdLst>
    <p:handoutMasterId r:id="rId117"/>
  </p:handoutMasterIdLst>
  <p:sldIdLst>
    <p:sldId id="379" r:id="rId5"/>
    <p:sldId id="484" r:id="rId6"/>
    <p:sldId id="502" r:id="rId7"/>
    <p:sldId id="382" r:id="rId8"/>
    <p:sldId id="380" r:id="rId9"/>
    <p:sldId id="516" r:id="rId10"/>
    <p:sldId id="383" r:id="rId11"/>
    <p:sldId id="385" r:id="rId12"/>
    <p:sldId id="386" r:id="rId13"/>
    <p:sldId id="397" r:id="rId14"/>
    <p:sldId id="398" r:id="rId15"/>
    <p:sldId id="399" r:id="rId16"/>
    <p:sldId id="400" r:id="rId17"/>
    <p:sldId id="401" r:id="rId18"/>
    <p:sldId id="408" r:id="rId19"/>
    <p:sldId id="406" r:id="rId20"/>
    <p:sldId id="407" r:id="rId21"/>
    <p:sldId id="409" r:id="rId22"/>
    <p:sldId id="420" r:id="rId23"/>
    <p:sldId id="432" r:id="rId24"/>
    <p:sldId id="433" r:id="rId25"/>
    <p:sldId id="442" r:id="rId26"/>
    <p:sldId id="523" r:id="rId27"/>
    <p:sldId id="524" r:id="rId28"/>
    <p:sldId id="525" r:id="rId29"/>
    <p:sldId id="526" r:id="rId30"/>
    <p:sldId id="434" r:id="rId31"/>
    <p:sldId id="517" r:id="rId32"/>
    <p:sldId id="455" r:id="rId33"/>
    <p:sldId id="486" r:id="rId34"/>
    <p:sldId id="468" r:id="rId35"/>
    <p:sldId id="470" r:id="rId36"/>
    <p:sldId id="487" r:id="rId37"/>
    <p:sldId id="456" r:id="rId38"/>
    <p:sldId id="457" r:id="rId39"/>
    <p:sldId id="463" r:id="rId40"/>
    <p:sldId id="528" r:id="rId41"/>
    <p:sldId id="459" r:id="rId42"/>
    <p:sldId id="460" r:id="rId43"/>
    <p:sldId id="461" r:id="rId44"/>
    <p:sldId id="462" r:id="rId45"/>
    <p:sldId id="464" r:id="rId46"/>
    <p:sldId id="429" r:id="rId47"/>
    <p:sldId id="507" r:id="rId48"/>
    <p:sldId id="518" r:id="rId49"/>
    <p:sldId id="509" r:id="rId50"/>
    <p:sldId id="508" r:id="rId51"/>
    <p:sldId id="511" r:id="rId52"/>
    <p:sldId id="477" r:id="rId53"/>
    <p:sldId id="510" r:id="rId54"/>
    <p:sldId id="435" r:id="rId55"/>
    <p:sldId id="390" r:id="rId56"/>
    <p:sldId id="389" r:id="rId57"/>
    <p:sldId id="384" r:id="rId58"/>
    <p:sldId id="403" r:id="rId59"/>
    <p:sldId id="404" r:id="rId60"/>
    <p:sldId id="426" r:id="rId61"/>
    <p:sldId id="446" r:id="rId62"/>
    <p:sldId id="447" r:id="rId63"/>
    <p:sldId id="448" r:id="rId64"/>
    <p:sldId id="536" r:id="rId65"/>
    <p:sldId id="405" r:id="rId66"/>
    <p:sldId id="427" r:id="rId67"/>
    <p:sldId id="391" r:id="rId68"/>
    <p:sldId id="504" r:id="rId69"/>
    <p:sldId id="411" r:id="rId70"/>
    <p:sldId id="392" r:id="rId71"/>
    <p:sldId id="412" r:id="rId72"/>
    <p:sldId id="414" r:id="rId73"/>
    <p:sldId id="537" r:id="rId74"/>
    <p:sldId id="417" r:id="rId75"/>
    <p:sldId id="421" r:id="rId76"/>
    <p:sldId id="498" r:id="rId77"/>
    <p:sldId id="541" r:id="rId78"/>
    <p:sldId id="542" r:id="rId79"/>
    <p:sldId id="544" r:id="rId80"/>
    <p:sldId id="546" r:id="rId81"/>
    <p:sldId id="519" r:id="rId82"/>
    <p:sldId id="472" r:id="rId83"/>
    <p:sldId id="474" r:id="rId84"/>
    <p:sldId id="473" r:id="rId85"/>
    <p:sldId id="482" r:id="rId86"/>
    <p:sldId id="475" r:id="rId87"/>
    <p:sldId id="476" r:id="rId88"/>
    <p:sldId id="478" r:id="rId89"/>
    <p:sldId id="479" r:id="rId90"/>
    <p:sldId id="483" r:id="rId91"/>
    <p:sldId id="513" r:id="rId92"/>
    <p:sldId id="520" r:id="rId93"/>
    <p:sldId id="512" r:id="rId94"/>
    <p:sldId id="521" r:id="rId95"/>
    <p:sldId id="522" r:id="rId96"/>
    <p:sldId id="499" r:id="rId97"/>
    <p:sldId id="538" r:id="rId98"/>
    <p:sldId id="393" r:id="rId99"/>
    <p:sldId id="540" r:id="rId100"/>
    <p:sldId id="527" r:id="rId101"/>
    <p:sldId id="395" r:id="rId102"/>
    <p:sldId id="494" r:id="rId103"/>
    <p:sldId id="529" r:id="rId104"/>
    <p:sldId id="530" r:id="rId105"/>
    <p:sldId id="531" r:id="rId106"/>
    <p:sldId id="532" r:id="rId107"/>
    <p:sldId id="533" r:id="rId108"/>
    <p:sldId id="534" r:id="rId109"/>
    <p:sldId id="496" r:id="rId110"/>
    <p:sldId id="535" r:id="rId111"/>
    <p:sldId id="500" r:id="rId112"/>
    <p:sldId id="490" r:id="rId113"/>
    <p:sldId id="491" r:id="rId114"/>
    <p:sldId id="492" r:id="rId115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66FF"/>
    <a:srgbClr val="E5EAE9"/>
    <a:srgbClr val="EBE7F9"/>
    <a:srgbClr val="F0F0F0"/>
    <a:srgbClr val="CBCCF5"/>
    <a:srgbClr val="E7E7FA"/>
    <a:srgbClr val="D5CCF2"/>
    <a:srgbClr val="F5F5F5"/>
    <a:srgbClr val="FFFFFF"/>
    <a:srgbClr val="F1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33" autoAdjust="0"/>
    <p:restoredTop sz="94693" autoAdjust="0"/>
  </p:normalViewPr>
  <p:slideViewPr>
    <p:cSldViewPr showGuides="1">
      <p:cViewPr varScale="1">
        <p:scale>
          <a:sx n="113" d="100"/>
          <a:sy n="113" d="100"/>
        </p:scale>
        <p:origin x="192" y="102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117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6" Type="http://schemas.openxmlformats.org/officeDocument/2006/relationships/slide" Target="slides/slide1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18" Type="http://schemas.openxmlformats.org/officeDocument/2006/relationships/presProps" Target="presProps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54" Type="http://schemas.openxmlformats.org/officeDocument/2006/relationships/slide" Target="slides/slide50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slide" Target="slides/slide110.xml"/><Relationship Id="rId119" Type="http://schemas.openxmlformats.org/officeDocument/2006/relationships/viewProps" Target="viewProps.xml"/><Relationship Id="rId44" Type="http://schemas.openxmlformats.org/officeDocument/2006/relationships/slide" Target="slides/slide40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120" Type="http://schemas.openxmlformats.org/officeDocument/2006/relationships/theme" Target="theme/theme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15" Type="http://schemas.openxmlformats.org/officeDocument/2006/relationships/slide" Target="slides/slide11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121" Type="http://schemas.openxmlformats.org/officeDocument/2006/relationships/tableStyles" Target="tableStyles.xml"/><Relationship Id="rId3" Type="http://schemas.openxmlformats.org/officeDocument/2006/relationships/customXml" Target="../customXml/item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52" Type="http://schemas.openxmlformats.org/officeDocument/2006/relationships/slide" Target="slides/slide48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2479" y="249029"/>
            <a:ext cx="4282476" cy="336706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092527" y="249029"/>
            <a:ext cx="1232669" cy="336706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25.07.2025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2479" y="9215733"/>
            <a:ext cx="4282476" cy="35969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092527" y="9215735"/>
            <a:ext cx="1232669" cy="359688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3127" userDrawn="1">
          <p15:clr>
            <a:srgbClr val="F26B43"/>
          </p15:clr>
        </p15:guide>
        <p15:guide id="2" pos="2141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495300" y="976313"/>
            <a:ext cx="6035675" cy="339566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68425" y="9457663"/>
            <a:ext cx="2210808" cy="194876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14612" y="9457663"/>
            <a:ext cx="863510" cy="194876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66621" y="4650634"/>
            <a:ext cx="5511501" cy="461210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192602" y="462286"/>
            <a:ext cx="2076877" cy="201618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25.07.2025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57978" y="468975"/>
            <a:ext cx="3220500" cy="19492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127" userDrawn="1">
          <p15:clr>
            <a:srgbClr val="F26B43"/>
          </p15:clr>
        </p15:guide>
        <p15:guide id="2" pos="2141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49120/contributions/4822271/attachments/2428245/4157500/Lectures.pdf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1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3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1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6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49120/contributions/4822271/attachments/2428245/4157500/Lectures.pdf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3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image" Target="../media/image96.e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emf"/><Relationship Id="rId2" Type="http://schemas.openxmlformats.org/officeDocument/2006/relationships/image" Target="../media/image98.emf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emf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emf"/><Relationship Id="rId2" Type="http://schemas.openxmlformats.org/officeDocument/2006/relationships/image" Target="../media/image101.emf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emf"/><Relationship Id="rId2" Type="http://schemas.openxmlformats.org/officeDocument/2006/relationships/image" Target="../media/image103.emf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emf"/><Relationship Id="rId2" Type="http://schemas.openxmlformats.org/officeDocument/2006/relationships/image" Target="../media/image105.emf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emf"/><Relationship Id="rId2" Type="http://schemas.openxmlformats.org/officeDocument/2006/relationships/image" Target="../media/image107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9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emf"/><Relationship Id="rId2" Type="http://schemas.openxmlformats.org/officeDocument/2006/relationships/image" Target="../media/image110.e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emf"/><Relationship Id="rId2" Type="http://schemas.openxmlformats.org/officeDocument/2006/relationships/image" Target="../media/image112.emf"/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emf"/><Relationship Id="rId2" Type="http://schemas.openxmlformats.org/officeDocument/2006/relationships/image" Target="../media/image114.emf"/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emf"/><Relationship Id="rId2" Type="http://schemas.openxmlformats.org/officeDocument/2006/relationships/image" Target="../media/image116.emf"/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emf"/><Relationship Id="rId2" Type="http://schemas.openxmlformats.org/officeDocument/2006/relationships/image" Target="../media/image102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7.emf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emf"/><Relationship Id="rId2" Type="http://schemas.openxmlformats.org/officeDocument/2006/relationships/image" Target="../media/image122.e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emf"/><Relationship Id="rId2" Type="http://schemas.openxmlformats.org/officeDocument/2006/relationships/image" Target="../media/image124.emf"/><Relationship Id="rId1" Type="http://schemas.openxmlformats.org/officeDocument/2006/relationships/slideLayout" Target="../slideLayouts/slideLayout1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emf"/><Relationship Id="rId2" Type="http://schemas.openxmlformats.org/officeDocument/2006/relationships/image" Target="../media/image126.emf"/><Relationship Id="rId1" Type="http://schemas.openxmlformats.org/officeDocument/2006/relationships/slideLayout" Target="../slideLayouts/slideLayout1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emf"/><Relationship Id="rId2" Type="http://schemas.openxmlformats.org/officeDocument/2006/relationships/image" Target="../media/image128.emf"/><Relationship Id="rId1" Type="http://schemas.openxmlformats.org/officeDocument/2006/relationships/slideLayout" Target="../slideLayouts/slideLayout1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emf"/><Relationship Id="rId2" Type="http://schemas.openxmlformats.org/officeDocument/2006/relationships/image" Target="../media/image130.emf"/><Relationship Id="rId1" Type="http://schemas.openxmlformats.org/officeDocument/2006/relationships/slideLayout" Target="../slideLayouts/slideLayout1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emf"/><Relationship Id="rId2" Type="http://schemas.openxmlformats.org/officeDocument/2006/relationships/image" Target="../media/image132.emf"/><Relationship Id="rId1" Type="http://schemas.openxmlformats.org/officeDocument/2006/relationships/slideLayout" Target="../slideLayouts/slideLayout1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emf"/><Relationship Id="rId2" Type="http://schemas.openxmlformats.org/officeDocument/2006/relationships/image" Target="../media/image134.emf"/><Relationship Id="rId1" Type="http://schemas.openxmlformats.org/officeDocument/2006/relationships/slideLayout" Target="../slideLayouts/slideLayout1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emf"/><Relationship Id="rId2" Type="http://schemas.openxmlformats.org/officeDocument/2006/relationships/image" Target="../media/image136.emf"/><Relationship Id="rId1" Type="http://schemas.openxmlformats.org/officeDocument/2006/relationships/slideLayout" Target="../slideLayouts/slideLayout1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emf"/><Relationship Id="rId2" Type="http://schemas.openxmlformats.org/officeDocument/2006/relationships/image" Target="../media/image138.emf"/><Relationship Id="rId1" Type="http://schemas.openxmlformats.org/officeDocument/2006/relationships/slideLayout" Target="../slideLayouts/slideLayout1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emf"/><Relationship Id="rId2" Type="http://schemas.openxmlformats.org/officeDocument/2006/relationships/image" Target="../media/image140.emf"/><Relationship Id="rId1" Type="http://schemas.openxmlformats.org/officeDocument/2006/relationships/slideLayout" Target="../slideLayouts/slideLayout1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emf"/><Relationship Id="rId2" Type="http://schemas.openxmlformats.org/officeDocument/2006/relationships/image" Target="../media/image142.e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emf"/><Relationship Id="rId2" Type="http://schemas.openxmlformats.org/officeDocument/2006/relationships/image" Target="../media/image144.emf"/><Relationship Id="rId1" Type="http://schemas.openxmlformats.org/officeDocument/2006/relationships/slideLayout" Target="../slideLayouts/slideLayout1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emf"/><Relationship Id="rId2" Type="http://schemas.openxmlformats.org/officeDocument/2006/relationships/image" Target="../media/image146.emf"/><Relationship Id="rId1" Type="http://schemas.openxmlformats.org/officeDocument/2006/relationships/slideLayout" Target="../slideLayouts/slideLayout1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emf"/><Relationship Id="rId2" Type="http://schemas.openxmlformats.org/officeDocument/2006/relationships/image" Target="../media/image148.emf"/><Relationship Id="rId1" Type="http://schemas.openxmlformats.org/officeDocument/2006/relationships/slideLayout" Target="../slideLayouts/slideLayout1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emf"/><Relationship Id="rId2" Type="http://schemas.openxmlformats.org/officeDocument/2006/relationships/image" Target="../media/image123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8.emf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449388"/>
            <a:ext cx="10657259" cy="2004460"/>
          </a:xfrm>
        </p:spPr>
        <p:txBody>
          <a:bodyPr/>
          <a:lstStyle/>
          <a:p>
            <a:r>
              <a:rPr lang="en-GB" sz="3600" noProof="0" dirty="0"/>
              <a:t>S. Bettoni, A. Latina, P. Craievich, A. Grudiev, </a:t>
            </a:r>
            <a:br>
              <a:rPr lang="en-GB" sz="3600" noProof="0" dirty="0"/>
            </a:br>
            <a:r>
              <a:rPr lang="en-GB" sz="3600" noProof="0" dirty="0"/>
              <a:t>A. Kurtulus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1400" noProof="0" dirty="0"/>
              <a:t>Zoom, 25 July 2025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E008FC5-7DBE-44D2-0576-A680275B87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sz="1400" dirty="0"/>
              <a:t>S. Bettoni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BA2B361-A479-1A00-0A5F-D2F6540F0E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Report summary meeting n. 22</a:t>
            </a:r>
            <a:endParaRPr lang="de-CH" dirty="0"/>
          </a:p>
        </p:txBody>
      </p:sp>
      <p:pic>
        <p:nvPicPr>
          <p:cNvPr id="1026" name="Picture 2" descr="CERN Logo">
            <a:extLst>
              <a:ext uri="{FF2B5EF4-FFF2-40B4-BE49-F238E27FC236}">
                <a16:creationId xmlns:a16="http://schemas.microsoft.com/office/drawing/2014/main" id="{C8498582-6ACC-6C7C-F9CB-9907D05F5A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0" y="80649"/>
            <a:ext cx="1531020" cy="129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269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EC47A-AB79-65C8-6E15-FD86C870B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D04D3E-37AC-8105-E053-C821253B9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BA27C-7D2D-E0FE-CE05-A5A5AF1E5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66B3655-F958-755D-78D9-AD78EE270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a/</a:t>
            </a:r>
            <a:r>
              <a:rPr lang="en-US" dirty="0">
                <a:latin typeface="Symbol" panose="05050102010706020507" pitchFamily="18" charset="2"/>
              </a:rPr>
              <a:t>l</a:t>
            </a:r>
            <a:r>
              <a:rPr lang="en-US" dirty="0"/>
              <a:t> = 0.11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66FC06-191E-F5BB-034F-FD3656F9C9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5161" b="21200"/>
          <a:stretch/>
        </p:blipFill>
        <p:spPr>
          <a:xfrm>
            <a:off x="674092" y="1667955"/>
            <a:ext cx="4989934" cy="39404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18B3F3-0312-6DC3-22CC-DEBC689599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1920" b="19760"/>
          <a:stretch/>
        </p:blipFill>
        <p:spPr>
          <a:xfrm>
            <a:off x="6290716" y="1716262"/>
            <a:ext cx="5205958" cy="40124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5A927E4-91C1-60DD-B359-EBF4B42BD1DE}"/>
              </a:ext>
            </a:extLst>
          </p:cNvPr>
          <p:cNvSpPr txBox="1"/>
          <p:nvPr/>
        </p:nvSpPr>
        <p:spPr>
          <a:xfrm>
            <a:off x="911424" y="1012411"/>
            <a:ext cx="1101729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Path (merlin): /data/user/</a:t>
            </a:r>
            <a:r>
              <a:rPr lang="en-US" sz="1200" dirty="0" err="1"/>
              <a:t>bettoni_s</a:t>
            </a:r>
            <a:r>
              <a:rPr lang="en-US" sz="1200" dirty="0"/>
              <a:t>/data/FCC/</a:t>
            </a:r>
            <a:r>
              <a:rPr lang="en-US" sz="1200" dirty="0" err="1"/>
              <a:t>SingleTransv</a:t>
            </a:r>
            <a:r>
              <a:rPr lang="en-US" sz="1200" dirty="0"/>
              <a:t>/</a:t>
            </a:r>
            <a:r>
              <a:rPr lang="en-US" sz="1200" dirty="0" err="1"/>
              <a:t>HE_linac</a:t>
            </a:r>
            <a:r>
              <a:rPr lang="en-US" sz="1200" dirty="0"/>
              <a:t>/f_3GHz/a_l_0p11/N_bins_8</a:t>
            </a:r>
          </a:p>
          <a:p>
            <a:pPr algn="l"/>
            <a:r>
              <a:rPr lang="en-US" sz="1200" dirty="0"/>
              <a:t>Path(PC): C:\Users\bettoni_s\switchdrive\Backup Documents\FCC\22_Progress_Linacs\</a:t>
            </a:r>
            <a:r>
              <a:rPr lang="en-US" sz="1200" dirty="0" err="1"/>
              <a:t>TransvEmitt</a:t>
            </a:r>
            <a:r>
              <a:rPr lang="en-US" sz="1200" dirty="0"/>
              <a:t>\a_l_0p11\N_bins_8</a:t>
            </a: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2643651861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636968-ABFE-B0DF-3821-C5101C342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195962-3F17-D4E7-39FA-029A272A3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C6A8A2-197E-5F29-ABDD-8BFEDD2E7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A85FFDD-A868-B723-0004-B9266CE61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B3EEDE-8979-4FEC-B7FD-79B6E0352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816" y="1216320"/>
            <a:ext cx="2758679" cy="133361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44FD52B-5E72-1D6C-AC04-0731D1BAB648}"/>
              </a:ext>
            </a:extLst>
          </p:cNvPr>
          <p:cNvSpPr txBox="1"/>
          <p:nvPr/>
        </p:nvSpPr>
        <p:spPr>
          <a:xfrm>
            <a:off x="243762" y="771091"/>
            <a:ext cx="1194823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Andrea’s lecture </a:t>
            </a:r>
            <a:r>
              <a:rPr lang="en-US" sz="1200" b="1" dirty="0"/>
              <a:t>(</a:t>
            </a:r>
            <a:r>
              <a:rPr lang="en-US" sz="1200" b="1" dirty="0">
                <a:hlinkClick r:id="rId3"/>
              </a:rPr>
              <a:t>https://indico.cern.ch/event/1149120/contributions/4822271/attachments/2428245/4157500/Lectures.pdf</a:t>
            </a:r>
            <a:r>
              <a:rPr lang="en-US" sz="1200" b="1" dirty="0"/>
              <a:t> )</a:t>
            </a:r>
            <a:endParaRPr lang="de-CH" sz="1200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062766B-118A-D571-7FD8-C519C493A9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09631"/>
            <a:ext cx="4610500" cy="154699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E7A9710-E83C-F37D-A11E-299E415813A2}"/>
              </a:ext>
            </a:extLst>
          </p:cNvPr>
          <p:cNvSpPr txBox="1"/>
          <p:nvPr/>
        </p:nvSpPr>
        <p:spPr>
          <a:xfrm>
            <a:off x="7968208" y="4364475"/>
            <a:ext cx="40520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600" b="0" i="0" dirty="0">
                <a:effectLst/>
                <a:latin typeface="Menlo"/>
              </a:rPr>
              <a:t>K1_FODO = (4*sin(</a:t>
            </a:r>
            <a:r>
              <a:rPr lang="de-CH" sz="1600" b="0" i="0" dirty="0" err="1">
                <a:effectLst/>
                <a:latin typeface="Menlo"/>
              </a:rPr>
              <a:t>mu</a:t>
            </a:r>
            <a:r>
              <a:rPr lang="de-CH" sz="1600" b="0" i="0" dirty="0">
                <a:effectLst/>
                <a:latin typeface="Menlo"/>
              </a:rPr>
              <a:t>/2))/(</a:t>
            </a:r>
            <a:r>
              <a:rPr lang="de-CH" sz="1600" b="1" i="0" dirty="0">
                <a:solidFill>
                  <a:schemeClr val="accent6"/>
                </a:solidFill>
                <a:effectLst/>
                <a:latin typeface="Menlo"/>
              </a:rPr>
              <a:t>L_FODO</a:t>
            </a:r>
            <a:r>
              <a:rPr lang="de-CH" sz="1600" b="0" i="0" dirty="0">
                <a:effectLst/>
                <a:latin typeface="Menlo"/>
              </a:rPr>
              <a:t>*</a:t>
            </a:r>
            <a:r>
              <a:rPr lang="de-CH" sz="1600" b="0" i="0" dirty="0" err="1">
                <a:effectLst/>
                <a:latin typeface="Menlo"/>
              </a:rPr>
              <a:t>L_quad</a:t>
            </a:r>
            <a:r>
              <a:rPr lang="de-CH" sz="1600" b="0" i="0" dirty="0">
                <a:effectLst/>
                <a:latin typeface="Menlo"/>
              </a:rPr>
              <a:t>);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BDDDC2-E948-4A79-E766-8C594B3E607A}"/>
              </a:ext>
            </a:extLst>
          </p:cNvPr>
          <p:cNvSpPr txBox="1"/>
          <p:nvPr/>
        </p:nvSpPr>
        <p:spPr>
          <a:xfrm>
            <a:off x="685034" y="401137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800" b="0" i="0" dirty="0">
                <a:effectLst/>
                <a:latin typeface="Menlo"/>
              </a:rPr>
              <a:t>L_FODO = 6*L_drift_FODO+2*L_quad+4*</a:t>
            </a:r>
            <a:r>
              <a:rPr lang="de-CH" sz="1800" b="0" i="0" dirty="0" err="1">
                <a:effectLst/>
                <a:latin typeface="Menlo"/>
              </a:rPr>
              <a:t>L_structure</a:t>
            </a:r>
            <a:r>
              <a:rPr lang="de-CH" sz="1800" b="0" i="0" dirty="0">
                <a:effectLst/>
                <a:latin typeface="Menlo"/>
              </a:rPr>
              <a:t>;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B3AEC04-9557-BC8B-DC71-9B609DF1CD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18" y="2998491"/>
            <a:ext cx="7268348" cy="83925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F69CD49-4C52-1338-2A70-0C40F5BE47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392" y="4581224"/>
            <a:ext cx="5598975" cy="82372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C4F00AC-3744-FEB8-C316-D52FE6E8C02C}"/>
              </a:ext>
            </a:extLst>
          </p:cNvPr>
          <p:cNvSpPr txBox="1"/>
          <p:nvPr/>
        </p:nvSpPr>
        <p:spPr>
          <a:xfrm>
            <a:off x="623392" y="564236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800" b="0" i="0" dirty="0">
                <a:effectLst/>
                <a:latin typeface="Menlo"/>
              </a:rPr>
              <a:t>L_FODO = 4*L_drift_FODO+2*L_quad+2*</a:t>
            </a:r>
            <a:r>
              <a:rPr lang="de-CH" sz="1800" b="0" i="0" dirty="0" err="1">
                <a:effectLst/>
                <a:latin typeface="Menlo"/>
              </a:rPr>
              <a:t>L_structure</a:t>
            </a:r>
            <a:r>
              <a:rPr lang="de-CH" sz="1800" b="0" i="0" dirty="0">
                <a:effectLst/>
                <a:latin typeface="Menlo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664926686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EA371-BEFB-F8CD-D2D2-E810E5777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B627D-BF0F-3D6A-DC0E-2E990968E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A6F925-BDF0-4618-6944-DC95F6D59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F558623-0EED-0714-97DC-3F2D7E2F4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2 quads/2 RF: RF-Track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423F7E-C195-C681-58F3-F63C9CCC87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91" y="1595120"/>
            <a:ext cx="5832007" cy="41364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390F930-2DA0-6FF1-128C-635B36F05CB7}"/>
              </a:ext>
            </a:extLst>
          </p:cNvPr>
          <p:cNvSpPr txBox="1"/>
          <p:nvPr/>
        </p:nvSpPr>
        <p:spPr>
          <a:xfrm>
            <a:off x="982264" y="3068961"/>
            <a:ext cx="3096344" cy="123110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Old file</a:t>
            </a:r>
          </a:p>
          <a:p>
            <a:pPr algn="l"/>
            <a:r>
              <a:rPr lang="de-CH" sz="2000" dirty="0" err="1"/>
              <a:t>Twiss.beta_x</a:t>
            </a:r>
            <a:r>
              <a:rPr lang="de-CH" sz="2000" dirty="0"/>
              <a:t> = 2.5153</a:t>
            </a:r>
          </a:p>
          <a:p>
            <a:pPr algn="l"/>
            <a:r>
              <a:rPr lang="de-CH" sz="2000" dirty="0" err="1"/>
              <a:t>Twiss.beta_y</a:t>
            </a:r>
            <a:r>
              <a:rPr lang="de-CH" sz="2000" dirty="0"/>
              <a:t> = 12.846 m</a:t>
            </a:r>
          </a:p>
          <a:p>
            <a:pPr algn="l"/>
            <a:r>
              <a:rPr lang="de-CH" sz="2000" dirty="0"/>
              <a:t>K1_FODO = -1.5085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3C25E6-AA82-8AD3-A8B0-0818343EAC94}"/>
              </a:ext>
            </a:extLst>
          </p:cNvPr>
          <p:cNvSpPr txBox="1"/>
          <p:nvPr/>
        </p:nvSpPr>
        <p:spPr>
          <a:xfrm>
            <a:off x="5845723" y="1474957"/>
            <a:ext cx="634627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Optics in this case [2 quads/2 RF modified from the new file (all computed and half quad, no matching)]</a:t>
            </a:r>
            <a:endParaRPr lang="de-CH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2877D95-2FBF-30FB-6A33-E96CF2C82E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9428" y="2062315"/>
            <a:ext cx="4848535" cy="349288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3E65AEF-512C-6ACB-9CFE-FE8C320EFB5C}"/>
              </a:ext>
            </a:extLst>
          </p:cNvPr>
          <p:cNvSpPr txBox="1"/>
          <p:nvPr/>
        </p:nvSpPr>
        <p:spPr>
          <a:xfrm>
            <a:off x="7125261" y="3145905"/>
            <a:ext cx="2771104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CH" sz="1600" dirty="0" err="1"/>
              <a:t>Twiss.beta_x</a:t>
            </a:r>
            <a:r>
              <a:rPr lang="de-CH" sz="1600" dirty="0"/>
              <a:t> = 12.796 m</a:t>
            </a:r>
          </a:p>
          <a:p>
            <a:r>
              <a:rPr lang="de-CH" sz="1600" dirty="0" err="1"/>
              <a:t>Twiss.beta_y</a:t>
            </a:r>
            <a:r>
              <a:rPr lang="de-CH" sz="1600" dirty="0"/>
              <a:t> = 2.1955 m</a:t>
            </a:r>
          </a:p>
          <a:p>
            <a:r>
              <a:rPr lang="de-CH" sz="1600" dirty="0"/>
              <a:t>L_FODO = 7.4958 m</a:t>
            </a:r>
          </a:p>
          <a:p>
            <a:r>
              <a:rPr lang="de-CH" sz="1600" dirty="0"/>
              <a:t>K1_FODO = 1.5093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6EB9BB-5461-1725-6523-DF9C3B3FB41C}"/>
              </a:ext>
            </a:extLst>
          </p:cNvPr>
          <p:cNvSpPr txBox="1"/>
          <p:nvPr/>
        </p:nvSpPr>
        <p:spPr>
          <a:xfrm>
            <a:off x="691461" y="773443"/>
            <a:ext cx="114492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Path: /data/user/</a:t>
            </a:r>
            <a:r>
              <a:rPr lang="en-US" sz="1600" dirty="0" err="1"/>
              <a:t>bettoni_s</a:t>
            </a:r>
            <a:r>
              <a:rPr lang="en-US" sz="1600" dirty="0"/>
              <a:t>/data/FCC/</a:t>
            </a:r>
            <a:r>
              <a:rPr lang="en-US" sz="1600" dirty="0" err="1"/>
              <a:t>Jitter_Single</a:t>
            </a:r>
            <a:r>
              <a:rPr lang="en-US" sz="1600" dirty="0"/>
              <a:t>/</a:t>
            </a:r>
            <a:r>
              <a:rPr lang="en-US" sz="1600" dirty="0" err="1"/>
              <a:t>HE_linac</a:t>
            </a:r>
            <a:r>
              <a:rPr lang="en-US" sz="1600" dirty="0"/>
              <a:t>/f_3GHz_L_3m/1_quad_each_2_RF_ok/G_21MV_m/Test_2Q_2RF</a:t>
            </a:r>
            <a:endParaRPr lang="de-CH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31C78B-A83D-E5C7-CA1A-022693A30A3D}"/>
              </a:ext>
            </a:extLst>
          </p:cNvPr>
          <p:cNvSpPr txBox="1"/>
          <p:nvPr/>
        </p:nvSpPr>
        <p:spPr>
          <a:xfrm>
            <a:off x="7608167" y="309411"/>
            <a:ext cx="3024337" cy="3131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66FF"/>
                </a:solidFill>
              </a:rPr>
              <a:t>JUST FOR REFERENCE</a:t>
            </a:r>
            <a:endParaRPr lang="de-CH" sz="2000" b="1" dirty="0">
              <a:solidFill>
                <a:srgbClr val="FF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184995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168B3A-64B7-48D8-DBF7-643258C07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94438B-6301-330A-8046-E4FE0B999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080CD2-37C5-5397-FC48-C71D665B3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FE16BE5-B8E4-8F95-5604-A68B1BD60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MAD-X model (verification): 2 quads/ 2 RF</a:t>
            </a:r>
            <a:endParaRPr lang="de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503033-62B5-DF31-5A0D-489A37A62CC0}"/>
              </a:ext>
            </a:extLst>
          </p:cNvPr>
          <p:cNvSpPr txBox="1"/>
          <p:nvPr/>
        </p:nvSpPr>
        <p:spPr>
          <a:xfrm>
            <a:off x="671141" y="4327372"/>
            <a:ext cx="4824536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Initial</a:t>
            </a:r>
            <a:r>
              <a:rPr lang="en-US" sz="2000" dirty="0"/>
              <a:t>: from the formula</a:t>
            </a:r>
          </a:p>
          <a:p>
            <a:pPr algn="l"/>
            <a:r>
              <a:rPr lang="en-US" sz="2000" b="1" dirty="0"/>
              <a:t>Final</a:t>
            </a:r>
            <a:r>
              <a:rPr lang="en-US" sz="2000" dirty="0"/>
              <a:t>: from the matching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Phase advance (</a:t>
            </a:r>
            <a:r>
              <a:rPr lang="en-US" sz="2000" dirty="0" err="1"/>
              <a:t>dphi</a:t>
            </a:r>
            <a:r>
              <a:rPr lang="en-US" sz="2000" dirty="0"/>
              <a:t>) = 90 deg</a:t>
            </a:r>
          </a:p>
          <a:p>
            <a:pPr algn="l"/>
            <a:r>
              <a:rPr lang="en-US" sz="2000" dirty="0"/>
              <a:t>Ok also without the matching: </a:t>
            </a:r>
            <a:r>
              <a:rPr lang="en-US" sz="2000" dirty="0" err="1"/>
              <a:t>dphi</a:t>
            </a:r>
            <a:r>
              <a:rPr lang="en-US" sz="2000" dirty="0"/>
              <a:t> = 90 deg</a:t>
            </a:r>
            <a:endParaRPr lang="de-CH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33AE05-9BA8-237B-7EA1-9FB71278314A}"/>
              </a:ext>
            </a:extLst>
          </p:cNvPr>
          <p:cNvSpPr txBox="1"/>
          <p:nvPr/>
        </p:nvSpPr>
        <p:spPr>
          <a:xfrm>
            <a:off x="647557" y="764704"/>
            <a:ext cx="6096000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 err="1"/>
              <a:t>Lstr</a:t>
            </a:r>
            <a:r>
              <a:rPr lang="de-CH" sz="1400" dirty="0"/>
              <a:t> = 3;</a:t>
            </a:r>
          </a:p>
          <a:p>
            <a:r>
              <a:rPr lang="de-CH" sz="1400" dirty="0" err="1"/>
              <a:t>Lquad</a:t>
            </a:r>
            <a:r>
              <a:rPr lang="de-CH" sz="1400" dirty="0"/>
              <a:t> = 0.25;</a:t>
            </a:r>
          </a:p>
          <a:p>
            <a:r>
              <a:rPr lang="de-CH" sz="1400" dirty="0" err="1"/>
              <a:t>Ldrift</a:t>
            </a:r>
            <a:r>
              <a:rPr lang="de-CH" sz="1400" dirty="0"/>
              <a:t> = 0.25;</a:t>
            </a:r>
          </a:p>
          <a:p>
            <a:r>
              <a:rPr lang="de-CH" sz="1400" dirty="0" err="1"/>
              <a:t>mud</a:t>
            </a:r>
            <a:r>
              <a:rPr lang="de-CH" sz="1400" dirty="0"/>
              <a:t> = </a:t>
            </a:r>
            <a:r>
              <a:rPr lang="de-CH" sz="1400" dirty="0" err="1"/>
              <a:t>pi</a:t>
            </a:r>
            <a:r>
              <a:rPr lang="de-CH" sz="1400" dirty="0"/>
              <a:t>/2;</a:t>
            </a:r>
          </a:p>
          <a:p>
            <a:endParaRPr lang="de-CH" sz="1400" dirty="0"/>
          </a:p>
          <a:p>
            <a:r>
              <a:rPr lang="de-CH" sz="1400" dirty="0" err="1"/>
              <a:t>Lcell</a:t>
            </a:r>
            <a:r>
              <a:rPr lang="de-CH" sz="1400" dirty="0"/>
              <a:t> = 2*</a:t>
            </a:r>
            <a:r>
              <a:rPr lang="de-CH" sz="1400" dirty="0" err="1"/>
              <a:t>Lstr</a:t>
            </a:r>
            <a:r>
              <a:rPr lang="de-CH" sz="1400" dirty="0"/>
              <a:t> + 2*</a:t>
            </a:r>
            <a:r>
              <a:rPr lang="de-CH" sz="1400" dirty="0" err="1"/>
              <a:t>Lquad</a:t>
            </a:r>
            <a:r>
              <a:rPr lang="de-CH" sz="1400" dirty="0"/>
              <a:t> + 4*</a:t>
            </a:r>
            <a:r>
              <a:rPr lang="de-CH" sz="1400" dirty="0" err="1"/>
              <a:t>Ldrift</a:t>
            </a:r>
            <a:r>
              <a:rPr lang="de-CH" sz="1400" dirty="0"/>
              <a:t>;</a:t>
            </a:r>
          </a:p>
          <a:p>
            <a:r>
              <a:rPr lang="de-CH" sz="1400" dirty="0"/>
              <a:t>k1 = sin(</a:t>
            </a:r>
            <a:r>
              <a:rPr lang="de-CH" sz="1400" dirty="0" err="1"/>
              <a:t>mud</a:t>
            </a:r>
            <a:r>
              <a:rPr lang="de-CH" sz="1400" dirty="0"/>
              <a:t>/2) / (</a:t>
            </a:r>
            <a:r>
              <a:rPr lang="de-CH" sz="1400" dirty="0" err="1"/>
              <a:t>Lcell</a:t>
            </a:r>
            <a:r>
              <a:rPr lang="de-CH" sz="1400" dirty="0"/>
              <a:t>/4) /</a:t>
            </a:r>
            <a:r>
              <a:rPr lang="de-CH" sz="1400" dirty="0" err="1"/>
              <a:t>Lquad</a:t>
            </a:r>
            <a:r>
              <a:rPr lang="de-CH" sz="1400" dirty="0"/>
              <a:t>; // Here k1 </a:t>
            </a:r>
            <a:r>
              <a:rPr lang="de-CH" sz="1400" dirty="0" err="1"/>
              <a:t>is</a:t>
            </a:r>
            <a:r>
              <a:rPr lang="de-CH" sz="1400" dirty="0"/>
              <a:t> not </a:t>
            </a:r>
            <a:r>
              <a:rPr lang="de-CH" sz="1400" dirty="0" err="1"/>
              <a:t>integrated</a:t>
            </a:r>
            <a:endParaRPr lang="de-CH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70466C0-5E08-7C76-A174-A2221E932D16}"/>
              </a:ext>
            </a:extLst>
          </p:cNvPr>
          <p:cNvSpPr txBox="1"/>
          <p:nvPr/>
        </p:nvSpPr>
        <p:spPr>
          <a:xfrm>
            <a:off x="614517" y="2593830"/>
            <a:ext cx="533746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Variable                 Final Value  	Initial Value </a:t>
            </a:r>
          </a:p>
          <a:p>
            <a:r>
              <a:rPr lang="de-CH" dirty="0"/>
              <a:t>----------------------------------------------------------------</a:t>
            </a:r>
          </a:p>
          <a:p>
            <a:r>
              <a:rPr lang="de-CH" b="1" dirty="0">
                <a:solidFill>
                  <a:schemeClr val="accent6"/>
                </a:solidFill>
              </a:rPr>
              <a:t>k1                       1.54387e+000 	1.50849e+000</a:t>
            </a:r>
          </a:p>
          <a:p>
            <a:r>
              <a:rPr lang="de-CH" dirty="0"/>
              <a:t>betax0              1.28033e+001 	1.28033e+001</a:t>
            </a:r>
          </a:p>
          <a:p>
            <a:r>
              <a:rPr lang="de-CH" dirty="0"/>
              <a:t>betay0              2.19670e+000 	 2.19670e+000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230CAAC-349D-C02E-4D98-837350BB7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018" y="1271561"/>
            <a:ext cx="5746610" cy="4314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936934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168B3A-64B7-48D8-DBF7-643258C07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94438B-6301-330A-8046-E4FE0B999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080CD2-37C5-5397-FC48-C71D665B3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FE16BE5-B8E4-8F95-5604-A68B1BD6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9649147" cy="810444"/>
          </a:xfrm>
        </p:spPr>
        <p:txBody>
          <a:bodyPr/>
          <a:lstStyle/>
          <a:p>
            <a:r>
              <a:rPr lang="en-US" sz="2000" dirty="0"/>
              <a:t>MAD-X model: 2 quads/ 2 RF: optics used so far for </a:t>
            </a:r>
            <a:r>
              <a:rPr lang="en-US" sz="2000" dirty="0" err="1"/>
              <a:t>dphi</a:t>
            </a:r>
            <a:r>
              <a:rPr lang="en-US" sz="2000" dirty="0"/>
              <a:t> = 90 deg with k1 matched</a:t>
            </a:r>
            <a:endParaRPr lang="de-CH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503033-62B5-DF31-5A0D-489A37A62CC0}"/>
              </a:ext>
            </a:extLst>
          </p:cNvPr>
          <p:cNvSpPr txBox="1"/>
          <p:nvPr/>
        </p:nvSpPr>
        <p:spPr>
          <a:xfrm>
            <a:off x="671141" y="4327372"/>
            <a:ext cx="4824536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Initial: from the formula</a:t>
            </a:r>
          </a:p>
          <a:p>
            <a:pPr algn="l"/>
            <a:r>
              <a:rPr lang="en-US" sz="2000" dirty="0"/>
              <a:t>Final: from the matching</a:t>
            </a:r>
          </a:p>
          <a:p>
            <a:pPr algn="l"/>
            <a:r>
              <a:rPr lang="en-US" sz="2000" dirty="0"/>
              <a:t>Phase advance = 90 deg</a:t>
            </a:r>
          </a:p>
          <a:p>
            <a:pPr algn="l"/>
            <a:r>
              <a:rPr lang="en-US" sz="2000" dirty="0"/>
              <a:t>Ok also without the matching: phi = 90 deg</a:t>
            </a:r>
          </a:p>
          <a:p>
            <a:pPr algn="l"/>
            <a:r>
              <a:rPr lang="en-US" sz="2000" dirty="0"/>
              <a:t>Very similar Twiss and initial values: ok</a:t>
            </a:r>
            <a:endParaRPr lang="de-CH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33AE05-9BA8-237B-7EA1-9FB71278314A}"/>
              </a:ext>
            </a:extLst>
          </p:cNvPr>
          <p:cNvSpPr txBox="1"/>
          <p:nvPr/>
        </p:nvSpPr>
        <p:spPr>
          <a:xfrm>
            <a:off x="647557" y="764704"/>
            <a:ext cx="60960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 err="1"/>
              <a:t>Lstr</a:t>
            </a:r>
            <a:r>
              <a:rPr lang="de-CH" sz="1400" dirty="0"/>
              <a:t> = 3;</a:t>
            </a:r>
          </a:p>
          <a:p>
            <a:r>
              <a:rPr lang="de-CH" sz="1400" dirty="0" err="1"/>
              <a:t>Lquad</a:t>
            </a:r>
            <a:r>
              <a:rPr lang="de-CH" sz="1400" dirty="0"/>
              <a:t> = 0.25;</a:t>
            </a:r>
          </a:p>
          <a:p>
            <a:r>
              <a:rPr lang="de-CH" sz="1400" dirty="0" err="1"/>
              <a:t>Ldrift</a:t>
            </a:r>
            <a:r>
              <a:rPr lang="de-CH" sz="1400" dirty="0"/>
              <a:t> = 0.25;</a:t>
            </a:r>
          </a:p>
          <a:p>
            <a:r>
              <a:rPr lang="de-CH" sz="1400" dirty="0" err="1"/>
              <a:t>mud</a:t>
            </a:r>
            <a:r>
              <a:rPr lang="de-CH" sz="1400" dirty="0"/>
              <a:t> = </a:t>
            </a:r>
            <a:r>
              <a:rPr lang="de-CH" sz="1400" dirty="0" err="1"/>
              <a:t>pi</a:t>
            </a:r>
            <a:r>
              <a:rPr lang="de-CH" sz="1400" dirty="0"/>
              <a:t>/2;</a:t>
            </a:r>
          </a:p>
          <a:p>
            <a:endParaRPr lang="de-CH" sz="1400" dirty="0"/>
          </a:p>
          <a:p>
            <a:r>
              <a:rPr lang="de-CH" sz="1400" dirty="0" err="1"/>
              <a:t>Lcell</a:t>
            </a:r>
            <a:r>
              <a:rPr lang="de-CH" sz="1400" dirty="0"/>
              <a:t> = 2*</a:t>
            </a:r>
            <a:r>
              <a:rPr lang="de-CH" sz="1400" dirty="0" err="1"/>
              <a:t>Lstr</a:t>
            </a:r>
            <a:r>
              <a:rPr lang="de-CH" sz="1400" dirty="0"/>
              <a:t> + 2*</a:t>
            </a:r>
            <a:r>
              <a:rPr lang="de-CH" sz="1400" dirty="0" err="1"/>
              <a:t>Lquad</a:t>
            </a:r>
            <a:r>
              <a:rPr lang="de-CH" sz="1400" dirty="0"/>
              <a:t> + 4*</a:t>
            </a:r>
            <a:r>
              <a:rPr lang="de-CH" sz="1400" dirty="0" err="1"/>
              <a:t>Ldrift</a:t>
            </a:r>
            <a:r>
              <a:rPr lang="de-CH" sz="1400" dirty="0"/>
              <a:t>;</a:t>
            </a:r>
          </a:p>
          <a:p>
            <a:r>
              <a:rPr lang="de-CH" sz="1400" dirty="0"/>
              <a:t>//k1 = sin(</a:t>
            </a:r>
            <a:r>
              <a:rPr lang="de-CH" sz="1400" dirty="0" err="1"/>
              <a:t>mud</a:t>
            </a:r>
            <a:r>
              <a:rPr lang="de-CH" sz="1400" dirty="0"/>
              <a:t>/2) / (</a:t>
            </a:r>
            <a:r>
              <a:rPr lang="de-CH" sz="1400" dirty="0" err="1"/>
              <a:t>Lcell</a:t>
            </a:r>
            <a:r>
              <a:rPr lang="de-CH" sz="1400" dirty="0"/>
              <a:t>/4) /</a:t>
            </a:r>
            <a:r>
              <a:rPr lang="de-CH" sz="1400" dirty="0" err="1"/>
              <a:t>Lquad</a:t>
            </a:r>
            <a:r>
              <a:rPr lang="de-CH" sz="1400" dirty="0"/>
              <a:t>; // Here k1 </a:t>
            </a:r>
            <a:r>
              <a:rPr lang="de-CH" sz="1400" dirty="0" err="1"/>
              <a:t>is</a:t>
            </a:r>
            <a:r>
              <a:rPr lang="de-CH" sz="1400" dirty="0"/>
              <a:t> not </a:t>
            </a:r>
            <a:r>
              <a:rPr lang="de-CH" sz="1400" dirty="0" err="1"/>
              <a:t>integrated</a:t>
            </a:r>
            <a:endParaRPr lang="de-CH" sz="1400" dirty="0"/>
          </a:p>
          <a:p>
            <a:r>
              <a:rPr lang="de-CH" sz="1400" dirty="0"/>
              <a:t>k1 = 1.477351109;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A08FAC-194F-C88B-AB2B-23B7A138BD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330" y="2888322"/>
            <a:ext cx="4709568" cy="10059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51A5097-DBD9-FC36-37A6-268AFE3392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3843" y="1065612"/>
            <a:ext cx="3655427" cy="265822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4C617E9-F8EB-25B2-6C5C-2F380A5A65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9983" y="3785582"/>
            <a:ext cx="3563149" cy="264036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F68E4F9-9E70-160D-DE62-69A5C30EFBCA}"/>
              </a:ext>
            </a:extLst>
          </p:cNvPr>
          <p:cNvSpPr txBox="1"/>
          <p:nvPr/>
        </p:nvSpPr>
        <p:spPr>
          <a:xfrm>
            <a:off x="4871864" y="4437112"/>
            <a:ext cx="29523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66FF"/>
                </a:solidFill>
              </a:rPr>
              <a:t>Previous runs correct!</a:t>
            </a:r>
            <a:endParaRPr lang="de-CH" sz="2000" b="1" dirty="0">
              <a:solidFill>
                <a:srgbClr val="FF66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76052F-59AE-0382-6CA3-0ABFB1498416}"/>
              </a:ext>
            </a:extLst>
          </p:cNvPr>
          <p:cNvSpPr txBox="1"/>
          <p:nvPr/>
        </p:nvSpPr>
        <p:spPr>
          <a:xfrm>
            <a:off x="7661918" y="683518"/>
            <a:ext cx="3024337" cy="3131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66FF"/>
                </a:solidFill>
              </a:rPr>
              <a:t>JUST FOR REFERENCE</a:t>
            </a:r>
            <a:endParaRPr lang="de-CH" sz="2000" b="1" dirty="0">
              <a:solidFill>
                <a:srgbClr val="FF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834582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8970E2-41D8-DC28-42C4-ABF3E11CE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2EF212-4655-B70A-6291-1748E25DC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4B0AE6-F04B-9222-0FAE-7658D9481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515CB3D-B871-6F24-7679-BFF937872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quad per 2 RF structures</a:t>
            </a:r>
            <a:endParaRPr lang="de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AB0AEE-50D8-BDD8-703F-C4CC7AA6EA1B}"/>
              </a:ext>
            </a:extLst>
          </p:cNvPr>
          <p:cNvSpPr txBox="1"/>
          <p:nvPr/>
        </p:nvSpPr>
        <p:spPr>
          <a:xfrm>
            <a:off x="664245" y="908720"/>
            <a:ext cx="6096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b="1" dirty="0"/>
              <a:t>RF-Track</a:t>
            </a:r>
          </a:p>
          <a:p>
            <a:r>
              <a:rPr lang="de-CH" dirty="0" err="1"/>
              <a:t>Twiss.beta_x</a:t>
            </a:r>
            <a:r>
              <a:rPr lang="de-CH" dirty="0"/>
              <a:t> = 23.885 m</a:t>
            </a:r>
          </a:p>
          <a:p>
            <a:r>
              <a:rPr lang="de-CH" dirty="0" err="1"/>
              <a:t>Twiss.beta_y</a:t>
            </a:r>
            <a:r>
              <a:rPr lang="de-CH" dirty="0"/>
              <a:t> = 4.0981 m</a:t>
            </a:r>
          </a:p>
          <a:p>
            <a:r>
              <a:rPr lang="de-CH" b="1" dirty="0">
                <a:solidFill>
                  <a:schemeClr val="accent6"/>
                </a:solidFill>
              </a:rPr>
              <a:t>K1_FODO = -0.8086</a:t>
            </a:r>
          </a:p>
          <a:p>
            <a:r>
              <a:rPr lang="de-CH" dirty="0"/>
              <a:t>L_FODO = 13.992 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490E344-335C-C4E9-A3EE-278D970904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694" y="2747338"/>
            <a:ext cx="4671465" cy="101354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966EF97-6635-270A-F7C1-B83211F348E0}"/>
              </a:ext>
            </a:extLst>
          </p:cNvPr>
          <p:cNvSpPr txBox="1"/>
          <p:nvPr/>
        </p:nvSpPr>
        <p:spPr>
          <a:xfrm>
            <a:off x="671141" y="4327372"/>
            <a:ext cx="4824536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Initial: from the formula</a:t>
            </a:r>
          </a:p>
          <a:p>
            <a:pPr algn="l"/>
            <a:r>
              <a:rPr lang="en-US" sz="2000" dirty="0"/>
              <a:t>Final: from the matching</a:t>
            </a:r>
          </a:p>
          <a:p>
            <a:pPr algn="l"/>
            <a:r>
              <a:rPr lang="en-US" sz="2000" dirty="0"/>
              <a:t>Phase advance = 90 deg</a:t>
            </a:r>
          </a:p>
          <a:p>
            <a:pPr algn="l"/>
            <a:r>
              <a:rPr lang="en-US" sz="2000" dirty="0"/>
              <a:t>Ok also without the matching: phi = 90 deg</a:t>
            </a:r>
          </a:p>
          <a:p>
            <a:pPr algn="l"/>
            <a:r>
              <a:rPr lang="en-US" sz="2000" dirty="0"/>
              <a:t>Very similar Twiss and initial values: ok</a:t>
            </a:r>
            <a:endParaRPr lang="de-CH" sz="2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3F404AC-323A-D6A5-FB1C-DAA98A0E08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1421" y="1541939"/>
            <a:ext cx="5393885" cy="402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850801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9B75EB-4620-6F1A-288B-FCCA000F1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C4A88F-4D2E-0FDC-7BB4-D0EB22CC6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4301A6-55E5-0B83-6771-826D491B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98CD6AE-C9B1-E2BD-EB57-4A1D45467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comparison</a:t>
            </a:r>
            <a:endParaRPr lang="de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DD158D-3072-B8DB-3E5C-57B9B88E1E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738809"/>
            <a:ext cx="5591944" cy="40664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D23FE7-A524-1577-33B5-A3368A0099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1844" y="1717745"/>
            <a:ext cx="5393885" cy="40273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BA5CA4A-F146-BE00-0C63-7B01922113F4}"/>
              </a:ext>
            </a:extLst>
          </p:cNvPr>
          <p:cNvSpPr txBox="1"/>
          <p:nvPr/>
        </p:nvSpPr>
        <p:spPr>
          <a:xfrm>
            <a:off x="1703512" y="1395864"/>
            <a:ext cx="361734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2 quad each 2 RF structures</a:t>
            </a:r>
            <a:endParaRPr lang="de-CH" sz="20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AB56CD-542D-E828-564B-66CB997BB559}"/>
              </a:ext>
            </a:extLst>
          </p:cNvPr>
          <p:cNvSpPr txBox="1"/>
          <p:nvPr/>
        </p:nvSpPr>
        <p:spPr>
          <a:xfrm>
            <a:off x="6865412" y="1316939"/>
            <a:ext cx="463126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1 quad each 2 RF structures (new)</a:t>
            </a:r>
            <a:endParaRPr lang="de-CH" sz="20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A5B388-3A8E-9AB2-7170-3DA5D3DC985C}"/>
              </a:ext>
            </a:extLst>
          </p:cNvPr>
          <p:cNvSpPr txBox="1"/>
          <p:nvPr/>
        </p:nvSpPr>
        <p:spPr>
          <a:xfrm>
            <a:off x="1703512" y="5850957"/>
            <a:ext cx="31683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K1~1.5 m^-2</a:t>
            </a:r>
            <a:endParaRPr lang="de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CF4FD-5AA2-9B8C-4F05-C35146613712}"/>
              </a:ext>
            </a:extLst>
          </p:cNvPr>
          <p:cNvSpPr txBox="1"/>
          <p:nvPr/>
        </p:nvSpPr>
        <p:spPr>
          <a:xfrm>
            <a:off x="7536160" y="5805264"/>
            <a:ext cx="31683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K1~0.8 m^-2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77194595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AD3697-FDB8-9B29-F48C-9F2281306A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1800" dirty="0" err="1"/>
              <a:t>If</a:t>
            </a:r>
            <a:r>
              <a:rPr lang="de-CH" sz="1800" dirty="0"/>
              <a:t> I </a:t>
            </a:r>
            <a:r>
              <a:rPr lang="de-CH" sz="1800" dirty="0" err="1"/>
              <a:t>take</a:t>
            </a:r>
            <a:r>
              <a:rPr lang="de-CH" sz="1800" dirty="0"/>
              <a:t> </a:t>
            </a:r>
            <a:r>
              <a:rPr lang="de-CH" sz="1800" dirty="0" err="1"/>
              <a:t>the</a:t>
            </a:r>
            <a:r>
              <a:rPr lang="de-CH" sz="1800" dirty="0"/>
              <a:t> </a:t>
            </a:r>
            <a:r>
              <a:rPr lang="de-CH" sz="1800" dirty="0" err="1"/>
              <a:t>new</a:t>
            </a:r>
            <a:r>
              <a:rPr lang="de-CH" sz="1800" dirty="0"/>
              <a:t> </a:t>
            </a:r>
            <a:r>
              <a:rPr lang="de-CH" sz="1800" dirty="0" err="1"/>
              <a:t>lattice</a:t>
            </a:r>
            <a:r>
              <a:rPr lang="de-CH" sz="1800" dirty="0"/>
              <a:t> and I </a:t>
            </a:r>
            <a:r>
              <a:rPr lang="de-CH" sz="1800" dirty="0" err="1"/>
              <a:t>transform</a:t>
            </a:r>
            <a:r>
              <a:rPr lang="de-CH" sz="1800" dirty="0"/>
              <a:t> </a:t>
            </a:r>
            <a:r>
              <a:rPr lang="de-CH" sz="1800" dirty="0" err="1"/>
              <a:t>the</a:t>
            </a:r>
            <a:r>
              <a:rPr lang="de-CH" sz="1800" dirty="0"/>
              <a:t> 1 </a:t>
            </a:r>
            <a:r>
              <a:rPr lang="de-CH" sz="1800" dirty="0" err="1"/>
              <a:t>quad</a:t>
            </a:r>
            <a:r>
              <a:rPr lang="de-CH" sz="1800" dirty="0"/>
              <a:t> per 2 RF </a:t>
            </a:r>
            <a:r>
              <a:rPr lang="de-CH" sz="1800" dirty="0" err="1"/>
              <a:t>structures</a:t>
            </a:r>
            <a:r>
              <a:rPr lang="de-CH" sz="1800" dirty="0"/>
              <a:t> </a:t>
            </a:r>
            <a:r>
              <a:rPr lang="de-CH" sz="1800" dirty="0" err="1"/>
              <a:t>to</a:t>
            </a:r>
            <a:r>
              <a:rPr lang="de-CH" sz="1800" dirty="0"/>
              <a:t> </a:t>
            </a:r>
            <a:r>
              <a:rPr lang="de-CH" sz="1800" dirty="0" err="1"/>
              <a:t>the</a:t>
            </a:r>
            <a:r>
              <a:rPr lang="de-CH" sz="1800" dirty="0"/>
              <a:t> 2 </a:t>
            </a:r>
            <a:r>
              <a:rPr lang="de-CH" sz="1800" dirty="0" err="1"/>
              <a:t>quad</a:t>
            </a:r>
            <a:r>
              <a:rPr lang="de-CH" sz="1800" dirty="0"/>
              <a:t> per 2 RF </a:t>
            </a:r>
            <a:r>
              <a:rPr lang="de-CH" sz="1800" dirty="0" err="1"/>
              <a:t>structures</a:t>
            </a:r>
            <a:r>
              <a:rPr lang="de-CH" sz="1800" dirty="0"/>
              <a:t> (</a:t>
            </a:r>
            <a:r>
              <a:rPr lang="de-CH" sz="1800" dirty="0" err="1"/>
              <a:t>new</a:t>
            </a:r>
            <a:r>
              <a:rPr lang="de-CH" sz="1800" dirty="0"/>
              <a:t>), and I </a:t>
            </a:r>
            <a:r>
              <a:rPr lang="de-CH" sz="1800" dirty="0" err="1"/>
              <a:t>compare</a:t>
            </a:r>
            <a:r>
              <a:rPr lang="de-CH" sz="1800" dirty="0"/>
              <a:t> </a:t>
            </a:r>
            <a:r>
              <a:rPr lang="de-CH" sz="1800" dirty="0" err="1"/>
              <a:t>to</a:t>
            </a:r>
            <a:r>
              <a:rPr lang="de-CH" sz="1800" dirty="0"/>
              <a:t> </a:t>
            </a:r>
            <a:r>
              <a:rPr lang="de-CH" sz="1800" dirty="0" err="1"/>
              <a:t>the</a:t>
            </a:r>
            <a:r>
              <a:rPr lang="de-CH" sz="1800" dirty="0"/>
              <a:t> </a:t>
            </a:r>
            <a:r>
              <a:rPr lang="de-CH" sz="1800" dirty="0" err="1"/>
              <a:t>old</a:t>
            </a:r>
            <a:r>
              <a:rPr lang="de-CH" sz="1800" dirty="0"/>
              <a:t> </a:t>
            </a:r>
            <a:r>
              <a:rPr lang="de-CH" sz="1800" dirty="0" err="1"/>
              <a:t>lattice</a:t>
            </a:r>
            <a:r>
              <a:rPr lang="de-CH" sz="1800" dirty="0"/>
              <a:t> 2 </a:t>
            </a:r>
            <a:r>
              <a:rPr lang="de-CH" sz="1800" dirty="0" err="1"/>
              <a:t>quad</a:t>
            </a:r>
            <a:r>
              <a:rPr lang="de-CH" sz="1800" dirty="0"/>
              <a:t> per 2 RF </a:t>
            </a:r>
            <a:r>
              <a:rPr lang="de-CH" sz="1800" dirty="0" err="1"/>
              <a:t>structure</a:t>
            </a:r>
            <a:r>
              <a:rPr lang="de-CH" sz="1800" dirty="0"/>
              <a:t> (</a:t>
            </a:r>
            <a:r>
              <a:rPr lang="de-CH" sz="1800" dirty="0" err="1"/>
              <a:t>old</a:t>
            </a:r>
            <a:r>
              <a:rPr lang="de-CH" sz="1800" dirty="0"/>
              <a:t>), I </a:t>
            </a:r>
            <a:r>
              <a:rPr lang="de-CH" sz="1800" dirty="0" err="1"/>
              <a:t>obtain</a:t>
            </a:r>
            <a:r>
              <a:rPr lang="de-CH" sz="1800" dirty="0"/>
              <a:t> </a:t>
            </a:r>
            <a:r>
              <a:rPr lang="de-CH" sz="1800" dirty="0" err="1"/>
              <a:t>similar</a:t>
            </a:r>
            <a:r>
              <a:rPr lang="de-CH" sz="1800" dirty="0"/>
              <a:t> (</a:t>
            </a:r>
            <a:r>
              <a:rPr lang="de-CH" sz="1800" dirty="0" err="1"/>
              <a:t>even</a:t>
            </a:r>
            <a:r>
              <a:rPr lang="de-CH" sz="1800" dirty="0"/>
              <a:t> </a:t>
            </a:r>
            <a:r>
              <a:rPr lang="de-CH" sz="1800" dirty="0" err="1"/>
              <a:t>if</a:t>
            </a:r>
            <a:r>
              <a:rPr lang="de-CH" sz="1800" dirty="0"/>
              <a:t> not </a:t>
            </a:r>
            <a:r>
              <a:rPr lang="de-CH" sz="1800" dirty="0" err="1"/>
              <a:t>the</a:t>
            </a:r>
            <a:r>
              <a:rPr lang="de-CH" sz="1800" dirty="0"/>
              <a:t> same) </a:t>
            </a:r>
            <a:r>
              <a:rPr lang="de-CH" sz="1800" dirty="0" err="1"/>
              <a:t>results</a:t>
            </a:r>
            <a:endParaRPr lang="de-CH" sz="1800" dirty="0"/>
          </a:p>
          <a:p>
            <a:r>
              <a:rPr lang="de-CH" sz="1100" dirty="0"/>
              <a:t>Path: C:\Users\bettoni_s\switchdrive\Backup </a:t>
            </a:r>
            <a:r>
              <a:rPr lang="de-CH" sz="1100" dirty="0" err="1"/>
              <a:t>Documents</a:t>
            </a:r>
            <a:r>
              <a:rPr lang="de-CH" sz="1100" dirty="0"/>
              <a:t>\FCC\22_Progress_Linacs\JA_3GHz_3m\</a:t>
            </a:r>
            <a:r>
              <a:rPr lang="de-CH" sz="1100" dirty="0" err="1"/>
              <a:t>OneQuadPerRF_ok</a:t>
            </a:r>
            <a:r>
              <a:rPr lang="de-CH" sz="1100" dirty="0"/>
              <a:t>\G_21MV_m\Test_2Q_2RF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6B415-63F4-F810-9DFD-503780A8E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6C947C-EF3A-A979-4DDB-5CD56F916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D8D9D2-ECBC-F609-2BBA-A7E62A5F6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35FDC5-CDE4-C36D-0A0E-E45BD04FC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Impact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lattice</a:t>
            </a:r>
            <a:r>
              <a:rPr lang="de-CH" dirty="0"/>
              <a:t> </a:t>
            </a:r>
            <a:r>
              <a:rPr lang="de-CH" dirty="0" err="1"/>
              <a:t>change</a:t>
            </a:r>
            <a:endParaRPr lang="de-CH" dirty="0"/>
          </a:p>
        </p:txBody>
      </p:sp>
      <p:pic>
        <p:nvPicPr>
          <p:cNvPr id="10" name="Picture 9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29D0EF90-A4C3-6641-D7BC-A5BF605DA0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35" y="2389352"/>
            <a:ext cx="5230442" cy="3922831"/>
          </a:xfrm>
          <a:prstGeom prst="rect">
            <a:avLst/>
          </a:prstGeom>
        </p:spPr>
      </p:pic>
      <p:pic>
        <p:nvPicPr>
          <p:cNvPr id="14" name="Picture 13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0B5499F6-BBC1-D851-E52F-17D8464B78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56" y="2613558"/>
            <a:ext cx="4536504" cy="340237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A07A176-6AE0-0C90-E92E-9F8364476F3E}"/>
              </a:ext>
            </a:extLst>
          </p:cNvPr>
          <p:cNvSpPr txBox="1"/>
          <p:nvPr/>
        </p:nvSpPr>
        <p:spPr>
          <a:xfrm rot="20373669">
            <a:off x="6923103" y="2498273"/>
            <a:ext cx="517009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b="1" dirty="0" err="1"/>
              <a:t>Good</a:t>
            </a:r>
            <a:r>
              <a:rPr lang="de-CH" sz="2000" b="1" dirty="0"/>
              <a:t>, but </a:t>
            </a:r>
            <a:r>
              <a:rPr lang="de-CH" sz="2000" b="1" dirty="0" err="1"/>
              <a:t>the</a:t>
            </a:r>
            <a:r>
              <a:rPr lang="de-CH" sz="2000" b="1" dirty="0"/>
              <a:t> </a:t>
            </a:r>
            <a:r>
              <a:rPr lang="de-CH" sz="2000" b="1" dirty="0" err="1"/>
              <a:t>old</a:t>
            </a:r>
            <a:r>
              <a:rPr lang="de-CH" sz="2000" b="1" dirty="0"/>
              <a:t> </a:t>
            </a:r>
            <a:r>
              <a:rPr lang="de-CH" sz="2000" b="1" dirty="0" err="1"/>
              <a:t>lattice</a:t>
            </a:r>
            <a:r>
              <a:rPr lang="de-CH" sz="2000" b="1" dirty="0"/>
              <a:t> </a:t>
            </a:r>
            <a:r>
              <a:rPr lang="de-CH" sz="2000" b="1" dirty="0" err="1"/>
              <a:t>even</a:t>
            </a:r>
            <a:r>
              <a:rPr lang="de-CH" sz="2000" b="1" dirty="0"/>
              <a:t> </a:t>
            </a:r>
            <a:r>
              <a:rPr lang="de-CH" sz="2000" b="1" dirty="0" err="1"/>
              <a:t>better</a:t>
            </a:r>
            <a:endParaRPr lang="de-CH" sz="2000" b="1" dirty="0"/>
          </a:p>
        </p:txBody>
      </p:sp>
    </p:spTree>
    <p:extLst>
      <p:ext uri="{BB962C8B-B14F-4D97-AF65-F5344CB8AC3E}">
        <p14:creationId xmlns:p14="http://schemas.microsoft.com/office/powerpoint/2010/main" val="1896965943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6B7BF69-0A09-6B9F-E0DF-9AD7CFD06A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980897"/>
            <a:ext cx="10729267" cy="810444"/>
          </a:xfrm>
        </p:spPr>
        <p:txBody>
          <a:bodyPr/>
          <a:lstStyle/>
          <a:p>
            <a:r>
              <a:rPr lang="en-US" dirty="0"/>
              <a:t>I put 1 corrector and 1 BPM upstream and downstream respectively of the RF and the quad. Before it was around the quadrupoles.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4C95AF-CE37-48BE-95E3-1FF328E49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29B320-6549-41C3-AAD4-E5D81F25F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C6A617-4974-3FA3-2220-0363A34B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2C66930-01E9-5EF5-17CD-591CBE3E8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quad per 2 RF structure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16C481-E8BE-2380-AE50-3C7E1B977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2497111"/>
            <a:ext cx="4908558" cy="358402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C48BE55-B834-B885-C39C-02F61B9496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392" y="1678175"/>
            <a:ext cx="10493059" cy="73291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C3ACC29-66AC-88A3-9DD4-AD7EEA0DCFD5}"/>
              </a:ext>
            </a:extLst>
          </p:cNvPr>
          <p:cNvSpPr txBox="1"/>
          <p:nvPr/>
        </p:nvSpPr>
        <p:spPr>
          <a:xfrm>
            <a:off x="5220151" y="3497792"/>
            <a:ext cx="690075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/>
              <a:t>Nquad</a:t>
            </a:r>
            <a:r>
              <a:rPr lang="en-US" sz="1800" dirty="0"/>
              <a:t> = 141, N_BPM = 143, </a:t>
            </a:r>
            <a:r>
              <a:rPr lang="en-US" sz="1800" dirty="0" err="1"/>
              <a:t>N_corr</a:t>
            </a:r>
            <a:r>
              <a:rPr lang="en-US" sz="1800" dirty="0"/>
              <a:t> = 141: 1 BPM around the quad and at the end. </a:t>
            </a:r>
          </a:p>
          <a:p>
            <a:r>
              <a:rPr lang="en-US" dirty="0"/>
              <a:t>Linac total length ~940 m compared to the 2Q2RF case which is ~1070 m</a:t>
            </a:r>
          </a:p>
        </p:txBody>
      </p:sp>
    </p:spTree>
    <p:extLst>
      <p:ext uri="{BB962C8B-B14F-4D97-AF65-F5344CB8AC3E}">
        <p14:creationId xmlns:p14="http://schemas.microsoft.com/office/powerpoint/2010/main" val="668204493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AC69B5-B139-0F53-0337-75B4240996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3 GHz 2 Q2RF: 1069.5 m</a:t>
            </a:r>
          </a:p>
          <a:p>
            <a:r>
              <a:rPr lang="de-CH" dirty="0"/>
              <a:t>3 GHz 1 Q2RF:  999.5 m</a:t>
            </a:r>
          </a:p>
          <a:p>
            <a:endParaRPr lang="de-CH" dirty="0"/>
          </a:p>
          <a:p>
            <a:endParaRPr lang="de-CH" dirty="0"/>
          </a:p>
          <a:p>
            <a:r>
              <a:rPr lang="de-CH" dirty="0"/>
              <a:t>6 GHz 2 Q2RF: 754 m</a:t>
            </a:r>
          </a:p>
          <a:p>
            <a:r>
              <a:rPr lang="de-CH" dirty="0"/>
              <a:t>6 GHz 1 Q2RF:  705.7 m</a:t>
            </a:r>
          </a:p>
          <a:p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51B88B-FA9E-93FD-1787-4C646E696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290D08-D62A-2026-6555-F0D8B40AC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766912-4400-63EE-4949-838116C41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003323E-0E3B-8BEB-B6FB-6821A0069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HE </a:t>
            </a:r>
            <a:r>
              <a:rPr lang="de-CH" dirty="0" err="1"/>
              <a:t>length</a:t>
            </a:r>
            <a:r>
              <a:rPr lang="de-CH" dirty="0"/>
              <a:t> </a:t>
            </a:r>
            <a:r>
              <a:rPr lang="de-CH" dirty="0" err="1"/>
              <a:t>including</a:t>
            </a:r>
            <a:r>
              <a:rPr lang="de-CH" dirty="0"/>
              <a:t> SRW</a:t>
            </a:r>
          </a:p>
        </p:txBody>
      </p:sp>
    </p:spTree>
    <p:extLst>
      <p:ext uri="{BB962C8B-B14F-4D97-AF65-F5344CB8AC3E}">
        <p14:creationId xmlns:p14="http://schemas.microsoft.com/office/powerpoint/2010/main" val="3267937626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A4330D-5EB2-7241-FC67-D59B24C38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92C93A-FB67-3B2F-9CB1-7A7549736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5A9E53-3A17-D774-0C41-0B273E4C3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69B0452-28EE-C1CA-362B-F6BF41F98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 = 3 GHz</a:t>
            </a:r>
            <a:endParaRPr lang="de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BE8610-44C7-3BFE-36F6-130D6888FF17}"/>
              </a:ext>
            </a:extLst>
          </p:cNvPr>
          <p:cNvSpPr txBox="1"/>
          <p:nvPr/>
        </p:nvSpPr>
        <p:spPr>
          <a:xfrm>
            <a:off x="142112" y="592614"/>
            <a:ext cx="3217584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600" dirty="0"/>
              <a:t>FINAL BUNCHES</a:t>
            </a:r>
          </a:p>
          <a:p>
            <a:r>
              <a:rPr lang="de-CH" sz="1600" dirty="0"/>
              <a:t>Final </a:t>
            </a:r>
            <a:r>
              <a:rPr lang="de-CH" sz="1600" dirty="0" err="1"/>
              <a:t>bunches</a:t>
            </a:r>
            <a:r>
              <a:rPr lang="de-CH" sz="1600" dirty="0"/>
              <a:t> n. 1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bunch</a:t>
            </a:r>
            <a:r>
              <a:rPr lang="de-CH" sz="1600" dirty="0"/>
              <a:t> </a:t>
            </a:r>
            <a:r>
              <a:rPr lang="de-CH" sz="1600" dirty="0" err="1"/>
              <a:t>length</a:t>
            </a:r>
            <a:r>
              <a:rPr lang="de-CH" sz="1600" dirty="0"/>
              <a:t> = 4.4368 mm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dp</a:t>
            </a:r>
            <a:r>
              <a:rPr lang="de-CH" sz="1600" dirty="0"/>
              <a:t>/p = 0.16184%</a:t>
            </a:r>
          </a:p>
          <a:p>
            <a:endParaRPr lang="de-CH" sz="1600" dirty="0"/>
          </a:p>
          <a:p>
            <a:r>
              <a:rPr lang="de-CH" sz="1600" dirty="0"/>
              <a:t>Final </a:t>
            </a:r>
            <a:r>
              <a:rPr lang="de-CH" sz="1600" dirty="0" err="1"/>
              <a:t>bunches</a:t>
            </a:r>
            <a:r>
              <a:rPr lang="de-CH" sz="1600" dirty="0"/>
              <a:t> n. 2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bunch</a:t>
            </a:r>
            <a:r>
              <a:rPr lang="de-CH" sz="1600" dirty="0"/>
              <a:t> </a:t>
            </a:r>
            <a:r>
              <a:rPr lang="de-CH" sz="1600" dirty="0" err="1"/>
              <a:t>length</a:t>
            </a:r>
            <a:r>
              <a:rPr lang="de-CH" sz="1600" dirty="0"/>
              <a:t> = 4.4587 mm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dp</a:t>
            </a:r>
            <a:r>
              <a:rPr lang="de-CH" sz="1600" dirty="0"/>
              <a:t>/p = 0.16017%</a:t>
            </a:r>
          </a:p>
          <a:p>
            <a:r>
              <a:rPr lang="de-CH" sz="1600" dirty="0" err="1"/>
              <a:t>Dt</a:t>
            </a:r>
            <a:r>
              <a:rPr lang="de-CH" sz="1600" dirty="0"/>
              <a:t> = 5.7137 ps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pC</a:t>
            </a:r>
            <a:r>
              <a:rPr lang="de-CH" sz="1600" dirty="0"/>
              <a:t> = 0.0048698%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nC</a:t>
            </a:r>
            <a:r>
              <a:rPr lang="de-CH" sz="1600" dirty="0"/>
              <a:t> = 0.0042586%</a:t>
            </a:r>
          </a:p>
          <a:p>
            <a:endParaRPr lang="de-CH" sz="1600" dirty="0"/>
          </a:p>
          <a:p>
            <a:r>
              <a:rPr lang="de-CH" sz="1600" dirty="0"/>
              <a:t>Final </a:t>
            </a:r>
            <a:r>
              <a:rPr lang="de-CH" sz="1600" dirty="0" err="1"/>
              <a:t>bunches</a:t>
            </a:r>
            <a:r>
              <a:rPr lang="de-CH" sz="1600" dirty="0"/>
              <a:t> n. 3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bunch</a:t>
            </a:r>
            <a:r>
              <a:rPr lang="de-CH" sz="1600" dirty="0"/>
              <a:t> </a:t>
            </a:r>
            <a:r>
              <a:rPr lang="de-CH" sz="1600" dirty="0" err="1"/>
              <a:t>length</a:t>
            </a:r>
            <a:r>
              <a:rPr lang="de-CH" sz="1600" dirty="0"/>
              <a:t> = 4.4789 mm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dp</a:t>
            </a:r>
            <a:r>
              <a:rPr lang="de-CH" sz="1600" dirty="0"/>
              <a:t>/p = 0.15088%</a:t>
            </a:r>
          </a:p>
          <a:p>
            <a:r>
              <a:rPr lang="de-CH" sz="1600" dirty="0" err="1"/>
              <a:t>Dt</a:t>
            </a:r>
            <a:r>
              <a:rPr lang="de-CH" sz="1600" dirty="0"/>
              <a:t> = 10.977 ps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pC</a:t>
            </a:r>
            <a:r>
              <a:rPr lang="de-CH" sz="1600" dirty="0"/>
              <a:t> = 0.006681%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nC</a:t>
            </a:r>
            <a:r>
              <a:rPr lang="de-CH" sz="1600" dirty="0"/>
              <a:t> = 0.0060698%</a:t>
            </a:r>
          </a:p>
          <a:p>
            <a:endParaRPr lang="de-CH" sz="1600" dirty="0"/>
          </a:p>
          <a:p>
            <a:r>
              <a:rPr lang="de-CH" sz="1600" dirty="0"/>
              <a:t>Final </a:t>
            </a:r>
            <a:r>
              <a:rPr lang="de-CH" sz="1600" dirty="0" err="1"/>
              <a:t>bunches</a:t>
            </a:r>
            <a:r>
              <a:rPr lang="de-CH" sz="1600" dirty="0"/>
              <a:t> n. 4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bunch</a:t>
            </a:r>
            <a:r>
              <a:rPr lang="de-CH" sz="1600" dirty="0"/>
              <a:t> </a:t>
            </a:r>
            <a:r>
              <a:rPr lang="de-CH" sz="1600" dirty="0" err="1"/>
              <a:t>length</a:t>
            </a:r>
            <a:r>
              <a:rPr lang="de-CH" sz="1600" dirty="0"/>
              <a:t> = 4.5032 mm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dp</a:t>
            </a:r>
            <a:r>
              <a:rPr lang="de-CH" sz="1600" dirty="0"/>
              <a:t>/p = 0.1304%</a:t>
            </a:r>
          </a:p>
          <a:p>
            <a:r>
              <a:rPr lang="de-CH" sz="1600" dirty="0" err="1"/>
              <a:t>Dt</a:t>
            </a:r>
            <a:r>
              <a:rPr lang="de-CH" sz="1600" dirty="0"/>
              <a:t> = 17.3003 ps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pC</a:t>
            </a:r>
            <a:r>
              <a:rPr lang="de-CH" sz="1600" dirty="0"/>
              <a:t> = 0.0014202%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nC</a:t>
            </a:r>
            <a:r>
              <a:rPr lang="de-CH" sz="1600" dirty="0"/>
              <a:t> = 0.00080902%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9902A371-5EF1-E12B-5D81-0331F1195764}"/>
              </a:ext>
            </a:extLst>
          </p:cNvPr>
          <p:cNvSpPr/>
          <p:nvPr/>
        </p:nvSpPr>
        <p:spPr>
          <a:xfrm>
            <a:off x="7699359" y="2524149"/>
            <a:ext cx="864096" cy="648072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 err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A74506-0288-56B4-E82B-3DB8812F943F}"/>
              </a:ext>
            </a:extLst>
          </p:cNvPr>
          <p:cNvSpPr txBox="1"/>
          <p:nvPr/>
        </p:nvSpPr>
        <p:spPr>
          <a:xfrm>
            <a:off x="7392144" y="3106644"/>
            <a:ext cx="208823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/>
              <a:t>Lower R56</a:t>
            </a:r>
          </a:p>
          <a:p>
            <a:pPr algn="l"/>
            <a:r>
              <a:rPr lang="en-US" sz="1400" b="1" dirty="0"/>
              <a:t>Angle = 0.1509 rad</a:t>
            </a:r>
            <a:endParaRPr lang="de-CH" sz="14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8DE843-8FF2-6343-58B7-9F6D3F252102}"/>
              </a:ext>
            </a:extLst>
          </p:cNvPr>
          <p:cNvSpPr txBox="1"/>
          <p:nvPr/>
        </p:nvSpPr>
        <p:spPr>
          <a:xfrm>
            <a:off x="8832304" y="592614"/>
            <a:ext cx="3217584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600" dirty="0"/>
              <a:t>FINAL BUNCHES</a:t>
            </a:r>
          </a:p>
          <a:p>
            <a:r>
              <a:rPr lang="de-CH" sz="1600" dirty="0"/>
              <a:t>Final </a:t>
            </a:r>
            <a:r>
              <a:rPr lang="de-CH" sz="1600" dirty="0" err="1"/>
              <a:t>bunches</a:t>
            </a:r>
            <a:r>
              <a:rPr lang="de-CH" sz="1600" dirty="0"/>
              <a:t> n. 1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bunch</a:t>
            </a:r>
            <a:r>
              <a:rPr lang="de-CH" sz="1600" dirty="0"/>
              <a:t> </a:t>
            </a:r>
            <a:r>
              <a:rPr lang="de-CH" sz="1600" dirty="0" err="1"/>
              <a:t>length</a:t>
            </a:r>
            <a:r>
              <a:rPr lang="de-CH" sz="1600" dirty="0"/>
              <a:t> = 3.9626 mm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dp</a:t>
            </a:r>
            <a:r>
              <a:rPr lang="de-CH" sz="1600" dirty="0"/>
              <a:t>/p = 0.080665%</a:t>
            </a:r>
          </a:p>
          <a:p>
            <a:endParaRPr lang="de-CH" sz="1600" dirty="0"/>
          </a:p>
          <a:p>
            <a:r>
              <a:rPr lang="de-CH" sz="1600" dirty="0"/>
              <a:t>Final </a:t>
            </a:r>
            <a:r>
              <a:rPr lang="de-CH" sz="1600" dirty="0" err="1"/>
              <a:t>bunches</a:t>
            </a:r>
            <a:r>
              <a:rPr lang="de-CH" sz="1600" dirty="0"/>
              <a:t> n. 2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bunch</a:t>
            </a:r>
            <a:r>
              <a:rPr lang="de-CH" sz="1600" dirty="0"/>
              <a:t> </a:t>
            </a:r>
            <a:r>
              <a:rPr lang="de-CH" sz="1600" dirty="0" err="1"/>
              <a:t>length</a:t>
            </a:r>
            <a:r>
              <a:rPr lang="de-CH" sz="1600" dirty="0"/>
              <a:t> = 3.9817 mm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dp</a:t>
            </a:r>
            <a:r>
              <a:rPr lang="de-CH" sz="1600" dirty="0"/>
              <a:t>/p = 0.079859%</a:t>
            </a:r>
          </a:p>
          <a:p>
            <a:r>
              <a:rPr lang="de-CH" sz="1600" dirty="0" err="1"/>
              <a:t>Dt</a:t>
            </a:r>
            <a:r>
              <a:rPr lang="de-CH" sz="1600" dirty="0"/>
              <a:t> = 4.9745 ps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pC</a:t>
            </a:r>
            <a:r>
              <a:rPr lang="de-CH" sz="1600" dirty="0"/>
              <a:t> = -0.033626%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nC</a:t>
            </a:r>
            <a:r>
              <a:rPr lang="de-CH" sz="1600" dirty="0"/>
              <a:t> = -0.034228%</a:t>
            </a:r>
          </a:p>
          <a:p>
            <a:endParaRPr lang="de-CH" sz="1600" dirty="0"/>
          </a:p>
          <a:p>
            <a:r>
              <a:rPr lang="de-CH" sz="1600" dirty="0"/>
              <a:t>Final </a:t>
            </a:r>
            <a:r>
              <a:rPr lang="de-CH" sz="1600" dirty="0" err="1"/>
              <a:t>bunches</a:t>
            </a:r>
            <a:r>
              <a:rPr lang="de-CH" sz="1600" dirty="0"/>
              <a:t> n. 3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bunch</a:t>
            </a:r>
            <a:r>
              <a:rPr lang="de-CH" sz="1600" dirty="0"/>
              <a:t> </a:t>
            </a:r>
            <a:r>
              <a:rPr lang="de-CH" sz="1600" dirty="0" err="1"/>
              <a:t>length</a:t>
            </a:r>
            <a:r>
              <a:rPr lang="de-CH" sz="1600" dirty="0"/>
              <a:t> = 3.9994 mm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dp</a:t>
            </a:r>
            <a:r>
              <a:rPr lang="de-CH" sz="1600" dirty="0"/>
              <a:t>/p = 0.074527%</a:t>
            </a:r>
          </a:p>
          <a:p>
            <a:r>
              <a:rPr lang="de-CH" sz="1600" dirty="0" err="1"/>
              <a:t>Dt</a:t>
            </a:r>
            <a:r>
              <a:rPr lang="de-CH" sz="1600" dirty="0"/>
              <a:t> = 9.557 ps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pC</a:t>
            </a:r>
            <a:r>
              <a:rPr lang="de-CH" sz="1600" dirty="0"/>
              <a:t> = -0.065916%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nC</a:t>
            </a:r>
            <a:r>
              <a:rPr lang="de-CH" sz="1600" dirty="0"/>
              <a:t> = -0.066518%</a:t>
            </a:r>
          </a:p>
          <a:p>
            <a:endParaRPr lang="de-CH" sz="1600" dirty="0"/>
          </a:p>
          <a:p>
            <a:r>
              <a:rPr lang="de-CH" sz="1600" dirty="0"/>
              <a:t>Final </a:t>
            </a:r>
            <a:r>
              <a:rPr lang="de-CH" sz="1600" dirty="0" err="1"/>
              <a:t>bunches</a:t>
            </a:r>
            <a:r>
              <a:rPr lang="de-CH" sz="1600" dirty="0"/>
              <a:t> n. 4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bunch</a:t>
            </a:r>
            <a:r>
              <a:rPr lang="de-CH" sz="1600" dirty="0"/>
              <a:t> </a:t>
            </a:r>
            <a:r>
              <a:rPr lang="de-CH" sz="1600" dirty="0" err="1"/>
              <a:t>length</a:t>
            </a:r>
            <a:r>
              <a:rPr lang="de-CH" sz="1600" dirty="0"/>
              <a:t> = 4.0206 mm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dp</a:t>
            </a:r>
            <a:r>
              <a:rPr lang="de-CH" sz="1600" dirty="0"/>
              <a:t>/p = 0.062994%</a:t>
            </a:r>
          </a:p>
          <a:p>
            <a:r>
              <a:rPr lang="de-CH" sz="1600" dirty="0" err="1"/>
              <a:t>Dt</a:t>
            </a:r>
            <a:r>
              <a:rPr lang="de-CH" sz="1600" dirty="0"/>
              <a:t> = 15.0626 ps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pC</a:t>
            </a:r>
            <a:r>
              <a:rPr lang="de-CH" sz="1600" dirty="0"/>
              <a:t> = -0.10909%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nC</a:t>
            </a:r>
            <a:r>
              <a:rPr lang="de-CH" sz="1600" dirty="0"/>
              <a:t> = -0.10969%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92279145-D24C-BFE0-2368-CD242A87854A}"/>
              </a:ext>
            </a:extLst>
          </p:cNvPr>
          <p:cNvSpPr/>
          <p:nvPr/>
        </p:nvSpPr>
        <p:spPr>
          <a:xfrm>
            <a:off x="3376196" y="3078147"/>
            <a:ext cx="864096" cy="648072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5FC55B-B4E3-FC41-417E-71674B1D1FA7}"/>
              </a:ext>
            </a:extLst>
          </p:cNvPr>
          <p:cNvSpPr txBox="1"/>
          <p:nvPr/>
        </p:nvSpPr>
        <p:spPr>
          <a:xfrm>
            <a:off x="2584429" y="2705545"/>
            <a:ext cx="208823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/>
              <a:t>Lower R56</a:t>
            </a:r>
          </a:p>
          <a:p>
            <a:pPr algn="l"/>
            <a:r>
              <a:rPr lang="en-US" sz="1400" b="1" dirty="0"/>
              <a:t>Angle = 0.1523 rad</a:t>
            </a:r>
            <a:endParaRPr lang="de-CH" sz="1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F0AC88-6226-1DD0-2AD1-085194705132}"/>
              </a:ext>
            </a:extLst>
          </p:cNvPr>
          <p:cNvSpPr txBox="1"/>
          <p:nvPr/>
        </p:nvSpPr>
        <p:spPr>
          <a:xfrm>
            <a:off x="4624665" y="413599"/>
            <a:ext cx="3247845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600" dirty="0"/>
              <a:t>FINAL BUNCHES</a:t>
            </a:r>
          </a:p>
          <a:p>
            <a:r>
              <a:rPr lang="de-CH" sz="1600" dirty="0"/>
              <a:t>Final </a:t>
            </a:r>
            <a:r>
              <a:rPr lang="de-CH" sz="1600" dirty="0" err="1"/>
              <a:t>bunches</a:t>
            </a:r>
            <a:r>
              <a:rPr lang="de-CH" sz="1600" dirty="0"/>
              <a:t> n. 1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bunch</a:t>
            </a:r>
            <a:r>
              <a:rPr lang="de-CH" sz="1600" dirty="0"/>
              <a:t> </a:t>
            </a:r>
            <a:r>
              <a:rPr lang="de-CH" sz="1600" dirty="0" err="1"/>
              <a:t>length</a:t>
            </a:r>
            <a:r>
              <a:rPr lang="de-CH" sz="1600" dirty="0"/>
              <a:t> = 4.0204 mm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dp</a:t>
            </a:r>
            <a:r>
              <a:rPr lang="de-CH" sz="1600" dirty="0"/>
              <a:t>/p = 0.090036%</a:t>
            </a:r>
          </a:p>
          <a:p>
            <a:endParaRPr lang="de-CH" sz="1600" dirty="0"/>
          </a:p>
          <a:p>
            <a:r>
              <a:rPr lang="de-CH" sz="1600" dirty="0"/>
              <a:t>Final </a:t>
            </a:r>
            <a:r>
              <a:rPr lang="de-CH" sz="1600" dirty="0" err="1"/>
              <a:t>bunches</a:t>
            </a:r>
            <a:r>
              <a:rPr lang="de-CH" sz="1600" dirty="0"/>
              <a:t> n. 2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bunch</a:t>
            </a:r>
            <a:r>
              <a:rPr lang="de-CH" sz="1600" dirty="0"/>
              <a:t> </a:t>
            </a:r>
            <a:r>
              <a:rPr lang="de-CH" sz="1600" dirty="0" err="1"/>
              <a:t>length</a:t>
            </a:r>
            <a:r>
              <a:rPr lang="de-CH" sz="1600" dirty="0"/>
              <a:t> = 4.0399 mm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dp</a:t>
            </a:r>
            <a:r>
              <a:rPr lang="de-CH" sz="1600" dirty="0"/>
              <a:t>/p = 0.089188%</a:t>
            </a:r>
          </a:p>
          <a:p>
            <a:r>
              <a:rPr lang="de-CH" sz="1600" dirty="0" err="1"/>
              <a:t>Dt</a:t>
            </a:r>
            <a:r>
              <a:rPr lang="de-CH" sz="1600" dirty="0"/>
              <a:t> = 5.0647 ps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pC</a:t>
            </a:r>
            <a:r>
              <a:rPr lang="de-CH" sz="1600" dirty="0"/>
              <a:t> = -0.02888%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nC</a:t>
            </a:r>
            <a:r>
              <a:rPr lang="de-CH" sz="1600" dirty="0"/>
              <a:t> = -0.029487%</a:t>
            </a:r>
          </a:p>
          <a:p>
            <a:endParaRPr lang="de-CH" sz="1600" dirty="0"/>
          </a:p>
          <a:p>
            <a:r>
              <a:rPr lang="de-CH" sz="1600" dirty="0"/>
              <a:t>Final </a:t>
            </a:r>
            <a:r>
              <a:rPr lang="de-CH" sz="1600" dirty="0" err="1"/>
              <a:t>bunches</a:t>
            </a:r>
            <a:r>
              <a:rPr lang="de-CH" sz="1600" dirty="0"/>
              <a:t> n. 3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bunch</a:t>
            </a:r>
            <a:r>
              <a:rPr lang="de-CH" sz="1600" dirty="0"/>
              <a:t> </a:t>
            </a:r>
            <a:r>
              <a:rPr lang="de-CH" sz="1600" dirty="0" err="1"/>
              <a:t>length</a:t>
            </a:r>
            <a:r>
              <a:rPr lang="de-CH" sz="1600" dirty="0"/>
              <a:t> = 4.0578 mm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dp</a:t>
            </a:r>
            <a:r>
              <a:rPr lang="de-CH" sz="1600" dirty="0"/>
              <a:t>/p = 0.083387%</a:t>
            </a:r>
          </a:p>
          <a:p>
            <a:r>
              <a:rPr lang="de-CH" sz="1600" dirty="0" err="1"/>
              <a:t>Dt</a:t>
            </a:r>
            <a:r>
              <a:rPr lang="de-CH" sz="1600" dirty="0"/>
              <a:t> = 9.7302 ps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pC</a:t>
            </a:r>
            <a:r>
              <a:rPr lang="de-CH" sz="1600" dirty="0"/>
              <a:t> = -0.05695%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nC</a:t>
            </a:r>
            <a:r>
              <a:rPr lang="de-CH" sz="1600" dirty="0"/>
              <a:t> = -0.057556%</a:t>
            </a:r>
          </a:p>
          <a:p>
            <a:endParaRPr lang="de-CH" sz="1600" dirty="0"/>
          </a:p>
          <a:p>
            <a:r>
              <a:rPr lang="de-CH" sz="1600" dirty="0"/>
              <a:t>Final </a:t>
            </a:r>
            <a:r>
              <a:rPr lang="de-CH" sz="1600" dirty="0" err="1"/>
              <a:t>bunches</a:t>
            </a:r>
            <a:r>
              <a:rPr lang="de-CH" sz="1600" dirty="0"/>
              <a:t> n. 4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bunch</a:t>
            </a:r>
            <a:r>
              <a:rPr lang="de-CH" sz="1600" dirty="0"/>
              <a:t> </a:t>
            </a:r>
            <a:r>
              <a:rPr lang="de-CH" sz="1600" dirty="0" err="1"/>
              <a:t>length</a:t>
            </a:r>
            <a:r>
              <a:rPr lang="de-CH" sz="1600" dirty="0"/>
              <a:t> = 4.0795 mm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dp</a:t>
            </a:r>
            <a:r>
              <a:rPr lang="de-CH" sz="1600" dirty="0"/>
              <a:t>/p = 0.070666%</a:t>
            </a:r>
          </a:p>
          <a:p>
            <a:r>
              <a:rPr lang="de-CH" sz="1600" dirty="0" err="1"/>
              <a:t>Dt</a:t>
            </a:r>
            <a:r>
              <a:rPr lang="de-CH" sz="1600" dirty="0"/>
              <a:t> = 15.3355 ps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pC</a:t>
            </a:r>
            <a:r>
              <a:rPr lang="de-CH" sz="1600" dirty="0"/>
              <a:t> = -0.095388%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nC</a:t>
            </a:r>
            <a:r>
              <a:rPr lang="de-CH" sz="1600" dirty="0"/>
              <a:t> = -0.095994%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24BD142-1765-887A-52CD-3FA89761728E}"/>
              </a:ext>
            </a:extLst>
          </p:cNvPr>
          <p:cNvSpPr txBox="1"/>
          <p:nvPr/>
        </p:nvSpPr>
        <p:spPr>
          <a:xfrm>
            <a:off x="3594903" y="17840"/>
            <a:ext cx="453650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b="1" dirty="0"/>
              <a:t>UNDER OPTIMIZATION</a:t>
            </a:r>
            <a:endParaRPr lang="de-CH" sz="2800" b="1" dirty="0"/>
          </a:p>
        </p:txBody>
      </p:sp>
    </p:spTree>
    <p:extLst>
      <p:ext uri="{BB962C8B-B14F-4D97-AF65-F5344CB8AC3E}">
        <p14:creationId xmlns:p14="http://schemas.microsoft.com/office/powerpoint/2010/main" val="3507525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56D187-62A1-9588-6065-9D83D067E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F88544-0E38-6A79-F89A-ACD69BE94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D6DEEB-E1BD-125E-0826-E8CEE9987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DEDFEFC-6A5F-AEC2-E227-8B91D1F44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a/</a:t>
            </a:r>
            <a:r>
              <a:rPr lang="en-US" dirty="0">
                <a:latin typeface="Symbol" panose="05050102010706020507" pitchFamily="18" charset="2"/>
              </a:rPr>
              <a:t>l</a:t>
            </a:r>
            <a:r>
              <a:rPr lang="en-US" dirty="0"/>
              <a:t> = 0.12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079D4C-0D92-A305-4373-A4C152312E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3000" b="19760"/>
          <a:stretch/>
        </p:blipFill>
        <p:spPr>
          <a:xfrm>
            <a:off x="479376" y="1700808"/>
            <a:ext cx="5493915" cy="42938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FA1962D-9FA7-CBBB-882F-7641E4264B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3301" b="21793"/>
          <a:stretch/>
        </p:blipFill>
        <p:spPr>
          <a:xfrm>
            <a:off x="6240225" y="1755187"/>
            <a:ext cx="5472400" cy="418505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8990736-3F2B-B279-9744-4E66CD9992E7}"/>
              </a:ext>
            </a:extLst>
          </p:cNvPr>
          <p:cNvSpPr txBox="1"/>
          <p:nvPr/>
        </p:nvSpPr>
        <p:spPr>
          <a:xfrm>
            <a:off x="911424" y="1012411"/>
            <a:ext cx="1101729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Path (merlin): /data/user/</a:t>
            </a:r>
            <a:r>
              <a:rPr lang="en-US" sz="1200" dirty="0" err="1"/>
              <a:t>bettoni_s</a:t>
            </a:r>
            <a:r>
              <a:rPr lang="en-US" sz="1200" dirty="0"/>
              <a:t>/data/FCC/</a:t>
            </a:r>
            <a:r>
              <a:rPr lang="en-US" sz="1200" dirty="0" err="1"/>
              <a:t>SingleTransv</a:t>
            </a:r>
            <a:r>
              <a:rPr lang="en-US" sz="1200" dirty="0"/>
              <a:t>/</a:t>
            </a:r>
            <a:r>
              <a:rPr lang="en-US" sz="1200" dirty="0" err="1"/>
              <a:t>HE_linac</a:t>
            </a:r>
            <a:r>
              <a:rPr lang="en-US" sz="1200" dirty="0"/>
              <a:t>/f_3GHz/a_l_0p12/N_bins_8</a:t>
            </a:r>
          </a:p>
          <a:p>
            <a:pPr algn="l"/>
            <a:r>
              <a:rPr lang="en-US" sz="1200" dirty="0"/>
              <a:t>Path(PC): C:\Users\bettoni_s\switchdrive\Backup Documents\FCC\22_Progress_Linacs\</a:t>
            </a:r>
            <a:r>
              <a:rPr lang="en-US" sz="1200" dirty="0" err="1"/>
              <a:t>TransvEmitt</a:t>
            </a:r>
            <a:r>
              <a:rPr lang="en-US" sz="1200" dirty="0"/>
              <a:t>\a_l_0p12\N_bins_8</a:t>
            </a: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551586804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2EDBEC-44E7-E634-1818-09730D98B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AD2553-6330-2A4D-D14B-FEE3D5F2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55405" y="6548589"/>
            <a:ext cx="8045451" cy="144016"/>
          </a:xfrm>
        </p:spPr>
        <p:txBody>
          <a:bodyPr/>
          <a:lstStyle/>
          <a:p>
            <a:r>
              <a:rPr lang="en-US" noProof="0" dirty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6C0165-1212-3C8B-F245-54443BECA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D8871A4-C0B2-D339-793F-AFB68F69E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Optimized</a:t>
            </a:r>
            <a:endParaRPr lang="de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C3DE15-32A2-58BE-EADA-4BADB35086CF}"/>
              </a:ext>
            </a:extLst>
          </p:cNvPr>
          <p:cNvSpPr txBox="1"/>
          <p:nvPr/>
        </p:nvSpPr>
        <p:spPr>
          <a:xfrm>
            <a:off x="7860135" y="428414"/>
            <a:ext cx="3312368" cy="6463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600" dirty="0"/>
              <a:t>FINAL BUNCHES</a:t>
            </a:r>
          </a:p>
          <a:p>
            <a:r>
              <a:rPr lang="de-CH" sz="1600" dirty="0"/>
              <a:t>Final </a:t>
            </a:r>
            <a:r>
              <a:rPr lang="de-CH" sz="1600" dirty="0" err="1"/>
              <a:t>bunches</a:t>
            </a:r>
            <a:r>
              <a:rPr lang="de-CH" sz="1600" dirty="0"/>
              <a:t> n. 1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bunch</a:t>
            </a:r>
            <a:r>
              <a:rPr lang="de-CH" sz="1600" dirty="0"/>
              <a:t> </a:t>
            </a:r>
            <a:r>
              <a:rPr lang="de-CH" sz="1600" dirty="0" err="1"/>
              <a:t>length</a:t>
            </a:r>
            <a:r>
              <a:rPr lang="de-CH" sz="1600" dirty="0"/>
              <a:t> = 4.0204 mm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dp</a:t>
            </a:r>
            <a:r>
              <a:rPr lang="de-CH" sz="1600" dirty="0"/>
              <a:t>/p = 0.11081%</a:t>
            </a:r>
          </a:p>
          <a:p>
            <a:endParaRPr lang="de-CH" sz="1600" dirty="0"/>
          </a:p>
          <a:p>
            <a:r>
              <a:rPr lang="de-CH" sz="1600" dirty="0"/>
              <a:t>Final </a:t>
            </a:r>
            <a:r>
              <a:rPr lang="de-CH" sz="1600" dirty="0" err="1"/>
              <a:t>bunches</a:t>
            </a:r>
            <a:r>
              <a:rPr lang="de-CH" sz="1600" dirty="0"/>
              <a:t> n. 2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bunch</a:t>
            </a:r>
            <a:r>
              <a:rPr lang="de-CH" sz="1600" dirty="0"/>
              <a:t> </a:t>
            </a:r>
            <a:r>
              <a:rPr lang="de-CH" sz="1600" dirty="0" err="1"/>
              <a:t>length</a:t>
            </a:r>
            <a:r>
              <a:rPr lang="de-CH" sz="1600" dirty="0"/>
              <a:t> = 4.0399 mm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dp</a:t>
            </a:r>
            <a:r>
              <a:rPr lang="de-CH" sz="1600" dirty="0"/>
              <a:t>/p = 0.11004%</a:t>
            </a:r>
          </a:p>
          <a:p>
            <a:r>
              <a:rPr lang="de-CH" sz="1600" dirty="0" err="1"/>
              <a:t>Dt</a:t>
            </a:r>
            <a:r>
              <a:rPr lang="de-CH" sz="1600" dirty="0"/>
              <a:t> = 5.0647 ps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pC</a:t>
            </a:r>
            <a:r>
              <a:rPr lang="de-CH" sz="1600" dirty="0"/>
              <a:t> = -0.020526%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nC</a:t>
            </a:r>
            <a:r>
              <a:rPr lang="de-CH" sz="1600" dirty="0"/>
              <a:t> = -0.021141%</a:t>
            </a:r>
          </a:p>
          <a:p>
            <a:endParaRPr lang="de-CH" sz="1600" dirty="0"/>
          </a:p>
          <a:p>
            <a:r>
              <a:rPr lang="de-CH" sz="1600" dirty="0"/>
              <a:t>Final </a:t>
            </a:r>
            <a:r>
              <a:rPr lang="de-CH" sz="1600" dirty="0" err="1"/>
              <a:t>bunches</a:t>
            </a:r>
            <a:r>
              <a:rPr lang="de-CH" sz="1600" dirty="0"/>
              <a:t> n. 3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bunch</a:t>
            </a:r>
            <a:r>
              <a:rPr lang="de-CH" sz="1600" dirty="0"/>
              <a:t> </a:t>
            </a:r>
            <a:r>
              <a:rPr lang="de-CH" sz="1600" dirty="0" err="1"/>
              <a:t>length</a:t>
            </a:r>
            <a:r>
              <a:rPr lang="de-CH" sz="1600" dirty="0"/>
              <a:t> = 4.0579 mm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dp</a:t>
            </a:r>
            <a:r>
              <a:rPr lang="de-CH" sz="1600" dirty="0"/>
              <a:t>/p = 0.10387%</a:t>
            </a:r>
          </a:p>
          <a:p>
            <a:r>
              <a:rPr lang="de-CH" sz="1600" dirty="0" err="1"/>
              <a:t>Dt</a:t>
            </a:r>
            <a:r>
              <a:rPr lang="de-CH" sz="1600" dirty="0"/>
              <a:t> = 9.7302 ps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pC</a:t>
            </a:r>
            <a:r>
              <a:rPr lang="de-CH" sz="1600" dirty="0"/>
              <a:t> = -0.041016%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nC</a:t>
            </a:r>
            <a:r>
              <a:rPr lang="de-CH" sz="1600" dirty="0"/>
              <a:t> = -0.041631%</a:t>
            </a:r>
          </a:p>
          <a:p>
            <a:endParaRPr lang="de-CH" sz="1600" dirty="0"/>
          </a:p>
          <a:p>
            <a:r>
              <a:rPr lang="de-CH" sz="1600" dirty="0"/>
              <a:t>Final </a:t>
            </a:r>
            <a:r>
              <a:rPr lang="de-CH" sz="1600" dirty="0" err="1"/>
              <a:t>bunches</a:t>
            </a:r>
            <a:r>
              <a:rPr lang="de-CH" sz="1600" dirty="0"/>
              <a:t> n. 4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bunch</a:t>
            </a:r>
            <a:r>
              <a:rPr lang="de-CH" sz="1600" dirty="0"/>
              <a:t> </a:t>
            </a:r>
            <a:r>
              <a:rPr lang="de-CH" sz="1600" dirty="0" err="1"/>
              <a:t>length</a:t>
            </a:r>
            <a:r>
              <a:rPr lang="de-CH" sz="1600" dirty="0"/>
              <a:t> = 4.0795 mm</a:t>
            </a:r>
          </a:p>
          <a:p>
            <a:r>
              <a:rPr lang="de-CH" sz="1600" dirty="0" err="1"/>
              <a:t>rms</a:t>
            </a:r>
            <a:r>
              <a:rPr lang="de-CH" sz="1600" dirty="0"/>
              <a:t> </a:t>
            </a:r>
            <a:r>
              <a:rPr lang="de-CH" sz="1600" dirty="0" err="1"/>
              <a:t>dp</a:t>
            </a:r>
            <a:r>
              <a:rPr lang="de-CH" sz="1600" dirty="0"/>
              <a:t>/p = 0.089945%</a:t>
            </a:r>
          </a:p>
          <a:p>
            <a:r>
              <a:rPr lang="de-CH" sz="1600" dirty="0" err="1"/>
              <a:t>Dt</a:t>
            </a:r>
            <a:r>
              <a:rPr lang="de-CH" sz="1600" dirty="0"/>
              <a:t> = 15.3355 ps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pC</a:t>
            </a:r>
            <a:r>
              <a:rPr lang="de-CH" sz="1600" dirty="0"/>
              <a:t> = -0.070579%</a:t>
            </a:r>
          </a:p>
          <a:p>
            <a:r>
              <a:rPr lang="de-CH" sz="1600" dirty="0" err="1"/>
              <a:t>Dp</a:t>
            </a:r>
            <a:r>
              <a:rPr lang="de-CH" sz="1600" dirty="0"/>
              <a:t> 5 </a:t>
            </a:r>
            <a:r>
              <a:rPr lang="de-CH" sz="1600" dirty="0" err="1"/>
              <a:t>nC</a:t>
            </a:r>
            <a:r>
              <a:rPr lang="de-CH" sz="1600" dirty="0"/>
              <a:t> = -0.071194%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D84528-1651-2D61-32AE-BFCD1D0A87B3}"/>
              </a:ext>
            </a:extLst>
          </p:cNvPr>
          <p:cNvSpPr txBox="1"/>
          <p:nvPr/>
        </p:nvSpPr>
        <p:spPr>
          <a:xfrm>
            <a:off x="379867" y="1109180"/>
            <a:ext cx="3195853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/>
              <a:t>FINAL BUNCHES</a:t>
            </a:r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1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4.052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0.11362%</a:t>
            </a:r>
          </a:p>
          <a:p>
            <a:endParaRPr lang="de-CH" sz="1400" dirty="0"/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2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4.0715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0.11251%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5.7137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-0.014045%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-0.014563%</a:t>
            </a:r>
          </a:p>
          <a:p>
            <a:endParaRPr lang="de-CH" sz="1400" dirty="0"/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3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4.0895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0.10579%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10.9768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-0.028895%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-0.029413%</a:t>
            </a:r>
          </a:p>
          <a:p>
            <a:endParaRPr lang="de-CH" sz="1400" dirty="0"/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4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4.1112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0.090883%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17.3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-0.052486%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-0.053004%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81A98F1-672E-FEC4-B736-41BD52B93BD8}"/>
              </a:ext>
            </a:extLst>
          </p:cNvPr>
          <p:cNvSpPr/>
          <p:nvPr/>
        </p:nvSpPr>
        <p:spPr>
          <a:xfrm>
            <a:off x="5015880" y="3045114"/>
            <a:ext cx="864096" cy="648072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 err="1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C95969-BABE-DAFB-27E1-2221F6453640}"/>
              </a:ext>
            </a:extLst>
          </p:cNvPr>
          <p:cNvSpPr txBox="1"/>
          <p:nvPr/>
        </p:nvSpPr>
        <p:spPr>
          <a:xfrm>
            <a:off x="4145059" y="1218656"/>
            <a:ext cx="300755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 err="1"/>
              <a:t>freq_EC</a:t>
            </a:r>
            <a:r>
              <a:rPr lang="de-CH" dirty="0"/>
              <a:t> = 3</a:t>
            </a:r>
          </a:p>
          <a:p>
            <a:r>
              <a:rPr lang="de-CH" dirty="0" err="1"/>
              <a:t>Lstr_EC</a:t>
            </a:r>
            <a:r>
              <a:rPr lang="de-CH" dirty="0"/>
              <a:t> = 31.343</a:t>
            </a:r>
          </a:p>
          <a:p>
            <a:r>
              <a:rPr lang="de-CH" dirty="0" err="1"/>
              <a:t>angle_d</a:t>
            </a:r>
            <a:r>
              <a:rPr lang="de-CH" dirty="0"/>
              <a:t> = 0.1523 </a:t>
            </a:r>
            <a:r>
              <a:rPr lang="de-CH" dirty="0" err="1"/>
              <a:t>rad</a:t>
            </a:r>
            <a:r>
              <a:rPr lang="de-CH" dirty="0"/>
              <a:t> (</a:t>
            </a:r>
            <a:r>
              <a:rPr lang="de-CH" dirty="0" err="1"/>
              <a:t>less</a:t>
            </a:r>
            <a:r>
              <a:rPr lang="de-CH" dirty="0"/>
              <a:t>)</a:t>
            </a:r>
          </a:p>
          <a:p>
            <a:r>
              <a:rPr lang="de-CH" dirty="0" err="1"/>
              <a:t>L_dip</a:t>
            </a:r>
            <a:r>
              <a:rPr lang="de-CH" dirty="0"/>
              <a:t> = 7.2139</a:t>
            </a:r>
          </a:p>
          <a:p>
            <a:endParaRPr lang="de-CH" dirty="0"/>
          </a:p>
          <a:p>
            <a:r>
              <a:rPr lang="de-CH" dirty="0"/>
              <a:t>V = 640 MV (</a:t>
            </a:r>
            <a:r>
              <a:rPr lang="de-CH" dirty="0" err="1"/>
              <a:t>more</a:t>
            </a:r>
            <a:r>
              <a:rPr lang="de-CH" dirty="0"/>
              <a:t>)</a:t>
            </a:r>
          </a:p>
        </p:txBody>
      </p:sp>
      <p:sp>
        <p:nvSpPr>
          <p:cNvPr id="13" name="Title 5">
            <a:extLst>
              <a:ext uri="{FF2B5EF4-FFF2-40B4-BE49-F238E27FC236}">
                <a16:creationId xmlns:a16="http://schemas.microsoft.com/office/drawing/2014/main" id="{B2982359-37F7-B33C-B52A-56A5EF1BE8AB}"/>
              </a:ext>
            </a:extLst>
          </p:cNvPr>
          <p:cNvSpPr txBox="1">
            <a:spLocks/>
          </p:cNvSpPr>
          <p:nvPr/>
        </p:nvSpPr>
        <p:spPr>
          <a:xfrm>
            <a:off x="8052420" y="105425"/>
            <a:ext cx="1575867" cy="49586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 = 3 GHz</a:t>
            </a:r>
            <a:endParaRPr lang="de-CH" dirty="0"/>
          </a:p>
        </p:txBody>
      </p:sp>
      <p:sp>
        <p:nvSpPr>
          <p:cNvPr id="14" name="Title 5">
            <a:extLst>
              <a:ext uri="{FF2B5EF4-FFF2-40B4-BE49-F238E27FC236}">
                <a16:creationId xmlns:a16="http://schemas.microsoft.com/office/drawing/2014/main" id="{240D3BCB-8577-2C74-F9B4-ECCEEAC9033A}"/>
              </a:ext>
            </a:extLst>
          </p:cNvPr>
          <p:cNvSpPr txBox="1">
            <a:spLocks/>
          </p:cNvSpPr>
          <p:nvPr/>
        </p:nvSpPr>
        <p:spPr>
          <a:xfrm>
            <a:off x="415360" y="764447"/>
            <a:ext cx="1575867" cy="49586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 = 2.8 GHz</a:t>
            </a:r>
            <a:endParaRPr lang="de-CH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D9419F-81DE-021D-0E26-E17C128A1196}"/>
              </a:ext>
            </a:extLst>
          </p:cNvPr>
          <p:cNvSpPr txBox="1"/>
          <p:nvPr/>
        </p:nvSpPr>
        <p:spPr>
          <a:xfrm>
            <a:off x="3850001" y="3868790"/>
            <a:ext cx="319585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Just moderate re-adjustments</a:t>
            </a:r>
            <a:endParaRPr lang="de-CH" sz="20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87057-80CB-3883-1DF5-681CFF208781}"/>
              </a:ext>
            </a:extLst>
          </p:cNvPr>
          <p:cNvSpPr txBox="1"/>
          <p:nvPr/>
        </p:nvSpPr>
        <p:spPr>
          <a:xfrm>
            <a:off x="3935759" y="4941168"/>
            <a:ext cx="3312367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By mistake I optimized it with a/l = 0.12. Check for a/l = 0.13. See next slide</a:t>
            </a:r>
            <a:endParaRPr lang="de-CH" sz="2000" b="1" dirty="0"/>
          </a:p>
        </p:txBody>
      </p:sp>
    </p:spTree>
    <p:extLst>
      <p:ext uri="{BB962C8B-B14F-4D97-AF65-F5344CB8AC3E}">
        <p14:creationId xmlns:p14="http://schemas.microsoft.com/office/powerpoint/2010/main" val="1713652238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534075-63BE-2D16-CD63-4E8F01297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51523E-BD1C-957B-A669-2AB76AB33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962DAD-FF14-EE76-FAA3-E06E5C500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9A689D6-0C1A-5BEC-8A95-4AFCD7EAF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 at f = 3 GHz, a/l =0.13</a:t>
            </a:r>
            <a:endParaRPr lang="de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7A556B-069C-FCCA-77BC-F6CD3D1254BB}"/>
              </a:ext>
            </a:extLst>
          </p:cNvPr>
          <p:cNvSpPr txBox="1"/>
          <p:nvPr/>
        </p:nvSpPr>
        <p:spPr>
          <a:xfrm>
            <a:off x="119336" y="1895747"/>
            <a:ext cx="352839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 err="1"/>
              <a:t>Bunch</a:t>
            </a:r>
            <a:r>
              <a:rPr lang="de-CH" sz="1400" dirty="0"/>
              <a:t> at </a:t>
            </a:r>
            <a:r>
              <a:rPr lang="de-CH" sz="1400" dirty="0" err="1"/>
              <a:t>the</a:t>
            </a:r>
            <a:r>
              <a:rPr lang="de-CH" sz="1400" dirty="0"/>
              <a:t> end </a:t>
            </a:r>
            <a:r>
              <a:rPr lang="de-CH" sz="1400" dirty="0" err="1"/>
              <a:t>of</a:t>
            </a:r>
            <a:r>
              <a:rPr lang="de-CH" sz="1400" dirty="0"/>
              <a:t> HE linac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0.79758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0.61105%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0.79903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0.61167%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641802-4219-3D26-5393-54B8D4770372}"/>
              </a:ext>
            </a:extLst>
          </p:cNvPr>
          <p:cNvSpPr txBox="1"/>
          <p:nvPr/>
        </p:nvSpPr>
        <p:spPr>
          <a:xfrm>
            <a:off x="5807970" y="1196752"/>
            <a:ext cx="2736304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/>
              <a:t>FINAL BUNCHES</a:t>
            </a:r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1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3.6957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0.1178%</a:t>
            </a:r>
          </a:p>
          <a:p>
            <a:endParaRPr lang="de-CH" sz="1400" dirty="0"/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2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3.7132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0.11659%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5.0645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-0.019147%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-0.019634%</a:t>
            </a:r>
          </a:p>
          <a:p>
            <a:endParaRPr lang="de-CH" sz="1400" dirty="0"/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3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3.7294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0.11035%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9.7298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-0.03834%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-0.038827%</a:t>
            </a:r>
          </a:p>
          <a:p>
            <a:endParaRPr lang="de-CH" sz="1400" dirty="0"/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4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3.7488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0.096724%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15.3349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-0.066326%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-0.066812%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D79AE5-BF11-85F6-7BD6-D95404E5179C}"/>
              </a:ext>
            </a:extLst>
          </p:cNvPr>
          <p:cNvSpPr txBox="1"/>
          <p:nvPr/>
        </p:nvSpPr>
        <p:spPr>
          <a:xfrm rot="20062867">
            <a:off x="5502064" y="-19043"/>
            <a:ext cx="205967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SAME PARAMETERS case using 0.12</a:t>
            </a:r>
            <a:endParaRPr lang="de-CH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75FE79-4E84-E448-D2C5-31068B6243AB}"/>
              </a:ext>
            </a:extLst>
          </p:cNvPr>
          <p:cNvSpPr txBox="1"/>
          <p:nvPr/>
        </p:nvSpPr>
        <p:spPr>
          <a:xfrm>
            <a:off x="2902686" y="1167433"/>
            <a:ext cx="3312368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/>
              <a:t>FINAL BUNCHES</a:t>
            </a:r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1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4.0204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0.11081%</a:t>
            </a:r>
          </a:p>
          <a:p>
            <a:endParaRPr lang="de-CH" sz="1400" dirty="0"/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2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4.0399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0.11004%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5.0647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-0.020526%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-0.021141%</a:t>
            </a:r>
          </a:p>
          <a:p>
            <a:endParaRPr lang="de-CH" sz="1400" dirty="0"/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3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4.0579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0.10387%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9.7302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-0.041016%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-0.041631%</a:t>
            </a:r>
          </a:p>
          <a:p>
            <a:endParaRPr lang="de-CH" sz="1400" dirty="0"/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4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4.0795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0.089945%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15.3355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-0.070579%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-0.071194%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56C2EE-E9CB-0916-8EB9-AC1E0C5A9189}"/>
              </a:ext>
            </a:extLst>
          </p:cNvPr>
          <p:cNvSpPr txBox="1"/>
          <p:nvPr/>
        </p:nvSpPr>
        <p:spPr>
          <a:xfrm rot="20062867">
            <a:off x="2202861" y="830535"/>
            <a:ext cx="18891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case using 0.12</a:t>
            </a:r>
            <a:endParaRPr lang="de-CH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51FD1E-3DA5-55FA-9FE0-7C4559773093}"/>
              </a:ext>
            </a:extLst>
          </p:cNvPr>
          <p:cNvSpPr txBox="1"/>
          <p:nvPr/>
        </p:nvSpPr>
        <p:spPr>
          <a:xfrm>
            <a:off x="8652129" y="1164073"/>
            <a:ext cx="2744374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/>
              <a:t>FINAL BUNCHES</a:t>
            </a:r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1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3.9776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0.10004%</a:t>
            </a:r>
          </a:p>
          <a:p>
            <a:endParaRPr lang="de-CH" sz="1400" dirty="0"/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2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3.9968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0.09823%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5.5533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-0.022088%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-0.022564%</a:t>
            </a:r>
          </a:p>
          <a:p>
            <a:endParaRPr lang="de-CH" sz="1400" dirty="0"/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3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4.0144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0.09082%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10.6688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-0.044443%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-0.044919%</a:t>
            </a:r>
          </a:p>
          <a:p>
            <a:endParaRPr lang="de-CH" sz="1400" dirty="0"/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4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4.0356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0.075486%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16.8145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-0.07735%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-0.077826%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C1E30E-2583-97E7-D02B-0C0E70BA3509}"/>
              </a:ext>
            </a:extLst>
          </p:cNvPr>
          <p:cNvSpPr txBox="1"/>
          <p:nvPr/>
        </p:nvSpPr>
        <p:spPr>
          <a:xfrm rot="20062867">
            <a:off x="8549236" y="420458"/>
            <a:ext cx="18891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OPTIMIZED 0.13</a:t>
            </a:r>
            <a:endParaRPr lang="de-CH" sz="2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663F70-C703-DDCC-5297-01CE6E2FB3DE}"/>
              </a:ext>
            </a:extLst>
          </p:cNvPr>
          <p:cNvSpPr txBox="1"/>
          <p:nvPr/>
        </p:nvSpPr>
        <p:spPr>
          <a:xfrm>
            <a:off x="9962820" y="873296"/>
            <a:ext cx="214926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FF66FF"/>
                </a:solidFill>
              </a:rPr>
              <a:t>V = 580 MV</a:t>
            </a:r>
            <a:br>
              <a:rPr lang="en-US" sz="1400" dirty="0">
                <a:solidFill>
                  <a:srgbClr val="FF66FF"/>
                </a:solidFill>
              </a:rPr>
            </a:br>
            <a:r>
              <a:rPr lang="en-US" sz="1400" dirty="0">
                <a:solidFill>
                  <a:srgbClr val="FF66FF"/>
                </a:solidFill>
              </a:rPr>
              <a:t> ANGLE = 0.1598 rad = 9.1605 deg</a:t>
            </a:r>
            <a:endParaRPr lang="de-CH" sz="1400" dirty="0">
              <a:solidFill>
                <a:srgbClr val="FF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585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03D4E9-7618-F50A-4D64-EB4A58AF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06D83B-BE16-F8BD-BCB8-B9374A79A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7DF865-5231-BC3B-CBED-89DDF7AAA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449C854-3CB1-6649-558D-7747D54CA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a/</a:t>
            </a:r>
            <a:r>
              <a:rPr lang="en-US" dirty="0">
                <a:latin typeface="Symbol" panose="05050102010706020507" pitchFamily="18" charset="2"/>
              </a:rPr>
              <a:t>l</a:t>
            </a:r>
            <a:r>
              <a:rPr lang="en-US" dirty="0"/>
              <a:t> = 0.13</a:t>
            </a:r>
            <a:endParaRPr lang="de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10826F-9ACD-5B75-E781-4C624D8B50FE}"/>
              </a:ext>
            </a:extLst>
          </p:cNvPr>
          <p:cNvSpPr txBox="1"/>
          <p:nvPr/>
        </p:nvSpPr>
        <p:spPr>
          <a:xfrm>
            <a:off x="479377" y="908720"/>
            <a:ext cx="1101729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Path (merlin): /data/user/</a:t>
            </a:r>
            <a:r>
              <a:rPr lang="en-US" sz="1200" dirty="0" err="1"/>
              <a:t>bettoni_s</a:t>
            </a:r>
            <a:r>
              <a:rPr lang="en-US" sz="1200" dirty="0"/>
              <a:t>/data/FCC/</a:t>
            </a:r>
            <a:r>
              <a:rPr lang="en-US" sz="1200" dirty="0" err="1"/>
              <a:t>SingleTransv</a:t>
            </a:r>
            <a:r>
              <a:rPr lang="en-US" sz="1200" dirty="0"/>
              <a:t>/</a:t>
            </a:r>
            <a:r>
              <a:rPr lang="en-US" sz="1200" dirty="0" err="1"/>
              <a:t>HE_linac</a:t>
            </a:r>
            <a:r>
              <a:rPr lang="en-US" sz="1200" dirty="0"/>
              <a:t>/f_3GHz/a_l_0p13/N_bins_8</a:t>
            </a:r>
          </a:p>
          <a:p>
            <a:pPr algn="l"/>
            <a:r>
              <a:rPr lang="en-US" sz="1200" dirty="0"/>
              <a:t>Path(PC): C:\Users\bettoni_s\switchdrive\Backup Documents\FCC\22_Progress_Linacs\</a:t>
            </a:r>
            <a:r>
              <a:rPr lang="en-US" sz="1200" dirty="0" err="1"/>
              <a:t>TransvEmitt</a:t>
            </a:r>
            <a:r>
              <a:rPr lang="en-US" sz="1200" dirty="0"/>
              <a:t>\a_l_0p13\N_bins_8</a:t>
            </a:r>
            <a:endParaRPr lang="de-CH" sz="1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0C4FAB-B5B2-DFDA-F991-84CB6E7226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5161" b="21200"/>
          <a:stretch/>
        </p:blipFill>
        <p:spPr>
          <a:xfrm>
            <a:off x="382339" y="1628800"/>
            <a:ext cx="4989934" cy="39404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348A5ED-B8F0-0BE2-22B8-4A1A16F0AB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3000" b="21200"/>
          <a:stretch/>
        </p:blipFill>
        <p:spPr>
          <a:xfrm>
            <a:off x="6074618" y="1712807"/>
            <a:ext cx="5133950" cy="394047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3AC0FB4-4630-D9D6-FFAC-60F7D989FDB0}"/>
              </a:ext>
            </a:extLst>
          </p:cNvPr>
          <p:cNvSpPr txBox="1"/>
          <p:nvPr/>
        </p:nvSpPr>
        <p:spPr>
          <a:xfrm>
            <a:off x="187697" y="5869304"/>
            <a:ext cx="1174095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Combining the lower gradient (</a:t>
            </a:r>
            <a:r>
              <a:rPr lang="en-US" dirty="0">
                <a:sym typeface="Wingdings" panose="05000000000000000000" pitchFamily="2" charset="2"/>
              </a:rPr>
              <a:t>), the shorter bunch length () and the higher frequency () we stay in the same aperture as before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94900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03D4E9-7618-F50A-4D64-EB4A58AF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06D83B-BE16-F8BD-BCB8-B9374A79A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7DF865-5231-BC3B-CBED-89DDF7AAA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449C854-3CB1-6649-558D-7747D54CA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a/</a:t>
            </a:r>
            <a:r>
              <a:rPr lang="en-US" dirty="0">
                <a:latin typeface="Symbol" panose="05050102010706020507" pitchFamily="18" charset="2"/>
              </a:rPr>
              <a:t>l</a:t>
            </a:r>
            <a:r>
              <a:rPr lang="en-US" dirty="0"/>
              <a:t> = 0.14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3EAFE8-15F9-67FC-17F2-ECA19DB599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080" b="21200"/>
          <a:stretch/>
        </p:blipFill>
        <p:spPr>
          <a:xfrm>
            <a:off x="688221" y="1792783"/>
            <a:ext cx="5061942" cy="39404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034CBC-065A-D923-9DD6-FA40235D98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0841" b="21200"/>
          <a:stretch/>
        </p:blipFill>
        <p:spPr>
          <a:xfrm>
            <a:off x="5951984" y="1792783"/>
            <a:ext cx="5277966" cy="39404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C008284-700F-2C33-D1D9-52C9E07B87B7}"/>
              </a:ext>
            </a:extLst>
          </p:cNvPr>
          <p:cNvSpPr txBox="1"/>
          <p:nvPr/>
        </p:nvSpPr>
        <p:spPr>
          <a:xfrm>
            <a:off x="1775520" y="744208"/>
            <a:ext cx="835292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Path (merlin): /data/user/</a:t>
            </a:r>
            <a:r>
              <a:rPr lang="en-US" sz="1200" dirty="0" err="1"/>
              <a:t>bettoni_s</a:t>
            </a:r>
            <a:r>
              <a:rPr lang="en-US" sz="1200" dirty="0"/>
              <a:t>/data/FCC/</a:t>
            </a:r>
            <a:r>
              <a:rPr lang="en-US" sz="1200" dirty="0" err="1"/>
              <a:t>SingleTransv</a:t>
            </a:r>
            <a:r>
              <a:rPr lang="en-US" sz="1200" dirty="0"/>
              <a:t>/</a:t>
            </a:r>
            <a:r>
              <a:rPr lang="en-US" sz="1200" dirty="0" err="1"/>
              <a:t>HE_linac</a:t>
            </a:r>
            <a:r>
              <a:rPr lang="en-US" sz="1200" dirty="0"/>
              <a:t>/f_3GHz/a_l_0p14/N_bins_8</a:t>
            </a:r>
          </a:p>
          <a:p>
            <a:pPr algn="l"/>
            <a:r>
              <a:rPr lang="en-US" sz="1200" dirty="0"/>
              <a:t>Path(PC): C:\Users\bettoni_s\switchdrive\Backup Documents\FCC\22_Progress_Linacs\</a:t>
            </a:r>
            <a:r>
              <a:rPr lang="en-US" sz="1200" dirty="0" err="1"/>
              <a:t>TransvEmitt</a:t>
            </a:r>
            <a:r>
              <a:rPr lang="en-US" sz="1200" dirty="0"/>
              <a:t>\a_l_0p14\N_bins_8</a:t>
            </a: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25471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25330E-76A0-24D5-1B1A-8E90F5469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084FEC-7567-5A6A-ACD2-5FA52366D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868E6F-A9F9-36DE-D93C-6548340CA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88FA3F8-6BD1-CE5F-C4E1-FC588BF46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 = 3 GHz: summary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C90789-F28D-DD6F-D853-C56E39949C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6521" b="16880"/>
          <a:stretch/>
        </p:blipFill>
        <p:spPr>
          <a:xfrm>
            <a:off x="263352" y="1088740"/>
            <a:ext cx="7012395" cy="52366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349ECEB-7331-AD50-5243-89FB6C2EFDE9}"/>
              </a:ext>
            </a:extLst>
          </p:cNvPr>
          <p:cNvSpPr txBox="1"/>
          <p:nvPr/>
        </p:nvSpPr>
        <p:spPr>
          <a:xfrm>
            <a:off x="3743613" y="5013176"/>
            <a:ext cx="119651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a = 13 mm</a:t>
            </a:r>
            <a:endParaRPr lang="de-CH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AA9BF8-EBFC-443A-7EA3-8C600193DF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3000" b="21200"/>
          <a:stretch/>
        </p:blipFill>
        <p:spPr>
          <a:xfrm>
            <a:off x="8196593" y="3458321"/>
            <a:ext cx="3227999" cy="24775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C06D053-DD67-CEA9-DA70-E3D6EACDC6F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5161" b="21200"/>
          <a:stretch/>
        </p:blipFill>
        <p:spPr>
          <a:xfrm>
            <a:off x="8199203" y="980728"/>
            <a:ext cx="3137448" cy="247759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1542664-1D67-6044-BBEF-8067DBCC9D3A}"/>
              </a:ext>
            </a:extLst>
          </p:cNvPr>
          <p:cNvCxnSpPr/>
          <p:nvPr/>
        </p:nvCxnSpPr>
        <p:spPr>
          <a:xfrm>
            <a:off x="1127448" y="4632816"/>
            <a:ext cx="27363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886ACB9-B683-2D31-37FC-53546AE977F9}"/>
              </a:ext>
            </a:extLst>
          </p:cNvPr>
          <p:cNvCxnSpPr>
            <a:cxnSpLocks/>
          </p:cNvCxnSpPr>
          <p:nvPr/>
        </p:nvCxnSpPr>
        <p:spPr>
          <a:xfrm>
            <a:off x="4539443" y="4632816"/>
            <a:ext cx="1988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7141C74-0E80-F758-A3D7-9B4BD2BC8F70}"/>
              </a:ext>
            </a:extLst>
          </p:cNvPr>
          <p:cNvSpPr txBox="1"/>
          <p:nvPr/>
        </p:nvSpPr>
        <p:spPr>
          <a:xfrm>
            <a:off x="6462724" y="4478927"/>
            <a:ext cx="135138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Limit = 2</a:t>
            </a:r>
            <a:endParaRPr lang="de-CH" sz="2000" b="1" dirty="0"/>
          </a:p>
        </p:txBody>
      </p:sp>
    </p:spTree>
    <p:extLst>
      <p:ext uri="{BB962C8B-B14F-4D97-AF65-F5344CB8AC3E}">
        <p14:creationId xmlns:p14="http://schemas.microsoft.com/office/powerpoint/2010/main" val="3735299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35793A-39EB-7E7B-A07D-44C11B590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A4C1-9D90-413F-BC8E-FC708948DF54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ED61C8-5C66-412E-DB71-C2D51DEE7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7A0510-73FA-87C2-4180-77EB1E32A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5FF5-C771-18DA-5D6A-8EE9637FE7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Transverse beam jitter amplification</a:t>
            </a:r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298653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9EC9AE-8131-E837-93B2-7BC22DF55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1F083E-AE67-19C0-8086-57B7FB7EF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213F34-7B68-C987-70F5-B69B6DE33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B637A5B-54B7-1AA1-A3C7-153B1872C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Past and present simulations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3644B0-EB2B-BCE6-B382-6EE881CD8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2855" y="1580892"/>
            <a:ext cx="5922830" cy="42243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4F4578-60FD-CCAF-9065-0E69A678C21A}"/>
              </a:ext>
            </a:extLst>
          </p:cNvPr>
          <p:cNvSpPr txBox="1"/>
          <p:nvPr/>
        </p:nvSpPr>
        <p:spPr>
          <a:xfrm>
            <a:off x="479376" y="1432369"/>
            <a:ext cx="5616624" cy="37412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CH" sz="2400" dirty="0"/>
              <a:t>f = 3 GHz, G = 21 MV/m, L = 3 m</a:t>
            </a:r>
          </a:p>
          <a:p>
            <a:pPr algn="l">
              <a:lnSpc>
                <a:spcPct val="150000"/>
              </a:lnSpc>
            </a:pPr>
            <a:endParaRPr lang="en-US" sz="2000" dirty="0"/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In the previous case we still had 22.5 MV/m, instead of the present 21 MV/m -&gt; longer linac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We slightly increased the energy spread for the RF frequency which is 3 GHz instead of 2.8 GHz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We reduced the energy spread, because the bunch is shorter (0.8 mm instead of 1 mm)</a:t>
            </a:r>
            <a:endParaRPr lang="de-CH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D3047D-0006-C75D-9150-AF764601BA52}"/>
              </a:ext>
            </a:extLst>
          </p:cNvPr>
          <p:cNvSpPr txBox="1"/>
          <p:nvPr/>
        </p:nvSpPr>
        <p:spPr>
          <a:xfrm>
            <a:off x="7011940" y="1268760"/>
            <a:ext cx="48447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f = 2.8 GHz, G = 22.5 MV/m, rms sz = 1 mm</a:t>
            </a:r>
            <a:endParaRPr lang="de-CH" sz="2000" b="1" dirty="0"/>
          </a:p>
        </p:txBody>
      </p:sp>
    </p:spTree>
    <p:extLst>
      <p:ext uri="{BB962C8B-B14F-4D97-AF65-F5344CB8AC3E}">
        <p14:creationId xmlns:p14="http://schemas.microsoft.com/office/powerpoint/2010/main" val="7652178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01812B-B97D-2AB1-6EB6-BCC9D2BE4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9558D4-D5D6-54F0-387B-2AAFE0AA3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449AE4-46FD-8BCC-77C3-9FF3DF06A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E9B5E75-FA4A-545D-7A77-AFF00E94E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case</a:t>
            </a:r>
            <a:endParaRPr lang="de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3719D9C-78C4-CF68-AAC8-14FFE73B2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1232"/>
            <a:ext cx="5334000" cy="4000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37036E1-C9FF-E55D-1443-782F17386D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2691" y="1226274"/>
            <a:ext cx="6009309" cy="450698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4BBA9AE-FFE6-BD8C-9C90-F94F22703C8F}"/>
              </a:ext>
            </a:extLst>
          </p:cNvPr>
          <p:cNvSpPr txBox="1"/>
          <p:nvPr/>
        </p:nvSpPr>
        <p:spPr>
          <a:xfrm>
            <a:off x="714805" y="922764"/>
            <a:ext cx="6096000" cy="5096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CH" sz="2000" b="1" dirty="0"/>
              <a:t>f = 3 GHz, G = 21 MV/m, L = 3 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5423ED3-1EB7-B4D4-B8CF-D11F0F83A2C7}"/>
              </a:ext>
            </a:extLst>
          </p:cNvPr>
          <p:cNvSpPr/>
          <p:nvPr/>
        </p:nvSpPr>
        <p:spPr>
          <a:xfrm>
            <a:off x="3267124" y="4255661"/>
            <a:ext cx="1683997" cy="761203"/>
          </a:xfrm>
          <a:prstGeom prst="ellipse">
            <a:avLst/>
          </a:prstGeom>
          <a:noFill/>
          <a:ln w="2857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95CBA73F-2C66-DB6C-4838-A35BF5F6F1EE}"/>
              </a:ext>
            </a:extLst>
          </p:cNvPr>
          <p:cNvSpPr/>
          <p:nvPr/>
        </p:nvSpPr>
        <p:spPr>
          <a:xfrm>
            <a:off x="5309416" y="4343110"/>
            <a:ext cx="432048" cy="586303"/>
          </a:xfrm>
          <a:prstGeom prst="rightArrow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2945F7-9B25-9E77-0A6C-323472033FE8}"/>
              </a:ext>
            </a:extLst>
          </p:cNvPr>
          <p:cNvSpPr txBox="1"/>
          <p:nvPr/>
        </p:nvSpPr>
        <p:spPr>
          <a:xfrm>
            <a:off x="6600056" y="1157818"/>
            <a:ext cx="511256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I plot JA at the end of the HE linac</a:t>
            </a:r>
            <a:endParaRPr lang="de-CH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C2B585-E8B7-812E-6623-ECC45959E412}"/>
              </a:ext>
            </a:extLst>
          </p:cNvPr>
          <p:cNvSpPr txBox="1"/>
          <p:nvPr/>
        </p:nvSpPr>
        <p:spPr>
          <a:xfrm>
            <a:off x="8363669" y="5337843"/>
            <a:ext cx="1512168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a/</a:t>
            </a:r>
            <a:r>
              <a:rPr lang="de-CH" sz="2000" dirty="0">
                <a:latin typeface="Symbol" panose="05050102010706020507" pitchFamily="18" charset="2"/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7703675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F589C7-FDCE-AD1A-B564-B3B32653E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40C2D6-4FF1-80E1-786D-4017E18FE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73D3D3-DAE3-42FC-D45C-5ED1FBB5B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6F6898B-32A4-193F-8076-6B81D0890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the previous case</a:t>
            </a:r>
            <a:endParaRPr lang="de-CH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A4E2844-23EA-98C6-70CF-987645752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522" y="2055383"/>
            <a:ext cx="5166658" cy="368504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EA4A638-2E10-B89A-ADB1-5F02FB8EB7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8636" y="2055383"/>
            <a:ext cx="4927983" cy="369598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04618C1-4FAC-81EF-4438-C709F665002D}"/>
              </a:ext>
            </a:extLst>
          </p:cNvPr>
          <p:cNvSpPr txBox="1"/>
          <p:nvPr/>
        </p:nvSpPr>
        <p:spPr>
          <a:xfrm>
            <a:off x="10464686" y="2650838"/>
            <a:ext cx="79208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dirty="0"/>
              <a:t>New</a:t>
            </a:r>
            <a:endParaRPr lang="de-CH" sz="24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72734A-FBFF-2996-588E-1E3954AFE7AF}"/>
              </a:ext>
            </a:extLst>
          </p:cNvPr>
          <p:cNvSpPr txBox="1"/>
          <p:nvPr/>
        </p:nvSpPr>
        <p:spPr>
          <a:xfrm>
            <a:off x="1363618" y="3386278"/>
            <a:ext cx="79208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dirty="0"/>
              <a:t>Old</a:t>
            </a:r>
            <a:endParaRPr lang="de-CH" sz="2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50899D-B447-6E31-063B-C08EFA7A1F91}"/>
              </a:ext>
            </a:extLst>
          </p:cNvPr>
          <p:cNvSpPr txBox="1"/>
          <p:nvPr/>
        </p:nvSpPr>
        <p:spPr>
          <a:xfrm>
            <a:off x="1199456" y="1088740"/>
            <a:ext cx="993710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Assuming similar linac length (zoom of the new case)</a:t>
            </a:r>
            <a:endParaRPr lang="de-CH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CA06A6-9E03-1405-D1CD-E3A3562D3C29}"/>
              </a:ext>
            </a:extLst>
          </p:cNvPr>
          <p:cNvSpPr txBox="1"/>
          <p:nvPr/>
        </p:nvSpPr>
        <p:spPr>
          <a:xfrm>
            <a:off x="2077429" y="5898604"/>
            <a:ext cx="736183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Better, but what is the main responsible?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12271862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86B254-48A0-CAB1-DE29-CD2E9F295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088C5D-5042-D6FB-481A-F1DB26ECE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61666E-6E46-8EC5-1C4F-4850133CC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4ED6BE0-D4D4-DA0F-CF03-2C887B694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Comparisons: frequency and bunch length</a:t>
            </a:r>
            <a:endParaRPr lang="de-CH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205EEE-8B5D-1F11-80ED-CFB61C140C13}"/>
              </a:ext>
            </a:extLst>
          </p:cNvPr>
          <p:cNvSpPr txBox="1"/>
          <p:nvPr/>
        </p:nvSpPr>
        <p:spPr>
          <a:xfrm>
            <a:off x="5981870" y="5717821"/>
            <a:ext cx="620728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We are in all the cases at JA&lt;&lt;2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The shorter bunch length has an impact on the JA (expected, but now quantified)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9E79C68-CEE0-4116-B038-3337382E39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3468" b="20127"/>
          <a:stretch/>
        </p:blipFill>
        <p:spPr>
          <a:xfrm>
            <a:off x="5792384" y="1052736"/>
            <a:ext cx="5848232" cy="45776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AAF4E3-0495-2FF7-8071-9E0F65590B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3760" b="20706"/>
          <a:stretch/>
        </p:blipFill>
        <p:spPr>
          <a:xfrm>
            <a:off x="1035843" y="1290607"/>
            <a:ext cx="2741370" cy="21383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92E1BAA-F805-A171-F9B8-164F8238067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3760" b="20127"/>
          <a:stretch/>
        </p:blipFill>
        <p:spPr>
          <a:xfrm>
            <a:off x="1035843" y="4083297"/>
            <a:ext cx="2741370" cy="21540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347E3F-EA7C-527A-0E1C-3670EBE2BD00}"/>
              </a:ext>
            </a:extLst>
          </p:cNvPr>
          <p:cNvSpPr txBox="1"/>
          <p:nvPr/>
        </p:nvSpPr>
        <p:spPr>
          <a:xfrm>
            <a:off x="119336" y="837936"/>
            <a:ext cx="46424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G =21 MV/m, 3 GHz, bunch length = </a:t>
            </a:r>
            <a:r>
              <a:rPr lang="en-US" b="1" dirty="0">
                <a:solidFill>
                  <a:srgbClr val="FF66FF"/>
                </a:solidFill>
              </a:rPr>
              <a:t>0.8 mm</a:t>
            </a:r>
            <a:endParaRPr lang="de-CH" b="1" dirty="0">
              <a:solidFill>
                <a:srgbClr val="FF66F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388D87-269A-BB35-C4E5-1FF44B1883FD}"/>
              </a:ext>
            </a:extLst>
          </p:cNvPr>
          <p:cNvSpPr txBox="1"/>
          <p:nvPr/>
        </p:nvSpPr>
        <p:spPr>
          <a:xfrm>
            <a:off x="584325" y="3614055"/>
            <a:ext cx="437951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G = 21 MV/m, 3 GHz, bunch length = </a:t>
            </a:r>
            <a:r>
              <a:rPr lang="en-US" b="1" dirty="0">
                <a:solidFill>
                  <a:srgbClr val="FF66FF"/>
                </a:solidFill>
              </a:rPr>
              <a:t>1 mm</a:t>
            </a:r>
            <a:endParaRPr lang="de-CH" b="1" dirty="0">
              <a:solidFill>
                <a:srgbClr val="FF66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DDDAE5-AB0A-6DCC-05A5-324AB09614DC}"/>
              </a:ext>
            </a:extLst>
          </p:cNvPr>
          <p:cNvSpPr txBox="1"/>
          <p:nvPr/>
        </p:nvSpPr>
        <p:spPr>
          <a:xfrm>
            <a:off x="0" y="1084213"/>
            <a:ext cx="5663952" cy="268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/data/user/</a:t>
            </a:r>
            <a:r>
              <a:rPr lang="en-US" sz="1100" dirty="0" err="1"/>
              <a:t>bettoni_s</a:t>
            </a:r>
            <a:r>
              <a:rPr lang="en-US" sz="1100" dirty="0"/>
              <a:t>/data/FCC/</a:t>
            </a:r>
            <a:r>
              <a:rPr lang="en-US" sz="1100" dirty="0" err="1"/>
              <a:t>Jitter_Single</a:t>
            </a:r>
            <a:r>
              <a:rPr lang="en-US" sz="1100" dirty="0"/>
              <a:t>/</a:t>
            </a:r>
            <a:r>
              <a:rPr lang="en-US" sz="1100" dirty="0" err="1"/>
              <a:t>HE_linac</a:t>
            </a:r>
            <a:r>
              <a:rPr lang="en-US" sz="1100" dirty="0"/>
              <a:t>/f_3GHz_L_3m/G_21MV_m_0p8mm</a:t>
            </a:r>
            <a:endParaRPr lang="de-CH" sz="11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AD02A2-CFF6-FD5E-0381-F11B710094EB}"/>
              </a:ext>
            </a:extLst>
          </p:cNvPr>
          <p:cNvSpPr txBox="1"/>
          <p:nvPr/>
        </p:nvSpPr>
        <p:spPr>
          <a:xfrm>
            <a:off x="59668" y="3867818"/>
            <a:ext cx="5553074" cy="268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100" dirty="0"/>
              <a:t>/</a:t>
            </a:r>
            <a:r>
              <a:rPr lang="de-CH" sz="1100" dirty="0" err="1"/>
              <a:t>data</a:t>
            </a:r>
            <a:r>
              <a:rPr lang="de-CH" sz="1100" dirty="0"/>
              <a:t>/</a:t>
            </a:r>
            <a:r>
              <a:rPr lang="de-CH" sz="1100" dirty="0" err="1"/>
              <a:t>user</a:t>
            </a:r>
            <a:r>
              <a:rPr lang="de-CH" sz="1100" dirty="0"/>
              <a:t>/</a:t>
            </a:r>
            <a:r>
              <a:rPr lang="de-CH" sz="1100" dirty="0" err="1"/>
              <a:t>bettoni_s</a:t>
            </a:r>
            <a:r>
              <a:rPr lang="de-CH" sz="1100" dirty="0"/>
              <a:t>/</a:t>
            </a:r>
            <a:r>
              <a:rPr lang="de-CH" sz="1100" dirty="0" err="1"/>
              <a:t>data</a:t>
            </a:r>
            <a:r>
              <a:rPr lang="de-CH" sz="1100" dirty="0"/>
              <a:t>/FCC/</a:t>
            </a:r>
            <a:r>
              <a:rPr lang="de-CH" sz="1100" dirty="0" err="1"/>
              <a:t>Jitter_Single</a:t>
            </a:r>
            <a:r>
              <a:rPr lang="de-CH" sz="1100" dirty="0"/>
              <a:t>/</a:t>
            </a:r>
            <a:r>
              <a:rPr lang="de-CH" sz="1100" dirty="0" err="1"/>
              <a:t>HE_linac</a:t>
            </a:r>
            <a:r>
              <a:rPr lang="de-CH" sz="1100" dirty="0"/>
              <a:t>/f_3GHz_L_3m/G_21MV_m_1mm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B6794A-15C7-AC51-33D1-115B8281338F}"/>
              </a:ext>
            </a:extLst>
          </p:cNvPr>
          <p:cNvSpPr txBox="1"/>
          <p:nvPr/>
        </p:nvSpPr>
        <p:spPr>
          <a:xfrm>
            <a:off x="8360007" y="5282180"/>
            <a:ext cx="1512168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a/</a:t>
            </a:r>
            <a:r>
              <a:rPr lang="de-CH" sz="2000" dirty="0">
                <a:latin typeface="Symbol" panose="05050102010706020507" pitchFamily="18" charset="2"/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35017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6F1709-4EBA-A83D-2FD0-8A38F16F73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5EF6FA4-DF96-9E06-448B-F55C83BDE5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108" r="17341" b="18176"/>
          <a:stretch/>
        </p:blipFill>
        <p:spPr bwMode="auto">
          <a:xfrm>
            <a:off x="-44185" y="1916832"/>
            <a:ext cx="3324134" cy="1614763"/>
          </a:xfrm>
          <a:prstGeom prst="rect">
            <a:avLst/>
          </a:pr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262348397">
                  <a:custGeom>
                    <a:avLst/>
                    <a:gdLst>
                      <a:gd name="connsiteX0" fmla="*/ 0 w 5566824"/>
                      <a:gd name="connsiteY0" fmla="*/ 0 h 2704194"/>
                      <a:gd name="connsiteX1" fmla="*/ 5566824 w 5566824"/>
                      <a:gd name="connsiteY1" fmla="*/ 0 h 2704194"/>
                      <a:gd name="connsiteX2" fmla="*/ 5566824 w 5566824"/>
                      <a:gd name="connsiteY2" fmla="*/ 2704194 h 2704194"/>
                      <a:gd name="connsiteX3" fmla="*/ 0 w 5566824"/>
                      <a:gd name="connsiteY3" fmla="*/ 2704194 h 2704194"/>
                      <a:gd name="connsiteX4" fmla="*/ 0 w 5566824"/>
                      <a:gd name="connsiteY4" fmla="*/ 0 h 2704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566824" h="2704194" fill="none" extrusionOk="0">
                        <a:moveTo>
                          <a:pt x="0" y="0"/>
                        </a:moveTo>
                        <a:cubicBezTo>
                          <a:pt x="977966" y="-77539"/>
                          <a:pt x="3556560" y="165183"/>
                          <a:pt x="5566824" y="0"/>
                        </a:cubicBezTo>
                        <a:cubicBezTo>
                          <a:pt x="5409875" y="551991"/>
                          <a:pt x="5568058" y="1881218"/>
                          <a:pt x="5566824" y="2704194"/>
                        </a:cubicBezTo>
                        <a:cubicBezTo>
                          <a:pt x="4136711" y="2605236"/>
                          <a:pt x="1745636" y="2706213"/>
                          <a:pt x="0" y="2704194"/>
                        </a:cubicBezTo>
                        <a:cubicBezTo>
                          <a:pt x="66661" y="2326502"/>
                          <a:pt x="11603" y="1179977"/>
                          <a:pt x="0" y="0"/>
                        </a:cubicBezTo>
                        <a:close/>
                      </a:path>
                      <a:path w="5566824" h="2704194" stroke="0" extrusionOk="0">
                        <a:moveTo>
                          <a:pt x="0" y="0"/>
                        </a:moveTo>
                        <a:cubicBezTo>
                          <a:pt x="2449467" y="-166032"/>
                          <a:pt x="4241010" y="-99036"/>
                          <a:pt x="5566824" y="0"/>
                        </a:cubicBezTo>
                        <a:cubicBezTo>
                          <a:pt x="5670808" y="593879"/>
                          <a:pt x="5409084" y="2086115"/>
                          <a:pt x="5566824" y="2704194"/>
                        </a:cubicBezTo>
                        <a:cubicBezTo>
                          <a:pt x="4823378" y="2801317"/>
                          <a:pt x="1428850" y="2534430"/>
                          <a:pt x="0" y="2704194"/>
                        </a:cubicBezTo>
                        <a:cubicBezTo>
                          <a:pt x="-11011" y="2195471"/>
                          <a:pt x="140878" y="134989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softEdge rad="63500"/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3CD00B2-460B-3285-6FDA-3997BDA89CC4}"/>
              </a:ext>
            </a:extLst>
          </p:cNvPr>
          <p:cNvSpPr/>
          <p:nvPr/>
        </p:nvSpPr>
        <p:spPr bwMode="auto">
          <a:xfrm>
            <a:off x="3416225" y="140580"/>
            <a:ext cx="7128792" cy="6480292"/>
          </a:xfrm>
          <a:prstGeom prst="rect">
            <a:avLst/>
          </a:prstGeom>
          <a:solidFill>
            <a:schemeClr val="bg1"/>
          </a:solidFill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CH" sz="2400" b="0" i="0" u="none" strike="noStrike" cap="none">
              <a:ln>
                <a:noFill/>
              </a:ln>
              <a:solidFill>
                <a:schemeClr val="tx1"/>
              </a:solidFill>
              <a:latin typeface="Times"/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84802D14-AC9C-AB7E-9DD5-01A55397DAC6}"/>
              </a:ext>
            </a:extLst>
          </p:cNvPr>
          <p:cNvSpPr txBox="1">
            <a:spLocks/>
          </p:cNvSpPr>
          <p:nvPr/>
        </p:nvSpPr>
        <p:spPr bwMode="auto">
          <a:xfrm>
            <a:off x="3560241" y="278296"/>
            <a:ext cx="6840760" cy="62682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  <a:buSzPct val="150000"/>
              <a:buFont typeface="Wingdings"/>
              <a:buChar char="§"/>
              <a:defRPr/>
            </a:pPr>
            <a:r>
              <a:rPr lang="en-US" sz="2400" b="1" dirty="0">
                <a:solidFill>
                  <a:schemeClr val="bg1"/>
                </a:solidFill>
              </a:rPr>
              <a:t>Optimization at f = 3 GHz, lattice 2Q2RF</a:t>
            </a:r>
          </a:p>
          <a:p>
            <a:pPr lvl="2">
              <a:buClr>
                <a:srgbClr val="0070C0"/>
              </a:buClr>
              <a:buSzPct val="125000"/>
              <a:buFont typeface="Arial"/>
              <a:buChar char="•"/>
              <a:defRPr/>
            </a:pPr>
            <a:r>
              <a:rPr lang="en-US" sz="1800" dirty="0">
                <a:solidFill>
                  <a:schemeClr val="bg1"/>
                </a:solidFill>
              </a:rPr>
              <a:t>Transverse static and dynamic single-bunch studies</a:t>
            </a:r>
          </a:p>
          <a:p>
            <a:pPr lvl="2">
              <a:buClr>
                <a:srgbClr val="0070C0"/>
              </a:buClr>
              <a:buSzPct val="125000"/>
              <a:buFont typeface="Arial"/>
              <a:buChar char="•"/>
              <a:defRPr/>
            </a:pPr>
            <a:r>
              <a:rPr lang="en-US" sz="1800" dirty="0">
                <a:solidFill>
                  <a:schemeClr val="bg1"/>
                </a:solidFill>
              </a:rPr>
              <a:t>Energy compressor single and multi-bunch optimization</a:t>
            </a:r>
          </a:p>
          <a:p>
            <a:pPr lvl="2">
              <a:buClr>
                <a:srgbClr val="0070C0"/>
              </a:buClr>
              <a:buSzPct val="125000"/>
              <a:buFont typeface="Arial"/>
              <a:buChar char="•"/>
              <a:defRPr/>
            </a:pPr>
            <a:r>
              <a:rPr lang="en-US" sz="1800" dirty="0">
                <a:solidFill>
                  <a:schemeClr val="bg1"/>
                </a:solidFill>
              </a:rPr>
              <a:t>Proposed configuration</a:t>
            </a:r>
          </a:p>
          <a:p>
            <a:pPr>
              <a:buClr>
                <a:srgbClr val="0070C0"/>
              </a:buClr>
              <a:buSzPct val="150000"/>
              <a:defRPr/>
            </a:pPr>
            <a:endParaRPr lang="en-US" sz="900" b="1" dirty="0">
              <a:solidFill>
                <a:schemeClr val="bg1"/>
              </a:solidFill>
            </a:endParaRPr>
          </a:p>
          <a:p>
            <a:pPr>
              <a:buClr>
                <a:srgbClr val="0070C0"/>
              </a:buClr>
              <a:buSzPct val="150000"/>
              <a:buFont typeface="Wingdings"/>
              <a:buChar char="§"/>
              <a:defRPr/>
            </a:pPr>
            <a:r>
              <a:rPr lang="en-US" sz="2400" b="1" dirty="0">
                <a:solidFill>
                  <a:schemeClr val="bg1"/>
                </a:solidFill>
              </a:rPr>
              <a:t>Optimization at f = 3 GHz, lattice 1Q2RF</a:t>
            </a:r>
          </a:p>
          <a:p>
            <a:pPr lvl="2">
              <a:buClr>
                <a:srgbClr val="0070C0"/>
              </a:buClr>
              <a:buSzPct val="125000"/>
              <a:buFont typeface="Arial"/>
              <a:buChar char="•"/>
              <a:defRPr/>
            </a:pPr>
            <a:r>
              <a:rPr lang="en-US" sz="1800" dirty="0">
                <a:solidFill>
                  <a:schemeClr val="bg1"/>
                </a:solidFill>
              </a:rPr>
              <a:t>Transverse static and dynamic single-bunch studies</a:t>
            </a:r>
          </a:p>
          <a:p>
            <a:pPr lvl="2">
              <a:buClr>
                <a:srgbClr val="0070C0"/>
              </a:buClr>
              <a:buSzPct val="125000"/>
              <a:buFont typeface="Arial"/>
              <a:buChar char="•"/>
              <a:defRPr/>
            </a:pPr>
            <a:r>
              <a:rPr lang="en-US" sz="1800" dirty="0">
                <a:solidFill>
                  <a:schemeClr val="bg1"/>
                </a:solidFill>
              </a:rPr>
              <a:t>Proposed configuration</a:t>
            </a:r>
          </a:p>
          <a:p>
            <a:pPr>
              <a:buClr>
                <a:srgbClr val="0070C0"/>
              </a:buClr>
              <a:buSzPct val="150000"/>
              <a:buFont typeface="Wingdings"/>
              <a:buChar char="§"/>
              <a:defRPr/>
            </a:pPr>
            <a:endParaRPr lang="en-US" sz="900" b="1" dirty="0">
              <a:solidFill>
                <a:schemeClr val="bg1"/>
              </a:solidFill>
            </a:endParaRPr>
          </a:p>
          <a:p>
            <a:pPr>
              <a:buClr>
                <a:srgbClr val="0070C0"/>
              </a:buClr>
              <a:buSzPct val="150000"/>
              <a:buFont typeface="Wingdings"/>
              <a:buChar char="§"/>
              <a:defRPr/>
            </a:pPr>
            <a:r>
              <a:rPr lang="en-US" sz="2400" b="1" dirty="0">
                <a:solidFill>
                  <a:schemeClr val="bg1"/>
                </a:solidFill>
              </a:rPr>
              <a:t>Optimization at f = 6 GHz, lattice 2Q2RF</a:t>
            </a:r>
          </a:p>
          <a:p>
            <a:pPr lvl="2">
              <a:buClr>
                <a:srgbClr val="0070C0"/>
              </a:buClr>
              <a:buSzPct val="125000"/>
              <a:buFont typeface="Arial"/>
              <a:buChar char="•"/>
              <a:defRPr/>
            </a:pPr>
            <a:r>
              <a:rPr lang="en-US" sz="1800" dirty="0">
                <a:solidFill>
                  <a:schemeClr val="bg1"/>
                </a:solidFill>
              </a:rPr>
              <a:t>Transverse static and dynamic single-bunch studies</a:t>
            </a:r>
          </a:p>
          <a:p>
            <a:pPr lvl="2">
              <a:buClr>
                <a:srgbClr val="0070C0"/>
              </a:buClr>
              <a:buSzPct val="125000"/>
              <a:buFont typeface="Arial"/>
              <a:buChar char="•"/>
              <a:defRPr/>
            </a:pPr>
            <a:r>
              <a:rPr lang="en-US" sz="1800" dirty="0">
                <a:solidFill>
                  <a:schemeClr val="bg1"/>
                </a:solidFill>
              </a:rPr>
              <a:t>Proposed configuration</a:t>
            </a:r>
          </a:p>
          <a:p>
            <a:pPr>
              <a:buClr>
                <a:srgbClr val="0070C0"/>
              </a:buClr>
              <a:buSzPct val="150000"/>
              <a:buFont typeface="Wingdings"/>
              <a:buChar char="§"/>
              <a:defRPr/>
            </a:pPr>
            <a:endParaRPr lang="en-US" sz="900" b="1" dirty="0">
              <a:solidFill>
                <a:schemeClr val="bg1"/>
              </a:solidFill>
            </a:endParaRPr>
          </a:p>
          <a:p>
            <a:pPr>
              <a:buClr>
                <a:srgbClr val="0070C0"/>
              </a:buClr>
              <a:buSzPct val="150000"/>
              <a:buFont typeface="Wingdings"/>
              <a:buChar char="§"/>
              <a:defRPr/>
            </a:pPr>
            <a:r>
              <a:rPr lang="en-US" sz="2400" b="1" dirty="0">
                <a:solidFill>
                  <a:schemeClr val="bg1"/>
                </a:solidFill>
              </a:rPr>
              <a:t>Optimization at f = 6 GHz, lattice 1Q2RF</a:t>
            </a:r>
          </a:p>
          <a:p>
            <a:pPr lvl="2">
              <a:buClr>
                <a:srgbClr val="0070C0"/>
              </a:buClr>
              <a:buSzPct val="125000"/>
              <a:buFont typeface="Arial"/>
              <a:buChar char="•"/>
              <a:defRPr/>
            </a:pPr>
            <a:r>
              <a:rPr lang="en-US" sz="1800" dirty="0">
                <a:solidFill>
                  <a:schemeClr val="bg1"/>
                </a:solidFill>
              </a:rPr>
              <a:t>Transverse static and dynamic single-bunch studies</a:t>
            </a:r>
          </a:p>
          <a:p>
            <a:pPr lvl="2">
              <a:buClr>
                <a:srgbClr val="0070C0"/>
              </a:buClr>
              <a:buSzPct val="125000"/>
              <a:buFont typeface="Arial"/>
              <a:buChar char="•"/>
              <a:defRPr/>
            </a:pPr>
            <a:r>
              <a:rPr lang="en-US" sz="1800" dirty="0">
                <a:solidFill>
                  <a:schemeClr val="bg1"/>
                </a:solidFill>
              </a:rPr>
              <a:t>Proposed configuration</a:t>
            </a:r>
            <a:endParaRPr lang="en-US" sz="900" b="1" dirty="0">
              <a:solidFill>
                <a:schemeClr val="bg1"/>
              </a:solidFill>
            </a:endParaRPr>
          </a:p>
          <a:p>
            <a:pPr>
              <a:buClr>
                <a:srgbClr val="0070C0"/>
              </a:buClr>
              <a:buSzPct val="150000"/>
              <a:defRPr/>
            </a:pPr>
            <a:endParaRPr lang="en-US" sz="900" b="1" dirty="0">
              <a:solidFill>
                <a:schemeClr val="bg1"/>
              </a:solidFill>
            </a:endParaRPr>
          </a:p>
          <a:p>
            <a:pPr>
              <a:buClr>
                <a:srgbClr val="0070C0"/>
              </a:buClr>
              <a:buSzPct val="150000"/>
              <a:buFont typeface="Wingdings"/>
              <a:buChar char="§"/>
              <a:defRPr/>
            </a:pPr>
            <a:r>
              <a:rPr lang="en-US" sz="2400" b="1" dirty="0">
                <a:solidFill>
                  <a:schemeClr val="bg1"/>
                </a:solidFill>
              </a:rPr>
              <a:t>Summaries, conclusions and questions</a:t>
            </a:r>
            <a:endParaRPr lang="de-CH" sz="2400" b="1" dirty="0">
              <a:solidFill>
                <a:schemeClr val="bg1"/>
              </a:solidFill>
            </a:endParaRPr>
          </a:p>
        </p:txBody>
      </p:sp>
      <p:sp>
        <p:nvSpPr>
          <p:cNvPr id="14" name="Titel 5">
            <a:extLst>
              <a:ext uri="{FF2B5EF4-FFF2-40B4-BE49-F238E27FC236}">
                <a16:creationId xmlns:a16="http://schemas.microsoft.com/office/drawing/2014/main" id="{EB95330F-D74D-E77C-2395-38626D66166F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Outlook</a:t>
            </a:r>
          </a:p>
        </p:txBody>
      </p:sp>
    </p:spTree>
    <p:extLst>
      <p:ext uri="{BB962C8B-B14F-4D97-AF65-F5344CB8AC3E}">
        <p14:creationId xmlns:p14="http://schemas.microsoft.com/office/powerpoint/2010/main" val="374164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35793A-39EB-7E7B-A07D-44C11B590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A4C1-9D90-413F-BC8E-FC708948DF54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ED61C8-5C66-412E-DB71-C2D51DEE7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7A0510-73FA-87C2-4180-77EB1E32A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20</a:t>
            </a:fld>
            <a:endParaRPr lang="en-GB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5FF5-C771-18DA-5D6A-8EE9637FE7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Check and re-optimization of the energy compressor</a:t>
            </a:r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364007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1AFE93-E51C-2A80-168F-941786D18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732645"/>
            <a:ext cx="11233323" cy="4644616"/>
          </a:xfrm>
        </p:spPr>
        <p:txBody>
          <a:bodyPr/>
          <a:lstStyle/>
          <a:p>
            <a:r>
              <a:rPr lang="en-US" dirty="0"/>
              <a:t>Maybe it can be improved, but JA more than ok, emittance ok, so I simply verify that things are ok in this case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CE2FAE-D3A2-FF57-4218-D53ED98D0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643214-91EC-A309-6199-D95BAC959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3AE386-CE1E-1E92-CA82-99D296880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65DD791-0234-C848-E8CA-B27898C5A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 = 3 GHz, 2 quad per 2 RF structures, phi = 90 deg 1/2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8DD880B-807E-0DDF-8E2C-D11D539CFB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986" y="1677043"/>
            <a:ext cx="4640208" cy="33070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9BE99B8-66D2-EBC1-EB16-CF3E55C0271B}"/>
              </a:ext>
            </a:extLst>
          </p:cNvPr>
          <p:cNvSpPr txBox="1"/>
          <p:nvPr/>
        </p:nvSpPr>
        <p:spPr>
          <a:xfrm>
            <a:off x="1666503" y="1392454"/>
            <a:ext cx="3456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f = 2.8 GHz, </a:t>
            </a:r>
            <a:r>
              <a:rPr lang="en-US" sz="2000" b="1" dirty="0" err="1"/>
              <a:t>sigma_z</a:t>
            </a:r>
            <a:r>
              <a:rPr lang="en-US" sz="2000" b="1" dirty="0"/>
              <a:t> = 0.8 mm</a:t>
            </a:r>
            <a:endParaRPr lang="de-CH" sz="2000" b="1" dirty="0"/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DB827233-0F80-11E7-9162-9EED9578BBA6}"/>
              </a:ext>
            </a:extLst>
          </p:cNvPr>
          <p:cNvGraphicFramePr>
            <a:graphicFrameLocks noGrp="1"/>
          </p:cNvGraphicFramePr>
          <p:nvPr/>
        </p:nvGraphicFramePr>
        <p:xfrm>
          <a:off x="3980780" y="5199830"/>
          <a:ext cx="533245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1068">
                  <a:extLst>
                    <a:ext uri="{9D8B030D-6E8A-4147-A177-3AD203B41FA5}">
                      <a16:colId xmlns:a16="http://schemas.microsoft.com/office/drawing/2014/main" val="2808043884"/>
                    </a:ext>
                  </a:extLst>
                </a:gridCol>
                <a:gridCol w="2683192">
                  <a:extLst>
                    <a:ext uri="{9D8B030D-6E8A-4147-A177-3AD203B41FA5}">
                      <a16:colId xmlns:a16="http://schemas.microsoft.com/office/drawing/2014/main" val="1718616106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41649569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 (GHz)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Rms bunch length (rms)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800" dirty="0" err="1"/>
                        <a:t>Rms</a:t>
                      </a:r>
                      <a:r>
                        <a:rPr lang="de-CH" sz="1800" dirty="0"/>
                        <a:t> </a:t>
                      </a:r>
                      <a:r>
                        <a:rPr lang="de-CH" sz="1800" dirty="0" err="1"/>
                        <a:t>dp</a:t>
                      </a:r>
                      <a:r>
                        <a:rPr lang="de-CH" sz="1800" dirty="0"/>
                        <a:t>/p (%)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3841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2.8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0.80724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0.60713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695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3.0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0.79952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0.68005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4387305"/>
                  </a:ext>
                </a:extLst>
              </a:tr>
            </a:tbl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ADCB0E86-9D75-3D64-6EF7-6A8DD09E38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064" y="1696457"/>
            <a:ext cx="4633738" cy="328762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638BF56-63FF-2766-2BEA-EDCED2026252}"/>
              </a:ext>
            </a:extLst>
          </p:cNvPr>
          <p:cNvSpPr txBox="1"/>
          <p:nvPr/>
        </p:nvSpPr>
        <p:spPr>
          <a:xfrm>
            <a:off x="7266553" y="1392454"/>
            <a:ext cx="3456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f = 3.0 GHz, </a:t>
            </a:r>
            <a:r>
              <a:rPr lang="en-US" sz="2000" b="1" dirty="0" err="1"/>
              <a:t>sigma_z</a:t>
            </a:r>
            <a:r>
              <a:rPr lang="en-US" sz="2000" b="1" dirty="0"/>
              <a:t> = 0.8 mm</a:t>
            </a:r>
            <a:endParaRPr lang="de-CH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DF564D-F513-338B-0DEA-F787D0719CBC}"/>
              </a:ext>
            </a:extLst>
          </p:cNvPr>
          <p:cNvSpPr txBox="1"/>
          <p:nvPr/>
        </p:nvSpPr>
        <p:spPr>
          <a:xfrm>
            <a:off x="344037" y="5737028"/>
            <a:ext cx="329003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Beams at the end of HE linac</a:t>
            </a:r>
            <a:endParaRPr lang="de-CH" sz="2000" b="1" dirty="0"/>
          </a:p>
        </p:txBody>
      </p:sp>
    </p:spTree>
    <p:extLst>
      <p:ext uri="{BB962C8B-B14F-4D97-AF65-F5344CB8AC3E}">
        <p14:creationId xmlns:p14="http://schemas.microsoft.com/office/powerpoint/2010/main" val="22387662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534075-63BE-2D16-CD63-4E8F01297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51523E-BD1C-957B-A669-2AB76AB33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962DAD-FF14-EE76-FAA3-E06E5C500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9A689D6-0C1A-5BEC-8A95-4AFCD7EAF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 at f = 3 GHz, a/l =0.13</a:t>
            </a:r>
            <a:endParaRPr lang="de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7A556B-069C-FCCA-77BC-F6CD3D1254BB}"/>
              </a:ext>
            </a:extLst>
          </p:cNvPr>
          <p:cNvSpPr txBox="1"/>
          <p:nvPr/>
        </p:nvSpPr>
        <p:spPr>
          <a:xfrm>
            <a:off x="101820" y="2830892"/>
            <a:ext cx="271162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 err="1"/>
              <a:t>Bunch</a:t>
            </a:r>
            <a:r>
              <a:rPr lang="de-CH" sz="1400" dirty="0"/>
              <a:t> at </a:t>
            </a:r>
            <a:r>
              <a:rPr lang="de-CH" sz="1400" dirty="0" err="1"/>
              <a:t>the</a:t>
            </a:r>
            <a:r>
              <a:rPr lang="de-CH" sz="1400" dirty="0"/>
              <a:t> end </a:t>
            </a:r>
            <a:r>
              <a:rPr lang="de-CH" sz="1400" dirty="0" err="1"/>
              <a:t>of</a:t>
            </a:r>
            <a:r>
              <a:rPr lang="de-CH" sz="1400" dirty="0"/>
              <a:t> HE linac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0.79758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0.61105%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0.79903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0.61167%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641802-4219-3D26-5393-54B8D4770372}"/>
              </a:ext>
            </a:extLst>
          </p:cNvPr>
          <p:cNvSpPr txBox="1"/>
          <p:nvPr/>
        </p:nvSpPr>
        <p:spPr>
          <a:xfrm>
            <a:off x="6196099" y="1196752"/>
            <a:ext cx="2736304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/>
              <a:t>FINAL BUNCHES</a:t>
            </a:r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1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3.6957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0.1178%</a:t>
            </a:r>
          </a:p>
          <a:p>
            <a:endParaRPr lang="de-CH" sz="1400" dirty="0"/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2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3.7132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0.11659%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5.0645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-0.019147%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-0.019634%</a:t>
            </a:r>
          </a:p>
          <a:p>
            <a:endParaRPr lang="de-CH" sz="1400" dirty="0"/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3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3.7294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0.11035%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9.7298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-0.03834%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-0.038827%</a:t>
            </a:r>
          </a:p>
          <a:p>
            <a:endParaRPr lang="de-CH" sz="1400" dirty="0"/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4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3.7488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0.096724%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15.3349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-0.066326%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-0.066812%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D79AE5-BF11-85F6-7BD6-D95404E5179C}"/>
              </a:ext>
            </a:extLst>
          </p:cNvPr>
          <p:cNvSpPr txBox="1"/>
          <p:nvPr/>
        </p:nvSpPr>
        <p:spPr>
          <a:xfrm rot="20062867">
            <a:off x="5585548" y="418051"/>
            <a:ext cx="20596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SAME PARAMETERS case using 0.12</a:t>
            </a:r>
            <a:endParaRPr lang="de-CH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75FE79-4E84-E448-D2C5-31068B6243AB}"/>
              </a:ext>
            </a:extLst>
          </p:cNvPr>
          <p:cNvSpPr txBox="1"/>
          <p:nvPr/>
        </p:nvSpPr>
        <p:spPr>
          <a:xfrm>
            <a:off x="3097098" y="1167433"/>
            <a:ext cx="3312368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/>
              <a:t>FINAL BUNCHES</a:t>
            </a:r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1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4.0204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0.11081%</a:t>
            </a:r>
          </a:p>
          <a:p>
            <a:endParaRPr lang="de-CH" sz="1400" dirty="0"/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2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4.0399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0.11004%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5.0647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-0.020526%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-0.021141%</a:t>
            </a:r>
          </a:p>
          <a:p>
            <a:endParaRPr lang="de-CH" sz="1400" dirty="0"/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3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4.0579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0.10387%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9.7302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-0.041016%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-0.041631%</a:t>
            </a:r>
          </a:p>
          <a:p>
            <a:endParaRPr lang="de-CH" sz="1400" dirty="0"/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4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4.0795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0.089945%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15.3355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-0.070579%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-0.071194%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56C2EE-E9CB-0916-8EB9-AC1E0C5A9189}"/>
              </a:ext>
            </a:extLst>
          </p:cNvPr>
          <p:cNvSpPr txBox="1"/>
          <p:nvPr/>
        </p:nvSpPr>
        <p:spPr>
          <a:xfrm rot="20062867">
            <a:off x="2397273" y="845924"/>
            <a:ext cx="1889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case using 0.12</a:t>
            </a:r>
            <a:endParaRPr lang="de-CH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51FD1E-3DA5-55FA-9FE0-7C4559773093}"/>
              </a:ext>
            </a:extLst>
          </p:cNvPr>
          <p:cNvSpPr txBox="1"/>
          <p:nvPr/>
        </p:nvSpPr>
        <p:spPr>
          <a:xfrm>
            <a:off x="9184274" y="1164073"/>
            <a:ext cx="2744374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/>
              <a:t>FINAL BUNCHES</a:t>
            </a:r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1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3.9776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0.10004%</a:t>
            </a:r>
          </a:p>
          <a:p>
            <a:endParaRPr lang="de-CH" sz="1400" dirty="0"/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2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3.9968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0.09823%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5.5533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-0.022088%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-0.022564%</a:t>
            </a:r>
          </a:p>
          <a:p>
            <a:endParaRPr lang="de-CH" sz="1400" dirty="0"/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3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4.0144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0.09082%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10.6688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-0.044443%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-0.044919%</a:t>
            </a:r>
          </a:p>
          <a:p>
            <a:endParaRPr lang="de-CH" sz="1400" dirty="0"/>
          </a:p>
          <a:p>
            <a:r>
              <a:rPr lang="de-CH" sz="1400" dirty="0"/>
              <a:t>Final </a:t>
            </a:r>
            <a:r>
              <a:rPr lang="de-CH" sz="1400" dirty="0" err="1"/>
              <a:t>bunches</a:t>
            </a:r>
            <a:r>
              <a:rPr lang="de-CH" sz="1400" dirty="0"/>
              <a:t> n. 4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4.0356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0.075486%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16.8145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-0.07735%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-0.077826%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C1E30E-2583-97E7-D02B-0C0E70BA3509}"/>
              </a:ext>
            </a:extLst>
          </p:cNvPr>
          <p:cNvSpPr txBox="1"/>
          <p:nvPr/>
        </p:nvSpPr>
        <p:spPr>
          <a:xfrm rot="20062867">
            <a:off x="9081381" y="435847"/>
            <a:ext cx="18891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OPTIMIZED 0.13</a:t>
            </a:r>
            <a:endParaRPr lang="de-CH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663F70-C703-DDCC-5297-01CE6E2FB3DE}"/>
              </a:ext>
            </a:extLst>
          </p:cNvPr>
          <p:cNvSpPr txBox="1"/>
          <p:nvPr/>
        </p:nvSpPr>
        <p:spPr>
          <a:xfrm>
            <a:off x="9768408" y="799136"/>
            <a:ext cx="260240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rgbClr val="FF66FF"/>
                </a:solidFill>
              </a:rPr>
              <a:t>V = 580 MV</a:t>
            </a:r>
            <a:br>
              <a:rPr lang="en-US" sz="1200" b="1" dirty="0">
                <a:solidFill>
                  <a:srgbClr val="FF66FF"/>
                </a:solidFill>
              </a:rPr>
            </a:br>
            <a:r>
              <a:rPr lang="en-US" sz="1200" b="1" dirty="0">
                <a:solidFill>
                  <a:srgbClr val="FF66FF"/>
                </a:solidFill>
              </a:rPr>
              <a:t> ANGLE = 0.1598 rad = 9.1605 deg</a:t>
            </a:r>
            <a:endParaRPr lang="de-CH" sz="1200" b="1" dirty="0">
              <a:solidFill>
                <a:srgbClr val="FF66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B3BCA1-5FE4-BA20-15CB-C18D26CC91C1}"/>
              </a:ext>
            </a:extLst>
          </p:cNvPr>
          <p:cNvSpPr txBox="1"/>
          <p:nvPr/>
        </p:nvSpPr>
        <p:spPr>
          <a:xfrm>
            <a:off x="81593" y="1817565"/>
            <a:ext cx="240136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Applied the same DE used in December</a:t>
            </a:r>
            <a:endParaRPr lang="de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44C495-FFA2-97AA-C815-4AC61C098F67}"/>
              </a:ext>
            </a:extLst>
          </p:cNvPr>
          <p:cNvSpPr txBox="1"/>
          <p:nvPr/>
        </p:nvSpPr>
        <p:spPr>
          <a:xfrm>
            <a:off x="129690" y="4807301"/>
            <a:ext cx="253779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ONLY TUNING NECESSARY (LARGER DE/E):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1600" b="1" dirty="0"/>
              <a:t>LOWERED THE ANGLE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1600" b="1" dirty="0"/>
              <a:t>LOWERED THE VOLTAGE</a:t>
            </a:r>
            <a:endParaRPr lang="de-CH" sz="16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05B2C1-B7AD-9C8D-980C-312538DD31F4}"/>
              </a:ext>
            </a:extLst>
          </p:cNvPr>
          <p:cNvSpPr txBox="1"/>
          <p:nvPr/>
        </p:nvSpPr>
        <p:spPr>
          <a:xfrm>
            <a:off x="129690" y="6551692"/>
            <a:ext cx="25733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i="1" dirty="0"/>
              <a:t>More in the spare slides</a:t>
            </a:r>
            <a:endParaRPr lang="de-CH" i="1" dirty="0"/>
          </a:p>
        </p:txBody>
      </p:sp>
    </p:spTree>
    <p:extLst>
      <p:ext uri="{BB962C8B-B14F-4D97-AF65-F5344CB8AC3E}">
        <p14:creationId xmlns:p14="http://schemas.microsoft.com/office/powerpoint/2010/main" val="3874991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5" grpId="0"/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35793A-39EB-7E7B-A07D-44C11B590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A4C1-9D90-413F-BC8E-FC708948DF54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ED61C8-5C66-412E-DB71-C2D51DEE7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7A0510-73FA-87C2-4180-77EB1E32A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23</a:t>
            </a:fld>
            <a:endParaRPr lang="en-GB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5FF5-C771-18DA-5D6A-8EE9637FE7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Possible improvements</a:t>
            </a:r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026833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C54625-236F-56A8-4DF0-E3FBF4B9D0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268760"/>
            <a:ext cx="11377339" cy="4644616"/>
          </a:xfrm>
        </p:spPr>
        <p:txBody>
          <a:bodyPr/>
          <a:lstStyle/>
          <a:p>
            <a:r>
              <a:rPr lang="de-CH" b="1" dirty="0">
                <a:solidFill>
                  <a:srgbClr val="0070C0"/>
                </a:solidFill>
              </a:rPr>
              <a:t>RM-</a:t>
            </a:r>
            <a:r>
              <a:rPr lang="de-CH" b="1" dirty="0" err="1">
                <a:solidFill>
                  <a:srgbClr val="0070C0"/>
                </a:solidFill>
              </a:rPr>
              <a:t>based</a:t>
            </a:r>
            <a:r>
              <a:rPr lang="de-CH" b="1" dirty="0">
                <a:solidFill>
                  <a:srgbClr val="0070C0"/>
                </a:solidFill>
              </a:rPr>
              <a:t> </a:t>
            </a:r>
            <a:r>
              <a:rPr lang="de-CH" b="1" dirty="0" err="1">
                <a:solidFill>
                  <a:srgbClr val="0070C0"/>
                </a:solidFill>
              </a:rPr>
              <a:t>orbit</a:t>
            </a:r>
            <a:r>
              <a:rPr lang="de-CH" b="1" dirty="0">
                <a:solidFill>
                  <a:srgbClr val="0070C0"/>
                </a:solidFill>
              </a:rPr>
              <a:t> </a:t>
            </a:r>
            <a:r>
              <a:rPr lang="de-CH" b="1" dirty="0" err="1">
                <a:solidFill>
                  <a:srgbClr val="0070C0"/>
                </a:solidFill>
              </a:rPr>
              <a:t>correction</a:t>
            </a:r>
            <a:r>
              <a:rPr lang="de-CH" dirty="0"/>
              <a:t>: </a:t>
            </a:r>
            <a:r>
              <a:rPr lang="de-CH" dirty="0" err="1"/>
              <a:t>determine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response</a:t>
            </a:r>
            <a:r>
              <a:rPr lang="de-CH" dirty="0"/>
              <a:t> </a:t>
            </a:r>
            <a:r>
              <a:rPr lang="de-CH" dirty="0" err="1"/>
              <a:t>matrix</a:t>
            </a:r>
            <a:r>
              <a:rPr lang="de-CH" dirty="0"/>
              <a:t> (RM) </a:t>
            </a:r>
            <a:r>
              <a:rPr lang="de-CH" dirty="0">
                <a:sym typeface="Wingdings" panose="05000000000000000000" pitchFamily="2" charset="2"/>
              </a:rPr>
              <a:t></a:t>
            </a:r>
            <a:r>
              <a:rPr lang="de-CH" dirty="0"/>
              <a:t> </a:t>
            </a:r>
            <a:r>
              <a:rPr lang="de-CH" dirty="0" err="1"/>
              <a:t>steer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beam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0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BPMs</a:t>
            </a:r>
          </a:p>
          <a:p>
            <a:endParaRPr lang="de-CH" dirty="0"/>
          </a:p>
          <a:p>
            <a:r>
              <a:rPr lang="de-CH" b="1" dirty="0">
                <a:solidFill>
                  <a:srgbClr val="0070C0"/>
                </a:solidFill>
              </a:rPr>
              <a:t>DFS</a:t>
            </a:r>
            <a:r>
              <a:rPr lang="de-CH" dirty="0"/>
              <a:t>: </a:t>
            </a:r>
            <a:r>
              <a:rPr lang="de-CH" dirty="0" err="1"/>
              <a:t>record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orbit</a:t>
            </a:r>
            <a:r>
              <a:rPr lang="de-CH" dirty="0"/>
              <a:t> at different beam </a:t>
            </a:r>
            <a:r>
              <a:rPr lang="de-CH" dirty="0" err="1"/>
              <a:t>energies</a:t>
            </a:r>
            <a:r>
              <a:rPr lang="de-CH" dirty="0"/>
              <a:t> </a:t>
            </a:r>
            <a:r>
              <a:rPr lang="de-CH" dirty="0">
                <a:sym typeface="Wingdings" panose="05000000000000000000" pitchFamily="2" charset="2"/>
              </a:rPr>
              <a:t> </a:t>
            </a:r>
            <a:r>
              <a:rPr lang="de-CH" dirty="0" err="1">
                <a:sym typeface="Wingdings" panose="05000000000000000000" pitchFamily="2" charset="2"/>
              </a:rPr>
              <a:t>steer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the</a:t>
            </a:r>
            <a:r>
              <a:rPr lang="de-CH" dirty="0">
                <a:sym typeface="Wingdings" panose="05000000000000000000" pitchFamily="2" charset="2"/>
              </a:rPr>
              <a:t> beam </a:t>
            </a:r>
            <a:r>
              <a:rPr lang="de-CH" dirty="0" err="1">
                <a:sym typeface="Wingdings" panose="05000000000000000000" pitchFamily="2" charset="2"/>
              </a:rPr>
              <a:t>to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the</a:t>
            </a:r>
            <a:r>
              <a:rPr lang="de-CH" dirty="0">
                <a:sym typeface="Wingdings" panose="05000000000000000000" pitchFamily="2" charset="2"/>
              </a:rPr>
              <a:t> 0 </a:t>
            </a:r>
            <a:r>
              <a:rPr lang="de-CH" dirty="0" err="1">
                <a:sym typeface="Wingdings" panose="05000000000000000000" pitchFamily="2" charset="2"/>
              </a:rPr>
              <a:t>of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the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difference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of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the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orbit</a:t>
            </a:r>
            <a:r>
              <a:rPr lang="de-CH" dirty="0">
                <a:sym typeface="Wingdings" panose="05000000000000000000" pitchFamily="2" charset="2"/>
              </a:rPr>
              <a:t> (</a:t>
            </a:r>
            <a:r>
              <a:rPr lang="de-CH" dirty="0" err="1">
                <a:sym typeface="Wingdings" panose="05000000000000000000" pitchFamily="2" charset="2"/>
              </a:rPr>
              <a:t>dispersion</a:t>
            </a:r>
            <a:r>
              <a:rPr lang="de-CH" dirty="0">
                <a:sym typeface="Wingdings" panose="05000000000000000000" pitchFamily="2" charset="2"/>
              </a:rPr>
              <a:t>). </a:t>
            </a:r>
            <a:r>
              <a:rPr lang="de-CH" dirty="0" err="1">
                <a:sym typeface="Wingdings" panose="05000000000000000000" pitchFamily="2" charset="2"/>
              </a:rPr>
              <a:t>Used</a:t>
            </a:r>
            <a:r>
              <a:rPr lang="de-CH" dirty="0">
                <a:sym typeface="Wingdings" panose="05000000000000000000" pitchFamily="2" charset="2"/>
              </a:rPr>
              <a:t> in </a:t>
            </a:r>
            <a:r>
              <a:rPr lang="de-CH" dirty="0" err="1">
                <a:sym typeface="Wingdings" panose="05000000000000000000" pitchFamily="2" charset="2"/>
              </a:rPr>
              <a:t>combination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to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the</a:t>
            </a:r>
            <a:r>
              <a:rPr lang="de-CH" dirty="0">
                <a:sym typeface="Wingdings" panose="05000000000000000000" pitchFamily="2" charset="2"/>
              </a:rPr>
              <a:t> RM-</a:t>
            </a:r>
            <a:r>
              <a:rPr lang="de-CH" dirty="0" err="1">
                <a:sym typeface="Wingdings" panose="05000000000000000000" pitchFamily="2" charset="2"/>
              </a:rPr>
              <a:t>based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orbit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correction</a:t>
            </a:r>
            <a:r>
              <a:rPr lang="de-CH" dirty="0">
                <a:sym typeface="Wingdings" panose="05000000000000000000" pitchFamily="2" charset="2"/>
              </a:rPr>
              <a:t>. </a:t>
            </a:r>
            <a:r>
              <a:rPr lang="de-CH" dirty="0" err="1">
                <a:sym typeface="Wingdings" panose="05000000000000000000" pitchFamily="2" charset="2"/>
              </a:rPr>
              <a:t>We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use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it</a:t>
            </a:r>
            <a:r>
              <a:rPr lang="de-CH" dirty="0">
                <a:sym typeface="Wingdings" panose="05000000000000000000" pitchFamily="2" charset="2"/>
              </a:rPr>
              <a:t> also in </a:t>
            </a:r>
            <a:r>
              <a:rPr lang="de-CH" dirty="0" err="1">
                <a:sym typeface="Wingdings" panose="05000000000000000000" pitchFamily="2" charset="2"/>
              </a:rPr>
              <a:t>cascade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to</a:t>
            </a:r>
            <a:r>
              <a:rPr lang="de-CH" dirty="0">
                <a:sym typeface="Wingdings" panose="05000000000000000000" pitchFamily="2" charset="2"/>
              </a:rPr>
              <a:t> RM-</a:t>
            </a:r>
            <a:r>
              <a:rPr lang="de-CH" dirty="0" err="1">
                <a:sym typeface="Wingdings" panose="05000000000000000000" pitchFamily="2" charset="2"/>
              </a:rPr>
              <a:t>based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orbit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correction</a:t>
            </a:r>
            <a:r>
              <a:rPr lang="de-CH" dirty="0">
                <a:sym typeface="Wingdings" panose="05000000000000000000" pitchFamily="2" charset="2"/>
              </a:rPr>
              <a:t>.</a:t>
            </a:r>
            <a:endParaRPr lang="de-CH" dirty="0"/>
          </a:p>
          <a:p>
            <a:endParaRPr lang="de-CH" dirty="0"/>
          </a:p>
          <a:p>
            <a:r>
              <a:rPr lang="de-CH" b="1" dirty="0">
                <a:solidFill>
                  <a:srgbClr val="0070C0"/>
                </a:solidFill>
              </a:rPr>
              <a:t>WFS</a:t>
            </a:r>
            <a:r>
              <a:rPr lang="de-CH" dirty="0"/>
              <a:t>: </a:t>
            </a:r>
            <a:r>
              <a:rPr lang="de-CH" dirty="0" err="1"/>
              <a:t>record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orbit</a:t>
            </a:r>
            <a:r>
              <a:rPr lang="de-CH" dirty="0"/>
              <a:t> at different beam </a:t>
            </a:r>
            <a:r>
              <a:rPr lang="de-CH" dirty="0" err="1"/>
              <a:t>charges</a:t>
            </a:r>
            <a:r>
              <a:rPr lang="de-CH" dirty="0"/>
              <a:t> </a:t>
            </a:r>
            <a:r>
              <a:rPr lang="de-CH" dirty="0">
                <a:sym typeface="Wingdings" panose="05000000000000000000" pitchFamily="2" charset="2"/>
              </a:rPr>
              <a:t> </a:t>
            </a:r>
            <a:r>
              <a:rPr lang="de-CH" dirty="0" err="1">
                <a:sym typeface="Wingdings" panose="05000000000000000000" pitchFamily="2" charset="2"/>
              </a:rPr>
              <a:t>steer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the</a:t>
            </a:r>
            <a:r>
              <a:rPr lang="de-CH" dirty="0">
                <a:sym typeface="Wingdings" panose="05000000000000000000" pitchFamily="2" charset="2"/>
              </a:rPr>
              <a:t> beam </a:t>
            </a:r>
            <a:r>
              <a:rPr lang="de-CH" dirty="0" err="1">
                <a:sym typeface="Wingdings" panose="05000000000000000000" pitchFamily="2" charset="2"/>
              </a:rPr>
              <a:t>to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minimize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this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difference</a:t>
            </a:r>
            <a:r>
              <a:rPr lang="de-CH" dirty="0">
                <a:sym typeface="Wingdings" panose="05000000000000000000" pitchFamily="2" charset="2"/>
              </a:rPr>
              <a:t>. </a:t>
            </a:r>
            <a:r>
              <a:rPr lang="de-CH" dirty="0" err="1">
                <a:sym typeface="Wingdings" panose="05000000000000000000" pitchFamily="2" charset="2"/>
              </a:rPr>
              <a:t>Used</a:t>
            </a:r>
            <a:r>
              <a:rPr lang="de-CH" dirty="0">
                <a:sym typeface="Wingdings" panose="05000000000000000000" pitchFamily="2" charset="2"/>
              </a:rPr>
              <a:t> in </a:t>
            </a:r>
            <a:r>
              <a:rPr lang="de-CH" dirty="0" err="1">
                <a:sym typeface="Wingdings" panose="05000000000000000000" pitchFamily="2" charset="2"/>
              </a:rPr>
              <a:t>combination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to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the</a:t>
            </a:r>
            <a:r>
              <a:rPr lang="de-CH" dirty="0">
                <a:sym typeface="Wingdings" panose="05000000000000000000" pitchFamily="2" charset="2"/>
              </a:rPr>
              <a:t> DFS and </a:t>
            </a:r>
            <a:r>
              <a:rPr lang="de-CH" dirty="0" err="1">
                <a:sym typeface="Wingdings" panose="05000000000000000000" pitchFamily="2" charset="2"/>
              </a:rPr>
              <a:t>the</a:t>
            </a:r>
            <a:r>
              <a:rPr lang="de-CH" dirty="0">
                <a:sym typeface="Wingdings" panose="05000000000000000000" pitchFamily="2" charset="2"/>
              </a:rPr>
              <a:t> RM-</a:t>
            </a:r>
            <a:r>
              <a:rPr lang="de-CH" dirty="0" err="1">
                <a:sym typeface="Wingdings" panose="05000000000000000000" pitchFamily="2" charset="2"/>
              </a:rPr>
              <a:t>based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orbit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correction</a:t>
            </a:r>
            <a:r>
              <a:rPr lang="de-CH" dirty="0">
                <a:sym typeface="Wingdings" panose="05000000000000000000" pitchFamily="2" charset="2"/>
              </a:rPr>
              <a:t>. </a:t>
            </a:r>
            <a:r>
              <a:rPr lang="de-CH" dirty="0" err="1">
                <a:sym typeface="Wingdings" panose="05000000000000000000" pitchFamily="2" charset="2"/>
              </a:rPr>
              <a:t>We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use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it</a:t>
            </a:r>
            <a:r>
              <a:rPr lang="de-CH" dirty="0">
                <a:sym typeface="Wingdings" panose="05000000000000000000" pitchFamily="2" charset="2"/>
              </a:rPr>
              <a:t> also in </a:t>
            </a:r>
            <a:r>
              <a:rPr lang="de-CH" dirty="0" err="1">
                <a:sym typeface="Wingdings" panose="05000000000000000000" pitchFamily="2" charset="2"/>
              </a:rPr>
              <a:t>cascade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to</a:t>
            </a:r>
            <a:r>
              <a:rPr lang="de-CH" dirty="0">
                <a:sym typeface="Wingdings" panose="05000000000000000000" pitchFamily="2" charset="2"/>
              </a:rPr>
              <a:t> RM-</a:t>
            </a:r>
            <a:r>
              <a:rPr lang="de-CH" dirty="0" err="1">
                <a:sym typeface="Wingdings" panose="05000000000000000000" pitchFamily="2" charset="2"/>
              </a:rPr>
              <a:t>based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orbit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correction</a:t>
            </a:r>
            <a:r>
              <a:rPr lang="de-CH" dirty="0">
                <a:sym typeface="Wingdings" panose="05000000000000000000" pitchFamily="2" charset="2"/>
              </a:rPr>
              <a:t>.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22E799-C968-9B72-96F5-2BC76507A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7777CD-2EFE-B1DC-1DD1-F8C52B58C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4CBF05-360A-B238-A3E4-C2EDFE6EB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1CAA32B-16AC-5401-698F-FC5150997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Wakefield-</a:t>
            </a:r>
            <a:r>
              <a:rPr lang="de-CH" dirty="0" err="1"/>
              <a:t>free</a:t>
            </a:r>
            <a:r>
              <a:rPr lang="de-CH" dirty="0"/>
              <a:t> </a:t>
            </a:r>
            <a:r>
              <a:rPr lang="de-CH" dirty="0" err="1"/>
              <a:t>steering</a:t>
            </a:r>
            <a:r>
              <a:rPr lang="de-CH" dirty="0"/>
              <a:t> (</a:t>
            </a:r>
            <a:r>
              <a:rPr lang="de-CH" dirty="0" err="1"/>
              <a:t>from</a:t>
            </a:r>
            <a:r>
              <a:rPr lang="de-CH" dirty="0"/>
              <a:t> Andrea </a:t>
            </a:r>
            <a:r>
              <a:rPr lang="de-CH" dirty="0" err="1"/>
              <a:t>to</a:t>
            </a:r>
            <a:r>
              <a:rPr lang="de-CH" dirty="0"/>
              <a:t> RF-Track)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2C198D-1BBC-0B9A-EED5-A51BE03FBA34}"/>
              </a:ext>
            </a:extLst>
          </p:cNvPr>
          <p:cNvSpPr txBox="1"/>
          <p:nvPr/>
        </p:nvSpPr>
        <p:spPr>
          <a:xfrm>
            <a:off x="479376" y="4916068"/>
            <a:ext cx="1123324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We use RM-based orbit correction, and after RM-based </a:t>
            </a:r>
            <a:r>
              <a:rPr lang="en-US" sz="2000" b="1" dirty="0" err="1"/>
              <a:t>correction+DFS+WFS</a:t>
            </a:r>
            <a:r>
              <a:rPr lang="en-US" sz="2000" b="1" dirty="0"/>
              <a:t> together</a:t>
            </a:r>
            <a:endParaRPr lang="de-CH" sz="2000" b="1" dirty="0"/>
          </a:p>
        </p:txBody>
      </p:sp>
    </p:spTree>
    <p:extLst>
      <p:ext uri="{BB962C8B-B14F-4D97-AF65-F5344CB8AC3E}">
        <p14:creationId xmlns:p14="http://schemas.microsoft.com/office/powerpoint/2010/main" val="3626607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C1827D-0A1F-378E-453A-E8451FF34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AB3A8A-4F93-444A-DCCA-1244681F2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9451ED-C90E-7793-67E8-38CE4DE0E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1954291-3139-0465-1D24-017CD3977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WFS, f = 3 GHz, a/l = 0.13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BC8D28-F7CB-28FA-42CB-F8989E8BD7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674726"/>
            <a:ext cx="5334000" cy="4000500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5909833-ECED-2431-E04A-8ECB837431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354932"/>
              </p:ext>
            </p:extLst>
          </p:nvPr>
        </p:nvGraphicFramePr>
        <p:xfrm>
          <a:off x="1271464" y="4828003"/>
          <a:ext cx="9019189" cy="1112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00655">
                  <a:extLst>
                    <a:ext uri="{9D8B030D-6E8A-4147-A177-3AD203B41FA5}">
                      <a16:colId xmlns:a16="http://schemas.microsoft.com/office/drawing/2014/main" val="2784549707"/>
                    </a:ext>
                  </a:extLst>
                </a:gridCol>
                <a:gridCol w="1053089">
                  <a:extLst>
                    <a:ext uri="{9D8B030D-6E8A-4147-A177-3AD203B41FA5}">
                      <a16:colId xmlns:a16="http://schemas.microsoft.com/office/drawing/2014/main" val="2004137490"/>
                    </a:ext>
                  </a:extLst>
                </a:gridCol>
                <a:gridCol w="1053089">
                  <a:extLst>
                    <a:ext uri="{9D8B030D-6E8A-4147-A177-3AD203B41FA5}">
                      <a16:colId xmlns:a16="http://schemas.microsoft.com/office/drawing/2014/main" val="2600723131"/>
                    </a:ext>
                  </a:extLst>
                </a:gridCol>
                <a:gridCol w="1053089">
                  <a:extLst>
                    <a:ext uri="{9D8B030D-6E8A-4147-A177-3AD203B41FA5}">
                      <a16:colId xmlns:a16="http://schemas.microsoft.com/office/drawing/2014/main" val="3655186837"/>
                    </a:ext>
                  </a:extLst>
                </a:gridCol>
                <a:gridCol w="1053089">
                  <a:extLst>
                    <a:ext uri="{9D8B030D-6E8A-4147-A177-3AD203B41FA5}">
                      <a16:colId xmlns:a16="http://schemas.microsoft.com/office/drawing/2014/main" val="362432141"/>
                    </a:ext>
                  </a:extLst>
                </a:gridCol>
                <a:gridCol w="1053089">
                  <a:extLst>
                    <a:ext uri="{9D8B030D-6E8A-4147-A177-3AD203B41FA5}">
                      <a16:colId xmlns:a16="http://schemas.microsoft.com/office/drawing/2014/main" val="4150625697"/>
                    </a:ext>
                  </a:extLst>
                </a:gridCol>
                <a:gridCol w="1053089">
                  <a:extLst>
                    <a:ext uri="{9D8B030D-6E8A-4147-A177-3AD203B41FA5}">
                      <a16:colId xmlns:a16="http://schemas.microsoft.com/office/drawing/2014/main" val="13236485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N_bins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>
                          <a:sym typeface="Wingdings" panose="05000000000000000000" pitchFamily="2" charset="2"/>
                        </a:rPr>
                        <a:t>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14</a:t>
                      </a:r>
                      <a:endParaRPr lang="de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704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WFS emittance (</a:t>
                      </a:r>
                      <a:r>
                        <a:rPr lang="en-US" sz="1600" dirty="0" err="1"/>
                        <a:t>mm.mrad</a:t>
                      </a:r>
                      <a:r>
                        <a:rPr lang="en-US" sz="1600" dirty="0"/>
                        <a:t>)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74.3659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4.9732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1.5515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1.4032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1.3286</a:t>
                      </a:r>
                      <a:endParaRPr lang="de-CH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1.5083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149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DFS emittance (</a:t>
                      </a:r>
                      <a:r>
                        <a:rPr lang="en-US" sz="1600" dirty="0" err="1"/>
                        <a:t>mm.mrad</a:t>
                      </a:r>
                      <a:r>
                        <a:rPr lang="en-US" sz="1600" dirty="0"/>
                        <a:t>)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1.8049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8086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B229DA5-56BA-A109-14BF-51B16335D41A}"/>
              </a:ext>
            </a:extLst>
          </p:cNvPr>
          <p:cNvSpPr txBox="1"/>
          <p:nvPr/>
        </p:nvSpPr>
        <p:spPr>
          <a:xfrm>
            <a:off x="6096000" y="2205038"/>
            <a:ext cx="578064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Outcomes: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dirty="0"/>
              <a:t>Some improvement compared to DFS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dirty="0"/>
              <a:t>Optimum for </a:t>
            </a:r>
            <a:r>
              <a:rPr lang="en-US" dirty="0" err="1"/>
              <a:t>N_bins</a:t>
            </a:r>
            <a:r>
              <a:rPr lang="en-US" dirty="0"/>
              <a:t> = 12 among the considered cases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5DAEFD-0375-3177-A61B-B42F1ABCBE88}"/>
              </a:ext>
            </a:extLst>
          </p:cNvPr>
          <p:cNvSpPr txBox="1"/>
          <p:nvPr/>
        </p:nvSpPr>
        <p:spPr>
          <a:xfrm>
            <a:off x="810444" y="6062106"/>
            <a:ext cx="682783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Path: /data/user/</a:t>
            </a:r>
            <a:r>
              <a:rPr lang="en-US" sz="1200" dirty="0" err="1"/>
              <a:t>bettoni_s</a:t>
            </a:r>
            <a:r>
              <a:rPr lang="en-US" sz="1200" dirty="0"/>
              <a:t>/data/FCC/</a:t>
            </a:r>
            <a:r>
              <a:rPr lang="en-US" sz="1200" dirty="0" err="1"/>
              <a:t>SingleTransv</a:t>
            </a:r>
            <a:r>
              <a:rPr lang="en-US" sz="1200" dirty="0"/>
              <a:t>/</a:t>
            </a:r>
            <a:r>
              <a:rPr lang="en-US" sz="1200" dirty="0" err="1"/>
              <a:t>HE_linac</a:t>
            </a:r>
            <a:r>
              <a:rPr lang="en-US" sz="1200" dirty="0"/>
              <a:t>/f_3GHz/WFS/a_l_0p13/</a:t>
            </a:r>
            <a:r>
              <a:rPr lang="en-US" sz="1200" dirty="0" err="1"/>
              <a:t>N_bins</a:t>
            </a:r>
            <a:r>
              <a:rPr lang="en-US" sz="1200" dirty="0"/>
              <a:t>_*</a:t>
            </a: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28293754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E75B5C-E767-3FC3-9327-0D3EDFCA11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Path: </a:t>
            </a:r>
            <a:r>
              <a:rPr lang="en-US" sz="1200" dirty="0"/>
              <a:t>/data/user/</a:t>
            </a:r>
            <a:r>
              <a:rPr lang="en-US" sz="1200" dirty="0" err="1"/>
              <a:t>bettoni_s</a:t>
            </a:r>
            <a:r>
              <a:rPr lang="en-US" sz="1200" dirty="0"/>
              <a:t>/data/FCC/</a:t>
            </a:r>
            <a:r>
              <a:rPr lang="en-US" sz="1200" dirty="0" err="1"/>
              <a:t>SingleTransv</a:t>
            </a:r>
            <a:r>
              <a:rPr lang="en-US" sz="1200" dirty="0"/>
              <a:t>/</a:t>
            </a:r>
            <a:r>
              <a:rPr lang="en-US" sz="1200" dirty="0" err="1"/>
              <a:t>HE_linac</a:t>
            </a:r>
            <a:r>
              <a:rPr lang="en-US" sz="1200" dirty="0"/>
              <a:t>/f_3GHz/WFS/a_l_0p12/</a:t>
            </a:r>
            <a:r>
              <a:rPr lang="en-US" sz="1200" dirty="0" err="1"/>
              <a:t>N_bins</a:t>
            </a:r>
            <a:r>
              <a:rPr lang="en-US" sz="1200" dirty="0"/>
              <a:t>_*</a:t>
            </a:r>
            <a:endParaRPr lang="de-CH" sz="1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84C300-21FD-CD13-1F02-FE2BC6EE0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0B6197-7567-7FF9-FBCC-64E9902E2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10B24B-AD22-E75E-B136-DF6F76068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750A651-BBCA-1CC1-C1D5-D67682813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WFS, f = 3 GHz, </a:t>
            </a:r>
            <a:r>
              <a:rPr lang="en-US" dirty="0">
                <a:solidFill>
                  <a:srgbClr val="FF66FF"/>
                </a:solidFill>
              </a:rPr>
              <a:t>a/l = 0.12</a:t>
            </a:r>
            <a:endParaRPr lang="de-CH" dirty="0">
              <a:solidFill>
                <a:srgbClr val="FF66FF"/>
              </a:solidFill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2E38FFF-55D9-02F1-5982-5D04FB8A3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872319"/>
              </p:ext>
            </p:extLst>
          </p:nvPr>
        </p:nvGraphicFramePr>
        <p:xfrm>
          <a:off x="407368" y="5119688"/>
          <a:ext cx="10715383" cy="1112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00655">
                  <a:extLst>
                    <a:ext uri="{9D8B030D-6E8A-4147-A177-3AD203B41FA5}">
                      <a16:colId xmlns:a16="http://schemas.microsoft.com/office/drawing/2014/main" val="2784549707"/>
                    </a:ext>
                  </a:extLst>
                </a:gridCol>
                <a:gridCol w="1001841">
                  <a:extLst>
                    <a:ext uri="{9D8B030D-6E8A-4147-A177-3AD203B41FA5}">
                      <a16:colId xmlns:a16="http://schemas.microsoft.com/office/drawing/2014/main" val="2004137490"/>
                    </a:ext>
                  </a:extLst>
                </a:gridCol>
                <a:gridCol w="1001841">
                  <a:extLst>
                    <a:ext uri="{9D8B030D-6E8A-4147-A177-3AD203B41FA5}">
                      <a16:colId xmlns:a16="http://schemas.microsoft.com/office/drawing/2014/main" val="2600723131"/>
                    </a:ext>
                  </a:extLst>
                </a:gridCol>
                <a:gridCol w="1001841">
                  <a:extLst>
                    <a:ext uri="{9D8B030D-6E8A-4147-A177-3AD203B41FA5}">
                      <a16:colId xmlns:a16="http://schemas.microsoft.com/office/drawing/2014/main" val="3655186837"/>
                    </a:ext>
                  </a:extLst>
                </a:gridCol>
                <a:gridCol w="1001841">
                  <a:extLst>
                    <a:ext uri="{9D8B030D-6E8A-4147-A177-3AD203B41FA5}">
                      <a16:colId xmlns:a16="http://schemas.microsoft.com/office/drawing/2014/main" val="362432141"/>
                    </a:ext>
                  </a:extLst>
                </a:gridCol>
                <a:gridCol w="1001841">
                  <a:extLst>
                    <a:ext uri="{9D8B030D-6E8A-4147-A177-3AD203B41FA5}">
                      <a16:colId xmlns:a16="http://schemas.microsoft.com/office/drawing/2014/main" val="4150625697"/>
                    </a:ext>
                  </a:extLst>
                </a:gridCol>
                <a:gridCol w="1001841">
                  <a:extLst>
                    <a:ext uri="{9D8B030D-6E8A-4147-A177-3AD203B41FA5}">
                      <a16:colId xmlns:a16="http://schemas.microsoft.com/office/drawing/2014/main" val="4057677933"/>
                    </a:ext>
                  </a:extLst>
                </a:gridCol>
                <a:gridCol w="1001841">
                  <a:extLst>
                    <a:ext uri="{9D8B030D-6E8A-4147-A177-3AD203B41FA5}">
                      <a16:colId xmlns:a16="http://schemas.microsoft.com/office/drawing/2014/main" val="3899994183"/>
                    </a:ext>
                  </a:extLst>
                </a:gridCol>
                <a:gridCol w="1001841">
                  <a:extLst>
                    <a:ext uri="{9D8B030D-6E8A-4147-A177-3AD203B41FA5}">
                      <a16:colId xmlns:a16="http://schemas.microsoft.com/office/drawing/2014/main" val="13236485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N_bins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>
                          <a:sym typeface="Wingdings" panose="05000000000000000000" pitchFamily="2" charset="2"/>
                        </a:rPr>
                        <a:t>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11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13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14</a:t>
                      </a:r>
                      <a:endParaRPr lang="de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704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WFS emittance (</a:t>
                      </a:r>
                      <a:r>
                        <a:rPr lang="en-US" sz="1600" dirty="0" err="1"/>
                        <a:t>mm.mrad</a:t>
                      </a:r>
                      <a:r>
                        <a:rPr lang="en-US" sz="1600" dirty="0"/>
                        <a:t>)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324.4501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11.4389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3.1964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1.8037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1.6767</a:t>
                      </a:r>
                      <a:endParaRPr lang="de-CH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1.5797</a:t>
                      </a:r>
                      <a:endParaRPr lang="de-CH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1.6318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1.6326</a:t>
                      </a:r>
                      <a:endParaRPr lang="de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149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DFS emittance (</a:t>
                      </a:r>
                      <a:r>
                        <a:rPr lang="en-US" sz="1600" dirty="0" err="1"/>
                        <a:t>mm.mrad</a:t>
                      </a:r>
                      <a:r>
                        <a:rPr lang="en-US" sz="1600" dirty="0"/>
                        <a:t>)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3.0674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8086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1009C0B8-7DB3-1CD0-BAFD-64F3D795A970}"/>
              </a:ext>
            </a:extLst>
          </p:cNvPr>
          <p:cNvSpPr txBox="1"/>
          <p:nvPr/>
        </p:nvSpPr>
        <p:spPr>
          <a:xfrm>
            <a:off x="551384" y="90407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Looking at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good</a:t>
            </a:r>
            <a:r>
              <a:rPr lang="de-CH" dirty="0"/>
              <a:t> </a:t>
            </a:r>
            <a:r>
              <a:rPr lang="de-CH" dirty="0" err="1"/>
              <a:t>results</a:t>
            </a:r>
            <a:r>
              <a:rPr lang="de-CH" dirty="0"/>
              <a:t> at a/l = 0.13, </a:t>
            </a:r>
            <a:r>
              <a:rPr lang="de-CH" dirty="0" err="1"/>
              <a:t>run</a:t>
            </a:r>
            <a:r>
              <a:rPr lang="de-CH" dirty="0"/>
              <a:t> also a/l = 0.12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E42B52E-BA33-5D69-AF29-496B0ABCB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44" y="1755760"/>
            <a:ext cx="4055672" cy="30417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BFD21B0-390F-58BF-F7D7-9E5E02AD10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6838" y="1803892"/>
            <a:ext cx="4055672" cy="304175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BB8F776-32DB-C71A-D367-370B1EB410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7677" y="1481612"/>
            <a:ext cx="4658747" cy="349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3334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070DAB-5096-6416-1D16-5B5077816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86FEA9-DCA5-3835-C4CC-B3EDE918E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ADFFC6-E32C-D048-B38E-907251D93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1BA4ED9-8536-D6C3-0A97-BFF61BCEE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configuration: 2 quad per 2 RF structure*</a:t>
            </a:r>
            <a:endParaRPr lang="de-CH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CD6EF9D-5734-DE8D-5345-52CD0548D1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448584"/>
              </p:ext>
            </p:extLst>
          </p:nvPr>
        </p:nvGraphicFramePr>
        <p:xfrm>
          <a:off x="59667" y="1114488"/>
          <a:ext cx="1207266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9166">
                  <a:extLst>
                    <a:ext uri="{9D8B030D-6E8A-4147-A177-3AD203B41FA5}">
                      <a16:colId xmlns:a16="http://schemas.microsoft.com/office/drawing/2014/main" val="1718616106"/>
                    </a:ext>
                  </a:extLst>
                </a:gridCol>
                <a:gridCol w="1150816">
                  <a:extLst>
                    <a:ext uri="{9D8B030D-6E8A-4147-A177-3AD203B41FA5}">
                      <a16:colId xmlns:a16="http://schemas.microsoft.com/office/drawing/2014/main" val="4164956996"/>
                    </a:ext>
                  </a:extLst>
                </a:gridCol>
                <a:gridCol w="1288211">
                  <a:extLst>
                    <a:ext uri="{9D8B030D-6E8A-4147-A177-3AD203B41FA5}">
                      <a16:colId xmlns:a16="http://schemas.microsoft.com/office/drawing/2014/main" val="4141016907"/>
                    </a:ext>
                  </a:extLst>
                </a:gridCol>
                <a:gridCol w="1895936">
                  <a:extLst>
                    <a:ext uri="{9D8B030D-6E8A-4147-A177-3AD203B41FA5}">
                      <a16:colId xmlns:a16="http://schemas.microsoft.com/office/drawing/2014/main" val="492521445"/>
                    </a:ext>
                  </a:extLst>
                </a:gridCol>
                <a:gridCol w="2782261">
                  <a:extLst>
                    <a:ext uri="{9D8B030D-6E8A-4147-A177-3AD203B41FA5}">
                      <a16:colId xmlns:a16="http://schemas.microsoft.com/office/drawing/2014/main" val="2135113885"/>
                    </a:ext>
                  </a:extLst>
                </a:gridCol>
                <a:gridCol w="2846275">
                  <a:extLst>
                    <a:ext uri="{9D8B030D-6E8A-4147-A177-3AD203B41FA5}">
                      <a16:colId xmlns:a16="http://schemas.microsoft.com/office/drawing/2014/main" val="14333760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Geometry (a/l)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 (mm)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 (MV/m)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 structure (m)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Rms bunch length (mm)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Phase advance/cell (deg)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3841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0.12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695376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2E7025A4-839A-8D17-BCE5-1A39BD6E4A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4803" y="2276389"/>
            <a:ext cx="4117421" cy="30880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D7DF6B1-6727-975D-FB44-5B36E8F7D6B3}"/>
              </a:ext>
            </a:extLst>
          </p:cNvPr>
          <p:cNvSpPr txBox="1"/>
          <p:nvPr/>
        </p:nvSpPr>
        <p:spPr>
          <a:xfrm>
            <a:off x="695326" y="5847075"/>
            <a:ext cx="1080134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/>
              <a:t>*Energy compressor also re-optimized for a/l = 0.13  (similar performances with more relaxed parameters)</a:t>
            </a:r>
            <a:endParaRPr lang="de-CH" sz="16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ECA649C-1189-79CA-D6FD-F088A0267C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70" y="2300514"/>
            <a:ext cx="4053085" cy="3039814"/>
          </a:xfrm>
          <a:prstGeom prst="rect">
            <a:avLst/>
          </a:prstGeom>
        </p:spPr>
      </p:pic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DEDF9FCE-B9CD-FFF9-553A-1FD262493B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86153"/>
              </p:ext>
            </p:extLst>
          </p:nvPr>
        </p:nvGraphicFramePr>
        <p:xfrm>
          <a:off x="8359232" y="3264161"/>
          <a:ext cx="3497408" cy="111252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240280">
                  <a:extLst>
                    <a:ext uri="{9D8B030D-6E8A-4147-A177-3AD203B41FA5}">
                      <a16:colId xmlns:a16="http://schemas.microsoft.com/office/drawing/2014/main" val="1608408910"/>
                    </a:ext>
                  </a:extLst>
                </a:gridCol>
                <a:gridCol w="1257128">
                  <a:extLst>
                    <a:ext uri="{9D8B030D-6E8A-4147-A177-3AD203B41FA5}">
                      <a16:colId xmlns:a16="http://schemas.microsoft.com/office/drawing/2014/main" val="5052741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Linac length (m)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~1070</a:t>
                      </a:r>
                      <a:endParaRPr lang="de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4847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Emittance (</a:t>
                      </a:r>
                      <a:r>
                        <a:rPr lang="en-US" sz="1600" dirty="0" err="1"/>
                        <a:t>mm.mrad</a:t>
                      </a:r>
                      <a:r>
                        <a:rPr lang="en-US" sz="1600" dirty="0"/>
                        <a:t>)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~1.6</a:t>
                      </a:r>
                      <a:endParaRPr lang="de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6634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JA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~0.7</a:t>
                      </a:r>
                      <a:endParaRPr lang="de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6233423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4D5C4652-569F-4F43-0CA9-06F90569E432}"/>
              </a:ext>
            </a:extLst>
          </p:cNvPr>
          <p:cNvSpPr txBox="1"/>
          <p:nvPr/>
        </p:nvSpPr>
        <p:spPr>
          <a:xfrm>
            <a:off x="1635879" y="4506944"/>
            <a:ext cx="109713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 err="1"/>
              <a:t>N_bins</a:t>
            </a:r>
            <a:r>
              <a:rPr lang="en-US" sz="1600" b="1" dirty="0"/>
              <a:t> = 12</a:t>
            </a:r>
            <a:endParaRPr lang="de-CH" sz="1600" b="1" dirty="0"/>
          </a:p>
        </p:txBody>
      </p:sp>
    </p:spTree>
    <p:extLst>
      <p:ext uri="{BB962C8B-B14F-4D97-AF65-F5344CB8AC3E}">
        <p14:creationId xmlns:p14="http://schemas.microsoft.com/office/powerpoint/2010/main" val="32821760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7E7EE7-A1C1-2AA1-5D81-40BDE6D7B8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449388"/>
            <a:ext cx="5544691" cy="2004460"/>
          </a:xfrm>
        </p:spPr>
        <p:txBody>
          <a:bodyPr/>
          <a:lstStyle/>
          <a:p>
            <a:r>
              <a:rPr lang="en-GB" noProof="0" dirty="0"/>
              <a:t>f = 3 GHz, G = 21 MV/m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5C42A588-5227-6E41-0C60-F5ACB1A2EF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S. Bettoni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915B4B0B-C1BA-E12B-3E57-9AB5856AA2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Zoom, 25 July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138591-9B5F-AB28-B384-CE97F4B273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040" y="1700808"/>
            <a:ext cx="5227773" cy="2377646"/>
          </a:xfrm>
          <a:prstGeom prst="rect">
            <a:avLst/>
          </a:pr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A10C020C-C065-21D1-0363-91050047A9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 quadrupoles per 2 RF structures (1Q2RF)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928377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A08C0D-FE2F-876A-C9A8-E288DA425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23CA24-076A-2A46-C7CF-6EE653B27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661D62-6A74-B9BD-151B-A53707DD1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5A3317A-37B2-1EEC-38A2-BB8F606D5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Reducing the number of quads per RF structure</a:t>
            </a:r>
            <a:endParaRPr lang="de-CH" dirty="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7F8CCB1-27FD-410F-E1FA-3BA758BA3DB1}"/>
              </a:ext>
            </a:extLst>
          </p:cNvPr>
          <p:cNvSpPr/>
          <p:nvPr/>
        </p:nvSpPr>
        <p:spPr>
          <a:xfrm>
            <a:off x="4351652" y="4346748"/>
            <a:ext cx="576064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Q</a:t>
            </a:r>
            <a:endParaRPr lang="de-CH" sz="2000" dirty="0" err="1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6DBB20ED-2962-FB32-B5DC-D75777B05E4B}"/>
              </a:ext>
            </a:extLst>
          </p:cNvPr>
          <p:cNvSpPr/>
          <p:nvPr/>
        </p:nvSpPr>
        <p:spPr>
          <a:xfrm>
            <a:off x="1273349" y="4346748"/>
            <a:ext cx="2324026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RF</a:t>
            </a:r>
            <a:endParaRPr lang="de-CH" sz="2000" dirty="0" err="1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EE2DB947-93D0-EA6C-37B0-B4E1F9EAB3E2}"/>
              </a:ext>
            </a:extLst>
          </p:cNvPr>
          <p:cNvSpPr/>
          <p:nvPr/>
        </p:nvSpPr>
        <p:spPr>
          <a:xfrm>
            <a:off x="523935" y="4346748"/>
            <a:ext cx="80492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A95CCC15-596C-04FC-0F1F-8F0C9AEF25FC}"/>
              </a:ext>
            </a:extLst>
          </p:cNvPr>
          <p:cNvSpPr/>
          <p:nvPr/>
        </p:nvSpPr>
        <p:spPr>
          <a:xfrm>
            <a:off x="1187994" y="4346748"/>
            <a:ext cx="80492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A8DC17CC-FB1E-025A-8230-6B7DDFAC593F}"/>
              </a:ext>
            </a:extLst>
          </p:cNvPr>
          <p:cNvSpPr/>
          <p:nvPr/>
        </p:nvSpPr>
        <p:spPr>
          <a:xfrm>
            <a:off x="3602238" y="4346748"/>
            <a:ext cx="80492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DF52FDD6-925D-8802-3139-DD38479C72E6}"/>
              </a:ext>
            </a:extLst>
          </p:cNvPr>
          <p:cNvSpPr/>
          <p:nvPr/>
        </p:nvSpPr>
        <p:spPr>
          <a:xfrm>
            <a:off x="4266297" y="4346748"/>
            <a:ext cx="80492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3FDB3AD9-E3DE-A19C-0578-416296877237}"/>
              </a:ext>
            </a:extLst>
          </p:cNvPr>
          <p:cNvSpPr/>
          <p:nvPr/>
        </p:nvSpPr>
        <p:spPr>
          <a:xfrm>
            <a:off x="609290" y="4628045"/>
            <a:ext cx="573841" cy="24785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</a:t>
            </a:r>
            <a:endParaRPr lang="de-CH" sz="2000" dirty="0" err="1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40B4E8B0-704E-C08F-4DA7-F2A6F4030FF1}"/>
              </a:ext>
            </a:extLst>
          </p:cNvPr>
          <p:cNvSpPr/>
          <p:nvPr/>
        </p:nvSpPr>
        <p:spPr>
          <a:xfrm>
            <a:off x="3687593" y="4628045"/>
            <a:ext cx="573841" cy="24785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</a:t>
            </a:r>
            <a:endParaRPr lang="de-CH" sz="2000" dirty="0" err="1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CF49376-8824-C2B0-315C-ED4181D0F3C8}"/>
              </a:ext>
            </a:extLst>
          </p:cNvPr>
          <p:cNvSpPr txBox="1"/>
          <p:nvPr/>
        </p:nvSpPr>
        <p:spPr>
          <a:xfrm>
            <a:off x="157978" y="3872192"/>
            <a:ext cx="361734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2 quad each 2 RF structures</a:t>
            </a:r>
            <a:endParaRPr lang="de-CH" sz="2000" b="1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3A26B319-FE81-AA9D-E8B1-D23FF1F0EBB5}"/>
              </a:ext>
            </a:extLst>
          </p:cNvPr>
          <p:cNvSpPr/>
          <p:nvPr/>
        </p:nvSpPr>
        <p:spPr>
          <a:xfrm>
            <a:off x="8760296" y="4346748"/>
            <a:ext cx="576064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Q</a:t>
            </a:r>
            <a:endParaRPr lang="de-CH" sz="2000" dirty="0" err="1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7E0A3B62-E421-A3AE-B21E-D7EC0CBBC9AC}"/>
              </a:ext>
            </a:extLst>
          </p:cNvPr>
          <p:cNvSpPr/>
          <p:nvPr/>
        </p:nvSpPr>
        <p:spPr>
          <a:xfrm>
            <a:off x="5681993" y="4346748"/>
            <a:ext cx="2324026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RF</a:t>
            </a:r>
            <a:endParaRPr lang="de-CH" sz="2000" dirty="0" err="1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E0DEDF5-8183-652C-9F16-227320D3189B}"/>
              </a:ext>
            </a:extLst>
          </p:cNvPr>
          <p:cNvSpPr/>
          <p:nvPr/>
        </p:nvSpPr>
        <p:spPr>
          <a:xfrm>
            <a:off x="4932579" y="4346748"/>
            <a:ext cx="80492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F98FEFF-2AF0-1A8E-F6CA-EBFEE3672710}"/>
              </a:ext>
            </a:extLst>
          </p:cNvPr>
          <p:cNvSpPr/>
          <p:nvPr/>
        </p:nvSpPr>
        <p:spPr>
          <a:xfrm>
            <a:off x="5596638" y="4346748"/>
            <a:ext cx="80492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976D061E-042E-EFBC-85EC-D5D5F3E7A675}"/>
              </a:ext>
            </a:extLst>
          </p:cNvPr>
          <p:cNvSpPr/>
          <p:nvPr/>
        </p:nvSpPr>
        <p:spPr>
          <a:xfrm>
            <a:off x="8010882" y="4346748"/>
            <a:ext cx="80492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0904BD5-8E7C-420F-6826-2A09CB274F29}"/>
              </a:ext>
            </a:extLst>
          </p:cNvPr>
          <p:cNvSpPr/>
          <p:nvPr/>
        </p:nvSpPr>
        <p:spPr>
          <a:xfrm>
            <a:off x="8674941" y="4346748"/>
            <a:ext cx="80492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5D809995-0D60-2DC5-D998-5FA1F99A0F13}"/>
              </a:ext>
            </a:extLst>
          </p:cNvPr>
          <p:cNvSpPr/>
          <p:nvPr/>
        </p:nvSpPr>
        <p:spPr>
          <a:xfrm>
            <a:off x="5017934" y="4628045"/>
            <a:ext cx="573841" cy="24785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</a:t>
            </a:r>
            <a:endParaRPr lang="de-CH" sz="2000" dirty="0" err="1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63EC152E-C4E4-A704-E946-E8B533AC9274}"/>
              </a:ext>
            </a:extLst>
          </p:cNvPr>
          <p:cNvSpPr/>
          <p:nvPr/>
        </p:nvSpPr>
        <p:spPr>
          <a:xfrm>
            <a:off x="8096237" y="4628045"/>
            <a:ext cx="573841" cy="24785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</a:t>
            </a:r>
            <a:endParaRPr lang="de-CH" sz="2000" dirty="0" err="1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B600E4A3-4B08-BFDA-F992-6844E16CA250}"/>
              </a:ext>
            </a:extLst>
          </p:cNvPr>
          <p:cNvSpPr/>
          <p:nvPr/>
        </p:nvSpPr>
        <p:spPr>
          <a:xfrm>
            <a:off x="537855" y="890364"/>
            <a:ext cx="576064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Q</a:t>
            </a:r>
            <a:endParaRPr lang="de-CH" sz="2000" dirty="0" err="1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1BB83A3F-2A5F-DF7D-FAEF-8BBEF49DD033}"/>
              </a:ext>
            </a:extLst>
          </p:cNvPr>
          <p:cNvSpPr/>
          <p:nvPr/>
        </p:nvSpPr>
        <p:spPr>
          <a:xfrm>
            <a:off x="5843637" y="890364"/>
            <a:ext cx="80492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629C9DF6-BB79-30FB-9235-7F99293B496A}"/>
              </a:ext>
            </a:extLst>
          </p:cNvPr>
          <p:cNvSpPr/>
          <p:nvPr/>
        </p:nvSpPr>
        <p:spPr>
          <a:xfrm>
            <a:off x="4225260" y="1171661"/>
            <a:ext cx="573841" cy="24785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</a:t>
            </a:r>
            <a:endParaRPr lang="de-CH" sz="2000" dirty="0" err="1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7631F902-D690-1506-7D2E-A1D32EB907EC}"/>
              </a:ext>
            </a:extLst>
          </p:cNvPr>
          <p:cNvSpPr/>
          <p:nvPr/>
        </p:nvSpPr>
        <p:spPr>
          <a:xfrm>
            <a:off x="7733681" y="890364"/>
            <a:ext cx="2324026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RF</a:t>
            </a:r>
            <a:endParaRPr lang="de-CH" sz="2000" dirty="0" err="1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CED7D6C-A648-8FE2-0447-21650D35F80E}"/>
              </a:ext>
            </a:extLst>
          </p:cNvPr>
          <p:cNvSpPr txBox="1"/>
          <p:nvPr/>
        </p:nvSpPr>
        <p:spPr>
          <a:xfrm>
            <a:off x="1205168" y="987810"/>
            <a:ext cx="228271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Quadrupole </a:t>
            </a:r>
            <a:br>
              <a:rPr lang="en-US" sz="2000" dirty="0"/>
            </a:br>
            <a:r>
              <a:rPr lang="en-US" sz="2000" dirty="0"/>
              <a:t>and ½ quadrupole</a:t>
            </a:r>
            <a:endParaRPr lang="de-CH" sz="20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4234F90-5A3E-3531-E7DF-B69CAA7DF637}"/>
              </a:ext>
            </a:extLst>
          </p:cNvPr>
          <p:cNvSpPr txBox="1"/>
          <p:nvPr/>
        </p:nvSpPr>
        <p:spPr>
          <a:xfrm>
            <a:off x="4841720" y="1141698"/>
            <a:ext cx="58153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Drift</a:t>
            </a:r>
            <a:endParaRPr lang="de-CH" sz="20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0B2A6D5-D66D-D6B5-B21D-29A79AD022CD}"/>
              </a:ext>
            </a:extLst>
          </p:cNvPr>
          <p:cNvSpPr txBox="1"/>
          <p:nvPr/>
        </p:nvSpPr>
        <p:spPr>
          <a:xfrm>
            <a:off x="6024396" y="1141698"/>
            <a:ext cx="84951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Screen</a:t>
            </a:r>
            <a:endParaRPr lang="de-CH" sz="200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D4307BB-32AF-3D41-BC58-40AF0D304B46}"/>
              </a:ext>
            </a:extLst>
          </p:cNvPr>
          <p:cNvSpPr txBox="1"/>
          <p:nvPr/>
        </p:nvSpPr>
        <p:spPr>
          <a:xfrm>
            <a:off x="10299335" y="1141698"/>
            <a:ext cx="141328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RF structure</a:t>
            </a:r>
            <a:endParaRPr lang="de-CH" sz="2000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12D489C-80B7-01CF-788C-AEF747B4DFFA}"/>
              </a:ext>
            </a:extLst>
          </p:cNvPr>
          <p:cNvSpPr txBox="1"/>
          <p:nvPr/>
        </p:nvSpPr>
        <p:spPr>
          <a:xfrm>
            <a:off x="73911" y="2117784"/>
            <a:ext cx="463126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1 quad each 2 RF structures (new)</a:t>
            </a:r>
            <a:endParaRPr lang="de-CH" sz="2000" b="1" dirty="0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F6BB5252-35E9-B292-667F-A022C3A22EC3}"/>
              </a:ext>
            </a:extLst>
          </p:cNvPr>
          <p:cNvSpPr/>
          <p:nvPr/>
        </p:nvSpPr>
        <p:spPr>
          <a:xfrm>
            <a:off x="234976" y="4346748"/>
            <a:ext cx="288032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q</a:t>
            </a:r>
            <a:endParaRPr lang="de-CH" sz="2000" dirty="0" err="1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D510AC79-1F60-2E4D-E17C-C178153FADD6}"/>
              </a:ext>
            </a:extLst>
          </p:cNvPr>
          <p:cNvSpPr/>
          <p:nvPr/>
        </p:nvSpPr>
        <p:spPr>
          <a:xfrm>
            <a:off x="1255369" y="2618556"/>
            <a:ext cx="2324026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RF</a:t>
            </a:r>
            <a:endParaRPr lang="de-CH" sz="2000" dirty="0" err="1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74DB3364-EAF0-E869-A40D-395F1A8B7A03}"/>
              </a:ext>
            </a:extLst>
          </p:cNvPr>
          <p:cNvSpPr/>
          <p:nvPr/>
        </p:nvSpPr>
        <p:spPr>
          <a:xfrm>
            <a:off x="505955" y="2618556"/>
            <a:ext cx="80492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446AD113-B915-EDE6-0F1E-7C35D68877FA}"/>
              </a:ext>
            </a:extLst>
          </p:cNvPr>
          <p:cNvSpPr/>
          <p:nvPr/>
        </p:nvSpPr>
        <p:spPr>
          <a:xfrm>
            <a:off x="1170014" y="2618556"/>
            <a:ext cx="80492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B9A3AE82-1A60-EDA5-8FCE-EAC1E849D885}"/>
              </a:ext>
            </a:extLst>
          </p:cNvPr>
          <p:cNvSpPr/>
          <p:nvPr/>
        </p:nvSpPr>
        <p:spPr>
          <a:xfrm>
            <a:off x="3584258" y="2618556"/>
            <a:ext cx="80492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3E270A48-37AA-78B0-92E6-AD516F41E895}"/>
              </a:ext>
            </a:extLst>
          </p:cNvPr>
          <p:cNvSpPr/>
          <p:nvPr/>
        </p:nvSpPr>
        <p:spPr>
          <a:xfrm>
            <a:off x="4248317" y="2618556"/>
            <a:ext cx="80492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2C4982E-85D6-F11A-7400-7D3EA63A70ED}"/>
              </a:ext>
            </a:extLst>
          </p:cNvPr>
          <p:cNvSpPr/>
          <p:nvPr/>
        </p:nvSpPr>
        <p:spPr>
          <a:xfrm>
            <a:off x="591310" y="2899853"/>
            <a:ext cx="573841" cy="24785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</a:t>
            </a:r>
            <a:endParaRPr lang="de-CH" sz="2000" dirty="0" err="1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08ECCBD1-04B0-80C7-0FFE-33C30A5010FB}"/>
              </a:ext>
            </a:extLst>
          </p:cNvPr>
          <p:cNvSpPr/>
          <p:nvPr/>
        </p:nvSpPr>
        <p:spPr>
          <a:xfrm>
            <a:off x="3669613" y="2899853"/>
            <a:ext cx="573841" cy="24785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</a:t>
            </a:r>
            <a:endParaRPr lang="de-CH" sz="2000" dirty="0" err="1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FF9107E7-6EA6-075E-0996-1FE49C7B06C2}"/>
              </a:ext>
            </a:extLst>
          </p:cNvPr>
          <p:cNvSpPr/>
          <p:nvPr/>
        </p:nvSpPr>
        <p:spPr>
          <a:xfrm>
            <a:off x="4339580" y="2618556"/>
            <a:ext cx="2324026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RF</a:t>
            </a:r>
            <a:endParaRPr lang="de-CH" sz="2000" dirty="0" err="1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9C8A69AD-092D-CBB4-086B-5A0373BAF7EA}"/>
              </a:ext>
            </a:extLst>
          </p:cNvPr>
          <p:cNvSpPr/>
          <p:nvPr/>
        </p:nvSpPr>
        <p:spPr>
          <a:xfrm>
            <a:off x="6668469" y="2618556"/>
            <a:ext cx="80492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9A41F6D9-CF71-7B09-55D0-2062F74AAB73}"/>
              </a:ext>
            </a:extLst>
          </p:cNvPr>
          <p:cNvSpPr/>
          <p:nvPr/>
        </p:nvSpPr>
        <p:spPr>
          <a:xfrm>
            <a:off x="7312228" y="2618556"/>
            <a:ext cx="80492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31970DE9-1709-DB5F-0177-58FAF274B342}"/>
              </a:ext>
            </a:extLst>
          </p:cNvPr>
          <p:cNvSpPr/>
          <p:nvPr/>
        </p:nvSpPr>
        <p:spPr>
          <a:xfrm>
            <a:off x="6753824" y="2899853"/>
            <a:ext cx="573841" cy="24785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</a:t>
            </a:r>
            <a:endParaRPr lang="de-CH" sz="2000" dirty="0" err="1"/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1F9732B-C7A6-C27F-A4D3-E8B4D7643655}"/>
              </a:ext>
            </a:extLst>
          </p:cNvPr>
          <p:cNvSpPr/>
          <p:nvPr/>
        </p:nvSpPr>
        <p:spPr>
          <a:xfrm>
            <a:off x="216996" y="2618556"/>
            <a:ext cx="288032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q</a:t>
            </a:r>
            <a:endParaRPr lang="de-CH" sz="2000" dirty="0" err="1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30E81E88-8083-6E42-075F-C8759CD445AD}"/>
              </a:ext>
            </a:extLst>
          </p:cNvPr>
          <p:cNvSpPr/>
          <p:nvPr/>
        </p:nvSpPr>
        <p:spPr>
          <a:xfrm>
            <a:off x="7416518" y="2618556"/>
            <a:ext cx="576064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Q</a:t>
            </a:r>
            <a:endParaRPr lang="de-CH" sz="2000" dirty="0" err="1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CFB4DDE6-C4DD-064C-8824-5A090033F51A}"/>
              </a:ext>
            </a:extLst>
          </p:cNvPr>
          <p:cNvSpPr/>
          <p:nvPr/>
        </p:nvSpPr>
        <p:spPr>
          <a:xfrm>
            <a:off x="7997445" y="2618556"/>
            <a:ext cx="80492" cy="81044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121" name="Picture 120">
            <a:extLst>
              <a:ext uri="{FF2B5EF4-FFF2-40B4-BE49-F238E27FC236}">
                <a16:creationId xmlns:a16="http://schemas.microsoft.com/office/drawing/2014/main" id="{B4F5B72F-3AA8-A4ED-0C30-FBA09EC6BC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6675" y="2843039"/>
            <a:ext cx="3982063" cy="447943"/>
          </a:xfrm>
          <a:prstGeom prst="rect">
            <a:avLst/>
          </a:prstGeom>
        </p:spPr>
      </p:pic>
      <p:sp>
        <p:nvSpPr>
          <p:cNvPr id="124" name="TextBox 123">
            <a:extLst>
              <a:ext uri="{FF2B5EF4-FFF2-40B4-BE49-F238E27FC236}">
                <a16:creationId xmlns:a16="http://schemas.microsoft.com/office/drawing/2014/main" id="{DAD7C834-0AA7-EF4D-6668-033F67E6EDBA}"/>
              </a:ext>
            </a:extLst>
          </p:cNvPr>
          <p:cNvSpPr txBox="1"/>
          <p:nvPr/>
        </p:nvSpPr>
        <p:spPr>
          <a:xfrm>
            <a:off x="825887" y="5653604"/>
            <a:ext cx="1014464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All the simulations presented so far assumed the 2 quads per 2 RF structures lattice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1149851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6F1709-4EBA-A83D-2FD0-8A38F16F73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484B8C7-E89E-D76A-F6A8-0EBDBA5785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10369227" cy="4644616"/>
          </a:xfrm>
        </p:spPr>
        <p:txBody>
          <a:bodyPr/>
          <a:lstStyle/>
          <a:p>
            <a:r>
              <a:rPr lang="en-GB" b="1" noProof="0" dirty="0"/>
              <a:t>Single transverse dynamics:</a:t>
            </a: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f = 3 GHz, G = 21 MV/m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f = 6 GHz, G = 30 MV/m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 change the bunch length to 0.8 mm (best for the old case EC used in multi-bunch mode)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noProof="0" dirty="0"/>
              <a:t>Transverse jitter amplification:</a:t>
            </a: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3 GHz, G = 21 MV/m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6 GHz, G = 30 MV/m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 change the bunch length to 0.8 mm (best for the old case EC used in multi-bunch mode)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Reducing the number of quads (1 quad per 2 RF structures and shortened linac)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F831E30-121F-3F9A-EBB3-AEF4330A3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65CE-4689-4DB4-8E77-C2EE7919B329}" type="datetime1">
              <a:rPr lang="de-CH" smtClean="0"/>
              <a:t>25.07.2025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A754784-5EEA-8A34-0470-2F86CB79C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B564C07-CAA4-A3E9-8AD2-4E68AB345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22277" y="5203960"/>
            <a:ext cx="703263" cy="144016"/>
          </a:xfrm>
        </p:spPr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F62344A3-ED64-786B-96B9-1DFA5952B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/>
              <a:t>Settings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391859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636968-ABFE-B0DF-3821-C5101C342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195962-3F17-D4E7-39FA-029A272A3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C6A8A2-197E-5F29-ABDD-8BFEDD2E7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A85FFDD-A868-B723-0004-B9266CE61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B3EEDE-8979-4FEC-B7FD-79B6E0352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816" y="1216320"/>
            <a:ext cx="2758679" cy="133361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44FD52B-5E72-1D6C-AC04-0731D1BAB648}"/>
              </a:ext>
            </a:extLst>
          </p:cNvPr>
          <p:cNvSpPr txBox="1"/>
          <p:nvPr/>
        </p:nvSpPr>
        <p:spPr>
          <a:xfrm>
            <a:off x="243762" y="771091"/>
            <a:ext cx="1194823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Andrea’s lecture </a:t>
            </a:r>
            <a:r>
              <a:rPr lang="en-US" sz="1200" b="1" dirty="0"/>
              <a:t>(</a:t>
            </a:r>
            <a:r>
              <a:rPr lang="en-US" sz="1200" b="1" dirty="0">
                <a:hlinkClick r:id="rId3"/>
              </a:rPr>
              <a:t>https://indico.cern.ch/event/1149120/contributions/4822271/attachments/2428245/4157500/Lectures.pdf</a:t>
            </a:r>
            <a:r>
              <a:rPr lang="en-US" sz="1200" b="1" dirty="0"/>
              <a:t> )</a:t>
            </a:r>
            <a:endParaRPr lang="de-CH" sz="1200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062766B-118A-D571-7FD8-C519C493A9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09631"/>
            <a:ext cx="4610500" cy="154699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E7A9710-E83C-F37D-A11E-299E415813A2}"/>
              </a:ext>
            </a:extLst>
          </p:cNvPr>
          <p:cNvSpPr txBox="1"/>
          <p:nvPr/>
        </p:nvSpPr>
        <p:spPr>
          <a:xfrm>
            <a:off x="7249062" y="4370722"/>
            <a:ext cx="4821751" cy="369332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de-CH" b="0" i="0" dirty="0">
                <a:effectLst/>
                <a:latin typeface="+mj-lt"/>
              </a:rPr>
              <a:t>K1_FODO = (4*sin(</a:t>
            </a:r>
            <a:r>
              <a:rPr lang="de-CH" b="0" i="0" dirty="0" err="1">
                <a:effectLst/>
                <a:latin typeface="+mj-lt"/>
              </a:rPr>
              <a:t>Dmu</a:t>
            </a:r>
            <a:r>
              <a:rPr lang="de-CH" b="0" i="0" dirty="0">
                <a:effectLst/>
                <a:latin typeface="+mj-lt"/>
              </a:rPr>
              <a:t>/2))/(</a:t>
            </a:r>
            <a:r>
              <a:rPr lang="de-CH" b="1" i="0" dirty="0">
                <a:solidFill>
                  <a:schemeClr val="accent6"/>
                </a:solidFill>
                <a:effectLst/>
                <a:latin typeface="+mj-lt"/>
              </a:rPr>
              <a:t>L_FODO</a:t>
            </a:r>
            <a:r>
              <a:rPr lang="de-CH" b="0" i="0" dirty="0">
                <a:effectLst/>
                <a:latin typeface="+mj-lt"/>
              </a:rPr>
              <a:t>*</a:t>
            </a:r>
            <a:r>
              <a:rPr lang="de-CH" b="0" i="0" dirty="0" err="1">
                <a:effectLst/>
                <a:latin typeface="+mj-lt"/>
              </a:rPr>
              <a:t>L_quad</a:t>
            </a:r>
            <a:r>
              <a:rPr lang="de-CH" b="0" i="0" dirty="0">
                <a:effectLst/>
                <a:latin typeface="+mj-lt"/>
              </a:rPr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BDDDC2-E948-4A79-E766-8C594B3E607A}"/>
              </a:ext>
            </a:extLst>
          </p:cNvPr>
          <p:cNvSpPr txBox="1"/>
          <p:nvPr/>
        </p:nvSpPr>
        <p:spPr>
          <a:xfrm>
            <a:off x="335360" y="401137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800" b="0" i="0" dirty="0">
                <a:effectLst/>
                <a:latin typeface="Menlo"/>
              </a:rPr>
              <a:t>L_FODO = 6*L_drift_FODO+2*L_quad+4*</a:t>
            </a:r>
            <a:r>
              <a:rPr lang="de-CH" sz="1800" b="0" i="0" dirty="0" err="1">
                <a:effectLst/>
                <a:latin typeface="Menlo"/>
              </a:rPr>
              <a:t>L_structure</a:t>
            </a:r>
            <a:r>
              <a:rPr lang="de-CH" sz="1800" b="0" i="0" dirty="0">
                <a:effectLst/>
                <a:latin typeface="Menlo"/>
              </a:rPr>
              <a:t>;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B3AEC04-9557-BC8B-DC71-9B609DF1CD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344" y="2998491"/>
            <a:ext cx="7268348" cy="83925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F69CD49-4C52-1338-2A70-0C40F5BE47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718" y="4581224"/>
            <a:ext cx="5598975" cy="82372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C4F00AC-3744-FEB8-C316-D52FE6E8C02C}"/>
              </a:ext>
            </a:extLst>
          </p:cNvPr>
          <p:cNvSpPr txBox="1"/>
          <p:nvPr/>
        </p:nvSpPr>
        <p:spPr>
          <a:xfrm>
            <a:off x="273718" y="564236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800" b="0" i="0" dirty="0">
                <a:effectLst/>
                <a:latin typeface="Menlo"/>
              </a:rPr>
              <a:t>L_FODO = 4*L_drift_FODO+2*L_quad+2*</a:t>
            </a:r>
            <a:r>
              <a:rPr lang="de-CH" sz="1800" b="0" i="0" dirty="0" err="1">
                <a:effectLst/>
                <a:latin typeface="Menlo"/>
              </a:rPr>
              <a:t>L_structure</a:t>
            </a:r>
            <a:r>
              <a:rPr lang="de-CH" sz="1800" b="0" i="0" dirty="0">
                <a:effectLst/>
                <a:latin typeface="Menlo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2011400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168B3A-64B7-48D8-DBF7-643258C07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94438B-6301-330A-8046-E4FE0B999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080CD2-37C5-5397-FC48-C71D665B3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FE16BE5-B8E4-8F95-5604-A68B1BD60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MAD-X model (verification): 2Q2RF lattice</a:t>
            </a:r>
            <a:endParaRPr lang="de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503033-62B5-DF31-5A0D-489A37A62CC0}"/>
              </a:ext>
            </a:extLst>
          </p:cNvPr>
          <p:cNvSpPr txBox="1"/>
          <p:nvPr/>
        </p:nvSpPr>
        <p:spPr>
          <a:xfrm>
            <a:off x="671141" y="4327372"/>
            <a:ext cx="4824536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Initial</a:t>
            </a:r>
            <a:r>
              <a:rPr lang="en-US" sz="2000" dirty="0"/>
              <a:t>: from the formula</a:t>
            </a:r>
          </a:p>
          <a:p>
            <a:pPr algn="l"/>
            <a:r>
              <a:rPr lang="en-US" sz="2000" b="1" dirty="0"/>
              <a:t>Final</a:t>
            </a:r>
            <a:r>
              <a:rPr lang="en-US" sz="2000" dirty="0"/>
              <a:t>: from the matching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Phase advance (</a:t>
            </a:r>
            <a:r>
              <a:rPr lang="en-US" sz="2000" dirty="0" err="1"/>
              <a:t>dphi</a:t>
            </a:r>
            <a:r>
              <a:rPr lang="en-US" sz="2000" dirty="0"/>
              <a:t>) = 90 deg</a:t>
            </a:r>
          </a:p>
          <a:p>
            <a:pPr algn="l"/>
            <a:r>
              <a:rPr lang="en-US" sz="2000" dirty="0"/>
              <a:t>Ok also without the matching: </a:t>
            </a:r>
            <a:r>
              <a:rPr lang="en-US" sz="2000" dirty="0" err="1"/>
              <a:t>dphi</a:t>
            </a:r>
            <a:r>
              <a:rPr lang="en-US" sz="2000" dirty="0"/>
              <a:t> = 90 deg</a:t>
            </a:r>
            <a:endParaRPr lang="de-CH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33AE05-9BA8-237B-7EA1-9FB71278314A}"/>
              </a:ext>
            </a:extLst>
          </p:cNvPr>
          <p:cNvSpPr txBox="1"/>
          <p:nvPr/>
        </p:nvSpPr>
        <p:spPr>
          <a:xfrm>
            <a:off x="647557" y="764704"/>
            <a:ext cx="6096000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 err="1"/>
              <a:t>Lstr</a:t>
            </a:r>
            <a:r>
              <a:rPr lang="de-CH" sz="1400" dirty="0"/>
              <a:t> = 3;</a:t>
            </a:r>
          </a:p>
          <a:p>
            <a:r>
              <a:rPr lang="de-CH" sz="1400" dirty="0" err="1"/>
              <a:t>Lquad</a:t>
            </a:r>
            <a:r>
              <a:rPr lang="de-CH" sz="1400" dirty="0"/>
              <a:t> = 0.25;</a:t>
            </a:r>
          </a:p>
          <a:p>
            <a:r>
              <a:rPr lang="de-CH" sz="1400" dirty="0" err="1"/>
              <a:t>Ldrift</a:t>
            </a:r>
            <a:r>
              <a:rPr lang="de-CH" sz="1400" dirty="0"/>
              <a:t> = 0.25;</a:t>
            </a:r>
          </a:p>
          <a:p>
            <a:r>
              <a:rPr lang="de-CH" sz="1400" dirty="0" err="1"/>
              <a:t>mud</a:t>
            </a:r>
            <a:r>
              <a:rPr lang="de-CH" sz="1400" dirty="0"/>
              <a:t> = </a:t>
            </a:r>
            <a:r>
              <a:rPr lang="de-CH" sz="1400" dirty="0" err="1"/>
              <a:t>pi</a:t>
            </a:r>
            <a:r>
              <a:rPr lang="de-CH" sz="1400" dirty="0"/>
              <a:t>/2;</a:t>
            </a:r>
          </a:p>
          <a:p>
            <a:endParaRPr lang="de-CH" sz="1400" dirty="0"/>
          </a:p>
          <a:p>
            <a:r>
              <a:rPr lang="de-CH" sz="1400" dirty="0" err="1"/>
              <a:t>Lcell</a:t>
            </a:r>
            <a:r>
              <a:rPr lang="de-CH" sz="1400" dirty="0"/>
              <a:t> = 2*</a:t>
            </a:r>
            <a:r>
              <a:rPr lang="de-CH" sz="1400" dirty="0" err="1"/>
              <a:t>Lstr</a:t>
            </a:r>
            <a:r>
              <a:rPr lang="de-CH" sz="1400" dirty="0"/>
              <a:t> + 2*</a:t>
            </a:r>
            <a:r>
              <a:rPr lang="de-CH" sz="1400" dirty="0" err="1"/>
              <a:t>Lquad</a:t>
            </a:r>
            <a:r>
              <a:rPr lang="de-CH" sz="1400" dirty="0"/>
              <a:t> + 4*</a:t>
            </a:r>
            <a:r>
              <a:rPr lang="de-CH" sz="1400" dirty="0" err="1"/>
              <a:t>Ldrift</a:t>
            </a:r>
            <a:r>
              <a:rPr lang="de-CH" sz="1400" dirty="0"/>
              <a:t>;</a:t>
            </a:r>
          </a:p>
          <a:p>
            <a:r>
              <a:rPr lang="de-CH" sz="1400" dirty="0"/>
              <a:t>k1 = sin(</a:t>
            </a:r>
            <a:r>
              <a:rPr lang="de-CH" sz="1400" dirty="0" err="1"/>
              <a:t>mud</a:t>
            </a:r>
            <a:r>
              <a:rPr lang="de-CH" sz="1400" dirty="0"/>
              <a:t>/2) / (</a:t>
            </a:r>
            <a:r>
              <a:rPr lang="de-CH" sz="1400" dirty="0" err="1"/>
              <a:t>Lcell</a:t>
            </a:r>
            <a:r>
              <a:rPr lang="de-CH" sz="1400" dirty="0"/>
              <a:t>/4) /</a:t>
            </a:r>
            <a:r>
              <a:rPr lang="de-CH" sz="1400" dirty="0" err="1"/>
              <a:t>Lquad</a:t>
            </a:r>
            <a:r>
              <a:rPr lang="de-CH" sz="1400" dirty="0"/>
              <a:t>; // Here k1 </a:t>
            </a:r>
            <a:r>
              <a:rPr lang="de-CH" sz="1400" dirty="0" err="1"/>
              <a:t>is</a:t>
            </a:r>
            <a:r>
              <a:rPr lang="de-CH" sz="1400" dirty="0"/>
              <a:t> not </a:t>
            </a:r>
            <a:r>
              <a:rPr lang="de-CH" sz="1400" dirty="0" err="1"/>
              <a:t>integrated</a:t>
            </a:r>
            <a:endParaRPr lang="de-CH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70466C0-5E08-7C76-A174-A2221E932D16}"/>
              </a:ext>
            </a:extLst>
          </p:cNvPr>
          <p:cNvSpPr txBox="1"/>
          <p:nvPr/>
        </p:nvSpPr>
        <p:spPr>
          <a:xfrm>
            <a:off x="614517" y="2593830"/>
            <a:ext cx="533746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Variable                 Final Value  	Initial Value </a:t>
            </a:r>
          </a:p>
          <a:p>
            <a:r>
              <a:rPr lang="de-CH" dirty="0"/>
              <a:t>----------------------------------------------------------------</a:t>
            </a:r>
          </a:p>
          <a:p>
            <a:r>
              <a:rPr lang="de-CH" b="1" dirty="0">
                <a:solidFill>
                  <a:schemeClr val="accent6"/>
                </a:solidFill>
              </a:rPr>
              <a:t>k1                       1.54387e+000 	1.50849e+000</a:t>
            </a:r>
          </a:p>
          <a:p>
            <a:r>
              <a:rPr lang="de-CH" dirty="0"/>
              <a:t>betax0              1.28033e+001 	1.28033e+001</a:t>
            </a:r>
          </a:p>
          <a:p>
            <a:r>
              <a:rPr lang="de-CH" dirty="0"/>
              <a:t>betay0              2.19670e+000 	 2.19670e+000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230CAAC-349D-C02E-4D98-837350BB7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018" y="1271561"/>
            <a:ext cx="5746610" cy="4314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2487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8970E2-41D8-DC28-42C4-ABF3E11CE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2EF212-4655-B70A-6291-1748E25DC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4B0AE6-F04B-9222-0FAE-7658D9481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515CB3D-B871-6F24-7679-BFF937872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MAD-X model (verification): 1Q2RF lattice</a:t>
            </a:r>
            <a:endParaRPr lang="de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AB0AEE-50D8-BDD8-703F-C4CC7AA6EA1B}"/>
              </a:ext>
            </a:extLst>
          </p:cNvPr>
          <p:cNvSpPr txBox="1"/>
          <p:nvPr/>
        </p:nvSpPr>
        <p:spPr>
          <a:xfrm>
            <a:off x="664245" y="908720"/>
            <a:ext cx="6096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b="1" dirty="0"/>
              <a:t>RF-Track</a:t>
            </a:r>
          </a:p>
          <a:p>
            <a:r>
              <a:rPr lang="de-CH" dirty="0" err="1"/>
              <a:t>Twiss.beta_x</a:t>
            </a:r>
            <a:r>
              <a:rPr lang="de-CH" dirty="0"/>
              <a:t> = 23.885 m</a:t>
            </a:r>
          </a:p>
          <a:p>
            <a:r>
              <a:rPr lang="de-CH" dirty="0" err="1"/>
              <a:t>Twiss.beta_y</a:t>
            </a:r>
            <a:r>
              <a:rPr lang="de-CH" dirty="0"/>
              <a:t> = 4.0981 m</a:t>
            </a:r>
          </a:p>
          <a:p>
            <a:r>
              <a:rPr lang="de-CH" b="1" dirty="0">
                <a:solidFill>
                  <a:schemeClr val="accent6"/>
                </a:solidFill>
              </a:rPr>
              <a:t>K1_FODO = -0.8086</a:t>
            </a:r>
          </a:p>
          <a:p>
            <a:r>
              <a:rPr lang="de-CH" dirty="0"/>
              <a:t>L_FODO = 13.992 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490E344-335C-C4E9-A3EE-278D970904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694" y="2747338"/>
            <a:ext cx="4671465" cy="101354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966EF97-6635-270A-F7C1-B83211F348E0}"/>
              </a:ext>
            </a:extLst>
          </p:cNvPr>
          <p:cNvSpPr txBox="1"/>
          <p:nvPr/>
        </p:nvSpPr>
        <p:spPr>
          <a:xfrm>
            <a:off x="671141" y="4327372"/>
            <a:ext cx="4824536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Initial: from the formula</a:t>
            </a:r>
          </a:p>
          <a:p>
            <a:pPr algn="l"/>
            <a:r>
              <a:rPr lang="en-US" sz="2000" dirty="0"/>
              <a:t>Final: from the matching</a:t>
            </a:r>
          </a:p>
          <a:p>
            <a:pPr algn="l"/>
            <a:r>
              <a:rPr lang="en-US" sz="2000" dirty="0"/>
              <a:t>Phase advance = 90 deg</a:t>
            </a:r>
          </a:p>
          <a:p>
            <a:pPr algn="l"/>
            <a:r>
              <a:rPr lang="en-US" sz="2000" dirty="0"/>
              <a:t>Ok also without the matching: phi = 90 deg</a:t>
            </a:r>
          </a:p>
          <a:p>
            <a:pPr algn="l"/>
            <a:r>
              <a:rPr lang="en-US" sz="2000" dirty="0"/>
              <a:t>Very similar Twiss and initial values: ok</a:t>
            </a:r>
            <a:endParaRPr lang="de-CH" sz="2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3F404AC-323A-D6A5-FB1C-DAA98A0E08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1421" y="1541939"/>
            <a:ext cx="5393885" cy="402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909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9B75EB-4620-6F1A-288B-FCCA000F1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C4A88F-4D2E-0FDC-7BB4-D0EB22CC6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4301A6-55E5-0B83-6771-826D491B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98CD6AE-C9B1-E2BD-EB57-4A1D45467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comparison</a:t>
            </a:r>
            <a:endParaRPr lang="de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DD158D-3072-B8DB-3E5C-57B9B88E1E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330590"/>
            <a:ext cx="5591944" cy="40664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D23FE7-A524-1577-33B5-A3368A0099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6731" y="1309526"/>
            <a:ext cx="5393885" cy="40273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BA5CA4A-F146-BE00-0C63-7B01922113F4}"/>
              </a:ext>
            </a:extLst>
          </p:cNvPr>
          <p:cNvSpPr txBox="1"/>
          <p:nvPr/>
        </p:nvSpPr>
        <p:spPr>
          <a:xfrm>
            <a:off x="1703512" y="987645"/>
            <a:ext cx="361734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2 quad each 2 RF structures</a:t>
            </a:r>
            <a:endParaRPr lang="de-CH" sz="20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AB56CD-542D-E828-564B-66CB997BB559}"/>
              </a:ext>
            </a:extLst>
          </p:cNvPr>
          <p:cNvSpPr txBox="1"/>
          <p:nvPr/>
        </p:nvSpPr>
        <p:spPr>
          <a:xfrm>
            <a:off x="6940299" y="908720"/>
            <a:ext cx="463126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1 quad each 2 RF structures (new)</a:t>
            </a:r>
            <a:endParaRPr lang="de-CH" sz="20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A5B388-3A8E-9AB2-7170-3DA5D3DC985C}"/>
              </a:ext>
            </a:extLst>
          </p:cNvPr>
          <p:cNvSpPr txBox="1"/>
          <p:nvPr/>
        </p:nvSpPr>
        <p:spPr>
          <a:xfrm>
            <a:off x="1703512" y="5442738"/>
            <a:ext cx="31683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K1~1.5 m^-2</a:t>
            </a:r>
            <a:endParaRPr lang="de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CF4FD-5AA2-9B8C-4F05-C35146613712}"/>
              </a:ext>
            </a:extLst>
          </p:cNvPr>
          <p:cNvSpPr txBox="1"/>
          <p:nvPr/>
        </p:nvSpPr>
        <p:spPr>
          <a:xfrm>
            <a:off x="7611047" y="5397045"/>
            <a:ext cx="31683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K1~0.8 m^-2</a:t>
            </a:r>
            <a:endParaRPr lang="de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C47438-6133-3BE0-BDF3-8890D47827F5}"/>
              </a:ext>
            </a:extLst>
          </p:cNvPr>
          <p:cNvSpPr txBox="1"/>
          <p:nvPr/>
        </p:nvSpPr>
        <p:spPr>
          <a:xfrm>
            <a:off x="1055440" y="5877272"/>
            <a:ext cx="1044123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This difference will have a great importance on the emittance growth vs static misalignments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14791643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302EB1-B9E5-0003-5E08-A9FF2149A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03B423-174D-A050-B12F-374FB1BC7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6C78D7-CB99-E4C8-3646-1A8FADFA2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2356366-BA1A-E035-EE4A-432FF46DF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quad per 2 RF structures</a:t>
            </a:r>
            <a:endParaRPr lang="de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4A14BA-AE22-8F5D-0339-3EE195F4DFF1}"/>
              </a:ext>
            </a:extLst>
          </p:cNvPr>
          <p:cNvSpPr txBox="1"/>
          <p:nvPr/>
        </p:nvSpPr>
        <p:spPr>
          <a:xfrm>
            <a:off x="546312" y="835023"/>
            <a:ext cx="11254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/>
              <a:t>Path: C:\Users\bettoni_s\switchdrive\Backup </a:t>
            </a:r>
            <a:r>
              <a:rPr lang="de-CH" sz="1400" dirty="0" err="1"/>
              <a:t>Documents</a:t>
            </a:r>
            <a:r>
              <a:rPr lang="de-CH" sz="1400" dirty="0"/>
              <a:t>\FCC\22_Progress_Linacs\JA_3GHz_3m\</a:t>
            </a:r>
            <a:r>
              <a:rPr lang="de-CH" sz="1400" dirty="0" err="1"/>
              <a:t>OneQuadPerRF_ok</a:t>
            </a:r>
            <a:r>
              <a:rPr lang="de-CH" sz="1400" dirty="0"/>
              <a:t>\G_21MV_m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32D0B1-D96E-7A4F-553B-48D5215F34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1699527"/>
            <a:ext cx="5334000" cy="40005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F6EC49E-F04A-9F2F-D4E0-B1CDF40871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32891"/>
            <a:ext cx="5334000" cy="40005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B1D63D0-8FF0-2C93-9619-098044EAB435}"/>
              </a:ext>
            </a:extLst>
          </p:cNvPr>
          <p:cNvSpPr txBox="1"/>
          <p:nvPr/>
        </p:nvSpPr>
        <p:spPr>
          <a:xfrm>
            <a:off x="2135560" y="5832042"/>
            <a:ext cx="74168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Much worse than the case with 2 quads per 2 RF structures (1Q2RF)</a:t>
            </a:r>
            <a:endParaRPr lang="de-CH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F550E2C-43E3-127E-367B-387FAE6E37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2971" y="1220755"/>
            <a:ext cx="3081661" cy="231124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287293-2429-D0CC-C5A1-8BF6C2937598}"/>
              </a:ext>
            </a:extLst>
          </p:cNvPr>
          <p:cNvSpPr txBox="1"/>
          <p:nvPr/>
        </p:nvSpPr>
        <p:spPr>
          <a:xfrm>
            <a:off x="9688066" y="1479002"/>
            <a:ext cx="133273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1Q2RF</a:t>
            </a:r>
            <a:endParaRPr lang="de-CH" sz="2000" b="1" dirty="0"/>
          </a:p>
        </p:txBody>
      </p:sp>
    </p:spTree>
    <p:extLst>
      <p:ext uri="{BB962C8B-B14F-4D97-AF65-F5344CB8AC3E}">
        <p14:creationId xmlns:p14="http://schemas.microsoft.com/office/powerpoint/2010/main" val="12932930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079FBE-DB27-F9C4-7E49-ACD62D2FE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6DB1B3-E126-54A0-9F65-0A61F6DE7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25D1C7-6FDD-D9AF-9358-21811E6DB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C3CACF7-2A92-A77A-F719-F24AF598C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quad per 2 RF structures, </a:t>
            </a:r>
            <a:r>
              <a:rPr lang="en-US" dirty="0">
                <a:solidFill>
                  <a:srgbClr val="FF66FF"/>
                </a:solidFill>
              </a:rPr>
              <a:t>L = 2 m</a:t>
            </a:r>
            <a:endParaRPr lang="de-CH" dirty="0">
              <a:solidFill>
                <a:srgbClr val="FF66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7FEC0E-D800-FF5A-2911-2C2D1EB98E3D}"/>
              </a:ext>
            </a:extLst>
          </p:cNvPr>
          <p:cNvSpPr txBox="1"/>
          <p:nvPr/>
        </p:nvSpPr>
        <p:spPr>
          <a:xfrm>
            <a:off x="695325" y="1685092"/>
            <a:ext cx="11254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/>
              <a:t>Path: C:\Users\bettoni_s\switchdrive\Backup </a:t>
            </a:r>
            <a:r>
              <a:rPr lang="de-CH" sz="1400" dirty="0" err="1"/>
              <a:t>Documents</a:t>
            </a:r>
            <a:r>
              <a:rPr lang="de-CH" sz="1400" dirty="0"/>
              <a:t>\FCC\22_Progress_Linacs\JA_3GHz_3m\</a:t>
            </a:r>
            <a:r>
              <a:rPr lang="de-CH" sz="1400" dirty="0" err="1"/>
              <a:t>OneQuadPerRF_ok</a:t>
            </a:r>
            <a:r>
              <a:rPr lang="de-CH" sz="1400" dirty="0"/>
              <a:t>\L_2m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B36A970-3A86-418C-5834-27F4D5B381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669" y="1957346"/>
            <a:ext cx="5334000" cy="4000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6B8CF25-D3D5-D368-2834-4061B2AE34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3317" y="1945658"/>
            <a:ext cx="5334000" cy="4000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802E10C-D23D-E0F1-3C8F-7C25393C11BA}"/>
              </a:ext>
            </a:extLst>
          </p:cNvPr>
          <p:cNvSpPr txBox="1"/>
          <p:nvPr/>
        </p:nvSpPr>
        <p:spPr>
          <a:xfrm>
            <a:off x="744712" y="832882"/>
            <a:ext cx="964907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I try to see how much I can gain if I reduce the RF structure length </a:t>
            </a:r>
            <a:r>
              <a:rPr lang="en-US" dirty="0">
                <a:sym typeface="Wingdings" panose="05000000000000000000" pitchFamily="2" charset="2"/>
              </a:rPr>
              <a:t> beam focus better maintained without increasing K1  this option is better for the emittance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11071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079FBE-DB27-F9C4-7E49-ACD62D2FE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6DB1B3-E126-54A0-9F65-0A61F6DE7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25D1C7-6FDD-D9AF-9358-21811E6DB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C3CACF7-2A92-A77A-F719-F24AF598C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quad per 2 RF structures, </a:t>
            </a:r>
            <a:r>
              <a:rPr lang="en-US" dirty="0">
                <a:solidFill>
                  <a:srgbClr val="FF66FF"/>
                </a:solidFill>
              </a:rPr>
              <a:t>L = 2.5 m</a:t>
            </a:r>
            <a:endParaRPr lang="de-CH" dirty="0">
              <a:solidFill>
                <a:srgbClr val="FF66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7FEC0E-D800-FF5A-2911-2C2D1EB98E3D}"/>
              </a:ext>
            </a:extLst>
          </p:cNvPr>
          <p:cNvSpPr txBox="1"/>
          <p:nvPr/>
        </p:nvSpPr>
        <p:spPr>
          <a:xfrm>
            <a:off x="546312" y="835023"/>
            <a:ext cx="11254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/>
              <a:t>Path: C:\Users\bettoni_s\switchdrive\Backup </a:t>
            </a:r>
            <a:r>
              <a:rPr lang="de-CH" sz="1400" dirty="0" err="1"/>
              <a:t>Documents</a:t>
            </a:r>
            <a:r>
              <a:rPr lang="de-CH" sz="1400" dirty="0"/>
              <a:t>\FCC\22_Progress_Linacs\JA_3GHz_3m\</a:t>
            </a:r>
            <a:r>
              <a:rPr lang="de-CH" sz="1400" dirty="0" err="1"/>
              <a:t>OneQuadPerRF_ok</a:t>
            </a:r>
            <a:r>
              <a:rPr lang="de-CH" sz="1400" dirty="0"/>
              <a:t>\L_2p5m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9F12BF-91C7-DD59-E183-1FA3A73987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312" y="1612819"/>
            <a:ext cx="5334000" cy="4000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D1D9E7-6B6D-8EDF-2EF0-7E1BD46E4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0056" y="1631611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7723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4E00C0-7C9A-FE50-2CD7-11BCA2F93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C0A60-EFE5-D7AA-0202-78728C830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390673-D197-0916-CADA-E7C4009BA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A03385A-799E-B376-E5DA-251710AF9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the structure length scan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107F30-5C2C-FC54-134B-6B83559A1F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435" y="1088740"/>
            <a:ext cx="5334000" cy="4000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5BB8F2-7D35-A688-7315-26AD336991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088740"/>
            <a:ext cx="5334000" cy="40005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2DB30FF-A468-11F4-38D9-F0B3EF053AF3}"/>
              </a:ext>
            </a:extLst>
          </p:cNvPr>
          <p:cNvSpPr txBox="1"/>
          <p:nvPr/>
        </p:nvSpPr>
        <p:spPr>
          <a:xfrm>
            <a:off x="663668" y="5706260"/>
            <a:ext cx="1083300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Cumulated a certain Delta phase advance H-T. When the </a:t>
            </a:r>
            <a:r>
              <a:rPr lang="en-US" sz="1600" dirty="0" err="1"/>
              <a:t>L_str</a:t>
            </a:r>
            <a:r>
              <a:rPr lang="en-US" sz="1600" dirty="0"/>
              <a:t> is smaller the number of cells at the same linac location is larger</a:t>
            </a:r>
            <a:r>
              <a:rPr lang="en-US" sz="1600" dirty="0">
                <a:sym typeface="Wingdings" panose="05000000000000000000" pitchFamily="2" charset="2"/>
              </a:rPr>
              <a:t>. It would be nice to plot the JA vs number of cells for verification.</a:t>
            </a:r>
            <a:r>
              <a:rPr lang="en-US" sz="1600" dirty="0"/>
              <a:t> 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32564768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079FBE-DB27-F9C4-7E49-ACD62D2FE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6DB1B3-E126-54A0-9F65-0A61F6DE7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25D1C7-6FDD-D9AF-9358-21811E6DB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C3CACF7-2A92-A77A-F719-F24AF598C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quad per 2 RF structures, </a:t>
            </a:r>
            <a:r>
              <a:rPr lang="en-US" dirty="0">
                <a:solidFill>
                  <a:srgbClr val="FF66FF"/>
                </a:solidFill>
              </a:rPr>
              <a:t>phase advance</a:t>
            </a:r>
            <a:r>
              <a:rPr lang="en-US" dirty="0"/>
              <a:t> = 70 deg</a:t>
            </a:r>
            <a:endParaRPr lang="de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7FEC0E-D800-FF5A-2911-2C2D1EB98E3D}"/>
              </a:ext>
            </a:extLst>
          </p:cNvPr>
          <p:cNvSpPr txBox="1"/>
          <p:nvPr/>
        </p:nvSpPr>
        <p:spPr>
          <a:xfrm>
            <a:off x="551424" y="1269757"/>
            <a:ext cx="11254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/>
              <a:t>Path: C:\Users\bettoni_s\switchdrive\Backup </a:t>
            </a:r>
            <a:r>
              <a:rPr lang="de-CH" sz="1400" dirty="0" err="1"/>
              <a:t>Documents</a:t>
            </a:r>
            <a:r>
              <a:rPr lang="de-CH" sz="1400" dirty="0"/>
              <a:t>\FCC\22_Progress_Linacs\JA_3GHz_3m\</a:t>
            </a:r>
            <a:r>
              <a:rPr lang="de-CH" sz="1400" dirty="0" err="1"/>
              <a:t>OneQuadPerRF_ok</a:t>
            </a:r>
            <a:r>
              <a:rPr lang="de-CH" sz="1400" dirty="0"/>
              <a:t>\Dmu_70deg</a:t>
            </a:r>
          </a:p>
          <a:p>
            <a:endParaRPr lang="de-CH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15F1E1C-8C7C-DD63-E5D9-AAD0C8401E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1611655"/>
            <a:ext cx="5334000" cy="4000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B0DE103-3A4A-6C0C-C714-646A005758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984" y="1645467"/>
            <a:ext cx="5334000" cy="4000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92727E7-1332-E9DD-58CD-45E8D46793F3}"/>
              </a:ext>
            </a:extLst>
          </p:cNvPr>
          <p:cNvSpPr txBox="1"/>
          <p:nvPr/>
        </p:nvSpPr>
        <p:spPr>
          <a:xfrm>
            <a:off x="695325" y="764704"/>
            <a:ext cx="1036922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I try to see what we can gain changing the phase advance per cell, </a:t>
            </a:r>
            <a:r>
              <a:rPr lang="en-US" sz="2000" dirty="0" err="1"/>
              <a:t>L_str</a:t>
            </a:r>
            <a:r>
              <a:rPr lang="en-US" sz="2000" dirty="0"/>
              <a:t> = 3 m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133922416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079FBE-DB27-F9C4-7E49-ACD62D2FE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6DB1B3-E126-54A0-9F65-0A61F6DE7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25D1C7-6FDD-D9AF-9358-21811E6DB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C3CACF7-2A92-A77A-F719-F24AF598C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quad per 2 RF structures, phase advance = 80 deg</a:t>
            </a:r>
            <a:endParaRPr lang="de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7FEC0E-D800-FF5A-2911-2C2D1EB98E3D}"/>
              </a:ext>
            </a:extLst>
          </p:cNvPr>
          <p:cNvSpPr txBox="1"/>
          <p:nvPr/>
        </p:nvSpPr>
        <p:spPr>
          <a:xfrm>
            <a:off x="546312" y="835023"/>
            <a:ext cx="11254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/>
              <a:t>Path: C:\Users\bettoni_s\switchdrive\Backup </a:t>
            </a:r>
            <a:r>
              <a:rPr lang="de-CH" sz="1400" dirty="0" err="1"/>
              <a:t>Documents</a:t>
            </a:r>
            <a:r>
              <a:rPr lang="de-CH" sz="1400" dirty="0"/>
              <a:t>\FCC\22_Progress_Linacs\JA_3GHz_3m\</a:t>
            </a:r>
            <a:r>
              <a:rPr lang="de-CH" sz="1400" dirty="0" err="1"/>
              <a:t>OneQuadPerRF_ok</a:t>
            </a:r>
            <a:r>
              <a:rPr lang="de-CH" sz="1400" dirty="0"/>
              <a:t>\Dmu_80deg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1ACD02-9863-E807-CC2A-A63CF96006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984" y="1591407"/>
            <a:ext cx="5334000" cy="40005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F9E11BC-1BFF-8364-BBE9-108854575F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984" y="1645467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10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F62868-4D24-E579-90AB-8BCE6B924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69FF55-A313-D3B5-FE3A-3318153A1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2D2210F-14A4-6231-F61F-7C00CB69A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Assumptions</a:t>
            </a:r>
            <a:endParaRPr lang="de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92F21D-156D-4487-F1D3-713CB2C723F1}"/>
              </a:ext>
            </a:extLst>
          </p:cNvPr>
          <p:cNvSpPr txBox="1"/>
          <p:nvPr/>
        </p:nvSpPr>
        <p:spPr bwMode="auto">
          <a:xfrm>
            <a:off x="9160514" y="922027"/>
            <a:ext cx="2704937" cy="1189621"/>
          </a:xfrm>
          <a:prstGeom prst="rect">
            <a:avLst/>
          </a:prstGeom>
          <a:solidFill>
            <a:srgbClr val="EBE7F9"/>
          </a:solidFill>
          <a:ln w="28575">
            <a:solidFill>
              <a:srgbClr val="0F90FF"/>
            </a:solidFill>
          </a:ln>
        </p:spPr>
        <p:txBody>
          <a:bodyPr wrap="square" lIns="182880" tIns="0" rIns="0" bIns="0" rtlCol="0"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b="1" spc="30" dirty="0">
                <a:latin typeface="+mn-lt"/>
                <a:cs typeface="Franklin Gothic Book"/>
              </a:rPr>
              <a:t>BPM</a:t>
            </a:r>
          </a:p>
          <a:p>
            <a:pPr>
              <a:lnSpc>
                <a:spcPct val="110000"/>
              </a:lnSpc>
              <a:defRPr/>
            </a:pPr>
            <a:r>
              <a:rPr lang="en-US" spc="30" dirty="0">
                <a:latin typeface="+mn-lt"/>
                <a:cs typeface="Franklin Gothic Book"/>
              </a:rPr>
              <a:t>Offset x, y = 30 </a:t>
            </a:r>
            <a:r>
              <a:rPr lang="en-US" spc="30" dirty="0">
                <a:latin typeface="Symbol" panose="05050102010706020507" pitchFamily="18" charset="2"/>
                <a:cs typeface="Franklin Gothic Book"/>
              </a:rPr>
              <a:t>m</a:t>
            </a:r>
            <a:r>
              <a:rPr lang="en-US" spc="30" dirty="0">
                <a:latin typeface="+mn-lt"/>
                <a:cs typeface="Franklin Gothic Book"/>
              </a:rPr>
              <a:t>m rms</a:t>
            </a:r>
          </a:p>
          <a:p>
            <a:pPr>
              <a:lnSpc>
                <a:spcPct val="110000"/>
              </a:lnSpc>
              <a:defRPr/>
            </a:pPr>
            <a:r>
              <a:rPr lang="en-US" spc="30" dirty="0">
                <a:latin typeface="+mn-lt"/>
                <a:cs typeface="Franklin Gothic Book"/>
              </a:rPr>
              <a:t>Resolution x, y = 10 </a:t>
            </a:r>
            <a:r>
              <a:rPr lang="en-US" spc="30" dirty="0">
                <a:latin typeface="Symbol" panose="05050102010706020507" pitchFamily="18" charset="2"/>
                <a:cs typeface="Franklin Gothic Book"/>
              </a:rPr>
              <a:t>m</a:t>
            </a:r>
            <a:r>
              <a:rPr lang="en-US" spc="30" dirty="0">
                <a:latin typeface="+mn-lt"/>
                <a:cs typeface="Franklin Gothic Book"/>
              </a:rPr>
              <a:t>m</a:t>
            </a:r>
          </a:p>
          <a:p>
            <a:pPr>
              <a:lnSpc>
                <a:spcPct val="110000"/>
              </a:lnSpc>
              <a:defRPr/>
            </a:pPr>
            <a:r>
              <a:rPr lang="en-US" spc="30" dirty="0">
                <a:latin typeface="+mn-lt"/>
                <a:cs typeface="Franklin Gothic Book"/>
              </a:rPr>
              <a:t>Gaussian distributions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8D4553B-03C6-C2D5-A057-9B6CCE8C7E6C}"/>
                  </a:ext>
                </a:extLst>
              </p:cNvPr>
              <p:cNvSpPr txBox="1"/>
              <p:nvPr/>
            </p:nvSpPr>
            <p:spPr bwMode="auto">
              <a:xfrm>
                <a:off x="263352" y="3064605"/>
                <a:ext cx="5688632" cy="26468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0070C0"/>
                  </a:buClr>
                  <a:buSzPct val="150000"/>
                  <a:buFont typeface="Wingdings" panose="05000000000000000000" pitchFamily="2" charset="2"/>
                  <a:buChar char="§"/>
                </a:pPr>
                <a:r>
                  <a:rPr lang="en-US" b="1" dirty="0">
                    <a:latin typeface="+mn-lt"/>
                  </a:rPr>
                  <a:t>One-to-one orbit correction</a:t>
                </a:r>
                <a:endParaRPr lang="en-US" dirty="0">
                  <a:latin typeface="+mn-lt"/>
                </a:endParaRPr>
              </a:p>
              <a:p>
                <a:pPr marL="800100" lvl="1" indent="-342900">
                  <a:buSzPct val="100000"/>
                  <a:buFont typeface="+mj-lt"/>
                  <a:buAutoNum type="arabicPeriod"/>
                </a:pPr>
                <a:r>
                  <a:rPr lang="en-US" sz="1400" dirty="0">
                    <a:latin typeface="+mn-lt"/>
                  </a:rPr>
                  <a:t>Orbit </a:t>
                </a:r>
                <a:r>
                  <a:rPr lang="en-US" sz="1400" i="1" dirty="0"/>
                  <a:t>x</a:t>
                </a:r>
                <a:r>
                  <a:rPr lang="en-US" sz="1400" i="1" baseline="-25000" dirty="0"/>
                  <a:t>i  </a:t>
                </a:r>
                <a:r>
                  <a:rPr lang="en-US" sz="1400" dirty="0">
                    <a:latin typeface="+mn-lt"/>
                  </a:rPr>
                  <a:t>with errors computed</a:t>
                </a:r>
              </a:p>
              <a:p>
                <a:pPr marL="800100" lvl="1" indent="-342900">
                  <a:buSzPct val="100000"/>
                  <a:buFont typeface="+mj-lt"/>
                  <a:buAutoNum type="arabicPeriod"/>
                </a:pPr>
                <a:r>
                  <a:rPr lang="en-US" sz="1400" dirty="0">
                    <a:latin typeface="+mn-lt"/>
                  </a:rPr>
                  <a:t>Response matrix computed</a:t>
                </a:r>
              </a:p>
              <a:p>
                <a:pPr marL="800100" lvl="1" indent="-342900">
                  <a:buSzPct val="100000"/>
                  <a:buFont typeface="+mj-lt"/>
                  <a:buAutoNum type="arabicPeriod"/>
                </a:pPr>
                <a:r>
                  <a:rPr lang="en-US" sz="1400" dirty="0">
                    <a:latin typeface="+mn-lt"/>
                  </a:rPr>
                  <a:t>Correctors strengths calculated (SVD) to steer the beam</a:t>
                </a:r>
              </a:p>
              <a:p>
                <a:pPr marL="800100" lvl="1" indent="-342900">
                  <a:buClr>
                    <a:srgbClr val="0070C0"/>
                  </a:buClr>
                  <a:buSzPct val="150000"/>
                  <a:buFont typeface="+mj-lt"/>
                  <a:buAutoNum type="arabicPeriod"/>
                </a:pPr>
                <a:endParaRPr lang="en-US" dirty="0">
                  <a:latin typeface="+mn-lt"/>
                </a:endParaRPr>
              </a:p>
              <a:p>
                <a:pPr marL="285750" indent="-285750">
                  <a:buClr>
                    <a:srgbClr val="0070C0"/>
                  </a:buClr>
                  <a:buSzPct val="150000"/>
                  <a:buFont typeface="Wingdings" panose="05000000000000000000" pitchFamily="2" charset="2"/>
                  <a:buChar char="§"/>
                </a:pPr>
                <a:r>
                  <a:rPr lang="en-US" b="1" dirty="0">
                    <a:latin typeface="+mn-lt"/>
                  </a:rPr>
                  <a:t>Dispersion Free Steering (DFS)</a:t>
                </a:r>
                <a:endParaRPr lang="en-US" dirty="0">
                  <a:latin typeface="+mn-lt"/>
                </a:endParaRPr>
              </a:p>
              <a:p>
                <a:pPr marL="800100" lvl="1" indent="-342900">
                  <a:buSzPct val="100000"/>
                  <a:buFont typeface="+mj-lt"/>
                  <a:buAutoNum type="arabicPeriod"/>
                </a:pPr>
                <a:r>
                  <a:rPr lang="en-US" sz="1400" dirty="0">
                    <a:latin typeface="+mn-lt"/>
                  </a:rPr>
                  <a:t>Orbit </a:t>
                </a:r>
                <a:r>
                  <a:rPr lang="en-US" sz="1400" i="1" dirty="0"/>
                  <a:t>x</a:t>
                </a:r>
                <a:r>
                  <a:rPr lang="en-US" sz="1400" i="1" baseline="-25000" dirty="0"/>
                  <a:t>i </a:t>
                </a:r>
                <a:r>
                  <a:rPr lang="en-US" sz="1400" dirty="0">
                    <a:latin typeface="+mn-lt"/>
                  </a:rPr>
                  <a:t>with errors computed</a:t>
                </a:r>
              </a:p>
              <a:p>
                <a:pPr marL="800100" lvl="1" indent="-342900">
                  <a:buSzPct val="100000"/>
                  <a:buFont typeface="+mj-lt"/>
                  <a:buAutoNum type="arabicPeriod"/>
                </a:pPr>
                <a:r>
                  <a:rPr lang="en-US" sz="1400" dirty="0">
                    <a:latin typeface="+mn-lt"/>
                  </a:rPr>
                  <a:t>Response matrix computed</a:t>
                </a:r>
              </a:p>
              <a:p>
                <a:pPr marL="800100" lvl="1" indent="-342900">
                  <a:buSzPct val="100000"/>
                  <a:buFont typeface="+mj-lt"/>
                  <a:buAutoNum type="arabicPeriod"/>
                </a:pPr>
                <a:r>
                  <a:rPr lang="en-US" sz="1400" dirty="0">
                    <a:latin typeface="+mn-lt"/>
                  </a:rPr>
                  <a:t>Off-energy beam (different RF phase) orbit </a:t>
                </a:r>
                <a:r>
                  <a:rPr lang="en-US" sz="1400" i="1" dirty="0"/>
                  <a:t>x</a:t>
                </a:r>
                <a:r>
                  <a:rPr lang="el-GR" sz="1400" i="1" baseline="-25000" dirty="0"/>
                  <a:t>Δ</a:t>
                </a:r>
                <a:r>
                  <a:rPr lang="en-US" sz="1400" i="1" baseline="-25000" dirty="0" err="1"/>
                  <a:t>E,i</a:t>
                </a:r>
                <a:r>
                  <a:rPr lang="en-US" sz="1400" i="1" baseline="-25000" dirty="0"/>
                  <a:t>  </a:t>
                </a:r>
                <a:r>
                  <a:rPr lang="en-US" sz="1400" dirty="0">
                    <a:latin typeface="+mn-lt"/>
                  </a:rPr>
                  <a:t>computed</a:t>
                </a:r>
              </a:p>
              <a:p>
                <a:pPr marL="800100" lvl="1" indent="-342900">
                  <a:buSzPct val="100000"/>
                  <a:buFont typeface="+mj-lt"/>
                  <a:buAutoNum type="arabicPeriod"/>
                </a:pPr>
                <a:r>
                  <a:rPr lang="en-US" sz="1400" dirty="0">
                    <a:latin typeface="+mn-lt"/>
                  </a:rPr>
                  <a:t>Response matrix computed</a:t>
                </a:r>
              </a:p>
              <a:p>
                <a:pPr marL="800100" lvl="1" indent="-342900">
                  <a:buSzPct val="100000"/>
                  <a:buFont typeface="+mj-lt"/>
                  <a:buAutoNum type="arabicPeriod"/>
                </a:pPr>
                <a:r>
                  <a:rPr lang="en-US" sz="1400" dirty="0">
                    <a:latin typeface="+mn-lt"/>
                  </a:rPr>
                  <a:t>Correctors strengths calculated, minimizing </a:t>
                </a:r>
                <a14:m>
                  <m:oMath xmlns:m="http://schemas.openxmlformats.org/officeDocument/2006/math">
                    <m:r>
                      <a:rPr lang="en-US" sz="1400" b="0" i="1" dirty="0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sz="1400" baseline="30000" dirty="0">
                    <a:latin typeface="+mj-lt"/>
                  </a:rPr>
                  <a:t>2</a:t>
                </a:r>
                <a:r>
                  <a:rPr lang="en-US" sz="1400" dirty="0"/>
                  <a:t> </a:t>
                </a:r>
                <a:r>
                  <a:rPr lang="en-US" sz="1400" dirty="0">
                    <a:latin typeface="+mn-lt"/>
                  </a:rPr>
                  <a:t>defined as: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8D4553B-03C6-C2D5-A057-9B6CCE8C7E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352" y="3064605"/>
                <a:ext cx="5688632" cy="2646878"/>
              </a:xfrm>
              <a:prstGeom prst="rect">
                <a:avLst/>
              </a:prstGeom>
              <a:blipFill>
                <a:blip r:embed="rId2"/>
                <a:stretch>
                  <a:fillRect l="-1715" t="-5530" b="-138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8B349D94-04EB-137F-7B5C-2656C1B2C5E0}"/>
              </a:ext>
            </a:extLst>
          </p:cNvPr>
          <p:cNvSpPr txBox="1"/>
          <p:nvPr/>
        </p:nvSpPr>
        <p:spPr bwMode="auto">
          <a:xfrm>
            <a:off x="789289" y="1193672"/>
            <a:ext cx="3115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latin typeface="+mn-lt"/>
              </a:rPr>
              <a:t>Elements</a:t>
            </a:r>
            <a:endParaRPr lang="de-CH" sz="1800" b="1" dirty="0">
              <a:latin typeface="+mn-lt"/>
            </a:endParaRPr>
          </a:p>
          <a:p>
            <a:pPr algn="ctr"/>
            <a:r>
              <a:rPr lang="en-US" sz="1800" b="1" dirty="0">
                <a:latin typeface="+mn-lt"/>
              </a:rPr>
              <a:t>misalignments</a:t>
            </a:r>
            <a:endParaRPr lang="de-CH" sz="1800" b="1" dirty="0"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2B8A8D-6509-32CA-92A4-39F37080CE94}"/>
              </a:ext>
            </a:extLst>
          </p:cNvPr>
          <p:cNvSpPr txBox="1"/>
          <p:nvPr/>
        </p:nvSpPr>
        <p:spPr bwMode="auto">
          <a:xfrm>
            <a:off x="6400810" y="922027"/>
            <a:ext cx="2704937" cy="1189621"/>
          </a:xfrm>
          <a:prstGeom prst="rect">
            <a:avLst/>
          </a:prstGeom>
          <a:solidFill>
            <a:srgbClr val="EBE7F9"/>
          </a:solidFill>
          <a:ln w="28575">
            <a:solidFill>
              <a:srgbClr val="0F90FF"/>
            </a:solidFill>
          </a:ln>
        </p:spPr>
        <p:txBody>
          <a:bodyPr wrap="square" lIns="18288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US" b="1" spc="30" dirty="0">
                <a:latin typeface="+mn-lt"/>
                <a:cs typeface="Franklin Gothic Book"/>
              </a:rPr>
              <a:t>RF cavities</a:t>
            </a:r>
            <a:endParaRPr sz="1400" dirty="0"/>
          </a:p>
          <a:p>
            <a:pPr>
              <a:lnSpc>
                <a:spcPct val="110000"/>
              </a:lnSpc>
              <a:defRPr/>
            </a:pPr>
            <a:r>
              <a:rPr lang="en-US" spc="30" dirty="0">
                <a:latin typeface="+mn-lt"/>
                <a:cs typeface="Franklin Gothic Book"/>
              </a:rPr>
              <a:t>Offset x, y = 100 </a:t>
            </a:r>
            <a:r>
              <a:rPr lang="en-US" spc="30" dirty="0">
                <a:latin typeface="Symbol" panose="05050102010706020507" pitchFamily="18" charset="2"/>
                <a:cs typeface="Franklin Gothic Book"/>
              </a:rPr>
              <a:t>m</a:t>
            </a:r>
            <a:r>
              <a:rPr lang="en-US" spc="30" dirty="0">
                <a:latin typeface="+mn-lt"/>
                <a:cs typeface="Franklin Gothic Book"/>
              </a:rPr>
              <a:t>m rms</a:t>
            </a:r>
          </a:p>
          <a:p>
            <a:pPr rtl="0"/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rtl="0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Gaussian distribution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15845E-0430-50F0-8767-CEBF8BD3E5FA}"/>
              </a:ext>
            </a:extLst>
          </p:cNvPr>
          <p:cNvSpPr txBox="1"/>
          <p:nvPr/>
        </p:nvSpPr>
        <p:spPr bwMode="auto">
          <a:xfrm>
            <a:off x="3647728" y="922027"/>
            <a:ext cx="2704937" cy="1189620"/>
          </a:xfrm>
          <a:prstGeom prst="rect">
            <a:avLst/>
          </a:prstGeom>
          <a:solidFill>
            <a:srgbClr val="EBE7F9"/>
          </a:solidFill>
          <a:ln w="28575">
            <a:solidFill>
              <a:srgbClr val="0F90FF"/>
            </a:solidFill>
          </a:ln>
        </p:spPr>
        <p:txBody>
          <a:bodyPr wrap="square" lIns="18288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US" b="1" spc="30" dirty="0">
                <a:latin typeface="+mn-lt"/>
                <a:cs typeface="Franklin Gothic Book"/>
              </a:rPr>
              <a:t>Quadrupoles</a:t>
            </a:r>
            <a:endParaRPr lang="en-US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US" spc="30" dirty="0">
                <a:latin typeface="+mn-lt"/>
                <a:cs typeface="Franklin Gothic Book"/>
              </a:rPr>
              <a:t>Offset x, y = 50 </a:t>
            </a:r>
            <a:r>
              <a:rPr lang="en-US" spc="30" dirty="0">
                <a:latin typeface="Symbol" panose="05050102010706020507" pitchFamily="18" charset="2"/>
                <a:cs typeface="Franklin Gothic Book"/>
              </a:rPr>
              <a:t>m</a:t>
            </a:r>
            <a:r>
              <a:rPr lang="en-US" spc="30" dirty="0">
                <a:latin typeface="+mn-lt"/>
                <a:cs typeface="Franklin Gothic Book"/>
              </a:rPr>
              <a:t>m rms</a:t>
            </a:r>
          </a:p>
          <a:p>
            <a:pPr>
              <a:lnSpc>
                <a:spcPct val="110000"/>
              </a:lnSpc>
              <a:spcBef>
                <a:spcPts val="0"/>
              </a:spcBef>
              <a:defRPr/>
            </a:pPr>
            <a:endParaRPr lang="en-US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US" spc="30" dirty="0">
                <a:latin typeface="+mn-lt"/>
                <a:cs typeface="Franklin Gothic Book"/>
              </a:rPr>
              <a:t>Gaussian distribution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EA0F9D-B43F-964E-A571-640769FB2021}"/>
              </a:ext>
            </a:extLst>
          </p:cNvPr>
          <p:cNvSpPr txBox="1"/>
          <p:nvPr/>
        </p:nvSpPr>
        <p:spPr bwMode="auto">
          <a:xfrm>
            <a:off x="47328" y="2700551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+mn-lt"/>
              </a:rPr>
              <a:t>Steering algorithms</a:t>
            </a:r>
            <a:endParaRPr lang="de-CH" sz="1800" b="1" dirty="0">
              <a:latin typeface="+mn-lt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205BB24-D203-6CF0-5632-A0491DC7BD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24" y="5832810"/>
            <a:ext cx="3996387" cy="44054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2D02EC4-A6A7-6439-733B-1F05B2E1CB4D}"/>
              </a:ext>
            </a:extLst>
          </p:cNvPr>
          <p:cNvSpPr txBox="1"/>
          <p:nvPr/>
        </p:nvSpPr>
        <p:spPr bwMode="auto">
          <a:xfrm>
            <a:off x="6168008" y="4293096"/>
            <a:ext cx="5904656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>
              <a:buSzPct val="100000"/>
            </a:pPr>
            <a:r>
              <a:rPr lang="en-US" dirty="0">
                <a:latin typeface="Abadi" panose="020B0604020104020204" pitchFamily="34" charset="0"/>
              </a:rPr>
              <a:t>Very </a:t>
            </a:r>
            <a:r>
              <a:rPr lang="en-US" b="1" u="sng" dirty="0">
                <a:latin typeface="Abadi" panose="020B0604020104020204" pitchFamily="34" charset="0"/>
              </a:rPr>
              <a:t>“conservative” </a:t>
            </a:r>
            <a:r>
              <a:rPr lang="en-US" dirty="0">
                <a:latin typeface="Abadi" panose="020B0604020104020204" pitchFamily="34" charset="0"/>
              </a:rPr>
              <a:t>misalignments assumed and </a:t>
            </a:r>
            <a:r>
              <a:rPr lang="en-US" sz="1600" dirty="0">
                <a:latin typeface="Abadi" panose="020B0604020104020204" pitchFamily="34" charset="0"/>
              </a:rPr>
              <a:t>more than </a:t>
            </a:r>
            <a:r>
              <a:rPr lang="en-US" sz="1600" b="1" u="sng" dirty="0">
                <a:latin typeface="Abadi" panose="020B0604020104020204" pitchFamily="34" charset="0"/>
              </a:rPr>
              <a:t>98%</a:t>
            </a:r>
            <a:r>
              <a:rPr lang="en-US" sz="1600" dirty="0">
                <a:latin typeface="Abadi" panose="020B0604020104020204" pitchFamily="34" charset="0"/>
              </a:rPr>
              <a:t> of the “good seeds” considered (also 90% in other designs)</a:t>
            </a:r>
          </a:p>
        </p:txBody>
      </p:sp>
    </p:spTree>
    <p:extLst>
      <p:ext uri="{BB962C8B-B14F-4D97-AF65-F5344CB8AC3E}">
        <p14:creationId xmlns:p14="http://schemas.microsoft.com/office/powerpoint/2010/main" val="25761911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079FBE-DB27-F9C4-7E49-ACD62D2FE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6DB1B3-E126-54A0-9F65-0A61F6DE7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25D1C7-6FDD-D9AF-9358-21811E6DB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C3CACF7-2A92-A77A-F719-F24AF598C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quad per 2 RF structures, phase advance = 100 deg</a:t>
            </a:r>
            <a:endParaRPr lang="de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7FEC0E-D800-FF5A-2911-2C2D1EB98E3D}"/>
              </a:ext>
            </a:extLst>
          </p:cNvPr>
          <p:cNvSpPr txBox="1"/>
          <p:nvPr/>
        </p:nvSpPr>
        <p:spPr>
          <a:xfrm>
            <a:off x="546312" y="835023"/>
            <a:ext cx="11254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/>
              <a:t>Path: C:\Users\bettoni_s\switchdrive\Backup </a:t>
            </a:r>
            <a:r>
              <a:rPr lang="de-CH" sz="1400" dirty="0" err="1"/>
              <a:t>Documents</a:t>
            </a:r>
            <a:r>
              <a:rPr lang="de-CH" sz="1400" dirty="0"/>
              <a:t>\FCC\22_Progress_Linacs\JA_3GHz_3m\</a:t>
            </a:r>
            <a:r>
              <a:rPr lang="de-CH" sz="1400" dirty="0" err="1"/>
              <a:t>OneQuadPerRF_ok</a:t>
            </a:r>
            <a:r>
              <a:rPr lang="de-CH" sz="1400" dirty="0"/>
              <a:t>\Dmu_100deg</a:t>
            </a:r>
          </a:p>
        </p:txBody>
      </p:sp>
      <p:pic>
        <p:nvPicPr>
          <p:cNvPr id="10" name="Picture 9" descr="A graph with a line&#10;&#10;AI-generated content may be incorrect.">
            <a:extLst>
              <a:ext uri="{FF2B5EF4-FFF2-40B4-BE49-F238E27FC236}">
                <a16:creationId xmlns:a16="http://schemas.microsoft.com/office/drawing/2014/main" id="{B056D98C-1BCC-013A-B14B-77C561B492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15952"/>
            <a:ext cx="5565582" cy="4174186"/>
          </a:xfrm>
          <a:prstGeom prst="rect">
            <a:avLst/>
          </a:prstGeom>
        </p:spPr>
      </p:pic>
      <p:pic>
        <p:nvPicPr>
          <p:cNvPr id="12" name="Picture 11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16F9C161-75AC-8C51-E47B-5530F1ADE0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3" y="1608829"/>
            <a:ext cx="5565582" cy="4174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7933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079FBE-DB27-F9C4-7E49-ACD62D2FE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6DB1B3-E126-54A0-9F65-0A61F6DE7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25D1C7-6FDD-D9AF-9358-21811E6DB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C3CACF7-2A92-A77A-F719-F24AF598C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quad per 2 RF structures, phase advance = 120 deg</a:t>
            </a:r>
            <a:endParaRPr lang="de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7FEC0E-D800-FF5A-2911-2C2D1EB98E3D}"/>
              </a:ext>
            </a:extLst>
          </p:cNvPr>
          <p:cNvSpPr txBox="1"/>
          <p:nvPr/>
        </p:nvSpPr>
        <p:spPr>
          <a:xfrm>
            <a:off x="546312" y="835023"/>
            <a:ext cx="11254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/>
              <a:t>Path: C:\Users\bettoni_s\switchdrive\Backup </a:t>
            </a:r>
            <a:r>
              <a:rPr lang="de-CH" sz="1400" dirty="0" err="1"/>
              <a:t>Documents</a:t>
            </a:r>
            <a:r>
              <a:rPr lang="de-CH" sz="1400" dirty="0"/>
              <a:t>\FCC\22_Progress_Linacs\JA_3GHz_3m\</a:t>
            </a:r>
            <a:r>
              <a:rPr lang="de-CH" sz="1400" dirty="0" err="1"/>
              <a:t>OneQuadPerRF_ok</a:t>
            </a:r>
            <a:r>
              <a:rPr lang="de-CH" sz="1400" dirty="0"/>
              <a:t>\Dmu_120deg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435D87A-4EFB-B0D6-2599-B370AA359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808" y="1428750"/>
            <a:ext cx="5334000" cy="40005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CE27E4D-C55C-0F5F-7ABD-3E80B12F4F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0192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5616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5AB5EA-8395-2F38-EB8C-6DDE37F9A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5284A6-314C-BA08-E10D-4A4B7EEB6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82F983-9142-E2A2-652E-0B2A5E6E3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BF5C065-6BEA-B8BC-1654-0F303C827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phase advance scan: 1 quad per 2 RF structures</a:t>
            </a:r>
            <a:endParaRPr lang="de-CH" dirty="0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38A43B2B-1568-D136-87D9-41AAE59FAC1B}"/>
              </a:ext>
            </a:extLst>
          </p:cNvPr>
          <p:cNvSpPr/>
          <p:nvPr/>
        </p:nvSpPr>
        <p:spPr>
          <a:xfrm>
            <a:off x="2751870" y="5041559"/>
            <a:ext cx="576064" cy="252028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7" name="Picture 6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F4A8D1A3-606C-D0E4-AA8D-3B27DD6E47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48" y="673844"/>
            <a:ext cx="3824908" cy="28686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E738DFC-3E59-AF55-331F-3001713995FF}"/>
              </a:ext>
            </a:extLst>
          </p:cNvPr>
          <p:cNvSpPr txBox="1"/>
          <p:nvPr/>
        </p:nvSpPr>
        <p:spPr>
          <a:xfrm>
            <a:off x="263352" y="3624079"/>
            <a:ext cx="597666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1600" dirty="0"/>
              <a:t>Larger phase advance </a:t>
            </a:r>
            <a:r>
              <a:rPr lang="en-US" sz="1600" dirty="0">
                <a:sym typeface="Wingdings" panose="05000000000000000000" pitchFamily="2" charset="2"/>
              </a:rPr>
              <a:t> better for the JA, but worse for emittance growth due to static misalignments (stronger quads)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endParaRPr lang="en-US" sz="16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 dirty="0"/>
              <a:t>Smaller phase advance </a:t>
            </a:r>
            <a:r>
              <a:rPr lang="en-US" sz="1600" dirty="0">
                <a:sym typeface="Wingdings" panose="05000000000000000000" pitchFamily="2" charset="2"/>
              </a:rPr>
              <a:t> worse for the JA, but better for emittance growth due to static misalignments (stronger quads)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15C22B-6E3D-DC07-3E03-7FAD0DC85CFC}"/>
              </a:ext>
            </a:extLst>
          </p:cNvPr>
          <p:cNvSpPr txBox="1"/>
          <p:nvPr/>
        </p:nvSpPr>
        <p:spPr>
          <a:xfrm>
            <a:off x="263352" y="5425402"/>
            <a:ext cx="59766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/>
              <a:t>In the next slides we try to check the impact of the variation of the phase advance/cell on the emittance growth due to static misalignments</a:t>
            </a:r>
            <a:endParaRPr lang="en-US" sz="1600" dirty="0">
              <a:sym typeface="Wingdings" panose="05000000000000000000" pitchFamily="2" charset="2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F0BE67E-C859-99AE-E289-D17789DF5B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032" y="1426852"/>
            <a:ext cx="5641795" cy="4231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9491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819064-F938-73CF-A389-9ABCE52180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531" y="893553"/>
            <a:ext cx="8964613" cy="4644616"/>
          </a:xfrm>
        </p:spPr>
        <p:txBody>
          <a:bodyPr/>
          <a:lstStyle/>
          <a:p>
            <a:r>
              <a:rPr lang="en-US" sz="1600" dirty="0"/>
              <a:t>Checking the impact on the emittance growth due to static misalignments.</a:t>
            </a:r>
          </a:p>
          <a:p>
            <a:r>
              <a:rPr lang="en-US" sz="1400" dirty="0"/>
              <a:t>Path: /data/user/</a:t>
            </a:r>
            <a:r>
              <a:rPr lang="en-US" sz="1400" dirty="0" err="1"/>
              <a:t>bettoni_s</a:t>
            </a:r>
            <a:r>
              <a:rPr lang="en-US" sz="1400" dirty="0"/>
              <a:t>/data/FCC/</a:t>
            </a:r>
            <a:r>
              <a:rPr lang="en-US" sz="1400" dirty="0" err="1"/>
              <a:t>SingleTransv</a:t>
            </a:r>
            <a:r>
              <a:rPr lang="en-US" sz="1400" dirty="0"/>
              <a:t>/</a:t>
            </a:r>
            <a:r>
              <a:rPr lang="en-US" sz="1400" dirty="0" err="1"/>
              <a:t>HE_linac</a:t>
            </a:r>
            <a:r>
              <a:rPr lang="en-US" sz="1400" dirty="0"/>
              <a:t>/f_3GHz/a_l_0p13/</a:t>
            </a:r>
            <a:r>
              <a:rPr lang="en-US" sz="1400" dirty="0" err="1"/>
              <a:t>Dmu</a:t>
            </a:r>
            <a:r>
              <a:rPr lang="en-US" sz="1400" dirty="0"/>
              <a:t>_*deg/N_bins_8</a:t>
            </a:r>
            <a:endParaRPr lang="de-CH" sz="1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51C3C0-D29E-EAC9-6075-E1936C0B6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DC2A34-E79C-3A1F-C36D-0D5534FD8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326717-8BB8-9E8D-9EB9-77CBB29CB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B4F8814-DFCA-A318-3734-06073E35A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 = 3 GHz, </a:t>
            </a:r>
            <a:r>
              <a:rPr lang="en-US" dirty="0" err="1">
                <a:solidFill>
                  <a:srgbClr val="FF66FF"/>
                </a:solidFill>
              </a:rPr>
              <a:t>Dmu</a:t>
            </a:r>
            <a:r>
              <a:rPr lang="en-US" dirty="0">
                <a:solidFill>
                  <a:srgbClr val="FF66FF"/>
                </a:solidFill>
              </a:rPr>
              <a:t> = 100-120 deg</a:t>
            </a:r>
            <a:endParaRPr lang="de-CH" dirty="0">
              <a:solidFill>
                <a:srgbClr val="FF66F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AB0F14-04D4-4FB1-EFA2-C1DA09B8A1C2}"/>
              </a:ext>
            </a:extLst>
          </p:cNvPr>
          <p:cNvSpPr txBox="1"/>
          <p:nvPr/>
        </p:nvSpPr>
        <p:spPr>
          <a:xfrm>
            <a:off x="7745696" y="3684125"/>
            <a:ext cx="439248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Still 2 quad per 2 RF structure!</a:t>
            </a:r>
            <a:endParaRPr lang="de-CH" sz="2000" b="1" dirty="0">
              <a:solidFill>
                <a:srgbClr val="FF0000"/>
              </a:solidFill>
            </a:endParaRPr>
          </a:p>
        </p:txBody>
      </p:sp>
      <p:pic>
        <p:nvPicPr>
          <p:cNvPr id="11" name="Picture 10" descr="A graph of a number of seed&#10;&#10;AI-generated content may be incorrect.">
            <a:extLst>
              <a:ext uri="{FF2B5EF4-FFF2-40B4-BE49-F238E27FC236}">
                <a16:creationId xmlns:a16="http://schemas.microsoft.com/office/drawing/2014/main" id="{FB8E6CB0-0347-4873-AB80-A1F9679A2A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721" y="1665145"/>
            <a:ext cx="3072342" cy="2304256"/>
          </a:xfrm>
          <a:prstGeom prst="rect">
            <a:avLst/>
          </a:prstGeom>
        </p:spPr>
      </p:pic>
      <p:pic>
        <p:nvPicPr>
          <p:cNvPr id="13" name="Picture 12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7FC23F53-9783-0F98-A106-DE48D3BC54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47" y="1657693"/>
            <a:ext cx="3072342" cy="2304256"/>
          </a:xfrm>
          <a:prstGeom prst="rect">
            <a:avLst/>
          </a:prstGeom>
        </p:spPr>
      </p:pic>
      <p:pic>
        <p:nvPicPr>
          <p:cNvPr id="10" name="Picture 9" descr="A graph of a number of seeding&#10;&#10;AI-generated content may be incorrect.">
            <a:extLst>
              <a:ext uri="{FF2B5EF4-FFF2-40B4-BE49-F238E27FC236}">
                <a16:creationId xmlns:a16="http://schemas.microsoft.com/office/drawing/2014/main" id="{06048C3B-9321-BF24-AD28-EB83EE71D92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104" y="3946305"/>
            <a:ext cx="2899959" cy="2174969"/>
          </a:xfrm>
          <a:prstGeom prst="rect">
            <a:avLst/>
          </a:prstGeom>
        </p:spPr>
      </p:pic>
      <p:pic>
        <p:nvPicPr>
          <p:cNvPr id="12" name="Picture 11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04734F23-C514-44DE-7B9D-38F99D1E27A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38" y="3965097"/>
            <a:ext cx="2899959" cy="21749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A80BD36-DEA7-0E40-801E-323E4335F48B}"/>
              </a:ext>
            </a:extLst>
          </p:cNvPr>
          <p:cNvSpPr txBox="1"/>
          <p:nvPr/>
        </p:nvSpPr>
        <p:spPr>
          <a:xfrm rot="16200000">
            <a:off x="-498496" y="2569547"/>
            <a:ext cx="190429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err="1"/>
              <a:t>Dmu</a:t>
            </a:r>
            <a:r>
              <a:rPr lang="en-US" sz="2000" b="1" dirty="0"/>
              <a:t> = 120 deg</a:t>
            </a:r>
            <a:endParaRPr lang="de-CH" sz="20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DDC875-6E4C-2A7A-3EA9-E89ED08F2BE3}"/>
              </a:ext>
            </a:extLst>
          </p:cNvPr>
          <p:cNvSpPr txBox="1"/>
          <p:nvPr/>
        </p:nvSpPr>
        <p:spPr>
          <a:xfrm rot="16200000">
            <a:off x="-514585" y="4771237"/>
            <a:ext cx="190429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err="1"/>
              <a:t>Dmu</a:t>
            </a:r>
            <a:r>
              <a:rPr lang="en-US" sz="2000" b="1" dirty="0"/>
              <a:t> = 100 deg</a:t>
            </a:r>
            <a:endParaRPr lang="de-CH" sz="20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DDB055-7518-15FB-F4CF-82AF9AC7C89A}"/>
              </a:ext>
            </a:extLst>
          </p:cNvPr>
          <p:cNvSpPr txBox="1"/>
          <p:nvPr/>
        </p:nvSpPr>
        <p:spPr>
          <a:xfrm>
            <a:off x="6619179" y="2640432"/>
            <a:ext cx="278918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>
                <a:latin typeface="Symbol" panose="05050102010706020507" pitchFamily="18" charset="2"/>
              </a:rPr>
              <a:t>e</a:t>
            </a:r>
            <a:r>
              <a:rPr lang="en-US" sz="2000" dirty="0"/>
              <a:t> = 8.9752 </a:t>
            </a:r>
            <a:r>
              <a:rPr lang="en-US" sz="2000" dirty="0" err="1"/>
              <a:t>mm.mrad</a:t>
            </a:r>
            <a:endParaRPr lang="de-CH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4B3DE6-802B-FF2F-A6F5-5DE144C0DD64}"/>
              </a:ext>
            </a:extLst>
          </p:cNvPr>
          <p:cNvSpPr txBox="1"/>
          <p:nvPr/>
        </p:nvSpPr>
        <p:spPr>
          <a:xfrm>
            <a:off x="6619179" y="4862541"/>
            <a:ext cx="278918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>
                <a:latin typeface="Symbol" panose="05050102010706020507" pitchFamily="18" charset="2"/>
              </a:rPr>
              <a:t>e</a:t>
            </a:r>
            <a:r>
              <a:rPr lang="en-US" sz="2000" dirty="0"/>
              <a:t> = 2.4516 </a:t>
            </a:r>
            <a:r>
              <a:rPr lang="en-US" sz="2000" dirty="0" err="1"/>
              <a:t>mm.mrad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400887580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6B7BF69-0A09-6B9F-E0DF-9AD7CFD06A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980897"/>
            <a:ext cx="10729267" cy="810444"/>
          </a:xfrm>
        </p:spPr>
        <p:txBody>
          <a:bodyPr/>
          <a:lstStyle/>
          <a:p>
            <a:r>
              <a:rPr lang="en-US" dirty="0"/>
              <a:t>I put 1 corrector and 1 BPM upstream and downstream respectively of the RF and the quad. Before it was around the quadrupoles.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4C95AF-CE37-48BE-95E3-1FF328E49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29B320-6549-41C3-AAD4-E5D81F25F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C6A617-4974-3FA3-2220-0363A34B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2C66930-01E9-5EF5-17CD-591CBE3E8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quad per 2 RF structure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16C481-E8BE-2380-AE50-3C7E1B977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96952"/>
            <a:ext cx="3944555" cy="28801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C48BE55-B834-B885-C39C-02F61B9496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392" y="1678175"/>
            <a:ext cx="10493059" cy="73291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C3ACC29-66AC-88A3-9DD4-AD7EEA0DCFD5}"/>
              </a:ext>
            </a:extLst>
          </p:cNvPr>
          <p:cNvSpPr txBox="1"/>
          <p:nvPr/>
        </p:nvSpPr>
        <p:spPr>
          <a:xfrm>
            <a:off x="3863752" y="4005064"/>
            <a:ext cx="82089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/>
              <a:t>Nquad</a:t>
            </a:r>
            <a:r>
              <a:rPr lang="en-US" sz="1800" dirty="0"/>
              <a:t> = 141, N_BPM = 143, </a:t>
            </a:r>
            <a:r>
              <a:rPr lang="en-US" sz="1800" dirty="0" err="1"/>
              <a:t>N_corr</a:t>
            </a:r>
            <a:r>
              <a:rPr lang="en-US" sz="1800" dirty="0"/>
              <a:t> = 141 (1 BPM around the quad and at the end)</a:t>
            </a:r>
          </a:p>
          <a:p>
            <a:r>
              <a:rPr lang="en-US" sz="1800" dirty="0"/>
              <a:t> </a:t>
            </a:r>
          </a:p>
          <a:p>
            <a:r>
              <a:rPr lang="en-US" dirty="0"/>
              <a:t>Linac total length ~940 m compared to the 2Q2RF case which is ~1070 m</a:t>
            </a:r>
          </a:p>
        </p:txBody>
      </p:sp>
    </p:spTree>
    <p:extLst>
      <p:ext uri="{BB962C8B-B14F-4D97-AF65-F5344CB8AC3E}">
        <p14:creationId xmlns:p14="http://schemas.microsoft.com/office/powerpoint/2010/main" val="24477058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4C95AF-CE37-48BE-95E3-1FF328E49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29B320-6549-41C3-AAD4-E5D81F25F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C6A617-4974-3FA3-2220-0363A34B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2C66930-01E9-5EF5-17CD-591CBE3E8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quad per 2 RF structure, </a:t>
            </a:r>
            <a:r>
              <a:rPr lang="en-US" dirty="0" err="1"/>
              <a:t>L_str</a:t>
            </a:r>
            <a:r>
              <a:rPr lang="en-US" dirty="0"/>
              <a:t> = 3 m, </a:t>
            </a:r>
            <a:r>
              <a:rPr lang="en-US" dirty="0" err="1"/>
              <a:t>Dmu</a:t>
            </a:r>
            <a:r>
              <a:rPr lang="en-US" dirty="0"/>
              <a:t> = 90 deg</a:t>
            </a:r>
            <a:endParaRPr lang="de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F69256-D5AB-1FF6-89A2-C5F61397AE23}"/>
              </a:ext>
            </a:extLst>
          </p:cNvPr>
          <p:cNvSpPr txBox="1"/>
          <p:nvPr/>
        </p:nvSpPr>
        <p:spPr>
          <a:xfrm>
            <a:off x="335360" y="5960695"/>
            <a:ext cx="107292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/>
              <a:t>Path: /</a:t>
            </a:r>
            <a:r>
              <a:rPr lang="de-CH" sz="1400" dirty="0" err="1"/>
              <a:t>data</a:t>
            </a:r>
            <a:r>
              <a:rPr lang="de-CH" sz="1400" dirty="0"/>
              <a:t>/</a:t>
            </a:r>
            <a:r>
              <a:rPr lang="de-CH" sz="1400" dirty="0" err="1"/>
              <a:t>user</a:t>
            </a:r>
            <a:r>
              <a:rPr lang="de-CH" sz="1400" dirty="0"/>
              <a:t>/</a:t>
            </a:r>
            <a:r>
              <a:rPr lang="de-CH" sz="1400" dirty="0" err="1"/>
              <a:t>bettoni_s</a:t>
            </a:r>
            <a:r>
              <a:rPr lang="de-CH" sz="1400" dirty="0"/>
              <a:t>/</a:t>
            </a:r>
            <a:r>
              <a:rPr lang="de-CH" sz="1400" dirty="0" err="1"/>
              <a:t>data</a:t>
            </a:r>
            <a:r>
              <a:rPr lang="de-CH" sz="1400" dirty="0"/>
              <a:t>/FCC/</a:t>
            </a:r>
            <a:r>
              <a:rPr lang="de-CH" sz="1400" dirty="0" err="1"/>
              <a:t>SingleTransv</a:t>
            </a:r>
            <a:r>
              <a:rPr lang="de-CH" sz="1400" dirty="0"/>
              <a:t>/</a:t>
            </a:r>
            <a:r>
              <a:rPr lang="de-CH" sz="1400" dirty="0" err="1"/>
              <a:t>HE_linac</a:t>
            </a:r>
            <a:r>
              <a:rPr lang="de-CH" sz="1400" dirty="0"/>
              <a:t>/f_3GHz/1_quad_each_2_RF_ok/a_0p13/N_bins_8 and N_bins12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45425C0-A242-A341-61D4-A71156907A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4032" y="1478747"/>
            <a:ext cx="5334000" cy="4000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DA8B1F2-A22E-E591-482A-A5D2FEB7DC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416" y="1417367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55488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2AD0B2-A67D-9C2A-F0F6-CA2478095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DF9FC-5573-3357-0CC6-8EB3D6B2D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3591EE-3B19-6C1B-A739-211FB0468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050FE87-1088-8961-39E0-954E99093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9649147" cy="810444"/>
          </a:xfrm>
        </p:spPr>
        <p:txBody>
          <a:bodyPr/>
          <a:lstStyle/>
          <a:p>
            <a:r>
              <a:rPr lang="en-US" dirty="0"/>
              <a:t>1 quad per 2 RF structures, a/l = 0.13, L = 2.5 m, </a:t>
            </a:r>
            <a:r>
              <a:rPr lang="en-US" dirty="0" err="1"/>
              <a:t>Dmu</a:t>
            </a:r>
            <a:r>
              <a:rPr lang="en-US" dirty="0"/>
              <a:t> = 100 deg</a:t>
            </a:r>
            <a:endParaRPr lang="de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3339EF-D5AA-ACD5-F760-6C8742B31033}"/>
              </a:ext>
            </a:extLst>
          </p:cNvPr>
          <p:cNvSpPr txBox="1"/>
          <p:nvPr/>
        </p:nvSpPr>
        <p:spPr>
          <a:xfrm>
            <a:off x="695324" y="908720"/>
            <a:ext cx="110893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Path: </a:t>
            </a:r>
            <a:r>
              <a:rPr lang="de-CH" sz="1200" dirty="0"/>
              <a:t>/</a:t>
            </a:r>
            <a:r>
              <a:rPr lang="de-CH" sz="1200" dirty="0" err="1"/>
              <a:t>data</a:t>
            </a:r>
            <a:r>
              <a:rPr lang="de-CH" sz="1200" dirty="0"/>
              <a:t>/</a:t>
            </a:r>
            <a:r>
              <a:rPr lang="de-CH" sz="1200" dirty="0" err="1"/>
              <a:t>user</a:t>
            </a:r>
            <a:r>
              <a:rPr lang="de-CH" sz="1200" dirty="0"/>
              <a:t>/</a:t>
            </a:r>
            <a:r>
              <a:rPr lang="de-CH" sz="1200" dirty="0" err="1"/>
              <a:t>bettoni_s</a:t>
            </a:r>
            <a:r>
              <a:rPr lang="de-CH" sz="1200" dirty="0"/>
              <a:t>/</a:t>
            </a:r>
            <a:r>
              <a:rPr lang="de-CH" sz="1200" dirty="0" err="1"/>
              <a:t>data</a:t>
            </a:r>
            <a:r>
              <a:rPr lang="de-CH" sz="1200" dirty="0"/>
              <a:t>/FCC/</a:t>
            </a:r>
            <a:r>
              <a:rPr lang="de-CH" sz="1200" dirty="0" err="1"/>
              <a:t>SingleTransv</a:t>
            </a:r>
            <a:r>
              <a:rPr lang="de-CH" sz="1200" dirty="0"/>
              <a:t>/</a:t>
            </a:r>
            <a:r>
              <a:rPr lang="de-CH" sz="1200" dirty="0" err="1"/>
              <a:t>HE_linac</a:t>
            </a:r>
            <a:r>
              <a:rPr lang="de-CH" sz="1200" dirty="0"/>
              <a:t>/f_3GHz/1_quad_each_2_RF_ok/a_0p13/L_2p5m_Dmu_100deg/N_bins_8 and N_bins_12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3A8EB6-1F63-B2C2-1BD3-47057C80A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048" y="1656396"/>
            <a:ext cx="5334000" cy="40005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FF3A899-0B3A-F911-9BC0-16E78B7B7B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956" y="1603709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86432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4C95AF-CE37-48BE-95E3-1FF328E49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29B320-6549-41C3-AAD4-E5D81F25F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C6A617-4974-3FA3-2220-0363A34B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2C66930-01E9-5EF5-17CD-591CBE3E8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9505131" cy="810444"/>
          </a:xfrm>
        </p:spPr>
        <p:txBody>
          <a:bodyPr/>
          <a:lstStyle/>
          <a:p>
            <a:r>
              <a:rPr lang="en-US" dirty="0"/>
              <a:t>1 quad per 2 RF structure, a/l = 0.13, L = 2.5 m, </a:t>
            </a:r>
            <a:r>
              <a:rPr lang="en-US" dirty="0" err="1"/>
              <a:t>Dmu</a:t>
            </a:r>
            <a:r>
              <a:rPr lang="en-US" dirty="0"/>
              <a:t> = 120 deg</a:t>
            </a:r>
            <a:endParaRPr lang="de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F69256-D5AB-1FF6-89A2-C5F61397AE23}"/>
              </a:ext>
            </a:extLst>
          </p:cNvPr>
          <p:cNvSpPr txBox="1"/>
          <p:nvPr/>
        </p:nvSpPr>
        <p:spPr>
          <a:xfrm>
            <a:off x="551384" y="5867500"/>
            <a:ext cx="119085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/>
              <a:t>Path: /</a:t>
            </a:r>
            <a:r>
              <a:rPr lang="de-CH" sz="1400" dirty="0" err="1"/>
              <a:t>data</a:t>
            </a:r>
            <a:r>
              <a:rPr lang="de-CH" sz="1400" dirty="0"/>
              <a:t>/</a:t>
            </a:r>
            <a:r>
              <a:rPr lang="de-CH" sz="1400" dirty="0" err="1"/>
              <a:t>user</a:t>
            </a:r>
            <a:r>
              <a:rPr lang="de-CH" sz="1400" dirty="0"/>
              <a:t>/</a:t>
            </a:r>
            <a:r>
              <a:rPr lang="de-CH" sz="1400" dirty="0" err="1"/>
              <a:t>bettoni_s</a:t>
            </a:r>
            <a:r>
              <a:rPr lang="de-CH" sz="1400" dirty="0"/>
              <a:t>/</a:t>
            </a:r>
            <a:r>
              <a:rPr lang="de-CH" sz="1400" dirty="0" err="1"/>
              <a:t>data</a:t>
            </a:r>
            <a:r>
              <a:rPr lang="de-CH" sz="1400" dirty="0"/>
              <a:t>/FCC/</a:t>
            </a:r>
            <a:r>
              <a:rPr lang="de-CH" sz="1400" dirty="0" err="1"/>
              <a:t>SingleTransv</a:t>
            </a:r>
            <a:r>
              <a:rPr lang="de-CH" sz="1400" dirty="0"/>
              <a:t>/</a:t>
            </a:r>
            <a:r>
              <a:rPr lang="de-CH" sz="1400" dirty="0" err="1"/>
              <a:t>HE_linac</a:t>
            </a:r>
            <a:r>
              <a:rPr lang="de-CH" sz="1400" dirty="0"/>
              <a:t>/f_3GHz/1_quad_each_2_RF_ok/a_0p13/L_2p5m_Dmu_120deg/</a:t>
            </a:r>
            <a:r>
              <a:rPr lang="de-CH" sz="1400" dirty="0" err="1"/>
              <a:t>N_bins</a:t>
            </a:r>
            <a:r>
              <a:rPr lang="de-CH" sz="1400" dirty="0"/>
              <a:t>_*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97C1F1-5C80-C664-192C-7148D6D820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4032" y="1318036"/>
            <a:ext cx="5334000" cy="4000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31D456-5906-31AE-F4B1-DD1860BE36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776" y="1318036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99820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2AD0B2-A67D-9C2A-F0F6-CA2478095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DF9FC-5573-3357-0CC6-8EB3D6B2D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3591EE-3B19-6C1B-A739-211FB0468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050FE87-1088-8961-39E0-954E99093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9721155" cy="810444"/>
          </a:xfrm>
        </p:spPr>
        <p:txBody>
          <a:bodyPr/>
          <a:lstStyle/>
          <a:p>
            <a:r>
              <a:rPr lang="en-US" dirty="0"/>
              <a:t>1 quad per 2 RF structures, L = 2 m, </a:t>
            </a:r>
            <a:r>
              <a:rPr lang="en-US" dirty="0" err="1"/>
              <a:t>Dmu</a:t>
            </a:r>
            <a:r>
              <a:rPr lang="en-US" dirty="0"/>
              <a:t> = 120 deg , a/l = 0.13</a:t>
            </a:r>
            <a:endParaRPr lang="de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3339EF-D5AA-ACD5-F760-6C8742B31033}"/>
              </a:ext>
            </a:extLst>
          </p:cNvPr>
          <p:cNvSpPr txBox="1"/>
          <p:nvPr/>
        </p:nvSpPr>
        <p:spPr>
          <a:xfrm>
            <a:off x="695325" y="1003166"/>
            <a:ext cx="90730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Path: </a:t>
            </a:r>
            <a:r>
              <a:rPr lang="de-CH" sz="1200" dirty="0"/>
              <a:t>/</a:t>
            </a:r>
            <a:r>
              <a:rPr lang="de-CH" sz="1200" dirty="0" err="1"/>
              <a:t>data</a:t>
            </a:r>
            <a:r>
              <a:rPr lang="de-CH" sz="1200" dirty="0"/>
              <a:t>/</a:t>
            </a:r>
            <a:r>
              <a:rPr lang="de-CH" sz="1200" dirty="0" err="1"/>
              <a:t>user</a:t>
            </a:r>
            <a:r>
              <a:rPr lang="de-CH" sz="1200" dirty="0"/>
              <a:t>/</a:t>
            </a:r>
            <a:r>
              <a:rPr lang="de-CH" sz="1200" dirty="0" err="1"/>
              <a:t>bettoni_s</a:t>
            </a:r>
            <a:r>
              <a:rPr lang="de-CH" sz="1200" dirty="0"/>
              <a:t>/</a:t>
            </a:r>
            <a:r>
              <a:rPr lang="de-CH" sz="1200" dirty="0" err="1"/>
              <a:t>data</a:t>
            </a:r>
            <a:r>
              <a:rPr lang="de-CH" sz="1200" dirty="0"/>
              <a:t>/FCC/</a:t>
            </a:r>
            <a:r>
              <a:rPr lang="de-CH" sz="1200" dirty="0" err="1"/>
              <a:t>SingleTransv</a:t>
            </a:r>
            <a:r>
              <a:rPr lang="de-CH" sz="1200" dirty="0"/>
              <a:t>/</a:t>
            </a:r>
            <a:r>
              <a:rPr lang="de-CH" sz="1200" dirty="0" err="1"/>
              <a:t>HE_linac</a:t>
            </a:r>
            <a:r>
              <a:rPr lang="de-CH" sz="1200" dirty="0"/>
              <a:t>/f_3GHz/1_quad_each_2_RF_ok/a_0p13/L_2m_Dmu_120deg/</a:t>
            </a:r>
            <a:r>
              <a:rPr lang="de-CH" sz="1200" dirty="0" err="1"/>
              <a:t>N_bins</a:t>
            </a:r>
            <a:r>
              <a:rPr lang="de-CH" sz="1200" dirty="0"/>
              <a:t>_*</a:t>
            </a:r>
            <a:endParaRPr lang="de-CH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735BBDD-40DC-DC8D-580F-E4A3023F47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0056" y="1552627"/>
            <a:ext cx="5334000" cy="4000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AA36A78-7B6C-1417-7AB5-204CF9E3A3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25" y="1448998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73738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947E46-9012-FEFA-5783-78B9BD3F9A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62" y="1160648"/>
            <a:ext cx="10657259" cy="4644616"/>
          </a:xfrm>
        </p:spPr>
        <p:txBody>
          <a:bodyPr/>
          <a:lstStyle/>
          <a:p>
            <a:r>
              <a:rPr lang="en-US" sz="1800" dirty="0"/>
              <a:t>I vary both the length of the RF structure and the phase advance per cell</a:t>
            </a:r>
            <a:endParaRPr lang="en-US" sz="1600" dirty="0"/>
          </a:p>
          <a:p>
            <a:r>
              <a:rPr lang="en-US" sz="1400" dirty="0"/>
              <a:t>Path: </a:t>
            </a:r>
            <a:r>
              <a:rPr lang="de-CH" sz="1200" dirty="0"/>
              <a:t>/</a:t>
            </a:r>
            <a:r>
              <a:rPr lang="de-CH" sz="1200" dirty="0" err="1"/>
              <a:t>data</a:t>
            </a:r>
            <a:r>
              <a:rPr lang="de-CH" sz="1200" dirty="0"/>
              <a:t>/</a:t>
            </a:r>
            <a:r>
              <a:rPr lang="de-CH" sz="1200" dirty="0" err="1"/>
              <a:t>user</a:t>
            </a:r>
            <a:r>
              <a:rPr lang="de-CH" sz="1200" dirty="0"/>
              <a:t>/</a:t>
            </a:r>
            <a:r>
              <a:rPr lang="de-CH" sz="1200" dirty="0" err="1"/>
              <a:t>bettoni_s</a:t>
            </a:r>
            <a:r>
              <a:rPr lang="de-CH" sz="1200" dirty="0"/>
              <a:t>/</a:t>
            </a:r>
            <a:r>
              <a:rPr lang="de-CH" sz="1200" dirty="0" err="1"/>
              <a:t>data</a:t>
            </a:r>
            <a:r>
              <a:rPr lang="de-CH" sz="1200" dirty="0"/>
              <a:t>/FCC/</a:t>
            </a:r>
            <a:r>
              <a:rPr lang="de-CH" sz="1200" dirty="0" err="1"/>
              <a:t>Jitter_Single</a:t>
            </a:r>
            <a:r>
              <a:rPr lang="de-CH" sz="1200" dirty="0"/>
              <a:t>/</a:t>
            </a:r>
            <a:r>
              <a:rPr lang="de-CH" sz="1200" dirty="0" err="1"/>
              <a:t>HE_linac</a:t>
            </a:r>
            <a:r>
              <a:rPr lang="de-CH" sz="1200" dirty="0"/>
              <a:t>/f_3GHz_L_3m/1_quad_each_2_RF_ok/Dmu_120deg_L_2m</a:t>
            </a:r>
          </a:p>
          <a:p>
            <a:endParaRPr lang="de-CH" sz="1600" dirty="0">
              <a:solidFill>
                <a:srgbClr val="FF66FF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18C2E4-9BDF-2AAF-A5E4-473D56A0D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4D73D2-F7C4-BE6F-241C-95F3B7963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D5CAAC-9C45-1DD3-1BCC-1B44B4E9A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84FC84A-3418-3F63-4ADB-2191127F9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9865171" cy="810444"/>
          </a:xfrm>
        </p:spPr>
        <p:txBody>
          <a:bodyPr/>
          <a:lstStyle/>
          <a:p>
            <a:r>
              <a:rPr lang="en-US" dirty="0"/>
              <a:t>1 quad per 2 RF structures, phase advances </a:t>
            </a:r>
            <a:r>
              <a:rPr lang="en-US" dirty="0">
                <a:solidFill>
                  <a:schemeClr val="accent6"/>
                </a:solidFill>
              </a:rPr>
              <a:t>and</a:t>
            </a:r>
            <a:r>
              <a:rPr lang="en-US" dirty="0"/>
              <a:t> structure length</a:t>
            </a:r>
            <a:endParaRPr lang="de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D92303-7F86-6A3F-675F-F6155ED53A23}"/>
              </a:ext>
            </a:extLst>
          </p:cNvPr>
          <p:cNvSpPr txBox="1"/>
          <p:nvPr/>
        </p:nvSpPr>
        <p:spPr>
          <a:xfrm>
            <a:off x="9086323" y="1068310"/>
            <a:ext cx="2986341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Phase advance = 120 deg, L = 2 m</a:t>
            </a:r>
            <a:endParaRPr lang="de-CH" sz="2000" b="1" dirty="0"/>
          </a:p>
        </p:txBody>
      </p:sp>
      <p:pic>
        <p:nvPicPr>
          <p:cNvPr id="13" name="Picture 12" descr="A graph with a line&#10;&#10;AI-generated content may be incorrect.">
            <a:extLst>
              <a:ext uri="{FF2B5EF4-FFF2-40B4-BE49-F238E27FC236}">
                <a16:creationId xmlns:a16="http://schemas.microsoft.com/office/drawing/2014/main" id="{74139163-4DBF-A3D0-4899-C671F60AF5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611" y="1799041"/>
            <a:ext cx="5320865" cy="3990649"/>
          </a:xfrm>
          <a:prstGeom prst="rect">
            <a:avLst/>
          </a:prstGeom>
        </p:spPr>
      </p:pic>
      <p:pic>
        <p:nvPicPr>
          <p:cNvPr id="16" name="Picture 15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718031E6-1FA9-1E4E-D897-AEE18D7FEB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92" y="1799041"/>
            <a:ext cx="5320865" cy="39906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D045A6D-7492-7392-2A92-744EAE67A19A}"/>
              </a:ext>
            </a:extLst>
          </p:cNvPr>
          <p:cNvSpPr txBox="1"/>
          <p:nvPr/>
        </p:nvSpPr>
        <p:spPr>
          <a:xfrm>
            <a:off x="1017255" y="5994005"/>
            <a:ext cx="96490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Great, but to be seen for the emittance growth and the length of the RF structure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4010925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7E7EE7-A1C1-2AA1-5D81-40BDE6D7B8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449388"/>
            <a:ext cx="5544691" cy="2004460"/>
          </a:xfrm>
        </p:spPr>
        <p:txBody>
          <a:bodyPr/>
          <a:lstStyle/>
          <a:p>
            <a:r>
              <a:rPr lang="en-GB" noProof="0" dirty="0"/>
              <a:t>f = 3 GHz, G = 21 MV/m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5C42A588-5227-6E41-0C60-F5ACB1A2EF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S. Bettoni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915B4B0B-C1BA-E12B-3E57-9AB5856AA2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Zoom, DD Month YYYY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138591-9B5F-AB28-B384-CE97F4B273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040" y="1700808"/>
            <a:ext cx="5227773" cy="2377646"/>
          </a:xfrm>
          <a:prstGeom prst="rect">
            <a:avLst/>
          </a:pr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A10C020C-C065-21D1-0363-91050047A9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 quadrupoles per 2 RF structures (2Q2RF)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8948255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947E46-9012-FEFA-5783-78B9BD3F9A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848946"/>
            <a:ext cx="10657259" cy="4644616"/>
          </a:xfrm>
        </p:spPr>
        <p:txBody>
          <a:bodyPr/>
          <a:lstStyle/>
          <a:p>
            <a:r>
              <a:rPr lang="en-US" sz="1200" dirty="0">
                <a:latin typeface="+mj-lt"/>
              </a:rPr>
              <a:t>Path: </a:t>
            </a:r>
            <a:r>
              <a:rPr lang="de-CH" sz="1400" b="0" i="0" dirty="0">
                <a:effectLst/>
                <a:latin typeface="+mj-lt"/>
              </a:rPr>
              <a:t>C:\Users\bettoni_s\switchdrive\Backup </a:t>
            </a:r>
            <a:r>
              <a:rPr lang="de-CH" sz="1400" b="0" i="0" dirty="0" err="1">
                <a:effectLst/>
                <a:latin typeface="+mj-lt"/>
              </a:rPr>
              <a:t>Documents</a:t>
            </a:r>
            <a:r>
              <a:rPr lang="de-CH" sz="1400" b="0" i="0" dirty="0">
                <a:effectLst/>
                <a:latin typeface="+mj-lt"/>
              </a:rPr>
              <a:t>\FCC\22_Progress_Linacs\JA_3GHz_3m\</a:t>
            </a:r>
            <a:r>
              <a:rPr lang="de-CH" sz="1400" b="0" i="0" dirty="0" err="1">
                <a:effectLst/>
                <a:latin typeface="+mj-lt"/>
              </a:rPr>
              <a:t>OneQuadPerRF_ok</a:t>
            </a:r>
            <a:r>
              <a:rPr lang="de-CH" sz="1400" b="0" i="0" dirty="0">
                <a:effectLst/>
                <a:latin typeface="+mj-lt"/>
              </a:rPr>
              <a:t>\Dmu_100deg_L_2p5m</a:t>
            </a:r>
          </a:p>
          <a:p>
            <a:endParaRPr lang="de-CH" sz="1600" dirty="0">
              <a:solidFill>
                <a:srgbClr val="FF66FF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18C2E4-9BDF-2AAF-A5E4-473D56A0D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4D73D2-F7C4-BE6F-241C-95F3B7963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D5CAAC-9C45-1DD3-1BCC-1B44B4E9A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84FC84A-3418-3F63-4ADB-2191127F9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9865171" cy="810444"/>
          </a:xfrm>
        </p:spPr>
        <p:txBody>
          <a:bodyPr/>
          <a:lstStyle/>
          <a:p>
            <a:r>
              <a:rPr lang="en-US" dirty="0"/>
              <a:t>1 quad per 2 RF structures, phase advances and structure length</a:t>
            </a:r>
            <a:endParaRPr lang="de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F82F3D0-14BC-DEC7-C9BC-F33F91186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040" y="1785269"/>
            <a:ext cx="5334000" cy="40005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B8C237C-6628-D1BF-3563-AF7CBA2A0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956" y="1707678"/>
            <a:ext cx="5334000" cy="40005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B9C83F7-56A2-F7AD-BB76-03B74FF5F2A2}"/>
              </a:ext>
            </a:extLst>
          </p:cNvPr>
          <p:cNvSpPr txBox="1"/>
          <p:nvPr/>
        </p:nvSpPr>
        <p:spPr>
          <a:xfrm>
            <a:off x="1055440" y="5877172"/>
            <a:ext cx="96490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Ok-</a:t>
            </a:r>
            <a:r>
              <a:rPr lang="en-US" sz="2000" dirty="0" err="1"/>
              <a:t>ish</a:t>
            </a:r>
            <a:endParaRPr lang="de-CH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DB9BD2-32B0-C60C-1050-BBD98C6ABC6F}"/>
              </a:ext>
            </a:extLst>
          </p:cNvPr>
          <p:cNvSpPr txBox="1"/>
          <p:nvPr/>
        </p:nvSpPr>
        <p:spPr>
          <a:xfrm>
            <a:off x="9089320" y="1169716"/>
            <a:ext cx="2986341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Phase advance = 100 deg, L = 2.5 m</a:t>
            </a:r>
            <a:endParaRPr lang="de-CH" sz="2000" b="1" dirty="0"/>
          </a:p>
        </p:txBody>
      </p:sp>
    </p:spTree>
    <p:extLst>
      <p:ext uri="{BB962C8B-B14F-4D97-AF65-F5344CB8AC3E}">
        <p14:creationId xmlns:p14="http://schemas.microsoft.com/office/powerpoint/2010/main" val="374336449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CE2FAE-D3A2-FF57-4218-D53ED98D0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643214-91EC-A309-6199-D95BAC959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3AE386-CE1E-1E92-CA82-99D296880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65DD791-0234-C848-E8CA-B27898C5A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configuration: 1 quad per 2 RF structure</a:t>
            </a:r>
            <a:endParaRPr lang="de-CH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9528356-E7A0-9205-0CDF-4C19F4EA17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032794"/>
              </p:ext>
            </p:extLst>
          </p:nvPr>
        </p:nvGraphicFramePr>
        <p:xfrm>
          <a:off x="59667" y="1233023"/>
          <a:ext cx="1207266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9166">
                  <a:extLst>
                    <a:ext uri="{9D8B030D-6E8A-4147-A177-3AD203B41FA5}">
                      <a16:colId xmlns:a16="http://schemas.microsoft.com/office/drawing/2014/main" val="1718616106"/>
                    </a:ext>
                  </a:extLst>
                </a:gridCol>
                <a:gridCol w="1150816">
                  <a:extLst>
                    <a:ext uri="{9D8B030D-6E8A-4147-A177-3AD203B41FA5}">
                      <a16:colId xmlns:a16="http://schemas.microsoft.com/office/drawing/2014/main" val="4164956996"/>
                    </a:ext>
                  </a:extLst>
                </a:gridCol>
                <a:gridCol w="1288211">
                  <a:extLst>
                    <a:ext uri="{9D8B030D-6E8A-4147-A177-3AD203B41FA5}">
                      <a16:colId xmlns:a16="http://schemas.microsoft.com/office/drawing/2014/main" val="4141016907"/>
                    </a:ext>
                  </a:extLst>
                </a:gridCol>
                <a:gridCol w="1895936">
                  <a:extLst>
                    <a:ext uri="{9D8B030D-6E8A-4147-A177-3AD203B41FA5}">
                      <a16:colId xmlns:a16="http://schemas.microsoft.com/office/drawing/2014/main" val="492521445"/>
                    </a:ext>
                  </a:extLst>
                </a:gridCol>
                <a:gridCol w="2782261">
                  <a:extLst>
                    <a:ext uri="{9D8B030D-6E8A-4147-A177-3AD203B41FA5}">
                      <a16:colId xmlns:a16="http://schemas.microsoft.com/office/drawing/2014/main" val="2135113885"/>
                    </a:ext>
                  </a:extLst>
                </a:gridCol>
                <a:gridCol w="2846275">
                  <a:extLst>
                    <a:ext uri="{9D8B030D-6E8A-4147-A177-3AD203B41FA5}">
                      <a16:colId xmlns:a16="http://schemas.microsoft.com/office/drawing/2014/main" val="14333760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Geometry (a/l)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 (mm)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 (MV/m)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 structure (m)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Rms bunch length (mm)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Phase advance/cell (deg)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3841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0.13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2.5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69537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14287F1-9F46-74FE-E49C-1C03F3F0B879}"/>
              </a:ext>
            </a:extLst>
          </p:cNvPr>
          <p:cNvSpPr txBox="1"/>
          <p:nvPr/>
        </p:nvSpPr>
        <p:spPr>
          <a:xfrm>
            <a:off x="106498" y="764704"/>
            <a:ext cx="1139017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Linac </a:t>
            </a:r>
            <a:r>
              <a:rPr lang="de-CH" sz="2000" dirty="0" err="1"/>
              <a:t>length</a:t>
            </a:r>
            <a:r>
              <a:rPr lang="de-CH" sz="2000" dirty="0"/>
              <a:t> ~ 940 m (</a:t>
            </a:r>
            <a:r>
              <a:rPr lang="de-CH" sz="2000" dirty="0" err="1"/>
              <a:t>for</a:t>
            </a:r>
            <a:r>
              <a:rPr lang="de-CH" sz="2000" dirty="0"/>
              <a:t> </a:t>
            </a:r>
            <a:r>
              <a:rPr lang="de-CH" sz="2000" dirty="0" err="1"/>
              <a:t>L_str</a:t>
            </a:r>
            <a:r>
              <a:rPr lang="de-CH" sz="2000" dirty="0"/>
              <a:t> = 3 m)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B2A99A-EC7E-AE27-CA4C-FCC70147D3D9}"/>
              </a:ext>
            </a:extLst>
          </p:cNvPr>
          <p:cNvSpPr txBox="1"/>
          <p:nvPr/>
        </p:nvSpPr>
        <p:spPr>
          <a:xfrm>
            <a:off x="106498" y="5732248"/>
            <a:ext cx="1185713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This would be the wish, but we have some margin to adapt to the RF optimal parameters, which are…</a:t>
            </a:r>
          </a:p>
          <a:p>
            <a:pPr algn="ctr"/>
            <a:r>
              <a:rPr lang="en-US" sz="2000" dirty="0"/>
              <a:t>To be discussed.</a:t>
            </a:r>
            <a:endParaRPr lang="de-CH" sz="2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A847F14-C8F1-11CB-A22A-EAAC5E2A3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0137" y="1991173"/>
            <a:ext cx="4801356" cy="3601017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3A8A7A3-D0BB-4082-7ACF-D6E43D8BBB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494763"/>
              </p:ext>
            </p:extLst>
          </p:nvPr>
        </p:nvGraphicFramePr>
        <p:xfrm>
          <a:off x="234730" y="2963967"/>
          <a:ext cx="7013398" cy="16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317">
                  <a:extLst>
                    <a:ext uri="{9D8B030D-6E8A-4147-A177-3AD203B41FA5}">
                      <a16:colId xmlns:a16="http://schemas.microsoft.com/office/drawing/2014/main" val="3372587767"/>
                    </a:ext>
                  </a:extLst>
                </a:gridCol>
                <a:gridCol w="1097878">
                  <a:extLst>
                    <a:ext uri="{9D8B030D-6E8A-4147-A177-3AD203B41FA5}">
                      <a16:colId xmlns:a16="http://schemas.microsoft.com/office/drawing/2014/main" val="1629150291"/>
                    </a:ext>
                  </a:extLst>
                </a:gridCol>
                <a:gridCol w="1237436">
                  <a:extLst>
                    <a:ext uri="{9D8B030D-6E8A-4147-A177-3AD203B41FA5}">
                      <a16:colId xmlns:a16="http://schemas.microsoft.com/office/drawing/2014/main" val="1574824417"/>
                    </a:ext>
                  </a:extLst>
                </a:gridCol>
                <a:gridCol w="1483286">
                  <a:extLst>
                    <a:ext uri="{9D8B030D-6E8A-4147-A177-3AD203B41FA5}">
                      <a16:colId xmlns:a16="http://schemas.microsoft.com/office/drawing/2014/main" val="1601930393"/>
                    </a:ext>
                  </a:extLst>
                </a:gridCol>
                <a:gridCol w="558612">
                  <a:extLst>
                    <a:ext uri="{9D8B030D-6E8A-4147-A177-3AD203B41FA5}">
                      <a16:colId xmlns:a16="http://schemas.microsoft.com/office/drawing/2014/main" val="772388697"/>
                    </a:ext>
                  </a:extLst>
                </a:gridCol>
                <a:gridCol w="1962869">
                  <a:extLst>
                    <a:ext uri="{9D8B030D-6E8A-4147-A177-3AD203B41FA5}">
                      <a16:colId xmlns:a16="http://schemas.microsoft.com/office/drawing/2014/main" val="901325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a/</a:t>
                      </a:r>
                      <a:r>
                        <a:rPr lang="en-US" sz="1400" dirty="0">
                          <a:latin typeface="Symbol" panose="05050102010706020507" pitchFamily="18" charset="2"/>
                        </a:rPr>
                        <a:t>l</a:t>
                      </a:r>
                      <a:endParaRPr lang="de-CH" sz="1400" dirty="0">
                        <a:latin typeface="Symbol" panose="05050102010706020507" pitchFamily="18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L_str (m)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400" dirty="0" err="1"/>
                        <a:t>mu</a:t>
                      </a:r>
                      <a:r>
                        <a:rPr lang="en-US" sz="1400" dirty="0"/>
                        <a:t> (deg)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sz="1400" dirty="0"/>
                        <a:t> (</a:t>
                      </a:r>
                      <a:r>
                        <a:rPr lang="en-US" sz="1400" dirty="0" err="1"/>
                        <a:t>mm.mrad</a:t>
                      </a:r>
                      <a:r>
                        <a:rPr lang="en-US" sz="1400" dirty="0"/>
                        <a:t>)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JA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</a:t>
                      </a:r>
                      <a:endParaRPr lang="de-CH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9647988"/>
                  </a:ext>
                </a:extLst>
              </a:tr>
              <a:tr h="33388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0.13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2.5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100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1.6 (DFS)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1.1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Best and expected margin with WFS</a:t>
                      </a:r>
                      <a:endParaRPr lang="de-CH" sz="1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816124"/>
                  </a:ext>
                </a:extLst>
              </a:tr>
              <a:tr h="46651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0.13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2.5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120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1.8 (DFS)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1.3</a:t>
                      </a:r>
                      <a:endParaRPr lang="de-CH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Not good JA, not great </a:t>
                      </a:r>
                      <a:r>
                        <a:rPr lang="en-US" sz="1400" dirty="0">
                          <a:latin typeface="Symbol" panose="05050102010706020507" pitchFamily="18" charset="2"/>
                        </a:rPr>
                        <a:t>e</a:t>
                      </a:r>
                      <a:endParaRPr lang="de-CH" sz="1400" dirty="0">
                        <a:latin typeface="Symbol" panose="05050102010706020507" pitchFamily="18" charset="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901507"/>
                  </a:ext>
                </a:extLst>
              </a:tr>
              <a:tr h="33388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0.13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2.0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120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3.7 (DFS)</a:t>
                      </a:r>
                      <a:endParaRPr lang="de-CH" sz="14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0.6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Not good </a:t>
                      </a:r>
                      <a:r>
                        <a:rPr lang="en-US" sz="1400" dirty="0">
                          <a:latin typeface="Symbol" panose="05050102010706020507" pitchFamily="18" charset="2"/>
                        </a:rPr>
                        <a:t>e</a:t>
                      </a:r>
                      <a:endParaRPr lang="de-CH" sz="1400" dirty="0">
                        <a:latin typeface="Symbol" panose="05050102010706020507" pitchFamily="18" charset="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39914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921605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7E7EE7-A1C1-2AA1-5D81-40BDE6D7B8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449388"/>
            <a:ext cx="5472683" cy="2004460"/>
          </a:xfrm>
        </p:spPr>
        <p:txBody>
          <a:bodyPr/>
          <a:lstStyle/>
          <a:p>
            <a:r>
              <a:rPr lang="en-GB" noProof="0" dirty="0"/>
              <a:t>f = 6 GHz, G = 30 MV/m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5C42A588-5227-6E41-0C60-F5ACB1A2EF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S. Bettoni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915B4B0B-C1BA-E12B-3E57-9AB5856AA2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Zoom, 25 July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138591-9B5F-AB28-B384-CE97F4B273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128" y="2132856"/>
            <a:ext cx="3240360" cy="1473750"/>
          </a:xfrm>
          <a:prstGeom prst="rect">
            <a:avLst/>
          </a:pr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26200C56-986C-776F-5079-AE31E0A88B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348582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5E34C2-8C61-BCBA-618D-F001E0377F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8964613" cy="5027800"/>
          </a:xfrm>
        </p:spPr>
        <p:txBody>
          <a:bodyPr/>
          <a:lstStyle/>
          <a:p>
            <a:r>
              <a:rPr lang="en-US" dirty="0"/>
              <a:t>In the previous simulations assumed a/l = 0.12 at 2.8 GHz</a:t>
            </a:r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algn="ctr"/>
            <a:r>
              <a:rPr lang="en-US" dirty="0"/>
              <a:t>We gain in length </a:t>
            </a:r>
            <a:r>
              <a:rPr lang="en-US" dirty="0">
                <a:sym typeface="Wingdings" panose="05000000000000000000" pitchFamily="2" charset="2"/>
              </a:rPr>
              <a:t> we have to check the aperture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73F51F-873D-7003-F8B6-4FDFE3EE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F62868-4D24-E579-90AB-8BCE6B924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69FF55-A313-D3B5-FE3A-3318153A1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2D2210F-14A4-6231-F61F-7C00CB69A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range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7F1E42-2DC5-9008-DB6F-7B42299A71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8" y="2036317"/>
            <a:ext cx="5029636" cy="16917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51A44CE-17A4-4210-D7F0-CA048E6E4646}"/>
              </a:ext>
            </a:extLst>
          </p:cNvPr>
          <p:cNvSpPr txBox="1"/>
          <p:nvPr/>
        </p:nvSpPr>
        <p:spPr>
          <a:xfrm>
            <a:off x="869958" y="3862248"/>
            <a:ext cx="4824536" cy="3077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indent="0" defTabSz="984250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/>
            </a:lvl1pPr>
            <a:lvl2pPr marL="252000" indent="-252000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/>
            </a:lvl2pPr>
            <a:lvl3pPr marL="504000" indent="-252000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/>
            </a:lvl3pPr>
            <a:lvl4pPr marL="756000" indent="-252000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/>
            </a:lvl4pPr>
            <a:lvl5pPr marL="1008000" indent="-252000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0.12:2.8 = x:3.0 </a:t>
            </a:r>
            <a:r>
              <a:rPr lang="en-US" dirty="0">
                <a:sym typeface="Wingdings" panose="05000000000000000000" pitchFamily="2" charset="2"/>
              </a:rPr>
              <a:t> x = 0.12*3/2.8 = 0.128571 </a:t>
            </a:r>
            <a:endParaRPr lang="de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6D81CB-49FF-5C39-DD32-B36B79A9B159}"/>
              </a:ext>
            </a:extLst>
          </p:cNvPr>
          <p:cNvSpPr txBox="1"/>
          <p:nvPr/>
        </p:nvSpPr>
        <p:spPr>
          <a:xfrm>
            <a:off x="8184232" y="2439554"/>
            <a:ext cx="216024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B050"/>
                </a:solidFill>
              </a:rPr>
              <a:t>f = 6.0 GHz</a:t>
            </a:r>
            <a:endParaRPr lang="de-CH" sz="2000" b="1" dirty="0">
              <a:solidFill>
                <a:srgbClr val="00B05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001011-F099-8B68-8DF3-B6976DBAD7BE}"/>
              </a:ext>
            </a:extLst>
          </p:cNvPr>
          <p:cNvSpPr txBox="1"/>
          <p:nvPr/>
        </p:nvSpPr>
        <p:spPr>
          <a:xfrm>
            <a:off x="2431976" y="1916832"/>
            <a:ext cx="216024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f = 2.8 GHz</a:t>
            </a:r>
            <a:endParaRPr lang="de-CH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D9C6C0-1429-8201-2699-DB735C5C9DE3}"/>
              </a:ext>
            </a:extLst>
          </p:cNvPr>
          <p:cNvSpPr txBox="1"/>
          <p:nvPr/>
        </p:nvSpPr>
        <p:spPr>
          <a:xfrm>
            <a:off x="7392144" y="4619820"/>
            <a:ext cx="38164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Equivalent a/l ~ 0.25</a:t>
            </a:r>
            <a:endParaRPr lang="de-CH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FA6263-7268-D1E5-CBED-F035377A18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096" y="2889831"/>
            <a:ext cx="5029636" cy="167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24568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00D371-AD9D-CB87-9509-5F57085B7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11305331" cy="4644616"/>
          </a:xfrm>
        </p:spPr>
        <p:txBody>
          <a:bodyPr/>
          <a:lstStyle/>
          <a:p>
            <a:r>
              <a:rPr lang="en-US" dirty="0"/>
              <a:t>Path: /data/user/</a:t>
            </a:r>
            <a:r>
              <a:rPr lang="en-US" dirty="0" err="1"/>
              <a:t>bettoni_s</a:t>
            </a:r>
            <a:r>
              <a:rPr lang="en-US" dirty="0"/>
              <a:t>/data/FCC/</a:t>
            </a:r>
            <a:r>
              <a:rPr lang="en-US" dirty="0" err="1"/>
              <a:t>SingleTransv</a:t>
            </a:r>
            <a:r>
              <a:rPr lang="en-US" dirty="0"/>
              <a:t>/</a:t>
            </a:r>
            <a:r>
              <a:rPr lang="en-US" dirty="0" err="1"/>
              <a:t>HE_linac</a:t>
            </a:r>
            <a:r>
              <a:rPr lang="en-US" dirty="0"/>
              <a:t>/f_6GHz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Nbins</a:t>
            </a:r>
            <a:r>
              <a:rPr lang="en-US" dirty="0"/>
              <a:t> = 8, if not differently specified, Test in /data/user/</a:t>
            </a:r>
            <a:r>
              <a:rPr lang="en-US" dirty="0" err="1"/>
              <a:t>bettoni_s</a:t>
            </a:r>
            <a:r>
              <a:rPr lang="en-US" dirty="0"/>
              <a:t>/data/FCC/</a:t>
            </a:r>
            <a:r>
              <a:rPr lang="en-US" dirty="0" err="1"/>
              <a:t>SingleTransv</a:t>
            </a:r>
            <a:r>
              <a:rPr lang="en-US" dirty="0"/>
              <a:t>/</a:t>
            </a:r>
            <a:r>
              <a:rPr lang="en-US" dirty="0" err="1"/>
              <a:t>HE_linac</a:t>
            </a:r>
            <a:r>
              <a:rPr lang="en-US" dirty="0"/>
              <a:t>/f_6GHz/a_l_0p20/N_bins_12</a:t>
            </a:r>
          </a:p>
          <a:p>
            <a:r>
              <a:rPr lang="en-US" dirty="0"/>
              <a:t>and in /data/user/</a:t>
            </a:r>
            <a:r>
              <a:rPr lang="en-US" dirty="0" err="1"/>
              <a:t>bettoni_s</a:t>
            </a:r>
            <a:r>
              <a:rPr lang="en-US" dirty="0"/>
              <a:t>/data/FCC/</a:t>
            </a:r>
            <a:r>
              <a:rPr lang="en-US" dirty="0" err="1"/>
              <a:t>SingleTransv</a:t>
            </a:r>
            <a:r>
              <a:rPr lang="en-US" dirty="0"/>
              <a:t>/</a:t>
            </a:r>
            <a:r>
              <a:rPr lang="en-US" dirty="0" err="1"/>
              <a:t>HE_linac</a:t>
            </a:r>
            <a:r>
              <a:rPr lang="en-US" dirty="0"/>
              <a:t>/f_6GHz/a_l_0p25/N_bins_12</a:t>
            </a:r>
          </a:p>
          <a:p>
            <a:r>
              <a:rPr lang="en-US" dirty="0"/>
              <a:t>Bunch length = 0.8 mm</a:t>
            </a:r>
          </a:p>
          <a:p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D147BC-AF22-4517-E27F-A2DDFF6DC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301EA4-1ADC-2624-8985-B1263C68D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03ADED-2366-CEDC-5794-719059589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55E63A9-E866-DA49-B13B-AE70EB248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Settings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FDCD5F2-E5C8-CD98-70FA-E77C647D6D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25" y="1988840"/>
            <a:ext cx="2411677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17517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EC47A-AB79-65C8-6E15-FD86C870B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D04D3E-37AC-8105-E053-C821253B9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BA27C-7D2D-E0FE-CE05-A5A5AF1E5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66B3655-F958-755D-78D9-AD78EE270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a/</a:t>
            </a:r>
            <a:r>
              <a:rPr lang="en-US" dirty="0">
                <a:latin typeface="Symbol" panose="05050102010706020507" pitchFamily="18" charset="2"/>
              </a:rPr>
              <a:t>l</a:t>
            </a:r>
            <a:r>
              <a:rPr lang="en-US" dirty="0"/>
              <a:t> = 0.15, </a:t>
            </a:r>
            <a:r>
              <a:rPr lang="en-US" dirty="0" err="1"/>
              <a:t>Nbins</a:t>
            </a:r>
            <a:r>
              <a:rPr lang="en-US" dirty="0"/>
              <a:t> = 8-16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F04ABE-00EA-6EC4-D597-C82163F5A5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831" b="20369"/>
          <a:stretch/>
        </p:blipFill>
        <p:spPr>
          <a:xfrm>
            <a:off x="263351" y="764704"/>
            <a:ext cx="3167815" cy="25169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2FC109-6EB5-17F6-7E68-839C1F89E1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4831" b="19983"/>
          <a:stretch/>
        </p:blipFill>
        <p:spPr>
          <a:xfrm>
            <a:off x="3575720" y="764704"/>
            <a:ext cx="3167815" cy="2529108"/>
          </a:xfrm>
          <a:prstGeom prst="rect">
            <a:avLst/>
          </a:prstGeom>
        </p:spPr>
      </p:pic>
      <p:pic>
        <p:nvPicPr>
          <p:cNvPr id="15" name="Picture 14" descr="A graph of a number of seeds&#10;&#10;AI-generated content may be incorrect.">
            <a:extLst>
              <a:ext uri="{FF2B5EF4-FFF2-40B4-BE49-F238E27FC236}">
                <a16:creationId xmlns:a16="http://schemas.microsoft.com/office/drawing/2014/main" id="{F3B71039-9BF1-A38D-69F7-3054C5BBC7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720" y="3608579"/>
            <a:ext cx="3455682" cy="2591761"/>
          </a:xfrm>
          <a:prstGeom prst="rect">
            <a:avLst/>
          </a:prstGeom>
        </p:spPr>
      </p:pic>
      <p:pic>
        <p:nvPicPr>
          <p:cNvPr id="17" name="Picture 16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D30F9AE7-9D1B-6A1B-46BC-8B54052647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1" y="3645551"/>
            <a:ext cx="3455682" cy="259176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B5C50C1-617D-5A66-F6C0-622BC25AE164}"/>
              </a:ext>
            </a:extLst>
          </p:cNvPr>
          <p:cNvSpPr txBox="1"/>
          <p:nvPr/>
        </p:nvSpPr>
        <p:spPr>
          <a:xfrm>
            <a:off x="1275694" y="1875007"/>
            <a:ext cx="444505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/>
              <a:t>Some cases particles lost</a:t>
            </a:r>
            <a:endParaRPr lang="de-CH" sz="16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9A3226-E0E3-65F6-4EF1-6A182F7F3BFB}"/>
              </a:ext>
            </a:extLst>
          </p:cNvPr>
          <p:cNvSpPr txBox="1"/>
          <p:nvPr/>
        </p:nvSpPr>
        <p:spPr>
          <a:xfrm rot="16200000">
            <a:off x="-431173" y="1844228"/>
            <a:ext cx="136815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err="1"/>
              <a:t>N_bins</a:t>
            </a:r>
            <a:r>
              <a:rPr lang="en-US" sz="2000" b="1" dirty="0"/>
              <a:t> = 8</a:t>
            </a:r>
            <a:endParaRPr lang="de-CH" sz="20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9D829B-86D3-5622-6256-35E7D4867884}"/>
              </a:ext>
            </a:extLst>
          </p:cNvPr>
          <p:cNvSpPr txBox="1"/>
          <p:nvPr/>
        </p:nvSpPr>
        <p:spPr>
          <a:xfrm rot="16200000">
            <a:off x="-431174" y="4905211"/>
            <a:ext cx="136815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err="1"/>
              <a:t>N_bins</a:t>
            </a:r>
            <a:r>
              <a:rPr lang="en-US" sz="2000" b="1" dirty="0"/>
              <a:t> = 16</a:t>
            </a:r>
            <a:endParaRPr lang="de-CH" sz="20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42C895-CF0D-D75F-A7A3-0E8560335ACF}"/>
              </a:ext>
            </a:extLst>
          </p:cNvPr>
          <p:cNvSpPr txBox="1"/>
          <p:nvPr/>
        </p:nvSpPr>
        <p:spPr>
          <a:xfrm>
            <a:off x="1614487" y="6145559"/>
            <a:ext cx="9144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/>
              <a:t>Path: /</a:t>
            </a:r>
            <a:r>
              <a:rPr lang="de-CH" sz="1400" dirty="0" err="1"/>
              <a:t>data</a:t>
            </a:r>
            <a:r>
              <a:rPr lang="de-CH" sz="1400" dirty="0"/>
              <a:t>/</a:t>
            </a:r>
            <a:r>
              <a:rPr lang="de-CH" sz="1400" dirty="0" err="1"/>
              <a:t>user</a:t>
            </a:r>
            <a:r>
              <a:rPr lang="de-CH" sz="1400" dirty="0"/>
              <a:t>/</a:t>
            </a:r>
            <a:r>
              <a:rPr lang="de-CH" sz="1400" dirty="0" err="1"/>
              <a:t>bettoni_s</a:t>
            </a:r>
            <a:r>
              <a:rPr lang="de-CH" sz="1400" dirty="0"/>
              <a:t>/</a:t>
            </a:r>
            <a:r>
              <a:rPr lang="de-CH" sz="1400" dirty="0" err="1"/>
              <a:t>data</a:t>
            </a:r>
            <a:r>
              <a:rPr lang="de-CH" sz="1400" dirty="0"/>
              <a:t>/FCC/</a:t>
            </a:r>
            <a:r>
              <a:rPr lang="de-CH" sz="1400" dirty="0" err="1"/>
              <a:t>SingleTransv</a:t>
            </a:r>
            <a:r>
              <a:rPr lang="de-CH" sz="1400" dirty="0"/>
              <a:t>/</a:t>
            </a:r>
            <a:r>
              <a:rPr lang="de-CH" sz="1400" dirty="0" err="1"/>
              <a:t>HE_linac</a:t>
            </a:r>
            <a:r>
              <a:rPr lang="de-CH" sz="1400" dirty="0"/>
              <a:t>/f_6GHz/a_l_0p15/N_bins_16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FA0476-8163-81E0-A50E-2FD43BB8A878}"/>
              </a:ext>
            </a:extLst>
          </p:cNvPr>
          <p:cNvSpPr txBox="1"/>
          <p:nvPr/>
        </p:nvSpPr>
        <p:spPr>
          <a:xfrm>
            <a:off x="7752184" y="2780928"/>
            <a:ext cx="316781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Always above the specifications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353441780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EC47A-AB79-65C8-6E15-FD86C870B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D04D3E-37AC-8105-E053-C821253B9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BA27C-7D2D-E0FE-CE05-A5A5AF1E5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66B3655-F958-755D-78D9-AD78EE270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a/</a:t>
            </a:r>
            <a:r>
              <a:rPr lang="en-US" dirty="0">
                <a:latin typeface="Symbol" panose="05050102010706020507" pitchFamily="18" charset="2"/>
              </a:rPr>
              <a:t>l</a:t>
            </a:r>
            <a:r>
              <a:rPr lang="en-US" dirty="0"/>
              <a:t> = 0.20, </a:t>
            </a:r>
            <a:r>
              <a:rPr lang="en-US" dirty="0" err="1"/>
              <a:t>N_bins</a:t>
            </a:r>
            <a:r>
              <a:rPr lang="en-US" dirty="0"/>
              <a:t> = 8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885BE2-5B75-E69D-163B-8811DB2E7C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25" y="1484784"/>
            <a:ext cx="5334000" cy="4000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FF1C91C-AEF7-AC74-2F15-3F3566D604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032" y="1484784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03322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EC47A-AB79-65C8-6E15-FD86C870B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D04D3E-37AC-8105-E053-C821253B9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BA27C-7D2D-E0FE-CE05-A5A5AF1E5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66B3655-F958-755D-78D9-AD78EE270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a/</a:t>
            </a:r>
            <a:r>
              <a:rPr lang="en-US" dirty="0">
                <a:latin typeface="Symbol" panose="05050102010706020507" pitchFamily="18" charset="2"/>
              </a:rPr>
              <a:t>l</a:t>
            </a:r>
            <a:r>
              <a:rPr lang="en-US" dirty="0"/>
              <a:t> = 0.20 , </a:t>
            </a:r>
            <a:r>
              <a:rPr lang="en-US" dirty="0" err="1"/>
              <a:t>N_bins</a:t>
            </a:r>
            <a:r>
              <a:rPr lang="en-US" dirty="0"/>
              <a:t> = 12</a:t>
            </a:r>
            <a:endParaRPr lang="de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4572F4-D2B7-76C7-4B2A-21868F8053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0545" y="1373043"/>
            <a:ext cx="5110163" cy="383262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9BA409A-762C-E27C-B8E3-4E093DA30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9789" y="1347124"/>
            <a:ext cx="5110163" cy="383262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50A1CD8-F651-C019-7CB5-2111FA021F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6320" y="2029214"/>
            <a:ext cx="3360373" cy="25202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BDFEEAC-4213-1D90-F433-244742D31A9A}"/>
              </a:ext>
            </a:extLst>
          </p:cNvPr>
          <p:cNvSpPr txBox="1"/>
          <p:nvPr/>
        </p:nvSpPr>
        <p:spPr>
          <a:xfrm>
            <a:off x="9647569" y="2224537"/>
            <a:ext cx="237626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/>
              <a:t>Zoom</a:t>
            </a:r>
            <a:endParaRPr lang="de-CH" sz="1600" b="1" dirty="0"/>
          </a:p>
        </p:txBody>
      </p:sp>
    </p:spTree>
    <p:extLst>
      <p:ext uri="{BB962C8B-B14F-4D97-AF65-F5344CB8AC3E}">
        <p14:creationId xmlns:p14="http://schemas.microsoft.com/office/powerpoint/2010/main" val="407357460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EC47A-AB79-65C8-6E15-FD86C870B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D04D3E-37AC-8105-E053-C821253B9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BA27C-7D2D-E0FE-CE05-A5A5AF1E5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66B3655-F958-755D-78D9-AD78EE270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a/</a:t>
            </a:r>
            <a:r>
              <a:rPr lang="en-US" dirty="0">
                <a:latin typeface="Symbol" panose="05050102010706020507" pitchFamily="18" charset="2"/>
              </a:rPr>
              <a:t>l</a:t>
            </a:r>
            <a:r>
              <a:rPr lang="en-US" dirty="0"/>
              <a:t> = 0.20, </a:t>
            </a:r>
            <a:r>
              <a:rPr lang="en-US" dirty="0" err="1"/>
              <a:t>N_bins</a:t>
            </a:r>
            <a:r>
              <a:rPr lang="en-US" dirty="0"/>
              <a:t> = 16</a:t>
            </a:r>
            <a:endParaRPr lang="de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976B58-2896-B53E-DBAB-01D4EB29D7C1}"/>
              </a:ext>
            </a:extLst>
          </p:cNvPr>
          <p:cNvSpPr txBox="1"/>
          <p:nvPr/>
        </p:nvSpPr>
        <p:spPr>
          <a:xfrm>
            <a:off x="623392" y="836712"/>
            <a:ext cx="1137726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Even worse (simulations started at the same time-no sequentially-this is why I continued to increase the </a:t>
            </a:r>
            <a:r>
              <a:rPr lang="en-US" sz="2000" dirty="0" err="1"/>
              <a:t>N_bins</a:t>
            </a:r>
            <a:r>
              <a:rPr lang="en-US" sz="2000" dirty="0"/>
              <a:t>)</a:t>
            </a:r>
            <a:endParaRPr lang="de-CH" sz="2000" dirty="0"/>
          </a:p>
        </p:txBody>
      </p:sp>
      <p:pic>
        <p:nvPicPr>
          <p:cNvPr id="8" name="Picture 7" descr="A graph of a number of seeds&#10;&#10;AI-generated content may be incorrect.">
            <a:extLst>
              <a:ext uri="{FF2B5EF4-FFF2-40B4-BE49-F238E27FC236}">
                <a16:creationId xmlns:a16="http://schemas.microsoft.com/office/drawing/2014/main" id="{E7010A6B-2EAE-6A03-6031-7DF255D845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040833"/>
            <a:ext cx="5349558" cy="4012168"/>
          </a:xfrm>
          <a:prstGeom prst="rect">
            <a:avLst/>
          </a:prstGeom>
        </p:spPr>
      </p:pic>
      <p:pic>
        <p:nvPicPr>
          <p:cNvPr id="10" name="Picture 9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3AC885D4-6E9B-1828-F66C-3826D8DD43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93" y="1970052"/>
            <a:ext cx="5349558" cy="40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28286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A4711D-A292-2E77-69D9-55F1842E6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Considering that the </a:t>
            </a:r>
            <a:r>
              <a:rPr lang="en-US" dirty="0" err="1"/>
              <a:t>N_bins</a:t>
            </a:r>
            <a:r>
              <a:rPr lang="en-US" dirty="0"/>
              <a:t>&gt;8 is worse and worse, I simulate also less</a:t>
            </a:r>
          </a:p>
          <a:p>
            <a:r>
              <a:rPr lang="en-US" sz="1600" dirty="0"/>
              <a:t>Path: /data/user/</a:t>
            </a:r>
            <a:r>
              <a:rPr lang="en-US" sz="1600" dirty="0" err="1"/>
              <a:t>bettoni_s</a:t>
            </a:r>
            <a:r>
              <a:rPr lang="en-US" sz="1600" dirty="0"/>
              <a:t>/data/FCC/</a:t>
            </a:r>
            <a:r>
              <a:rPr lang="en-US" sz="1600" dirty="0" err="1"/>
              <a:t>SingleTransv</a:t>
            </a:r>
            <a:r>
              <a:rPr lang="en-US" sz="1600" dirty="0"/>
              <a:t>/</a:t>
            </a:r>
            <a:r>
              <a:rPr lang="en-US" sz="1600" dirty="0" err="1"/>
              <a:t>HE_linac</a:t>
            </a:r>
            <a:r>
              <a:rPr lang="en-US" sz="1600" dirty="0"/>
              <a:t>/f_6GHz/a_l_0p20/N_bins_6</a:t>
            </a:r>
            <a:endParaRPr lang="de-CH" sz="1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7CF5AE-3A60-B797-4D32-53C161786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52D390-1FEA-2AAE-7E74-782DB787D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88A564-4AA3-5738-85FB-31A3F1A7E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2E1996E-EEE6-00B2-C08B-E56D74873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a/</a:t>
            </a:r>
            <a:r>
              <a:rPr lang="en-US" dirty="0">
                <a:latin typeface="Symbol" panose="05050102010706020507" pitchFamily="18" charset="2"/>
              </a:rPr>
              <a:t>l</a:t>
            </a:r>
            <a:r>
              <a:rPr lang="en-US" dirty="0"/>
              <a:t> = 0.20, </a:t>
            </a:r>
            <a:r>
              <a:rPr lang="en-US" dirty="0" err="1"/>
              <a:t>N_bins</a:t>
            </a:r>
            <a:r>
              <a:rPr lang="en-US" dirty="0"/>
              <a:t> = 6</a:t>
            </a:r>
            <a:endParaRPr lang="de-CH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D46054-561E-4063-E5A4-28713A387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2020889"/>
            <a:ext cx="5334000" cy="4000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83C9703-4ABF-5EFE-3495-FA9C01D1EB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8061" y="2020889"/>
            <a:ext cx="5334000" cy="40005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6E66CE0-EA8F-36D9-DEB6-E24770BF054E}"/>
              </a:ext>
            </a:extLst>
          </p:cNvPr>
          <p:cNvSpPr txBox="1"/>
          <p:nvPr/>
        </p:nvSpPr>
        <p:spPr>
          <a:xfrm>
            <a:off x="1057277" y="6021389"/>
            <a:ext cx="93059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Not better than </a:t>
            </a:r>
            <a:r>
              <a:rPr lang="en-US" sz="2000" dirty="0" err="1"/>
              <a:t>N_bins</a:t>
            </a:r>
            <a:r>
              <a:rPr lang="en-US" sz="2000" dirty="0"/>
              <a:t> = 8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2083413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35793A-39EB-7E7B-A07D-44C11B590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A4C1-9D90-413F-BC8E-FC708948DF54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ED61C8-5C66-412E-DB71-C2D51DEE7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7A0510-73FA-87C2-4180-77EB1E32A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5FF5-C771-18DA-5D6A-8EE9637FE7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Emittance growth due to static misalignments</a:t>
            </a:r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1454206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A4711D-A292-2E77-69D9-55F1842E6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Path: /data/user/</a:t>
            </a:r>
            <a:r>
              <a:rPr lang="en-US" sz="1800" dirty="0" err="1"/>
              <a:t>bettoni_s</a:t>
            </a:r>
            <a:r>
              <a:rPr lang="en-US" sz="1800" dirty="0"/>
              <a:t>/data/FCC/</a:t>
            </a:r>
            <a:r>
              <a:rPr lang="en-US" sz="1800" dirty="0" err="1"/>
              <a:t>SingleTransv</a:t>
            </a:r>
            <a:r>
              <a:rPr lang="en-US" sz="1800" dirty="0"/>
              <a:t>/</a:t>
            </a:r>
            <a:r>
              <a:rPr lang="en-US" sz="1800" dirty="0" err="1"/>
              <a:t>HE_linac</a:t>
            </a:r>
            <a:r>
              <a:rPr lang="en-US" sz="1800" dirty="0"/>
              <a:t>/f_6GHz/a_l_0p20/N_bins_4</a:t>
            </a:r>
            <a:endParaRPr lang="de-CH" sz="1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7CF5AE-3A60-B797-4D32-53C161786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52D390-1FEA-2AAE-7E74-782DB787D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88A564-4AA3-5738-85FB-31A3F1A7E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2E1996E-EEE6-00B2-C08B-E56D74873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a/</a:t>
            </a:r>
            <a:r>
              <a:rPr lang="en-US" dirty="0">
                <a:latin typeface="Symbol" panose="05050102010706020507" pitchFamily="18" charset="2"/>
              </a:rPr>
              <a:t>l</a:t>
            </a:r>
            <a:r>
              <a:rPr lang="en-US" dirty="0"/>
              <a:t> = 0.20, </a:t>
            </a:r>
            <a:r>
              <a:rPr lang="en-US" dirty="0" err="1"/>
              <a:t>N_bins</a:t>
            </a:r>
            <a:r>
              <a:rPr lang="en-US" dirty="0"/>
              <a:t> = 4</a:t>
            </a:r>
            <a:endParaRPr lang="de-CH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8A44EE8-64BF-5A68-0708-FDD2BD4E2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605" y="1772816"/>
            <a:ext cx="5334000" cy="4000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00F6AD0-A48A-628D-B65F-D43CA6201E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976" y="1698831"/>
            <a:ext cx="5334000" cy="40005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BDDDCBE-765E-70B1-4639-599F8C6B663C}"/>
              </a:ext>
            </a:extLst>
          </p:cNvPr>
          <p:cNvSpPr txBox="1"/>
          <p:nvPr/>
        </p:nvSpPr>
        <p:spPr>
          <a:xfrm>
            <a:off x="2639616" y="5773316"/>
            <a:ext cx="65527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Not better </a:t>
            </a:r>
            <a:r>
              <a:rPr lang="en-US" sz="2000" dirty="0">
                <a:sym typeface="Wingdings" panose="05000000000000000000" pitchFamily="2" charset="2"/>
              </a:rPr>
              <a:t> 8 seems to be really a good value for this case.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20798534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5515D9-B2EF-234F-46A2-4CAFCF2AA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A2C8EA-1599-8FFE-3EE4-5C5D9CFF9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EB610C-3FBA-F2BD-6B5C-914592A05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3CD9A06-037A-8241-6F07-7F5CA9473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of </a:t>
            </a:r>
            <a:r>
              <a:rPr lang="en-US" dirty="0" err="1"/>
              <a:t>N_bins</a:t>
            </a:r>
            <a:r>
              <a:rPr lang="en-US" dirty="0"/>
              <a:t>, a/l = 0.20</a:t>
            </a:r>
            <a:endParaRPr lang="de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9009A1-710B-8F0A-815E-E00316F1BC71}"/>
              </a:ext>
            </a:extLst>
          </p:cNvPr>
          <p:cNvSpPr txBox="1"/>
          <p:nvPr/>
        </p:nvSpPr>
        <p:spPr>
          <a:xfrm>
            <a:off x="7032104" y="3121223"/>
            <a:ext cx="45365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dirty="0"/>
              <a:t>Confirmed the optimal </a:t>
            </a:r>
            <a:r>
              <a:rPr lang="en-US" sz="2400" dirty="0" err="1"/>
              <a:t>N_bins</a:t>
            </a:r>
            <a:r>
              <a:rPr lang="en-US" sz="2400" dirty="0"/>
              <a:t> = 8 using DFS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1FAC88C-E930-1873-CAEC-83A2EDD62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1088740"/>
            <a:ext cx="6673966" cy="500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25544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EC47A-AB79-65C8-6E15-FD86C870B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D04D3E-37AC-8105-E053-C821253B9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BA27C-7D2D-E0FE-CE05-A5A5AF1E5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66B3655-F958-755D-78D9-AD78EE270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a/</a:t>
            </a:r>
            <a:r>
              <a:rPr lang="en-US" dirty="0">
                <a:latin typeface="Symbol" panose="05050102010706020507" pitchFamily="18" charset="2"/>
              </a:rPr>
              <a:t>l</a:t>
            </a:r>
            <a:r>
              <a:rPr lang="en-US" dirty="0"/>
              <a:t> = 0.25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355846-7D23-7204-8D0C-5169BE7D6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509" y="1428750"/>
            <a:ext cx="5334000" cy="4000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8BA952-9E7B-67EB-5DB9-67E36BE0AB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428750"/>
            <a:ext cx="5334000" cy="40005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C38E808-F1BD-D572-2859-FBD48A6536B8}"/>
              </a:ext>
            </a:extLst>
          </p:cNvPr>
          <p:cNvSpPr txBox="1"/>
          <p:nvPr/>
        </p:nvSpPr>
        <p:spPr>
          <a:xfrm>
            <a:off x="623392" y="836712"/>
            <a:ext cx="3456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 err="1"/>
              <a:t>Nbins</a:t>
            </a:r>
            <a:r>
              <a:rPr lang="en-US" sz="2000" dirty="0"/>
              <a:t> = 8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81741393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EC47A-AB79-65C8-6E15-FD86C870B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D04D3E-37AC-8105-E053-C821253B9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BA27C-7D2D-E0FE-CE05-A5A5AF1E5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66B3655-F958-755D-78D9-AD78EE270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a/</a:t>
            </a:r>
            <a:r>
              <a:rPr lang="en-US" dirty="0">
                <a:latin typeface="Symbol" panose="05050102010706020507" pitchFamily="18" charset="2"/>
              </a:rPr>
              <a:t>l</a:t>
            </a:r>
            <a:r>
              <a:rPr lang="en-US" dirty="0"/>
              <a:t> = 0.25</a:t>
            </a:r>
            <a:endParaRPr lang="de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38E808-F1BD-D572-2859-FBD48A6536B8}"/>
              </a:ext>
            </a:extLst>
          </p:cNvPr>
          <p:cNvSpPr txBox="1"/>
          <p:nvPr/>
        </p:nvSpPr>
        <p:spPr>
          <a:xfrm>
            <a:off x="623392" y="836712"/>
            <a:ext cx="1044116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 err="1"/>
              <a:t>Nbins</a:t>
            </a:r>
            <a:r>
              <a:rPr lang="en-US" sz="2000" dirty="0"/>
              <a:t> = 12</a:t>
            </a:r>
          </a:p>
          <a:p>
            <a:pPr algn="l"/>
            <a:endParaRPr lang="de-CH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D598CC-4D4B-DD83-0191-190A3BA71D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212" y="1455569"/>
            <a:ext cx="5334000" cy="40005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A6CF8B0-CF5F-68F9-9AF9-E23FF9B256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2674" y="1452265"/>
            <a:ext cx="5334000" cy="4000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AEE0B25-00CD-927C-6A94-B8ECDD69C3B4}"/>
              </a:ext>
            </a:extLst>
          </p:cNvPr>
          <p:cNvSpPr txBox="1"/>
          <p:nvPr/>
        </p:nvSpPr>
        <p:spPr>
          <a:xfrm>
            <a:off x="695325" y="5743602"/>
            <a:ext cx="1036922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Simulations submitted in parallel to the previous scan, but ok for verification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304822646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81344A-CB6E-0F38-F24B-3224BB594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072695-4A20-2F6C-69F7-5895130EF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9B981B-6D2D-CC59-2C49-E9F40348C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A8DEB8A-75DA-89BA-CF4D-94A9E64AD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 = 6 GHz: summary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C8E65F-85E9-6DB2-A8A2-5B2E221DEC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1088740"/>
            <a:ext cx="6210888" cy="46581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645C634-98C9-7910-CC4D-65927987C7E9}"/>
              </a:ext>
            </a:extLst>
          </p:cNvPr>
          <p:cNvSpPr txBox="1"/>
          <p:nvPr/>
        </p:nvSpPr>
        <p:spPr>
          <a:xfrm>
            <a:off x="4151784" y="5736210"/>
            <a:ext cx="17281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a = 12.5 mm</a:t>
            </a:r>
            <a:endParaRPr lang="de-CH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C8345C-408D-1FB8-B93C-14A08C48478A}"/>
              </a:ext>
            </a:extLst>
          </p:cNvPr>
          <p:cNvSpPr txBox="1"/>
          <p:nvPr/>
        </p:nvSpPr>
        <p:spPr>
          <a:xfrm>
            <a:off x="2999656" y="5999770"/>
            <a:ext cx="17281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a = 10.0 mm</a:t>
            </a:r>
            <a:endParaRPr lang="de-CH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C67A4DD-0582-B886-8BDC-7B2E7B7FD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3160" y="1407556"/>
            <a:ext cx="5064148" cy="378215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9328FDC-6560-2AB7-744A-C40C352ADAC6}"/>
              </a:ext>
            </a:extLst>
          </p:cNvPr>
          <p:cNvSpPr txBox="1"/>
          <p:nvPr/>
        </p:nvSpPr>
        <p:spPr>
          <a:xfrm>
            <a:off x="7248128" y="5189711"/>
            <a:ext cx="453650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Similar aperture, considering different gradient and frequency</a:t>
            </a:r>
            <a:endParaRPr lang="de-CH" sz="2000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BD68073-FB41-90B7-0F44-032FED40EE77}"/>
              </a:ext>
            </a:extLst>
          </p:cNvPr>
          <p:cNvCxnSpPr>
            <a:cxnSpLocks/>
          </p:cNvCxnSpPr>
          <p:nvPr/>
        </p:nvCxnSpPr>
        <p:spPr>
          <a:xfrm>
            <a:off x="1343472" y="4921136"/>
            <a:ext cx="31683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BFF5473-B35F-305B-2236-B330179389F4}"/>
              </a:ext>
            </a:extLst>
          </p:cNvPr>
          <p:cNvCxnSpPr>
            <a:cxnSpLocks/>
          </p:cNvCxnSpPr>
          <p:nvPr/>
        </p:nvCxnSpPr>
        <p:spPr>
          <a:xfrm>
            <a:off x="5231904" y="4921136"/>
            <a:ext cx="4320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5454D88-FD1B-44D4-C04C-31707F656CCF}"/>
              </a:ext>
            </a:extLst>
          </p:cNvPr>
          <p:cNvSpPr txBox="1"/>
          <p:nvPr/>
        </p:nvSpPr>
        <p:spPr>
          <a:xfrm>
            <a:off x="5637212" y="4667114"/>
            <a:ext cx="135138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Limit = 2</a:t>
            </a:r>
            <a:endParaRPr lang="de-CH" sz="2000" b="1" dirty="0"/>
          </a:p>
        </p:txBody>
      </p:sp>
    </p:spTree>
    <p:extLst>
      <p:ext uri="{BB962C8B-B14F-4D97-AF65-F5344CB8AC3E}">
        <p14:creationId xmlns:p14="http://schemas.microsoft.com/office/powerpoint/2010/main" val="3180709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7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C1827D-0A1F-378E-453A-E8451FF34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AB3A8A-4F93-444A-DCCA-1244681F2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9451ED-C90E-7793-67E8-38CE4DE0E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1954291-3139-0465-1D24-017CD3977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WFS, f = 6 GHz, a/l = 0.20, 0.25</a:t>
            </a:r>
            <a:endParaRPr lang="de-CH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5909833-ECED-2431-E04A-8ECB83743187}"/>
              </a:ext>
            </a:extLst>
          </p:cNvPr>
          <p:cNvGraphicFramePr>
            <a:graphicFrameLocks noGrp="1"/>
          </p:cNvGraphicFramePr>
          <p:nvPr/>
        </p:nvGraphicFramePr>
        <p:xfrm>
          <a:off x="972973" y="1804734"/>
          <a:ext cx="9732598" cy="1112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87155">
                  <a:extLst>
                    <a:ext uri="{9D8B030D-6E8A-4147-A177-3AD203B41FA5}">
                      <a16:colId xmlns:a16="http://schemas.microsoft.com/office/drawing/2014/main" val="2784549707"/>
                    </a:ext>
                  </a:extLst>
                </a:gridCol>
                <a:gridCol w="1049349">
                  <a:extLst>
                    <a:ext uri="{9D8B030D-6E8A-4147-A177-3AD203B41FA5}">
                      <a16:colId xmlns:a16="http://schemas.microsoft.com/office/drawing/2014/main" val="2004137490"/>
                    </a:ext>
                  </a:extLst>
                </a:gridCol>
                <a:gridCol w="1049349">
                  <a:extLst>
                    <a:ext uri="{9D8B030D-6E8A-4147-A177-3AD203B41FA5}">
                      <a16:colId xmlns:a16="http://schemas.microsoft.com/office/drawing/2014/main" val="2600723131"/>
                    </a:ext>
                  </a:extLst>
                </a:gridCol>
                <a:gridCol w="1049349">
                  <a:extLst>
                    <a:ext uri="{9D8B030D-6E8A-4147-A177-3AD203B41FA5}">
                      <a16:colId xmlns:a16="http://schemas.microsoft.com/office/drawing/2014/main" val="3655186837"/>
                    </a:ext>
                  </a:extLst>
                </a:gridCol>
                <a:gridCol w="1049349">
                  <a:extLst>
                    <a:ext uri="{9D8B030D-6E8A-4147-A177-3AD203B41FA5}">
                      <a16:colId xmlns:a16="http://schemas.microsoft.com/office/drawing/2014/main" val="362432141"/>
                    </a:ext>
                  </a:extLst>
                </a:gridCol>
                <a:gridCol w="1049349">
                  <a:extLst>
                    <a:ext uri="{9D8B030D-6E8A-4147-A177-3AD203B41FA5}">
                      <a16:colId xmlns:a16="http://schemas.microsoft.com/office/drawing/2014/main" val="4150625697"/>
                    </a:ext>
                  </a:extLst>
                </a:gridCol>
                <a:gridCol w="1049349">
                  <a:extLst>
                    <a:ext uri="{9D8B030D-6E8A-4147-A177-3AD203B41FA5}">
                      <a16:colId xmlns:a16="http://schemas.microsoft.com/office/drawing/2014/main" val="1094242525"/>
                    </a:ext>
                  </a:extLst>
                </a:gridCol>
                <a:gridCol w="1049349">
                  <a:extLst>
                    <a:ext uri="{9D8B030D-6E8A-4147-A177-3AD203B41FA5}">
                      <a16:colId xmlns:a16="http://schemas.microsoft.com/office/drawing/2014/main" val="13236485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N_bins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14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16</a:t>
                      </a:r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704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WFS emittance (</a:t>
                      </a:r>
                      <a:r>
                        <a:rPr lang="en-US" sz="1400" dirty="0" err="1"/>
                        <a:t>mm.mrad</a:t>
                      </a:r>
                      <a:r>
                        <a:rPr lang="en-US" sz="1400" dirty="0"/>
                        <a:t>)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16.2897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4.6814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3.5058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3.9406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2.8971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149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DFS emittance (</a:t>
                      </a:r>
                      <a:r>
                        <a:rPr lang="en-US" sz="1400" dirty="0" err="1"/>
                        <a:t>mm.mrad</a:t>
                      </a:r>
                      <a:r>
                        <a:rPr lang="en-US" sz="1400" dirty="0"/>
                        <a:t>)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23.1888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4.5463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3.3321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4.0592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15.4408</a:t>
                      </a:r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8086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B229DA5-56BA-A109-14BF-51B16335D41A}"/>
              </a:ext>
            </a:extLst>
          </p:cNvPr>
          <p:cNvSpPr txBox="1"/>
          <p:nvPr/>
        </p:nvSpPr>
        <p:spPr>
          <a:xfrm>
            <a:off x="875567" y="5005344"/>
            <a:ext cx="1016135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Outcomes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dirty="0"/>
              <a:t>Some improvement compared to the DFS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dirty="0"/>
              <a:t>Optimal a/l expected to be between 0.2 and 0.25 (a between 10 mm and 12.5 mm)</a:t>
            </a:r>
            <a:endParaRPr lang="de-CH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7DA539-B642-E406-189C-75005C8CC76E}"/>
              </a:ext>
            </a:extLst>
          </p:cNvPr>
          <p:cNvSpPr txBox="1"/>
          <p:nvPr/>
        </p:nvSpPr>
        <p:spPr>
          <a:xfrm rot="16200000">
            <a:off x="131528" y="2204842"/>
            <a:ext cx="1107996" cy="3077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a/</a:t>
            </a:r>
            <a:r>
              <a:rPr lang="en-US" sz="2000" b="1" dirty="0">
                <a:latin typeface="Symbol" panose="05050102010706020507" pitchFamily="18" charset="2"/>
              </a:rPr>
              <a:t>l</a:t>
            </a:r>
            <a:r>
              <a:rPr lang="en-US" sz="2000" b="1" dirty="0"/>
              <a:t> = 0.20</a:t>
            </a:r>
            <a:endParaRPr lang="de-CH" sz="2000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9906051-EFC0-B867-3CEA-5C33F4A7F08A}"/>
              </a:ext>
            </a:extLst>
          </p:cNvPr>
          <p:cNvGraphicFramePr>
            <a:graphicFrameLocks noGrp="1"/>
          </p:cNvGraphicFramePr>
          <p:nvPr/>
        </p:nvGraphicFramePr>
        <p:xfrm>
          <a:off x="972973" y="3540616"/>
          <a:ext cx="9732598" cy="1112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87155">
                  <a:extLst>
                    <a:ext uri="{9D8B030D-6E8A-4147-A177-3AD203B41FA5}">
                      <a16:colId xmlns:a16="http://schemas.microsoft.com/office/drawing/2014/main" val="2784549707"/>
                    </a:ext>
                  </a:extLst>
                </a:gridCol>
                <a:gridCol w="1049349">
                  <a:extLst>
                    <a:ext uri="{9D8B030D-6E8A-4147-A177-3AD203B41FA5}">
                      <a16:colId xmlns:a16="http://schemas.microsoft.com/office/drawing/2014/main" val="2004137490"/>
                    </a:ext>
                  </a:extLst>
                </a:gridCol>
                <a:gridCol w="1049349">
                  <a:extLst>
                    <a:ext uri="{9D8B030D-6E8A-4147-A177-3AD203B41FA5}">
                      <a16:colId xmlns:a16="http://schemas.microsoft.com/office/drawing/2014/main" val="2600723131"/>
                    </a:ext>
                  </a:extLst>
                </a:gridCol>
                <a:gridCol w="1049349">
                  <a:extLst>
                    <a:ext uri="{9D8B030D-6E8A-4147-A177-3AD203B41FA5}">
                      <a16:colId xmlns:a16="http://schemas.microsoft.com/office/drawing/2014/main" val="3655186837"/>
                    </a:ext>
                  </a:extLst>
                </a:gridCol>
                <a:gridCol w="1049349">
                  <a:extLst>
                    <a:ext uri="{9D8B030D-6E8A-4147-A177-3AD203B41FA5}">
                      <a16:colId xmlns:a16="http://schemas.microsoft.com/office/drawing/2014/main" val="362432141"/>
                    </a:ext>
                  </a:extLst>
                </a:gridCol>
                <a:gridCol w="1049349">
                  <a:extLst>
                    <a:ext uri="{9D8B030D-6E8A-4147-A177-3AD203B41FA5}">
                      <a16:colId xmlns:a16="http://schemas.microsoft.com/office/drawing/2014/main" val="4150625697"/>
                    </a:ext>
                  </a:extLst>
                </a:gridCol>
                <a:gridCol w="1049349">
                  <a:extLst>
                    <a:ext uri="{9D8B030D-6E8A-4147-A177-3AD203B41FA5}">
                      <a16:colId xmlns:a16="http://schemas.microsoft.com/office/drawing/2014/main" val="3942904567"/>
                    </a:ext>
                  </a:extLst>
                </a:gridCol>
                <a:gridCol w="1049349">
                  <a:extLst>
                    <a:ext uri="{9D8B030D-6E8A-4147-A177-3AD203B41FA5}">
                      <a16:colId xmlns:a16="http://schemas.microsoft.com/office/drawing/2014/main" val="13236485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N_bins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14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16</a:t>
                      </a:r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704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WFS emittance (</a:t>
                      </a:r>
                      <a:r>
                        <a:rPr lang="en-US" sz="1400" dirty="0" err="1"/>
                        <a:t>mm.mrad</a:t>
                      </a:r>
                      <a:r>
                        <a:rPr lang="en-US" sz="1400" dirty="0"/>
                        <a:t>)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1.6619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1.7368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1.6731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1.776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1.4805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149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DFS emittance (</a:t>
                      </a:r>
                      <a:r>
                        <a:rPr lang="en-US" sz="1400" dirty="0" err="1"/>
                        <a:t>mm.mrad</a:t>
                      </a:r>
                      <a:r>
                        <a:rPr lang="en-US" sz="1400" dirty="0"/>
                        <a:t>)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1.7319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2.0124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80864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C3541102-BD88-E7D8-5335-6774A39B9461}"/>
              </a:ext>
            </a:extLst>
          </p:cNvPr>
          <p:cNvSpPr txBox="1"/>
          <p:nvPr/>
        </p:nvSpPr>
        <p:spPr>
          <a:xfrm rot="16200000">
            <a:off x="131528" y="3940724"/>
            <a:ext cx="1107996" cy="3077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a/</a:t>
            </a:r>
            <a:r>
              <a:rPr lang="en-US" sz="2000" b="1" dirty="0">
                <a:latin typeface="Symbol" panose="05050102010706020507" pitchFamily="18" charset="2"/>
              </a:rPr>
              <a:t>l</a:t>
            </a:r>
            <a:r>
              <a:rPr lang="en-US" sz="2000" b="1" dirty="0"/>
              <a:t> = 0.25</a:t>
            </a:r>
            <a:endParaRPr lang="de-CH" sz="20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AA63B5-D05F-6611-11E7-DF22FB5C8647}"/>
              </a:ext>
            </a:extLst>
          </p:cNvPr>
          <p:cNvSpPr txBox="1"/>
          <p:nvPr/>
        </p:nvSpPr>
        <p:spPr>
          <a:xfrm>
            <a:off x="903199" y="875194"/>
            <a:ext cx="1080942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Path: /data/user/</a:t>
            </a:r>
            <a:r>
              <a:rPr lang="en-US" sz="1400" dirty="0" err="1"/>
              <a:t>bettoni_s</a:t>
            </a:r>
            <a:r>
              <a:rPr lang="en-US" sz="1400" dirty="0"/>
              <a:t>/data/FCC/</a:t>
            </a:r>
            <a:r>
              <a:rPr lang="en-US" sz="1400" dirty="0" err="1"/>
              <a:t>SingleTransv</a:t>
            </a:r>
            <a:r>
              <a:rPr lang="en-US" sz="1400" dirty="0"/>
              <a:t>/</a:t>
            </a:r>
            <a:r>
              <a:rPr lang="en-US" sz="1400" dirty="0" err="1"/>
              <a:t>HE_linac</a:t>
            </a:r>
            <a:r>
              <a:rPr lang="en-US" sz="1400" dirty="0"/>
              <a:t>/f_6GHz/WFS/a_l_0p25/N_bins_16 and 14 (a/l = 0.25)</a:t>
            </a:r>
          </a:p>
          <a:p>
            <a:pPr algn="l"/>
            <a:r>
              <a:rPr lang="en-US" sz="1400" dirty="0"/>
              <a:t> /data/user/</a:t>
            </a:r>
            <a:r>
              <a:rPr lang="en-US" sz="1400" dirty="0" err="1"/>
              <a:t>bettoni_s</a:t>
            </a:r>
            <a:r>
              <a:rPr lang="en-US" sz="1400" dirty="0"/>
              <a:t>/data/FCC/</a:t>
            </a:r>
            <a:r>
              <a:rPr lang="en-US" sz="1400" dirty="0" err="1"/>
              <a:t>SingleTransv</a:t>
            </a:r>
            <a:r>
              <a:rPr lang="en-US" sz="1400" dirty="0"/>
              <a:t>/</a:t>
            </a:r>
            <a:r>
              <a:rPr lang="en-US" sz="1400" dirty="0" err="1"/>
              <a:t>HE_linac</a:t>
            </a:r>
            <a:r>
              <a:rPr lang="en-US" sz="1400" dirty="0"/>
              <a:t>/f_6GHz/WFS/a_l_0p20/N_bins_14 (a/l = 0.2)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148129522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35793A-39EB-7E7B-A07D-44C11B590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A4C1-9D90-413F-BC8E-FC708948DF54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ED61C8-5C66-412E-DB71-C2D51DEE7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7A0510-73FA-87C2-4180-77EB1E32A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66</a:t>
            </a:fld>
            <a:endParaRPr lang="en-GB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5FF5-C771-18DA-5D6A-8EE9637FE7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Transverse beam jitter amplification</a:t>
            </a:r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597635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CF4F26-F2FC-10BD-EB6B-8C1EBE600B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Bunch length = 0.8 mm</a:t>
            </a:r>
          </a:p>
          <a:p>
            <a:r>
              <a:rPr lang="en-US" dirty="0"/>
              <a:t>G = 30 MV/m (instead of 21 MV/m)</a:t>
            </a:r>
          </a:p>
          <a:p>
            <a:r>
              <a:rPr lang="en-US" dirty="0"/>
              <a:t>f = 6 GHz (instead of 2.8 and 3 GHz)</a:t>
            </a:r>
          </a:p>
          <a:p>
            <a:r>
              <a:rPr lang="en-US" dirty="0" err="1"/>
              <a:t>L_str</a:t>
            </a:r>
            <a:r>
              <a:rPr lang="en-US" dirty="0"/>
              <a:t> = 3 m</a:t>
            </a:r>
          </a:p>
          <a:p>
            <a:r>
              <a:rPr lang="en-US" dirty="0"/>
              <a:t>Bunch length = 0.8 mm</a:t>
            </a:r>
          </a:p>
          <a:p>
            <a:r>
              <a:rPr lang="en-US" dirty="0"/>
              <a:t>Path: /data/user/</a:t>
            </a:r>
            <a:r>
              <a:rPr lang="en-US" dirty="0" err="1"/>
              <a:t>bettoni_s</a:t>
            </a:r>
            <a:r>
              <a:rPr lang="en-US" dirty="0"/>
              <a:t>/data/FCC/</a:t>
            </a:r>
            <a:r>
              <a:rPr lang="en-US" dirty="0" err="1"/>
              <a:t>Jitter_Single</a:t>
            </a:r>
            <a:r>
              <a:rPr lang="en-US" dirty="0"/>
              <a:t>/</a:t>
            </a:r>
            <a:r>
              <a:rPr lang="en-US" dirty="0" err="1"/>
              <a:t>HE_linac</a:t>
            </a:r>
            <a:r>
              <a:rPr lang="en-US" dirty="0"/>
              <a:t>/f_6GHz_L_3m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D13753-4BF5-6790-E73E-0D7168A1F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6C9333-6638-3277-6B96-CC6929F43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0B348C-7C7D-F855-A7E9-FC2136173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26CD656-0CB3-A4FB-6478-CE75F1105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Settings</a:t>
            </a:r>
            <a:endParaRPr lang="de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11102D-F5A1-FAFD-FF8C-973C22E0284B}"/>
              </a:ext>
            </a:extLst>
          </p:cNvPr>
          <p:cNvSpPr txBox="1"/>
          <p:nvPr/>
        </p:nvSpPr>
        <p:spPr>
          <a:xfrm>
            <a:off x="488640" y="4653136"/>
            <a:ext cx="1029714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Several effects: more rise  because of larger wakes (</a:t>
            </a:r>
            <a:r>
              <a:rPr lang="en-US" sz="2000" dirty="0">
                <a:sym typeface="Wingdings" panose="05000000000000000000" pitchFamily="2" charset="2"/>
              </a:rPr>
              <a:t></a:t>
            </a:r>
            <a:r>
              <a:rPr lang="en-US" sz="2000" dirty="0"/>
              <a:t>), shorter linac (</a:t>
            </a:r>
            <a:r>
              <a:rPr lang="en-US" sz="2000" dirty="0">
                <a:sym typeface="Wingdings" panose="05000000000000000000" pitchFamily="2" charset="2"/>
              </a:rPr>
              <a:t></a:t>
            </a:r>
            <a:r>
              <a:rPr lang="en-US" sz="2000" dirty="0"/>
              <a:t>), more DE/E due to wakes compared to the 3 GHz case (</a:t>
            </a:r>
            <a:r>
              <a:rPr lang="en-US" sz="2000" dirty="0">
                <a:sym typeface="Wingdings" panose="05000000000000000000" pitchFamily="2" charset="2"/>
              </a:rPr>
              <a:t></a:t>
            </a:r>
            <a:r>
              <a:rPr lang="en-US" sz="2000" dirty="0"/>
              <a:t>)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307992818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E543F2A-2D90-591D-8E6C-DF6A481DD8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2781" y="950476"/>
            <a:ext cx="8964613" cy="4644616"/>
          </a:xfrm>
        </p:spPr>
        <p:txBody>
          <a:bodyPr/>
          <a:lstStyle/>
          <a:p>
            <a:r>
              <a:rPr lang="en-US" sz="1800" dirty="0"/>
              <a:t>Path: /data/user/</a:t>
            </a:r>
            <a:r>
              <a:rPr lang="en-US" sz="1800" dirty="0" err="1"/>
              <a:t>bettoni_s</a:t>
            </a:r>
            <a:r>
              <a:rPr lang="en-US" sz="1800" dirty="0"/>
              <a:t>/data/FCC/</a:t>
            </a:r>
            <a:r>
              <a:rPr lang="en-US" sz="1800" dirty="0" err="1"/>
              <a:t>Jitter_Single</a:t>
            </a:r>
            <a:r>
              <a:rPr lang="en-US" sz="1800" dirty="0"/>
              <a:t>/</a:t>
            </a:r>
            <a:r>
              <a:rPr lang="en-US" sz="1800" dirty="0" err="1"/>
              <a:t>HE_linac</a:t>
            </a:r>
            <a:r>
              <a:rPr lang="en-US" sz="1800" dirty="0"/>
              <a:t>/f_6GHz_L_3m</a:t>
            </a:r>
            <a:endParaRPr lang="de-CH" sz="1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B12331-8791-EDDF-C837-63D795842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607D79-BB8C-3A54-2177-FBBE549AC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F255D-67E6-54EA-1996-F518D818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038EF4D-4798-F59D-44BE-79DF81CD8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 = 6 GHz, G = 30 MV/m, bunch length = 0.8 mm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CD420E-AFEA-A7CA-C011-DC94CE8C0F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813" y="1732756"/>
            <a:ext cx="5334000" cy="4000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3A81B86-BBF5-0D86-23EA-6C0B1A3A7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0132" y="1732756"/>
            <a:ext cx="5334000" cy="4000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90D10D-91B5-B3CF-BC30-3EC5B8840B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3428" y="5406963"/>
            <a:ext cx="600159" cy="25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77145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E543F2A-2D90-591D-8E6C-DF6A481DD8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908720"/>
            <a:ext cx="10369227" cy="4644616"/>
          </a:xfrm>
        </p:spPr>
        <p:txBody>
          <a:bodyPr/>
          <a:lstStyle/>
          <a:p>
            <a:r>
              <a:rPr lang="en-US" sz="1800" dirty="0"/>
              <a:t>Path: /data/user/</a:t>
            </a:r>
            <a:r>
              <a:rPr lang="en-US" sz="1800" dirty="0" err="1"/>
              <a:t>bettoni_s</a:t>
            </a:r>
            <a:r>
              <a:rPr lang="en-US" sz="1800" dirty="0"/>
              <a:t>/data/FCC/</a:t>
            </a:r>
            <a:r>
              <a:rPr lang="en-US" sz="1800" dirty="0" err="1"/>
              <a:t>Jitter_Single</a:t>
            </a:r>
            <a:r>
              <a:rPr lang="en-US" sz="1800" dirty="0"/>
              <a:t>/</a:t>
            </a:r>
            <a:r>
              <a:rPr lang="en-US" sz="1800" dirty="0" err="1"/>
              <a:t>HE_linac</a:t>
            </a:r>
            <a:r>
              <a:rPr lang="en-US" sz="1800" dirty="0"/>
              <a:t>/f_6GHz_L_3m/L_str_2m</a:t>
            </a:r>
            <a:endParaRPr lang="de-CH" sz="1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B12331-8791-EDDF-C837-63D795842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607D79-BB8C-3A54-2177-FBBE549AC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F255D-67E6-54EA-1996-F518D818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038EF4D-4798-F59D-44BE-79DF81CD8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 = 6 GHz, G = 30 MV/m, bunch length = 0.8 mm, </a:t>
            </a:r>
            <a:r>
              <a:rPr lang="en-US" dirty="0" err="1">
                <a:solidFill>
                  <a:srgbClr val="FF66FF"/>
                </a:solidFill>
              </a:rPr>
              <a:t>L_str</a:t>
            </a:r>
            <a:r>
              <a:rPr lang="en-US" dirty="0">
                <a:solidFill>
                  <a:srgbClr val="FF66FF"/>
                </a:solidFill>
              </a:rPr>
              <a:t> = 2 m</a:t>
            </a:r>
            <a:endParaRPr lang="de-CH" dirty="0">
              <a:solidFill>
                <a:srgbClr val="FF66FF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AC363F5-412A-7B69-BBAF-7C2C774955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5161" b="18321"/>
          <a:stretch/>
        </p:blipFill>
        <p:spPr>
          <a:xfrm>
            <a:off x="551384" y="1440659"/>
            <a:ext cx="4989934" cy="408448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79B8B1F-EA05-D418-4F5E-BC1130220B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0841" b="18321"/>
          <a:stretch/>
        </p:blipFill>
        <p:spPr>
          <a:xfrm>
            <a:off x="6096000" y="1440658"/>
            <a:ext cx="5277966" cy="4084489"/>
          </a:xfrm>
          <a:prstGeom prst="rect">
            <a:avLst/>
          </a:prstGeom>
        </p:spPr>
      </p:pic>
      <p:sp>
        <p:nvSpPr>
          <p:cNvPr id="7" name="Arrow: Down 6">
            <a:extLst>
              <a:ext uri="{FF2B5EF4-FFF2-40B4-BE49-F238E27FC236}">
                <a16:creationId xmlns:a16="http://schemas.microsoft.com/office/drawing/2014/main" id="{CE674393-4C70-C48B-2F14-7A38078A9625}"/>
              </a:ext>
            </a:extLst>
          </p:cNvPr>
          <p:cNvSpPr/>
          <p:nvPr/>
        </p:nvSpPr>
        <p:spPr>
          <a:xfrm rot="10800000">
            <a:off x="5015880" y="5228429"/>
            <a:ext cx="288032" cy="432048"/>
          </a:xfrm>
          <a:prstGeom prst="downArrow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AE2775-F442-3686-9DBF-EFC2973188D2}"/>
              </a:ext>
            </a:extLst>
          </p:cNvPr>
          <p:cNvSpPr txBox="1"/>
          <p:nvPr/>
        </p:nvSpPr>
        <p:spPr>
          <a:xfrm>
            <a:off x="1127448" y="5733257"/>
            <a:ext cx="432048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It would be nice to see the difference of the head-tail phase advance (to be done), but this is not a case we are considering for the design, so continue for the moment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877610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5E34C2-8C61-BCBA-618D-F001E0377F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previous simulations assumed a/l = 0.12 at 2.8 GHz</a:t>
            </a:r>
          </a:p>
          <a:p>
            <a:r>
              <a:rPr lang="en-US" dirty="0"/>
              <a:t> 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73F51F-873D-7003-F8B6-4FDFE3EE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F62868-4D24-E579-90AB-8BCE6B924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69FF55-A313-D3B5-FE3A-3318153A1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2D2210F-14A4-6231-F61F-7C00CB69A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range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7F1E42-2DC5-9008-DB6F-7B42299A71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8" y="2348880"/>
            <a:ext cx="5029636" cy="16917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51A44CE-17A4-4210-D7F0-CA048E6E4646}"/>
              </a:ext>
            </a:extLst>
          </p:cNvPr>
          <p:cNvSpPr txBox="1"/>
          <p:nvPr/>
        </p:nvSpPr>
        <p:spPr>
          <a:xfrm>
            <a:off x="869958" y="4174811"/>
            <a:ext cx="4824536" cy="3077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indent="0" defTabSz="984250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/>
            </a:lvl1pPr>
            <a:lvl2pPr marL="252000" indent="-252000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/>
            </a:lvl2pPr>
            <a:lvl3pPr marL="504000" indent="-252000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/>
            </a:lvl3pPr>
            <a:lvl4pPr marL="756000" indent="-252000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/>
            </a:lvl4pPr>
            <a:lvl5pPr marL="1008000" indent="-252000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0.12:2.8 = x:3.0 </a:t>
            </a:r>
            <a:r>
              <a:rPr lang="en-US" dirty="0">
                <a:sym typeface="Wingdings" panose="05000000000000000000" pitchFamily="2" charset="2"/>
              </a:rPr>
              <a:t> x = 0.12*3/2.8 = 0.128571 </a:t>
            </a:r>
            <a:endParaRPr lang="de-CH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3F2B319-7FD9-B733-C103-82472837B7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064" y="3933056"/>
            <a:ext cx="5082980" cy="176037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96D81CB-49FF-5C39-DD32-B36B79A9B159}"/>
              </a:ext>
            </a:extLst>
          </p:cNvPr>
          <p:cNvSpPr txBox="1"/>
          <p:nvPr/>
        </p:nvSpPr>
        <p:spPr>
          <a:xfrm>
            <a:off x="8256240" y="3549872"/>
            <a:ext cx="216024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B050"/>
                </a:solidFill>
              </a:rPr>
              <a:t>f = 3.0 GHz</a:t>
            </a:r>
            <a:endParaRPr lang="de-CH" sz="2000" b="1" dirty="0">
              <a:solidFill>
                <a:srgbClr val="00B05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001011-F099-8B68-8DF3-B6976DBAD7BE}"/>
              </a:ext>
            </a:extLst>
          </p:cNvPr>
          <p:cNvSpPr txBox="1"/>
          <p:nvPr/>
        </p:nvSpPr>
        <p:spPr>
          <a:xfrm>
            <a:off x="2431976" y="2229395"/>
            <a:ext cx="216024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f = 2.8 GHz</a:t>
            </a:r>
            <a:endParaRPr lang="de-CH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D9C6C0-1429-8201-2699-DB735C5C9DE3}"/>
              </a:ext>
            </a:extLst>
          </p:cNvPr>
          <p:cNvSpPr txBox="1"/>
          <p:nvPr/>
        </p:nvSpPr>
        <p:spPr>
          <a:xfrm>
            <a:off x="7428148" y="5940215"/>
            <a:ext cx="38164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Equivalent a/l ~ 0.13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391708832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DB3FF3-2C49-D3EB-044C-C83B7309D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908720"/>
            <a:ext cx="8964613" cy="4644616"/>
          </a:xfrm>
        </p:spPr>
        <p:txBody>
          <a:bodyPr/>
          <a:lstStyle/>
          <a:p>
            <a:r>
              <a:rPr lang="de-CH" sz="1400" dirty="0"/>
              <a:t>Path: /</a:t>
            </a:r>
            <a:r>
              <a:rPr lang="de-CH" sz="1400" dirty="0" err="1"/>
              <a:t>data</a:t>
            </a:r>
            <a:r>
              <a:rPr lang="de-CH" sz="1400" dirty="0"/>
              <a:t>/</a:t>
            </a:r>
            <a:r>
              <a:rPr lang="de-CH" sz="1400" dirty="0" err="1"/>
              <a:t>user</a:t>
            </a:r>
            <a:r>
              <a:rPr lang="de-CH" sz="1400" dirty="0"/>
              <a:t>/</a:t>
            </a:r>
            <a:r>
              <a:rPr lang="de-CH" sz="1400" dirty="0" err="1"/>
              <a:t>bettoni_s</a:t>
            </a:r>
            <a:r>
              <a:rPr lang="de-CH" sz="1400" dirty="0"/>
              <a:t>/</a:t>
            </a:r>
            <a:r>
              <a:rPr lang="de-CH" sz="1400" dirty="0" err="1"/>
              <a:t>data</a:t>
            </a:r>
            <a:r>
              <a:rPr lang="de-CH" sz="1400" dirty="0"/>
              <a:t>/FCC/</a:t>
            </a:r>
            <a:r>
              <a:rPr lang="de-CH" sz="1400" dirty="0" err="1"/>
              <a:t>Jitter_Single</a:t>
            </a:r>
            <a:r>
              <a:rPr lang="de-CH" sz="1400" dirty="0"/>
              <a:t>/</a:t>
            </a:r>
            <a:r>
              <a:rPr lang="de-CH" sz="1400" dirty="0" err="1"/>
              <a:t>HE_linac</a:t>
            </a:r>
            <a:r>
              <a:rPr lang="de-CH" sz="1400" dirty="0"/>
              <a:t>/f_6GHz_L_3m/L_str_2p5m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674497-DFB5-410C-D23F-986C19561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FEC819-9A65-E15C-CB29-7DD4AC646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040013-C715-9059-2AC4-A252C073B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CA5B03A-C200-344E-A3BB-7D3296A6C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 = 6 GHz, G = 30 MV/m, bunch length = 0.8 mm, </a:t>
            </a:r>
            <a:r>
              <a:rPr lang="en-US" dirty="0" err="1">
                <a:solidFill>
                  <a:srgbClr val="FF66FF"/>
                </a:solidFill>
              </a:rPr>
              <a:t>L_str</a:t>
            </a:r>
            <a:r>
              <a:rPr lang="en-US" dirty="0">
                <a:solidFill>
                  <a:srgbClr val="FF66FF"/>
                </a:solidFill>
              </a:rPr>
              <a:t> = 2.5 m</a:t>
            </a:r>
            <a:endParaRPr lang="de-CH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31FBEDD-A787-4CDE-747E-39C6417F9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1428750"/>
            <a:ext cx="5334000" cy="4000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AB52E9-0C84-EEDA-32D0-0F47905587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4512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70309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BC8EFD-93E5-E240-FCC5-8B7D7B286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E84A05-FD6B-C3CD-7A7B-B31952607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9E8F6D-1876-ADFA-3948-31B6A2973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52E53-1E08-D265-457D-BCC49EA44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</a:t>
            </a:r>
            <a:r>
              <a:rPr lang="en-US" dirty="0">
                <a:solidFill>
                  <a:srgbClr val="FF66FF"/>
                </a:solidFill>
              </a:rPr>
              <a:t>phase advances</a:t>
            </a:r>
            <a:r>
              <a:rPr lang="en-US" dirty="0"/>
              <a:t>, L = 3 m</a:t>
            </a:r>
            <a:endParaRPr lang="de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9D0025-4435-17D1-A31C-F84B405F9C27}"/>
              </a:ext>
            </a:extLst>
          </p:cNvPr>
          <p:cNvSpPr txBox="1"/>
          <p:nvPr/>
        </p:nvSpPr>
        <p:spPr>
          <a:xfrm>
            <a:off x="623392" y="709811"/>
            <a:ext cx="84486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600" dirty="0"/>
              <a:t>Path: /</a:t>
            </a:r>
            <a:r>
              <a:rPr lang="de-CH" sz="1600" dirty="0" err="1"/>
              <a:t>data</a:t>
            </a:r>
            <a:r>
              <a:rPr lang="de-CH" sz="1600" dirty="0"/>
              <a:t>/</a:t>
            </a:r>
            <a:r>
              <a:rPr lang="de-CH" sz="1600" dirty="0" err="1"/>
              <a:t>user</a:t>
            </a:r>
            <a:r>
              <a:rPr lang="de-CH" sz="1600" dirty="0"/>
              <a:t>/</a:t>
            </a:r>
            <a:r>
              <a:rPr lang="de-CH" sz="1600" dirty="0" err="1"/>
              <a:t>bettoni_s</a:t>
            </a:r>
            <a:r>
              <a:rPr lang="de-CH" sz="1600" dirty="0"/>
              <a:t>/</a:t>
            </a:r>
            <a:r>
              <a:rPr lang="de-CH" sz="1600" dirty="0" err="1"/>
              <a:t>data</a:t>
            </a:r>
            <a:r>
              <a:rPr lang="de-CH" sz="1600" dirty="0"/>
              <a:t>/FCC/</a:t>
            </a:r>
            <a:r>
              <a:rPr lang="de-CH" sz="1600" dirty="0" err="1"/>
              <a:t>Jitter_Single</a:t>
            </a:r>
            <a:r>
              <a:rPr lang="de-CH" sz="1600" dirty="0"/>
              <a:t>/</a:t>
            </a:r>
            <a:r>
              <a:rPr lang="de-CH" sz="1600" dirty="0" err="1"/>
              <a:t>HE_linac</a:t>
            </a:r>
            <a:r>
              <a:rPr lang="de-CH" sz="1600" dirty="0"/>
              <a:t>/f_6GHz_L_3m/</a:t>
            </a:r>
            <a:r>
              <a:rPr lang="de-CH" sz="1600" dirty="0" err="1"/>
              <a:t>Dmu</a:t>
            </a:r>
            <a:r>
              <a:rPr lang="de-CH" sz="1600" dirty="0"/>
              <a:t>_*</a:t>
            </a:r>
            <a:r>
              <a:rPr lang="de-CH" sz="1600" dirty="0" err="1"/>
              <a:t>deg</a:t>
            </a:r>
            <a:endParaRPr lang="de-CH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E5AB0F-0EDB-4B57-670E-1ACF37CA9E2E}"/>
              </a:ext>
            </a:extLst>
          </p:cNvPr>
          <p:cNvSpPr txBox="1"/>
          <p:nvPr/>
        </p:nvSpPr>
        <p:spPr>
          <a:xfrm>
            <a:off x="697979" y="1105905"/>
            <a:ext cx="813690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90 deg (when not specified), 60 deg, 120 deg</a:t>
            </a:r>
            <a:endParaRPr lang="de-CH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47DAC4F-22A7-37A6-87FC-8EAE1E1302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5161" b="18321"/>
          <a:stretch/>
        </p:blipFill>
        <p:spPr>
          <a:xfrm>
            <a:off x="198308" y="1936381"/>
            <a:ext cx="4979323" cy="407580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014AEB8-7C90-9C2C-8C63-BB2E6BC3CEBA}"/>
              </a:ext>
            </a:extLst>
          </p:cNvPr>
          <p:cNvSpPr txBox="1"/>
          <p:nvPr/>
        </p:nvSpPr>
        <p:spPr>
          <a:xfrm>
            <a:off x="1563399" y="1782492"/>
            <a:ext cx="224914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60 deg</a:t>
            </a:r>
            <a:endParaRPr lang="de-CH" sz="20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2C25B2-0A89-036C-A7BB-6BE4E67940F1}"/>
              </a:ext>
            </a:extLst>
          </p:cNvPr>
          <p:cNvSpPr txBox="1"/>
          <p:nvPr/>
        </p:nvSpPr>
        <p:spPr>
          <a:xfrm>
            <a:off x="7947496" y="1764609"/>
            <a:ext cx="224914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120 deg</a:t>
            </a:r>
            <a:endParaRPr lang="de-CH" sz="2000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6620D68-9AA2-7C0D-6499-B45121B4DD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1094" b="18321"/>
          <a:stretch/>
        </p:blipFill>
        <p:spPr>
          <a:xfrm>
            <a:off x="6447122" y="2003828"/>
            <a:ext cx="5249887" cy="4075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5847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2499156-560D-F9D9-5F40-D7F367D92E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360" y="2113481"/>
            <a:ext cx="4774701" cy="358102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8237B9-12F9-A2F7-7BB9-CB5203280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908720"/>
            <a:ext cx="11161315" cy="4644616"/>
          </a:xfrm>
        </p:spPr>
        <p:txBody>
          <a:bodyPr/>
          <a:lstStyle/>
          <a:p>
            <a:r>
              <a:rPr lang="en-US" sz="1800" b="1" dirty="0"/>
              <a:t>Possibilities: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/>
              <a:t>Make the RF structure shorter. Optimum ~3-4 m for S-band. For C-band?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/>
              <a:t>Re-optimize the phase advance (like before expected impact on the emittance growth due to static misalignments)</a:t>
            </a:r>
            <a:endParaRPr lang="de-CH" sz="1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63C250-0E0D-B766-C45B-EBBE3E9F4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221291-2659-E91F-7252-94F902881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D8CD6F-1D49-40B6-1C81-855A65AB4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271D610-5927-0BF7-BACE-9C31639B8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Counteracting JA at 6 GHz</a:t>
            </a:r>
            <a:endParaRPr lang="de-CH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D308B5C-0357-D967-1071-887A9C94F1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0841" b="19760"/>
          <a:stretch/>
        </p:blipFill>
        <p:spPr>
          <a:xfrm>
            <a:off x="6411940" y="1990777"/>
            <a:ext cx="5030790" cy="382457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49F2E36-76DE-EB62-CCD0-0845E5B314B1}"/>
              </a:ext>
            </a:extLst>
          </p:cNvPr>
          <p:cNvSpPr txBox="1"/>
          <p:nvPr/>
        </p:nvSpPr>
        <p:spPr>
          <a:xfrm>
            <a:off x="8544272" y="2903736"/>
            <a:ext cx="158417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L = 3 m</a:t>
            </a:r>
            <a:endParaRPr lang="de-CH" sz="20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6AFAC0-6D21-012B-4DB6-AAB6235AE2EF}"/>
              </a:ext>
            </a:extLst>
          </p:cNvPr>
          <p:cNvSpPr txBox="1"/>
          <p:nvPr/>
        </p:nvSpPr>
        <p:spPr>
          <a:xfrm>
            <a:off x="1717913" y="2624415"/>
            <a:ext cx="360039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Phase advance/cell = 90 deg</a:t>
            </a:r>
            <a:endParaRPr lang="de-CH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24802E-A02B-3F67-F09E-7B1DB012587F}"/>
              </a:ext>
            </a:extLst>
          </p:cNvPr>
          <p:cNvSpPr txBox="1"/>
          <p:nvPr/>
        </p:nvSpPr>
        <p:spPr>
          <a:xfrm>
            <a:off x="7032104" y="5740201"/>
            <a:ext cx="388843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/>
              <a:t>Increased phase advance has a negative impact on the emittance for static misalignments</a:t>
            </a:r>
            <a:endParaRPr lang="de-CH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E85321-5159-6ECC-6828-B469825EB3A9}"/>
              </a:ext>
            </a:extLst>
          </p:cNvPr>
          <p:cNvSpPr txBox="1"/>
          <p:nvPr/>
        </p:nvSpPr>
        <p:spPr>
          <a:xfrm>
            <a:off x="1398588" y="5814493"/>
            <a:ext cx="403247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/>
              <a:t>L = 2.5 m corresponds to JA&lt;1 for a/l = 0.2 and a/l = 0.25 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253251996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070DAB-5096-6416-1D16-5B5077816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86FEA9-DCA5-3835-C4CC-B3EDE918E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ADFFC6-E32C-D048-B38E-907251D93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1BA4ED9-8536-D6C3-0A97-BFF61BCEE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configuration: 2 quad per 2 RF structure</a:t>
            </a:r>
            <a:endParaRPr lang="de-CH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CD6EF9D-5734-DE8D-5345-52CD0548D1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3573"/>
              </p:ext>
            </p:extLst>
          </p:nvPr>
        </p:nvGraphicFramePr>
        <p:xfrm>
          <a:off x="55924" y="1052736"/>
          <a:ext cx="1210883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9166">
                  <a:extLst>
                    <a:ext uri="{9D8B030D-6E8A-4147-A177-3AD203B41FA5}">
                      <a16:colId xmlns:a16="http://schemas.microsoft.com/office/drawing/2014/main" val="1718616106"/>
                    </a:ext>
                  </a:extLst>
                </a:gridCol>
                <a:gridCol w="1150816">
                  <a:extLst>
                    <a:ext uri="{9D8B030D-6E8A-4147-A177-3AD203B41FA5}">
                      <a16:colId xmlns:a16="http://schemas.microsoft.com/office/drawing/2014/main" val="4164956996"/>
                    </a:ext>
                  </a:extLst>
                </a:gridCol>
                <a:gridCol w="1288211">
                  <a:extLst>
                    <a:ext uri="{9D8B030D-6E8A-4147-A177-3AD203B41FA5}">
                      <a16:colId xmlns:a16="http://schemas.microsoft.com/office/drawing/2014/main" val="4141016907"/>
                    </a:ext>
                  </a:extLst>
                </a:gridCol>
                <a:gridCol w="2029587">
                  <a:extLst>
                    <a:ext uri="{9D8B030D-6E8A-4147-A177-3AD203B41FA5}">
                      <a16:colId xmlns:a16="http://schemas.microsoft.com/office/drawing/2014/main" val="492521445"/>
                    </a:ext>
                  </a:extLst>
                </a:gridCol>
                <a:gridCol w="2684780">
                  <a:extLst>
                    <a:ext uri="{9D8B030D-6E8A-4147-A177-3AD203B41FA5}">
                      <a16:colId xmlns:a16="http://schemas.microsoft.com/office/drawing/2014/main" val="2135113885"/>
                    </a:ext>
                  </a:extLst>
                </a:gridCol>
                <a:gridCol w="2846275">
                  <a:extLst>
                    <a:ext uri="{9D8B030D-6E8A-4147-A177-3AD203B41FA5}">
                      <a16:colId xmlns:a16="http://schemas.microsoft.com/office/drawing/2014/main" val="14333760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Geometry (a/l)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 (mm)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 (MV/m)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 structure (m)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Rms bunch length (mm)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Phase advance/cell (deg)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3841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0.25 (maybe~&lt;)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12.5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3, but 2.5 m </a:t>
                      </a:r>
                      <a:r>
                        <a:rPr lang="de-CH" dirty="0" err="1"/>
                        <a:t>better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 to be seen WFS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69537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D7DF6B1-6727-975D-FB44-5B36E8F7D6B3}"/>
              </a:ext>
            </a:extLst>
          </p:cNvPr>
          <p:cNvSpPr txBox="1"/>
          <p:nvPr/>
        </p:nvSpPr>
        <p:spPr>
          <a:xfrm>
            <a:off x="-24680" y="1844824"/>
            <a:ext cx="1229767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*Energy compressor NOT fully re-optimized yet! See later</a:t>
            </a:r>
            <a:endParaRPr lang="de-CH" sz="1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89BAB97-B3D6-6894-858B-B46FFD3545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2188343"/>
            <a:ext cx="3981341" cy="298600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5D5FA4A-8D09-8109-25D2-41463FDC5403}"/>
              </a:ext>
            </a:extLst>
          </p:cNvPr>
          <p:cNvSpPr txBox="1"/>
          <p:nvPr/>
        </p:nvSpPr>
        <p:spPr>
          <a:xfrm>
            <a:off x="106498" y="692696"/>
            <a:ext cx="1139017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algn="ctr">
              <a:defRPr sz="2000"/>
            </a:lvl1pPr>
          </a:lstStyle>
          <a:p>
            <a:r>
              <a:rPr lang="de-CH" dirty="0"/>
              <a:t>Linac </a:t>
            </a:r>
            <a:r>
              <a:rPr lang="de-CH" dirty="0" err="1"/>
              <a:t>length</a:t>
            </a:r>
            <a:r>
              <a:rPr lang="de-CH" dirty="0"/>
              <a:t> = 754 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4BCE3F-268C-1D1B-3206-182E981CAF35}"/>
              </a:ext>
            </a:extLst>
          </p:cNvPr>
          <p:cNvSpPr txBox="1"/>
          <p:nvPr/>
        </p:nvSpPr>
        <p:spPr>
          <a:xfrm>
            <a:off x="1055440" y="2863691"/>
            <a:ext cx="23508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1.5 </a:t>
            </a:r>
            <a:r>
              <a:rPr lang="en-US" b="1" dirty="0" err="1"/>
              <a:t>mm.mrad</a:t>
            </a:r>
            <a:r>
              <a:rPr lang="en-US" b="1" dirty="0"/>
              <a:t> (WFS) *</a:t>
            </a:r>
            <a:endParaRPr lang="de-CH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F0EC35B-0D6C-8467-7831-01F10CA3CA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7839" y="2154145"/>
            <a:ext cx="3933762" cy="295032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D5AE34B-A6DE-E8C7-FCAB-2239124E64E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0841" b="19760"/>
          <a:stretch/>
        </p:blipFill>
        <p:spPr>
          <a:xfrm>
            <a:off x="8020011" y="2060848"/>
            <a:ext cx="4144748" cy="315097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C7607B0-48CB-D4A6-59EA-3CF7C0D35859}"/>
              </a:ext>
            </a:extLst>
          </p:cNvPr>
          <p:cNvSpPr txBox="1"/>
          <p:nvPr/>
        </p:nvSpPr>
        <p:spPr>
          <a:xfrm>
            <a:off x="9984432" y="2998368"/>
            <a:ext cx="15841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L = 3 m</a:t>
            </a:r>
            <a:endParaRPr lang="de-CH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3BA15C-FE7E-C185-3FDC-2AC83589C2F9}"/>
              </a:ext>
            </a:extLst>
          </p:cNvPr>
          <p:cNvSpPr txBox="1"/>
          <p:nvPr/>
        </p:nvSpPr>
        <p:spPr>
          <a:xfrm>
            <a:off x="4655840" y="2559092"/>
            <a:ext cx="36003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Phase advance/cell = 90 deg</a:t>
            </a:r>
            <a:endParaRPr lang="de-CH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6130E40-92D7-06FA-A5EB-7E97C3243CE3}"/>
              </a:ext>
            </a:extLst>
          </p:cNvPr>
          <p:cNvSpPr txBox="1"/>
          <p:nvPr/>
        </p:nvSpPr>
        <p:spPr>
          <a:xfrm>
            <a:off x="568103" y="5461333"/>
            <a:ext cx="1159328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/>
              <a:t>* </a:t>
            </a:r>
            <a:r>
              <a:rPr lang="en-US" dirty="0"/>
              <a:t>Emittance growth computed assuming L_str = 3 m. If we may go shorter it should be better.</a:t>
            </a:r>
          </a:p>
          <a:p>
            <a:r>
              <a:rPr lang="en-US" b="1" dirty="0"/>
              <a:t>* </a:t>
            </a:r>
            <a:r>
              <a:rPr lang="en-US" dirty="0"/>
              <a:t>In this case we may consider to slightly reduce a/l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3503521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35793A-39EB-7E7B-A07D-44C11B590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A4C1-9D90-413F-BC8E-FC708948DF54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ED61C8-5C66-412E-DB71-C2D51DEE7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7A0510-73FA-87C2-4180-77EB1E32A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74</a:t>
            </a:fld>
            <a:endParaRPr lang="en-GB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5FF5-C771-18DA-5D6A-8EE9637FE7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Check and re-optimization of the energy compressor</a:t>
            </a:r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1306846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CE2FAE-D3A2-FF57-4218-D53ED98D0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643214-91EC-A309-6199-D95BAC959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3AE386-CE1E-1E92-CA82-99D296880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65DD791-0234-C848-E8CA-B27898C5A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 = 3 GHz, Q2RF lattice, phi = 90 deg</a:t>
            </a:r>
            <a:endParaRPr lang="de-CH" dirty="0"/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DB827233-0F80-11E7-9162-9EED9578BB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995627"/>
              </p:ext>
            </p:extLst>
          </p:nvPr>
        </p:nvGraphicFramePr>
        <p:xfrm>
          <a:off x="3980780" y="5199830"/>
          <a:ext cx="533245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1068">
                  <a:extLst>
                    <a:ext uri="{9D8B030D-6E8A-4147-A177-3AD203B41FA5}">
                      <a16:colId xmlns:a16="http://schemas.microsoft.com/office/drawing/2014/main" val="2808043884"/>
                    </a:ext>
                  </a:extLst>
                </a:gridCol>
                <a:gridCol w="2683192">
                  <a:extLst>
                    <a:ext uri="{9D8B030D-6E8A-4147-A177-3AD203B41FA5}">
                      <a16:colId xmlns:a16="http://schemas.microsoft.com/office/drawing/2014/main" val="1718616106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41649569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 (GHz)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Rms bunch length (rms)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800"/>
                        <a:t>Rms dp/p (%)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3841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3.0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0.79952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0.68005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695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6.0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0.80844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0.73321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4387305"/>
                  </a:ext>
                </a:extLst>
              </a:tr>
            </a:tbl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ADCB0E86-9D75-3D64-6EF7-6A8DD09E38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1448508"/>
            <a:ext cx="4633738" cy="328762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638BF56-63FF-2766-2BEA-EDCED2026252}"/>
              </a:ext>
            </a:extLst>
          </p:cNvPr>
          <p:cNvSpPr txBox="1"/>
          <p:nvPr/>
        </p:nvSpPr>
        <p:spPr>
          <a:xfrm>
            <a:off x="1073865" y="1144505"/>
            <a:ext cx="3456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f = 3.0 GHz, </a:t>
            </a:r>
            <a:r>
              <a:rPr lang="en-US" sz="2000" b="1" dirty="0" err="1"/>
              <a:t>sigma_z</a:t>
            </a:r>
            <a:r>
              <a:rPr lang="en-US" sz="2000" b="1" dirty="0"/>
              <a:t> = 0.8 mm</a:t>
            </a:r>
            <a:endParaRPr lang="de-CH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DF564D-F513-338B-0DEA-F787D0719CBC}"/>
              </a:ext>
            </a:extLst>
          </p:cNvPr>
          <p:cNvSpPr txBox="1"/>
          <p:nvPr/>
        </p:nvSpPr>
        <p:spPr>
          <a:xfrm>
            <a:off x="344037" y="5737028"/>
            <a:ext cx="329003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Beams at the end of HE linac</a:t>
            </a:r>
            <a:endParaRPr lang="de-CH" sz="2000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0048D37-BDD8-E870-1434-0E483641B9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0192" y="1447643"/>
            <a:ext cx="4517959" cy="325802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A21F8DE-B006-EB2C-4D9A-91F9FDD5919B}"/>
              </a:ext>
            </a:extLst>
          </p:cNvPr>
          <p:cNvSpPr txBox="1"/>
          <p:nvPr/>
        </p:nvSpPr>
        <p:spPr>
          <a:xfrm>
            <a:off x="7153057" y="1201531"/>
            <a:ext cx="3456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f = 6.0 GHz, </a:t>
            </a:r>
            <a:r>
              <a:rPr lang="en-US" sz="2000" b="1" dirty="0" err="1"/>
              <a:t>sigma_z</a:t>
            </a:r>
            <a:r>
              <a:rPr lang="en-US" sz="2000" b="1" dirty="0"/>
              <a:t> = 0.8 mm</a:t>
            </a:r>
            <a:endParaRPr lang="de-CH" sz="2000" b="1" dirty="0"/>
          </a:p>
        </p:txBody>
      </p:sp>
    </p:spTree>
    <p:extLst>
      <p:ext uri="{BB962C8B-B14F-4D97-AF65-F5344CB8AC3E}">
        <p14:creationId xmlns:p14="http://schemas.microsoft.com/office/powerpoint/2010/main" val="233657537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AAD209-90AE-3DEC-44FA-117560E8A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BE24B7-0EDE-C115-6706-CDC1DACA9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8E0B8-7E78-123D-7D4D-B7FB29C94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AB51EA6-6BF7-0F10-3CFA-FAFCE9CB4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EC for beam accelerated at 6 GHz</a:t>
            </a:r>
            <a:br>
              <a:rPr lang="de-CH" sz="2800" b="1" dirty="0"/>
            </a:br>
            <a:br>
              <a:rPr lang="de-CH" sz="2800" b="1" dirty="0"/>
            </a:br>
            <a:endParaRPr lang="de-CH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ADE390-0191-BCBF-507E-27C67B2B7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285" y="1255076"/>
            <a:ext cx="6568803" cy="47519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F35360-7795-6551-4648-1A2CAECAFF9F}"/>
              </a:ext>
            </a:extLst>
          </p:cNvPr>
          <p:cNvSpPr txBox="1"/>
          <p:nvPr/>
        </p:nvSpPr>
        <p:spPr>
          <a:xfrm>
            <a:off x="7104112" y="2276872"/>
            <a:ext cx="489654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0.8 mm @ 6 GHz is at the moment excluded.</a:t>
            </a:r>
          </a:p>
          <a:p>
            <a:pPr algn="ctr"/>
            <a:r>
              <a:rPr lang="en-US" dirty="0"/>
              <a:t>The bunch length is too long to remain in the linear part of the RF at 6 GHz</a:t>
            </a:r>
            <a:endParaRPr lang="de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204F97-F8C2-9D69-1273-7BB07F740CA2}"/>
              </a:ext>
            </a:extLst>
          </p:cNvPr>
          <p:cNvSpPr txBox="1"/>
          <p:nvPr/>
        </p:nvSpPr>
        <p:spPr>
          <a:xfrm>
            <a:off x="1326580" y="981356"/>
            <a:ext cx="4121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U</a:t>
            </a:r>
            <a:r>
              <a:rPr lang="en-US" sz="1800" b="1" dirty="0"/>
              <a:t>sing f = 6 GHz for the EC cavities</a:t>
            </a:r>
            <a:endParaRPr lang="de-CH" b="1" dirty="0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F750551E-A9A8-F8EB-265C-4CBB8C33B0DD}"/>
              </a:ext>
            </a:extLst>
          </p:cNvPr>
          <p:cNvSpPr/>
          <p:nvPr/>
        </p:nvSpPr>
        <p:spPr>
          <a:xfrm>
            <a:off x="9264352" y="3501008"/>
            <a:ext cx="576064" cy="553998"/>
          </a:xfrm>
          <a:prstGeom prst="downArrow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AAFFFC-708C-A59A-34B1-EE5890AB915C}"/>
              </a:ext>
            </a:extLst>
          </p:cNvPr>
          <p:cNvSpPr txBox="1"/>
          <p:nvPr/>
        </p:nvSpPr>
        <p:spPr>
          <a:xfrm>
            <a:off x="7320136" y="4677793"/>
            <a:ext cx="44644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ym typeface="Wingdings" panose="05000000000000000000" pitchFamily="2" charset="2"/>
              </a:rPr>
              <a:t>Excluded at the moment</a:t>
            </a:r>
            <a:endParaRPr lang="de-CH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9F63B9-3B08-3D74-088C-AC033FB73BA6}"/>
              </a:ext>
            </a:extLst>
          </p:cNvPr>
          <p:cNvSpPr txBox="1"/>
          <p:nvPr/>
        </p:nvSpPr>
        <p:spPr>
          <a:xfrm>
            <a:off x="7752184" y="1088740"/>
            <a:ext cx="212365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b="1" dirty="0">
                <a:solidFill>
                  <a:srgbClr val="FF0000"/>
                </a:solidFill>
              </a:rPr>
              <a:t>ARRIVED HERE</a:t>
            </a:r>
          </a:p>
        </p:txBody>
      </p:sp>
    </p:spTree>
    <p:extLst>
      <p:ext uri="{BB962C8B-B14F-4D97-AF65-F5344CB8AC3E}">
        <p14:creationId xmlns:p14="http://schemas.microsoft.com/office/powerpoint/2010/main" val="358313433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AAD209-90AE-3DEC-44FA-117560E8A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BE24B7-0EDE-C115-6706-CDC1DACA9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8E0B8-7E78-123D-7D4D-B7FB29C94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AB51EA6-6BF7-0F10-3CFA-FAFCE9CB4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EC for beam accelerated at 6 GHz</a:t>
            </a:r>
            <a:br>
              <a:rPr lang="de-CH" sz="2800" b="1" dirty="0"/>
            </a:br>
            <a:br>
              <a:rPr lang="de-CH" sz="2800" b="1" dirty="0"/>
            </a:br>
            <a:endParaRPr lang="de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E372EC-6A38-C723-FD68-DB70C027D83F}"/>
              </a:ext>
            </a:extLst>
          </p:cNvPr>
          <p:cNvSpPr txBox="1"/>
          <p:nvPr/>
        </p:nvSpPr>
        <p:spPr>
          <a:xfrm>
            <a:off x="204655" y="5274084"/>
            <a:ext cx="783556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/>
              <a:t>Presently only solution available to get 4 mm (tunable) and 0.13-0.14% (not much margin like for the previous case)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1C9648-0CC4-9771-4656-A3C7FA1CE296}"/>
              </a:ext>
            </a:extLst>
          </p:cNvPr>
          <p:cNvSpPr txBox="1"/>
          <p:nvPr/>
        </p:nvSpPr>
        <p:spPr>
          <a:xfrm>
            <a:off x="4151784" y="674978"/>
            <a:ext cx="4121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U</a:t>
            </a:r>
            <a:r>
              <a:rPr lang="en-US" sz="1800" b="1" dirty="0"/>
              <a:t>sing f = 3 GHz for the EC cavities</a:t>
            </a:r>
            <a:endParaRPr lang="de-CH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6992CD-147D-6BA0-54AA-704E53569AF2}"/>
              </a:ext>
            </a:extLst>
          </p:cNvPr>
          <p:cNvSpPr txBox="1"/>
          <p:nvPr/>
        </p:nvSpPr>
        <p:spPr>
          <a:xfrm>
            <a:off x="8381442" y="917983"/>
            <a:ext cx="2880320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/>
              <a:t>FINAL BUNCHES</a:t>
            </a:r>
          </a:p>
          <a:p>
            <a:r>
              <a:rPr lang="de-CH" sz="1400" b="1" dirty="0"/>
              <a:t>Final </a:t>
            </a:r>
            <a:r>
              <a:rPr lang="de-CH" sz="1400" b="1" dirty="0" err="1"/>
              <a:t>bunches</a:t>
            </a:r>
            <a:r>
              <a:rPr lang="de-CH" sz="1400" b="1" dirty="0"/>
              <a:t> n. 1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3.9254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0.12624%</a:t>
            </a:r>
          </a:p>
          <a:p>
            <a:endParaRPr lang="de-CH" sz="1400" dirty="0"/>
          </a:p>
          <a:p>
            <a:r>
              <a:rPr lang="de-CH" sz="1400" b="1" dirty="0"/>
              <a:t>Final </a:t>
            </a:r>
            <a:r>
              <a:rPr lang="de-CH" sz="1400" b="1" dirty="0" err="1"/>
              <a:t>bunches</a:t>
            </a:r>
            <a:r>
              <a:rPr lang="de-CH" sz="1400" b="1" dirty="0"/>
              <a:t> n. 2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3.9453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0.13191%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4.7284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-0.039415%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-0.035234%</a:t>
            </a:r>
          </a:p>
          <a:p>
            <a:endParaRPr lang="de-CH" sz="1400" dirty="0"/>
          </a:p>
          <a:p>
            <a:r>
              <a:rPr lang="de-CH" sz="1400" b="1" dirty="0"/>
              <a:t>Final </a:t>
            </a:r>
            <a:r>
              <a:rPr lang="de-CH" sz="1400" b="1" dirty="0" err="1"/>
              <a:t>bunches</a:t>
            </a:r>
            <a:r>
              <a:rPr lang="de-CH" sz="1400" b="1" dirty="0"/>
              <a:t> n. 3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3.9486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0.13695%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9.0676 ps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-0.076269%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-0.07209%</a:t>
            </a:r>
          </a:p>
          <a:p>
            <a:endParaRPr lang="de-CH" sz="1400" dirty="0"/>
          </a:p>
          <a:p>
            <a:r>
              <a:rPr lang="de-CH" sz="1400" b="1" dirty="0"/>
              <a:t>Final </a:t>
            </a:r>
            <a:r>
              <a:rPr lang="de-CH" sz="1400" b="1" dirty="0" err="1"/>
              <a:t>bunches</a:t>
            </a:r>
            <a:r>
              <a:rPr lang="de-CH" sz="1400" b="1" dirty="0"/>
              <a:t> n. 4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bunch</a:t>
            </a:r>
            <a:r>
              <a:rPr lang="de-CH" sz="1400" dirty="0"/>
              <a:t> </a:t>
            </a:r>
            <a:r>
              <a:rPr lang="de-CH" sz="1400" dirty="0" err="1"/>
              <a:t>length</a:t>
            </a:r>
            <a:r>
              <a:rPr lang="de-CH" sz="1400" dirty="0"/>
              <a:t> = 3.9325 mm</a:t>
            </a:r>
          </a:p>
          <a:p>
            <a:r>
              <a:rPr lang="de-CH" sz="1400" dirty="0" err="1"/>
              <a:t>rms</a:t>
            </a:r>
            <a:r>
              <a:rPr lang="de-CH" sz="1400" dirty="0"/>
              <a:t> </a:t>
            </a:r>
            <a:r>
              <a:rPr lang="de-CH" sz="1400" dirty="0" err="1"/>
              <a:t>dp</a:t>
            </a:r>
            <a:r>
              <a:rPr lang="de-CH" sz="1400" dirty="0"/>
              <a:t>/p = 0.14098%</a:t>
            </a:r>
          </a:p>
          <a:p>
            <a:r>
              <a:rPr lang="de-CH" sz="1400" dirty="0" err="1"/>
              <a:t>Dt</a:t>
            </a:r>
            <a:r>
              <a:rPr lang="de-CH" sz="1400" dirty="0"/>
              <a:t> = 14.2556 ps</a:t>
            </a:r>
          </a:p>
          <a:p>
            <a:endParaRPr lang="de-CH" sz="1400" dirty="0"/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pC</a:t>
            </a:r>
            <a:r>
              <a:rPr lang="de-CH" sz="1400" dirty="0"/>
              <a:t> = -0.12324%</a:t>
            </a:r>
          </a:p>
          <a:p>
            <a:r>
              <a:rPr lang="de-CH" sz="1400" dirty="0" err="1"/>
              <a:t>Dp</a:t>
            </a:r>
            <a:r>
              <a:rPr lang="de-CH" sz="1400" dirty="0"/>
              <a:t> 5 </a:t>
            </a:r>
            <a:r>
              <a:rPr lang="de-CH" sz="1400" dirty="0" err="1"/>
              <a:t>nC</a:t>
            </a:r>
            <a:r>
              <a:rPr lang="de-CH" sz="1400" dirty="0"/>
              <a:t> = -0.11906%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4904F3-FAE5-D11A-A641-89EB078AC4FC}"/>
              </a:ext>
            </a:extLst>
          </p:cNvPr>
          <p:cNvSpPr txBox="1"/>
          <p:nvPr/>
        </p:nvSpPr>
        <p:spPr>
          <a:xfrm>
            <a:off x="3143672" y="3913020"/>
            <a:ext cx="534548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/>
              <a:t>Different bunch length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/>
              <a:t>A moderate off-crest operation~3-4 deg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/>
              <a:t>Use few 6 GHz cavities upstream the chicane to linearize </a:t>
            </a:r>
            <a:r>
              <a:rPr lang="en-US" sz="1600" dirty="0">
                <a:sym typeface="Wingdings" panose="05000000000000000000" pitchFamily="2" charset="2"/>
              </a:rPr>
              <a:t> not really efficient, and I would not go to X-band</a:t>
            </a:r>
            <a:endParaRPr lang="en-US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E7C969-8FD8-CAD1-E089-7B702AD584B2}"/>
              </a:ext>
            </a:extLst>
          </p:cNvPr>
          <p:cNvSpPr txBox="1"/>
          <p:nvPr/>
        </p:nvSpPr>
        <p:spPr>
          <a:xfrm>
            <a:off x="9768408" y="674978"/>
            <a:ext cx="2423592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rgbClr val="FF66FF"/>
                </a:solidFill>
              </a:rPr>
              <a:t>V = 640 (3 GHz: 580) MV</a:t>
            </a:r>
            <a:br>
              <a:rPr lang="en-US" sz="1200" b="1" dirty="0">
                <a:solidFill>
                  <a:srgbClr val="FF66FF"/>
                </a:solidFill>
              </a:rPr>
            </a:br>
            <a:r>
              <a:rPr lang="en-US" sz="1200" b="1" dirty="0">
                <a:solidFill>
                  <a:srgbClr val="FF66FF"/>
                </a:solidFill>
              </a:rPr>
              <a:t> ANGLE = 8.43 (3 GHz: 9.1605) deg</a:t>
            </a:r>
            <a:endParaRPr lang="de-CH" sz="1200" b="1" dirty="0">
              <a:solidFill>
                <a:srgbClr val="FF66FF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8E74E76-DCBD-49B2-9D51-EC65B418FA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993" y="1044310"/>
            <a:ext cx="6495339" cy="234728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2D2C043-0F8D-D6C0-F17A-B4F07AED47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71" y="3801773"/>
            <a:ext cx="3319114" cy="120738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62E0328-284C-8B6D-4E24-A8EC1ED908DC}"/>
              </a:ext>
            </a:extLst>
          </p:cNvPr>
          <p:cNvSpPr txBox="1"/>
          <p:nvPr/>
        </p:nvSpPr>
        <p:spPr>
          <a:xfrm>
            <a:off x="230616" y="3499258"/>
            <a:ext cx="61772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Possible improvements (to be investigated):</a:t>
            </a:r>
          </a:p>
        </p:txBody>
      </p:sp>
    </p:spTree>
    <p:extLst>
      <p:ext uri="{BB962C8B-B14F-4D97-AF65-F5344CB8AC3E}">
        <p14:creationId xmlns:p14="http://schemas.microsoft.com/office/powerpoint/2010/main" val="3367589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7E7EE7-A1C1-2AA1-5D81-40BDE6D7B8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449388"/>
            <a:ext cx="5544691" cy="2004460"/>
          </a:xfrm>
        </p:spPr>
        <p:txBody>
          <a:bodyPr/>
          <a:lstStyle/>
          <a:p>
            <a:r>
              <a:rPr lang="en-GB" noProof="0" dirty="0"/>
              <a:t>f = 6 GHz, G = 30 MV/m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5C42A588-5227-6E41-0C60-F5ACB1A2EF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S. Bettoni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915B4B0B-C1BA-E12B-3E57-9AB5856AA2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Zoom, 25 July 2025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A10C020C-C065-21D1-0363-91050047A9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 quadrupoles per 2 RF structures (1Q2RF)</a:t>
            </a:r>
            <a:endParaRPr lang="de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E922DA-71B2-AD71-CC81-01B863E9E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128" y="2132856"/>
            <a:ext cx="3240360" cy="147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05776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6AC944-04DC-092A-F5C1-BD7F9D449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6CA715-3F87-5615-CBDF-F02078988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615C1F-9ED0-3786-A4B0-DCEE51D0D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7C9C344-8342-EE30-F70C-01FAA2F56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quad each 2 RF structures</a:t>
            </a:r>
            <a:endParaRPr lang="de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FBCE1F-A7C4-935C-09AB-5CB3DD63D0ED}"/>
              </a:ext>
            </a:extLst>
          </p:cNvPr>
          <p:cNvSpPr txBox="1"/>
          <p:nvPr/>
        </p:nvSpPr>
        <p:spPr>
          <a:xfrm>
            <a:off x="695325" y="1341348"/>
            <a:ext cx="1022521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Path: C:\Users\bettoni_s\switchdrive\Backup Documents\FCC\22_Progress_Linacs\JA_6GHz_3m\</a:t>
            </a:r>
            <a:r>
              <a:rPr lang="en-US" sz="1400" dirty="0" err="1"/>
              <a:t>OneQuadPerRF_ok</a:t>
            </a:r>
            <a:r>
              <a:rPr lang="en-US" sz="1400" dirty="0"/>
              <a:t>\G_30MV_m </a:t>
            </a:r>
            <a:endParaRPr lang="de-CH" sz="1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A56418E-8B39-46E3-35CF-9AF3E725A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638684"/>
            <a:ext cx="5334000" cy="40005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8BE4A35-7E58-4AF4-A6D1-4AD2884E42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984" y="1672964"/>
            <a:ext cx="5334000" cy="40005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B8378A5-5D07-A33C-AFED-CA0BE2D86EE9}"/>
              </a:ext>
            </a:extLst>
          </p:cNvPr>
          <p:cNvSpPr txBox="1"/>
          <p:nvPr/>
        </p:nvSpPr>
        <p:spPr>
          <a:xfrm>
            <a:off x="695325" y="945304"/>
            <a:ext cx="1029721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Also for this case we observe what happens with the other kind of lattice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193950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F2F60-6A08-C918-55B8-B3C5495C6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690E16-6B88-DE61-8B95-969D23D23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E4A8FD-A109-47EF-42A5-5EA4AF5F6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C979B57-44F2-95F7-DE41-DB7793371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we were at f = 2.8 GHz</a:t>
            </a:r>
            <a:endParaRPr lang="de-CH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B211C5F-E881-92DE-ED55-D439050E8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272" y="836712"/>
            <a:ext cx="10634402" cy="543381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B53F65E-7FFE-1379-4D4A-DC8F9B414BA4}"/>
              </a:ext>
            </a:extLst>
          </p:cNvPr>
          <p:cNvSpPr txBox="1"/>
          <p:nvPr/>
        </p:nvSpPr>
        <p:spPr>
          <a:xfrm rot="534641">
            <a:off x="7977057" y="5347690"/>
            <a:ext cx="248369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i="1" dirty="0"/>
              <a:t>Slide FCC Week 2025</a:t>
            </a:r>
            <a:endParaRPr lang="de-CH" sz="2000" b="1" i="1" dirty="0"/>
          </a:p>
        </p:txBody>
      </p:sp>
    </p:spTree>
    <p:extLst>
      <p:ext uri="{BB962C8B-B14F-4D97-AF65-F5344CB8AC3E}">
        <p14:creationId xmlns:p14="http://schemas.microsoft.com/office/powerpoint/2010/main" val="168686759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6AC944-04DC-092A-F5C1-BD7F9D449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6CA715-3F87-5615-CBDF-F02078988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615C1F-9ED0-3786-A4B0-DCEE51D0D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7C9C344-8342-EE30-F70C-01FAA2F56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quad each 2 RF structures, </a:t>
            </a:r>
            <a:r>
              <a:rPr lang="en-US" dirty="0">
                <a:solidFill>
                  <a:schemeClr val="accent6"/>
                </a:solidFill>
              </a:rPr>
              <a:t>L = 2.5 m</a:t>
            </a:r>
            <a:endParaRPr lang="de-CH" dirty="0">
              <a:solidFill>
                <a:schemeClr val="accent6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FBCE1F-A7C4-935C-09AB-5CB3DD63D0ED}"/>
              </a:ext>
            </a:extLst>
          </p:cNvPr>
          <p:cNvSpPr txBox="1"/>
          <p:nvPr/>
        </p:nvSpPr>
        <p:spPr>
          <a:xfrm>
            <a:off x="695325" y="1088740"/>
            <a:ext cx="1022521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Path: C:\Users\bettoni_s\switchdrive\Backup Documents\FCC\22_Progress_Linacs\JA_6GHz_3m\</a:t>
            </a:r>
            <a:r>
              <a:rPr lang="en-US" sz="1400" dirty="0" err="1"/>
              <a:t>OneQuadPerRF_ok</a:t>
            </a:r>
            <a:r>
              <a:rPr lang="en-US" sz="1400" dirty="0"/>
              <a:t>\L_2p5m</a:t>
            </a:r>
            <a:endParaRPr lang="de-CH" sz="1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5F5C4B5-9DB8-E7E4-98CF-E531D1C03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4032" y="2060848"/>
            <a:ext cx="5334000" cy="40005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F46F0E6-AA87-76EF-6A9D-CEFE8EC5F0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24" y="2060848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48006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6AC944-04DC-092A-F5C1-BD7F9D449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6CA715-3F87-5615-CBDF-F02078988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615C1F-9ED0-3786-A4B0-DCEE51D0D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7C9C344-8342-EE30-F70C-01FAA2F56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quad each 2 RF structures, </a:t>
            </a:r>
            <a:r>
              <a:rPr lang="en-US" dirty="0">
                <a:solidFill>
                  <a:schemeClr val="accent6"/>
                </a:solidFill>
              </a:rPr>
              <a:t>L = 2 m</a:t>
            </a:r>
            <a:endParaRPr lang="de-CH" dirty="0">
              <a:solidFill>
                <a:schemeClr val="accent6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FBCE1F-A7C4-935C-09AB-5CB3DD63D0ED}"/>
              </a:ext>
            </a:extLst>
          </p:cNvPr>
          <p:cNvSpPr txBox="1"/>
          <p:nvPr/>
        </p:nvSpPr>
        <p:spPr>
          <a:xfrm>
            <a:off x="695325" y="1088740"/>
            <a:ext cx="1022521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Path: C:\Users\bettoni_s\switchdrive\Backup Documents\FCC\22_Progress_Linacs\JA_6GHz_3m\</a:t>
            </a:r>
            <a:r>
              <a:rPr lang="en-US" sz="1400" dirty="0" err="1"/>
              <a:t>OneQuadPerRF_ok</a:t>
            </a:r>
            <a:r>
              <a:rPr lang="en-US" sz="1400" dirty="0"/>
              <a:t>\L_2m</a:t>
            </a:r>
            <a:endParaRPr lang="de-CH" sz="1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87A3193-D8DD-08A2-0FA7-A2B61FC0DA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749" y="1839456"/>
            <a:ext cx="5334000" cy="40005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F3E717-B35B-4058-5081-16B989B497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387" y="183576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27058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1AA427BF-E5CA-2B25-9202-E0937D3D88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5064" y="1470231"/>
            <a:ext cx="5334000" cy="40005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BD755A-9D40-BF6B-7945-A8DD0D9A0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06132B-3B0A-1400-271E-948FE48AF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32E2D-0BD8-C455-771F-32D019F97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03E86B6-496E-D62A-D7E0-5FBAB8871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structure length scan: summary</a:t>
            </a:r>
            <a:endParaRPr lang="de-CH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B89BAA9-B573-7472-039F-3BA64DBC1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567" y="1340768"/>
            <a:ext cx="5334000" cy="40005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115E26A-185F-41EB-1752-BE7EAAF3F3B3}"/>
              </a:ext>
            </a:extLst>
          </p:cNvPr>
          <p:cNvSpPr txBox="1"/>
          <p:nvPr/>
        </p:nvSpPr>
        <p:spPr>
          <a:xfrm>
            <a:off x="1012655" y="934716"/>
            <a:ext cx="104497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/>
              <a:t>C:\Users\bettoni_s\switchdrive\Backup </a:t>
            </a:r>
            <a:r>
              <a:rPr lang="de-CH" sz="1400" dirty="0" err="1"/>
              <a:t>Documents</a:t>
            </a:r>
            <a:r>
              <a:rPr lang="de-CH" sz="1400" dirty="0"/>
              <a:t>\FCC\22_Progress_Linacs\JA_6GHz_3m\</a:t>
            </a:r>
            <a:r>
              <a:rPr lang="de-CH" sz="1400" dirty="0" err="1"/>
              <a:t>OneQuadPerRF_ok</a:t>
            </a:r>
            <a:endParaRPr lang="de-CH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854F42-AF9D-3D8C-9887-881640DDC623}"/>
              </a:ext>
            </a:extLst>
          </p:cNvPr>
          <p:cNvSpPr txBox="1"/>
          <p:nvPr/>
        </p:nvSpPr>
        <p:spPr>
          <a:xfrm>
            <a:off x="1596447" y="2715585"/>
            <a:ext cx="341383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Phase advance = 90 deg</a:t>
            </a:r>
            <a:endParaRPr lang="de-CH" sz="2000" b="1" dirty="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47B05D0F-4439-E0CA-DC1A-1700AF24D4DD}"/>
              </a:ext>
            </a:extLst>
          </p:cNvPr>
          <p:cNvSpPr/>
          <p:nvPr/>
        </p:nvSpPr>
        <p:spPr>
          <a:xfrm>
            <a:off x="5778726" y="3141809"/>
            <a:ext cx="458788" cy="576064"/>
          </a:xfrm>
          <a:prstGeom prst="rightArrow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A29CCB-C69C-6A8C-9432-47139B811610}"/>
              </a:ext>
            </a:extLst>
          </p:cNvPr>
          <p:cNvSpPr txBox="1"/>
          <p:nvPr/>
        </p:nvSpPr>
        <p:spPr>
          <a:xfrm>
            <a:off x="5115276" y="2453678"/>
            <a:ext cx="19888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For emittance a/l&gt;=0.2</a:t>
            </a:r>
            <a:endParaRPr lang="de-CH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222D625-3A5B-A4F9-FCE6-284E1FF36010}"/>
              </a:ext>
            </a:extLst>
          </p:cNvPr>
          <p:cNvCxnSpPr>
            <a:cxnSpLocks/>
          </p:cNvCxnSpPr>
          <p:nvPr/>
        </p:nvCxnSpPr>
        <p:spPr>
          <a:xfrm>
            <a:off x="7629104" y="3393109"/>
            <a:ext cx="198860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3CAF958-E199-15B1-C3D2-FD3A94C176C3}"/>
              </a:ext>
            </a:extLst>
          </p:cNvPr>
          <p:cNvSpPr txBox="1"/>
          <p:nvPr/>
        </p:nvSpPr>
        <p:spPr>
          <a:xfrm>
            <a:off x="9552384" y="3198724"/>
            <a:ext cx="240427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/>
              <a:t>Limit = 2 (single- and multi-bunch together)</a:t>
            </a:r>
            <a:endParaRPr lang="de-CH" sz="1600" b="1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7FBCCFA-1ACE-D643-A50C-B89E187FF41E}"/>
              </a:ext>
            </a:extLst>
          </p:cNvPr>
          <p:cNvSpPr/>
          <p:nvPr/>
        </p:nvSpPr>
        <p:spPr>
          <a:xfrm>
            <a:off x="2711624" y="3717873"/>
            <a:ext cx="2376264" cy="1351337"/>
          </a:xfrm>
          <a:prstGeom prst="ellipse">
            <a:avLst/>
          </a:prstGeom>
          <a:noFill/>
          <a:ln w="3810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15AE64-8E34-FF2D-0F5C-74D58EDA631A}"/>
              </a:ext>
            </a:extLst>
          </p:cNvPr>
          <p:cNvSpPr txBox="1"/>
          <p:nvPr/>
        </p:nvSpPr>
        <p:spPr>
          <a:xfrm>
            <a:off x="623392" y="5373216"/>
            <a:ext cx="11017299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Outcomes: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1600" dirty="0"/>
              <a:t>If we assume a/l = 0.25 we are ok for transverse static and dynamic (single-) with some margin. In this case a reduction of the RF length is </a:t>
            </a:r>
            <a:r>
              <a:rPr lang="en-US" sz="1600" b="1" u="sng" dirty="0"/>
              <a:t>beneficial</a:t>
            </a:r>
            <a:r>
              <a:rPr lang="en-US" sz="1600" dirty="0"/>
              <a:t>.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1600" dirty="0"/>
              <a:t>If we assume a/l = 0.2 we have still to optimize static and we probably </a:t>
            </a:r>
            <a:r>
              <a:rPr lang="en-US" sz="1600" b="1" u="sng" dirty="0"/>
              <a:t>must</a:t>
            </a:r>
            <a:r>
              <a:rPr lang="en-US" sz="1600" dirty="0"/>
              <a:t> reduce the length of the RF structure.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365945602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6AC944-04DC-092A-F5C1-BD7F9D449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6CA715-3F87-5615-CBDF-F02078988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615C1F-9ED0-3786-A4B0-DCEE51D0D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7C9C344-8342-EE30-F70C-01FAA2F56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quad each 2 RF structures, </a:t>
            </a:r>
            <a:r>
              <a:rPr lang="en-US" dirty="0">
                <a:solidFill>
                  <a:schemeClr val="accent6"/>
                </a:solidFill>
              </a:rPr>
              <a:t>phase advance</a:t>
            </a:r>
            <a:r>
              <a:rPr lang="en-US" dirty="0"/>
              <a:t> = 70 deg</a:t>
            </a:r>
            <a:endParaRPr lang="de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FBCE1F-A7C4-935C-09AB-5CB3DD63D0ED}"/>
              </a:ext>
            </a:extLst>
          </p:cNvPr>
          <p:cNvSpPr txBox="1"/>
          <p:nvPr/>
        </p:nvSpPr>
        <p:spPr>
          <a:xfrm>
            <a:off x="695325" y="1088740"/>
            <a:ext cx="1022521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Path: C:\Users\bettoni_s\switchdrive\Backup Documents\FCC\22_Progress_Linacs\JA_6GHz_3m\</a:t>
            </a:r>
            <a:r>
              <a:rPr lang="en-US" sz="1400" dirty="0" err="1"/>
              <a:t>OneQuadPerRF_ok</a:t>
            </a:r>
            <a:r>
              <a:rPr lang="en-US" sz="1400" dirty="0"/>
              <a:t>\Dmu_70deg</a:t>
            </a:r>
            <a:endParaRPr lang="de-CH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BA604E-8F2E-3E0A-4B75-972B0D0B23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4032" y="1899184"/>
            <a:ext cx="5334000" cy="4000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C51C41-0B2D-2F2D-49BA-6BC340ED90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416" y="1899184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36381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6AC944-04DC-092A-F5C1-BD7F9D449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6CA715-3F87-5615-CBDF-F02078988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615C1F-9ED0-3786-A4B0-DCEE51D0D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7C9C344-8342-EE30-F70C-01FAA2F56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quad each 2 RF structures, phase advance = 80 deg</a:t>
            </a:r>
            <a:endParaRPr lang="de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FBCE1F-A7C4-935C-09AB-5CB3DD63D0ED}"/>
              </a:ext>
            </a:extLst>
          </p:cNvPr>
          <p:cNvSpPr txBox="1"/>
          <p:nvPr/>
        </p:nvSpPr>
        <p:spPr>
          <a:xfrm>
            <a:off x="695325" y="1088740"/>
            <a:ext cx="1022521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Path: C:\Users\bettoni_s\switchdrive\Backup Documents\FCC\22_Progress_Linacs\JA_6GHz_3m\</a:t>
            </a:r>
            <a:r>
              <a:rPr lang="en-US" sz="1400" dirty="0" err="1"/>
              <a:t>OneQuadPerRF_ok</a:t>
            </a:r>
            <a:r>
              <a:rPr lang="en-US" sz="1400" dirty="0"/>
              <a:t>\Dmu_80deg</a:t>
            </a:r>
            <a:endParaRPr lang="de-CH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D252CD-1FBA-7FFB-2276-0D54644BF7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7930" y="1644136"/>
            <a:ext cx="5334000" cy="4000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BDAE7B-79EF-7617-6627-36AB37A897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043" y="162840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53113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6AC944-04DC-092A-F5C1-BD7F9D449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6CA715-3F87-5615-CBDF-F02078988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615C1F-9ED0-3786-A4B0-DCEE51D0D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7C9C344-8342-EE30-F70C-01FAA2F56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quad each 2 RF structures, phase advance = 100 deg</a:t>
            </a:r>
            <a:endParaRPr lang="de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FBCE1F-A7C4-935C-09AB-5CB3DD63D0ED}"/>
              </a:ext>
            </a:extLst>
          </p:cNvPr>
          <p:cNvSpPr txBox="1"/>
          <p:nvPr/>
        </p:nvSpPr>
        <p:spPr>
          <a:xfrm>
            <a:off x="695325" y="1088740"/>
            <a:ext cx="1022521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Path: C:\Users\bettoni_s\switchdrive\Backup Documents\FCC\22_Progress_Linacs\JA_6GHz_3m\</a:t>
            </a:r>
            <a:r>
              <a:rPr lang="en-US" sz="1400" dirty="0" err="1"/>
              <a:t>OneQuadPerRF_ok</a:t>
            </a:r>
            <a:r>
              <a:rPr lang="en-US" sz="1400" dirty="0"/>
              <a:t>\Dmu_100deg</a:t>
            </a:r>
            <a:endParaRPr lang="de-CH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8F9A9B-F5DD-C572-1914-A0898FCD78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5784" y="1854128"/>
            <a:ext cx="5334000" cy="4000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42D6CB-BFEE-6A26-CF90-E51289C613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362" y="1854128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31857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6AC944-04DC-092A-F5C1-BD7F9D449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6CA715-3F87-5615-CBDF-F02078988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615C1F-9ED0-3786-A4B0-DCEE51D0D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7C9C344-8342-EE30-F70C-01FAA2F56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quad each 2 RF structures, phase advance = 120 deg</a:t>
            </a:r>
            <a:endParaRPr lang="de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FBCE1F-A7C4-935C-09AB-5CB3DD63D0ED}"/>
              </a:ext>
            </a:extLst>
          </p:cNvPr>
          <p:cNvSpPr txBox="1"/>
          <p:nvPr/>
        </p:nvSpPr>
        <p:spPr>
          <a:xfrm>
            <a:off x="695325" y="1088740"/>
            <a:ext cx="1022521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Path: C:\Users\bettoni_s\switchdrive\Backup Documents\FCC\22_Progress_Linacs\JA_6GHz_3m\</a:t>
            </a:r>
            <a:r>
              <a:rPr lang="en-US" sz="1400" dirty="0" err="1"/>
              <a:t>OneQuadPerRF_ok</a:t>
            </a:r>
            <a:r>
              <a:rPr lang="en-US" sz="1400" dirty="0"/>
              <a:t>\Dmu_120deg</a:t>
            </a:r>
            <a:endParaRPr lang="de-CH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226088-5AD5-A832-F1EC-D6A3A737C3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048" y="1668028"/>
            <a:ext cx="5334000" cy="4000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0D2FEE-42F3-17E7-3903-426821A19E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432" y="1668028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71889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939E665E-ECA7-6544-BEED-704C5F0101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4072" y="1268760"/>
            <a:ext cx="5334000" cy="40005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BD755A-9D40-BF6B-7945-A8DD0D9A0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06132B-3B0A-1400-271E-948FE48AF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32E2D-0BD8-C455-771F-32D019F97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03E86B6-496E-D62A-D7E0-5FBAB8871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advance scan: summary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F3B9D6-CE5D-C651-BBC1-C32FA9D199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968" y="1232869"/>
            <a:ext cx="5334000" cy="40005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115E26A-185F-41EB-1752-BE7EAAF3F3B3}"/>
              </a:ext>
            </a:extLst>
          </p:cNvPr>
          <p:cNvSpPr txBox="1"/>
          <p:nvPr/>
        </p:nvSpPr>
        <p:spPr>
          <a:xfrm>
            <a:off x="1046956" y="803317"/>
            <a:ext cx="104497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/>
              <a:t>C:\Users\bettoni_s\switchdrive\Backup </a:t>
            </a:r>
            <a:r>
              <a:rPr lang="de-CH" sz="1400" dirty="0" err="1"/>
              <a:t>Documents</a:t>
            </a:r>
            <a:r>
              <a:rPr lang="de-CH" sz="1400" dirty="0"/>
              <a:t>\FCC\22_Progress_Linacs\JA_6GHz_3m\</a:t>
            </a:r>
            <a:r>
              <a:rPr lang="de-CH" sz="1400" dirty="0" err="1"/>
              <a:t>OneQuadPerRF_ok</a:t>
            </a:r>
            <a:endParaRPr lang="de-CH" sz="1400" dirty="0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278CBC17-950D-C449-617E-954CF8B05005}"/>
              </a:ext>
            </a:extLst>
          </p:cNvPr>
          <p:cNvSpPr/>
          <p:nvPr/>
        </p:nvSpPr>
        <p:spPr>
          <a:xfrm>
            <a:off x="5823346" y="2981819"/>
            <a:ext cx="458788" cy="576064"/>
          </a:xfrm>
          <a:prstGeom prst="rightArrow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8EDE08-21CB-7E0B-D22C-B99AEECC9586}"/>
              </a:ext>
            </a:extLst>
          </p:cNvPr>
          <p:cNvSpPr txBox="1"/>
          <p:nvPr/>
        </p:nvSpPr>
        <p:spPr>
          <a:xfrm>
            <a:off x="5159896" y="2293688"/>
            <a:ext cx="19888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For emittance a/l&gt;0.2</a:t>
            </a:r>
            <a:endParaRPr lang="de-CH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3ACE3A9-11AC-270D-3724-9285022479EA}"/>
              </a:ext>
            </a:extLst>
          </p:cNvPr>
          <p:cNvCxnSpPr>
            <a:cxnSpLocks/>
            <a:endCxn id="18" idx="1"/>
          </p:cNvCxnSpPr>
          <p:nvPr/>
        </p:nvCxnSpPr>
        <p:spPr>
          <a:xfrm flipV="1">
            <a:off x="7488658" y="3764660"/>
            <a:ext cx="2343242" cy="987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F3ABB9B-E31B-2671-D011-47B8EE7B70A1}"/>
              </a:ext>
            </a:extLst>
          </p:cNvPr>
          <p:cNvSpPr txBox="1"/>
          <p:nvPr/>
        </p:nvSpPr>
        <p:spPr>
          <a:xfrm>
            <a:off x="9831900" y="3518438"/>
            <a:ext cx="240427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/>
              <a:t>Limit = 2 (single- and multi-bunch together)</a:t>
            </a:r>
            <a:endParaRPr lang="de-CH" sz="1600" b="1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BF3AF21-CB0B-55DF-DC4C-69692C7FD698}"/>
              </a:ext>
            </a:extLst>
          </p:cNvPr>
          <p:cNvSpPr/>
          <p:nvPr/>
        </p:nvSpPr>
        <p:spPr>
          <a:xfrm>
            <a:off x="2711624" y="3557883"/>
            <a:ext cx="2376264" cy="1351337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25D86A-D211-42B2-9B29-0D77FCA18CA1}"/>
              </a:ext>
            </a:extLst>
          </p:cNvPr>
          <p:cNvSpPr txBox="1"/>
          <p:nvPr/>
        </p:nvSpPr>
        <p:spPr>
          <a:xfrm>
            <a:off x="1775520" y="3901108"/>
            <a:ext cx="151216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L = 3 m</a:t>
            </a:r>
            <a:endParaRPr lang="de-CH" sz="20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344878-E410-2C64-6335-AF3C2C25DF1E}"/>
              </a:ext>
            </a:extLst>
          </p:cNvPr>
          <p:cNvSpPr txBox="1"/>
          <p:nvPr/>
        </p:nvSpPr>
        <p:spPr>
          <a:xfrm>
            <a:off x="645664" y="5329217"/>
            <a:ext cx="11017299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Outcomes: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1600" dirty="0"/>
              <a:t>If we assume a/l = 0.25 we are ok-</a:t>
            </a:r>
            <a:r>
              <a:rPr lang="en-US" sz="1600" dirty="0" err="1"/>
              <a:t>ish</a:t>
            </a:r>
            <a:r>
              <a:rPr lang="en-US" sz="1600" dirty="0"/>
              <a:t>. Some tuning would be </a:t>
            </a:r>
            <a:r>
              <a:rPr lang="en-US" sz="1600" b="1" u="sng" dirty="0"/>
              <a:t>beneficial</a:t>
            </a:r>
            <a:r>
              <a:rPr lang="en-US" sz="1600" dirty="0"/>
              <a:t>, but I would prefer to reduce the RF structure length, if possible or combine a shorter length with an optimization of the phase advance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1600" dirty="0"/>
              <a:t>If we assume a/l = 0.2 we </a:t>
            </a:r>
            <a:r>
              <a:rPr lang="en-US" sz="1600" b="1" u="sng" dirty="0"/>
              <a:t>must</a:t>
            </a:r>
            <a:r>
              <a:rPr lang="en-US" sz="1600" dirty="0"/>
              <a:t> vary not only the phase advance, but also the length of the RF structures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249578246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0A7EF1-F635-2496-98EC-53A6D81980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102" y="1631541"/>
            <a:ext cx="4904501" cy="3678376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BD755A-9D40-BF6B-7945-A8DD0D9A0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06132B-3B0A-1400-271E-948FE48AF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32E2D-0BD8-C455-771F-32D019F97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03E86B6-496E-D62A-D7E0-5FBAB8871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 phase advance </a:t>
            </a:r>
            <a:r>
              <a:rPr lang="en-US" dirty="0">
                <a:solidFill>
                  <a:schemeClr val="accent6"/>
                </a:solidFill>
              </a:rPr>
              <a:t>AND</a:t>
            </a:r>
            <a:r>
              <a:rPr lang="en-US" dirty="0"/>
              <a:t> </a:t>
            </a:r>
            <a:r>
              <a:rPr lang="en-US" dirty="0" err="1"/>
              <a:t>L_structure</a:t>
            </a:r>
            <a:endParaRPr lang="de-CH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90C327-16B4-B1BC-8D8D-E23B6325C537}"/>
              </a:ext>
            </a:extLst>
          </p:cNvPr>
          <p:cNvSpPr txBox="1"/>
          <p:nvPr/>
        </p:nvSpPr>
        <p:spPr>
          <a:xfrm>
            <a:off x="653345" y="821408"/>
            <a:ext cx="1101729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Path: </a:t>
            </a:r>
            <a:r>
              <a:rPr lang="en-US" sz="1400" dirty="0"/>
              <a:t>/data/user/</a:t>
            </a:r>
            <a:r>
              <a:rPr lang="en-US" sz="1400" dirty="0" err="1"/>
              <a:t>bettoni_s</a:t>
            </a:r>
            <a:r>
              <a:rPr lang="en-US" sz="1400" dirty="0"/>
              <a:t>/data/FCC/</a:t>
            </a:r>
            <a:r>
              <a:rPr lang="en-US" sz="1400" dirty="0" err="1"/>
              <a:t>Jitter_Single</a:t>
            </a:r>
            <a:r>
              <a:rPr lang="en-US" sz="1400" dirty="0"/>
              <a:t>/</a:t>
            </a:r>
            <a:r>
              <a:rPr lang="en-US" sz="1400" dirty="0" err="1"/>
              <a:t>HE_linac</a:t>
            </a:r>
            <a:r>
              <a:rPr lang="en-US" sz="1400" dirty="0"/>
              <a:t>/f_6GHz_L_3m/1_quad_each_2_RF_ok/Dmu_120deg_L_2m</a:t>
            </a:r>
            <a:endParaRPr lang="de-CH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A2BE159-DFF2-666C-6709-8F5607255C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040" y="1671866"/>
            <a:ext cx="4904501" cy="36783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A238D9B-9556-4C77-DF83-DDDB53C3851A}"/>
              </a:ext>
            </a:extLst>
          </p:cNvPr>
          <p:cNvSpPr txBox="1"/>
          <p:nvPr/>
        </p:nvSpPr>
        <p:spPr>
          <a:xfrm>
            <a:off x="645664" y="5469281"/>
            <a:ext cx="1101729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Outcomes: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dirty="0"/>
              <a:t>If we assume </a:t>
            </a:r>
            <a:r>
              <a:rPr lang="en-US" b="1" dirty="0"/>
              <a:t>a/l = 0.25</a:t>
            </a:r>
            <a:r>
              <a:rPr lang="en-US" dirty="0"/>
              <a:t> we are ok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dirty="0"/>
              <a:t>If we assume </a:t>
            </a:r>
            <a:r>
              <a:rPr lang="en-US" b="1" dirty="0"/>
              <a:t>a/l = 0.2</a:t>
            </a:r>
            <a:r>
              <a:rPr lang="en-US" dirty="0"/>
              <a:t> we have JA around 1.3. Assuming phase advance = 90 deg we are at ~2.8. </a:t>
            </a:r>
            <a:endParaRPr lang="de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BD7723-AD01-93D9-EDA9-4BD87377C66E}"/>
              </a:ext>
            </a:extLst>
          </p:cNvPr>
          <p:cNvSpPr txBox="1"/>
          <p:nvPr/>
        </p:nvSpPr>
        <p:spPr>
          <a:xfrm>
            <a:off x="10138962" y="1184592"/>
            <a:ext cx="1895872" cy="64633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/>
            <a:r>
              <a:rPr lang="en-US" b="1" dirty="0" err="1"/>
              <a:t>L_str</a:t>
            </a:r>
            <a:r>
              <a:rPr lang="en-US" b="1" dirty="0"/>
              <a:t> = 2 m</a:t>
            </a:r>
          </a:p>
          <a:p>
            <a:pPr algn="l"/>
            <a:r>
              <a:rPr lang="en-US" b="1" dirty="0" err="1"/>
              <a:t>Dmu</a:t>
            </a:r>
            <a:r>
              <a:rPr lang="en-US" b="1" dirty="0"/>
              <a:t> = 120 deg</a:t>
            </a:r>
          </a:p>
        </p:txBody>
      </p:sp>
    </p:spTree>
    <p:extLst>
      <p:ext uri="{BB962C8B-B14F-4D97-AF65-F5344CB8AC3E}">
        <p14:creationId xmlns:p14="http://schemas.microsoft.com/office/powerpoint/2010/main" val="229473845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BD755A-9D40-BF6B-7945-A8DD0D9A0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06132B-3B0A-1400-271E-948FE48AF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32E2D-0BD8-C455-771F-32D019F97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03E86B6-496E-D62A-D7E0-5FBAB8871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 phase advance AND </a:t>
            </a:r>
            <a:r>
              <a:rPr lang="en-US" dirty="0" err="1"/>
              <a:t>L_structure</a:t>
            </a:r>
            <a:endParaRPr lang="de-CH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90C327-16B4-B1BC-8D8D-E23B6325C537}"/>
              </a:ext>
            </a:extLst>
          </p:cNvPr>
          <p:cNvSpPr txBox="1"/>
          <p:nvPr/>
        </p:nvSpPr>
        <p:spPr>
          <a:xfrm>
            <a:off x="587351" y="1065192"/>
            <a:ext cx="1101729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Path: </a:t>
            </a:r>
            <a:r>
              <a:rPr lang="en-US" sz="1400" dirty="0"/>
              <a:t>/data/user/</a:t>
            </a:r>
            <a:r>
              <a:rPr lang="en-US" sz="1400" dirty="0" err="1"/>
              <a:t>bettoni_s</a:t>
            </a:r>
            <a:r>
              <a:rPr lang="en-US" sz="1400" dirty="0"/>
              <a:t>/data/FCC/</a:t>
            </a:r>
            <a:r>
              <a:rPr lang="en-US" sz="1400" dirty="0" err="1"/>
              <a:t>Jitter_Single</a:t>
            </a:r>
            <a:r>
              <a:rPr lang="en-US" sz="1400" dirty="0"/>
              <a:t>/</a:t>
            </a:r>
            <a:r>
              <a:rPr lang="en-US" sz="1400" dirty="0" err="1"/>
              <a:t>HE_linac</a:t>
            </a:r>
            <a:r>
              <a:rPr lang="en-US" sz="1400" dirty="0"/>
              <a:t>/f_6GHz_L_3m/1_quad_each_2_RF_ok/Dmu_100deg_L_2m</a:t>
            </a:r>
            <a:endParaRPr lang="de-CH" sz="1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E5248DA-FE7A-9C0E-5894-B9B3ABCBB6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696152"/>
            <a:ext cx="5334000" cy="40005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70ED106-B45D-63C8-0420-E5DAEC1563C0}"/>
              </a:ext>
            </a:extLst>
          </p:cNvPr>
          <p:cNvSpPr txBox="1"/>
          <p:nvPr/>
        </p:nvSpPr>
        <p:spPr>
          <a:xfrm>
            <a:off x="10128448" y="880525"/>
            <a:ext cx="1895872" cy="64633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/>
            <a:r>
              <a:rPr lang="en-US" b="1" dirty="0" err="1"/>
              <a:t>L_str</a:t>
            </a:r>
            <a:r>
              <a:rPr lang="en-US" b="1" dirty="0"/>
              <a:t> = 2 m</a:t>
            </a:r>
          </a:p>
          <a:p>
            <a:pPr algn="l"/>
            <a:r>
              <a:rPr lang="en-US" b="1" dirty="0" err="1"/>
              <a:t>Dmu</a:t>
            </a:r>
            <a:r>
              <a:rPr lang="en-US" b="1" dirty="0"/>
              <a:t> = 100 deg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631945F-5165-17F7-C76C-43B5E4016E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0978" y="1716720"/>
            <a:ext cx="5334000" cy="40005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D05006E-D478-D05A-A9B8-61279AB48428}"/>
              </a:ext>
            </a:extLst>
          </p:cNvPr>
          <p:cNvSpPr txBox="1"/>
          <p:nvPr/>
        </p:nvSpPr>
        <p:spPr>
          <a:xfrm>
            <a:off x="645664" y="5469281"/>
            <a:ext cx="1101729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Outcomes: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dirty="0"/>
              <a:t>If we assume </a:t>
            </a:r>
            <a:r>
              <a:rPr lang="en-US" b="1" dirty="0"/>
              <a:t>a/l = 0.25</a:t>
            </a:r>
            <a:r>
              <a:rPr lang="en-US" dirty="0"/>
              <a:t> we are ok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dirty="0"/>
              <a:t>If we assume </a:t>
            </a:r>
            <a:r>
              <a:rPr lang="en-US" b="1" dirty="0"/>
              <a:t>a/l = 0.2</a:t>
            </a:r>
            <a:r>
              <a:rPr lang="en-US" dirty="0"/>
              <a:t> we are not ok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18758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7E9524-937E-FFC6-BB26-88C0D48CE3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11089307" cy="4644616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Scan of a/l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 err="1"/>
              <a:t>Nbins</a:t>
            </a:r>
            <a:r>
              <a:rPr lang="en-US" dirty="0"/>
              <a:t> = 8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I assume bunch length = 0.8 mm (optimal for EC used for multi-bunch). Before it was 1 mm, which was worse for the emittance growth.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6 GHz </a:t>
            </a:r>
            <a:r>
              <a:rPr lang="de-CH" dirty="0" err="1"/>
              <a:t>this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beneficial</a:t>
            </a:r>
            <a:r>
              <a:rPr lang="de-CH" dirty="0"/>
              <a:t> also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keep</a:t>
            </a:r>
            <a:r>
              <a:rPr lang="de-CH" dirty="0"/>
              <a:t> DE/E </a:t>
            </a:r>
            <a:r>
              <a:rPr lang="de-CH" dirty="0" err="1"/>
              <a:t>to</a:t>
            </a:r>
            <a:r>
              <a:rPr lang="de-CH" dirty="0"/>
              <a:t> a </a:t>
            </a:r>
            <a:r>
              <a:rPr lang="de-CH" dirty="0" err="1"/>
              <a:t>reasonable</a:t>
            </a:r>
            <a:r>
              <a:rPr lang="de-CH" dirty="0"/>
              <a:t> </a:t>
            </a:r>
            <a:r>
              <a:rPr lang="de-CH" dirty="0" err="1"/>
              <a:t>value</a:t>
            </a:r>
            <a:r>
              <a:rPr lang="de-CH" dirty="0"/>
              <a:t> (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2.8 GHz </a:t>
            </a:r>
            <a:r>
              <a:rPr lang="de-CH" dirty="0" err="1"/>
              <a:t>this</a:t>
            </a:r>
            <a:r>
              <a:rPr lang="de-CH" dirty="0"/>
              <a:t> was ~0.55%).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Changed also the gradient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Path: /data/user/</a:t>
            </a:r>
            <a:r>
              <a:rPr lang="en-US" dirty="0" err="1"/>
              <a:t>bettoni_s</a:t>
            </a:r>
            <a:r>
              <a:rPr lang="en-US" dirty="0"/>
              <a:t>/data/FCC/</a:t>
            </a:r>
            <a:r>
              <a:rPr lang="en-US" dirty="0" err="1"/>
              <a:t>SingleTransv</a:t>
            </a:r>
            <a:r>
              <a:rPr lang="en-US" dirty="0"/>
              <a:t>/</a:t>
            </a:r>
            <a:r>
              <a:rPr lang="en-US" dirty="0" err="1"/>
              <a:t>HE_linac</a:t>
            </a:r>
            <a:r>
              <a:rPr lang="en-US" dirty="0"/>
              <a:t>/f_3GHz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714CBD-2B07-A0F5-C771-16E87C989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9AE769-5ACB-3B57-927F-1745D6F5C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F0490A-1215-6791-89A0-D5E7C94CD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EE92F36-E78E-9A3C-A2AB-F1061B027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we are at f = 3 GHz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7309103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BD755A-9D40-BF6B-7945-A8DD0D9A0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06132B-3B0A-1400-271E-948FE48AF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32E2D-0BD8-C455-771F-32D019F97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03E86B6-496E-D62A-D7E0-5FBAB8871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advance AND RF structure length</a:t>
            </a:r>
            <a:endParaRPr lang="de-CH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344878-E410-2C64-6335-AF3C2C25DF1E}"/>
              </a:ext>
            </a:extLst>
          </p:cNvPr>
          <p:cNvSpPr txBox="1"/>
          <p:nvPr/>
        </p:nvSpPr>
        <p:spPr>
          <a:xfrm>
            <a:off x="587350" y="5744319"/>
            <a:ext cx="1101729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Outcomes: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1600" dirty="0"/>
              <a:t>We are out of the specifications</a:t>
            </a:r>
            <a:endParaRPr lang="de-CH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90C327-16B4-B1BC-8D8D-E23B6325C537}"/>
              </a:ext>
            </a:extLst>
          </p:cNvPr>
          <p:cNvSpPr txBox="1"/>
          <p:nvPr/>
        </p:nvSpPr>
        <p:spPr>
          <a:xfrm>
            <a:off x="645664" y="764704"/>
            <a:ext cx="99148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Path</a:t>
            </a:r>
            <a:r>
              <a:rPr lang="en-US" sz="1200" dirty="0"/>
              <a:t>: /data/user/</a:t>
            </a:r>
            <a:r>
              <a:rPr lang="en-US" sz="1200" dirty="0" err="1"/>
              <a:t>bettoni_s</a:t>
            </a:r>
            <a:r>
              <a:rPr lang="en-US" sz="1200" dirty="0"/>
              <a:t>/data/FCC/</a:t>
            </a:r>
            <a:r>
              <a:rPr lang="en-US" sz="1200" dirty="0" err="1"/>
              <a:t>SingleTransv</a:t>
            </a:r>
            <a:r>
              <a:rPr lang="en-US" sz="1200" dirty="0"/>
              <a:t>/</a:t>
            </a:r>
            <a:r>
              <a:rPr lang="en-US" sz="1200" dirty="0" err="1"/>
              <a:t>HE_linac</a:t>
            </a:r>
            <a:r>
              <a:rPr lang="en-US" sz="1200" dirty="0"/>
              <a:t>/f_6GHz/1_quad_each_2_RF_ok/L_2m_Dmu_120deg/N_bins_8</a:t>
            </a:r>
            <a:endParaRPr lang="de-CH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280F9F-9E9F-7983-13B4-EDC022985702}"/>
              </a:ext>
            </a:extLst>
          </p:cNvPr>
          <p:cNvSpPr txBox="1"/>
          <p:nvPr/>
        </p:nvSpPr>
        <p:spPr>
          <a:xfrm>
            <a:off x="1955465" y="1681063"/>
            <a:ext cx="252028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err="1"/>
              <a:t>N_bins</a:t>
            </a:r>
            <a:r>
              <a:rPr lang="en-US" sz="2000" b="1" dirty="0"/>
              <a:t> = 8</a:t>
            </a:r>
            <a:endParaRPr lang="de-CH" sz="20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04269D-7514-F36F-8AAE-FBCDE122F08E}"/>
              </a:ext>
            </a:extLst>
          </p:cNvPr>
          <p:cNvSpPr txBox="1"/>
          <p:nvPr/>
        </p:nvSpPr>
        <p:spPr>
          <a:xfrm>
            <a:off x="7508137" y="1696528"/>
            <a:ext cx="252028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err="1"/>
              <a:t>N_bins</a:t>
            </a:r>
            <a:r>
              <a:rPr lang="en-US" sz="2000" b="1" dirty="0"/>
              <a:t> = 12</a:t>
            </a:r>
            <a:endParaRPr lang="de-CH" sz="20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D1676B-BC70-A384-0CD6-0176DA68A7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25" y="1988840"/>
            <a:ext cx="5040560" cy="37804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D85685-5F76-C808-7C4C-EF30EB2709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7997" y="2027587"/>
            <a:ext cx="5040560" cy="37804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8CDF7C6-0B6F-7546-DAFF-915DAA82EAE0}"/>
              </a:ext>
            </a:extLst>
          </p:cNvPr>
          <p:cNvSpPr txBox="1"/>
          <p:nvPr/>
        </p:nvSpPr>
        <p:spPr>
          <a:xfrm>
            <a:off x="10180820" y="936446"/>
            <a:ext cx="1895872" cy="92333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/>
            <a:r>
              <a:rPr lang="en-US" b="1" dirty="0" err="1"/>
              <a:t>L_str</a:t>
            </a:r>
            <a:r>
              <a:rPr lang="en-US" b="1" dirty="0"/>
              <a:t> = 2 m</a:t>
            </a:r>
          </a:p>
          <a:p>
            <a:pPr algn="l"/>
            <a:r>
              <a:rPr lang="en-US" b="1" dirty="0" err="1"/>
              <a:t>Dmu</a:t>
            </a:r>
            <a:r>
              <a:rPr lang="en-US" b="1" dirty="0"/>
              <a:t> = 120 deg</a:t>
            </a:r>
          </a:p>
          <a:p>
            <a:pPr algn="l"/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a/l = 0.2</a:t>
            </a:r>
          </a:p>
        </p:txBody>
      </p:sp>
    </p:spTree>
    <p:extLst>
      <p:ext uri="{BB962C8B-B14F-4D97-AF65-F5344CB8AC3E}">
        <p14:creationId xmlns:p14="http://schemas.microsoft.com/office/powerpoint/2010/main" val="358972424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BD755A-9D40-BF6B-7945-A8DD0D9A0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06132B-3B0A-1400-271E-948FE48AF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32E2D-0BD8-C455-771F-32D019F97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03E86B6-496E-D62A-D7E0-5FBAB8871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 phase advance AND </a:t>
            </a:r>
            <a:r>
              <a:rPr lang="en-US" dirty="0" err="1"/>
              <a:t>L_structure</a:t>
            </a:r>
            <a:r>
              <a:rPr lang="en-US" dirty="0"/>
              <a:t>: emittance check</a:t>
            </a:r>
            <a:endParaRPr lang="de-CH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90C327-16B4-B1BC-8D8D-E23B6325C537}"/>
              </a:ext>
            </a:extLst>
          </p:cNvPr>
          <p:cNvSpPr txBox="1"/>
          <p:nvPr/>
        </p:nvSpPr>
        <p:spPr>
          <a:xfrm>
            <a:off x="645664" y="764704"/>
            <a:ext cx="1101729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Path: </a:t>
            </a:r>
            <a:r>
              <a:rPr lang="en-US" sz="1400" dirty="0"/>
              <a:t>/data/user/</a:t>
            </a:r>
            <a:r>
              <a:rPr lang="en-US" sz="1400" dirty="0" err="1"/>
              <a:t>bettoni_s</a:t>
            </a:r>
            <a:r>
              <a:rPr lang="en-US" sz="1400" dirty="0"/>
              <a:t>/data/FCC/</a:t>
            </a:r>
            <a:r>
              <a:rPr lang="en-US" sz="1400" dirty="0" err="1"/>
              <a:t>SingleTransv</a:t>
            </a:r>
            <a:r>
              <a:rPr lang="en-US" sz="1400" dirty="0"/>
              <a:t>/</a:t>
            </a:r>
            <a:r>
              <a:rPr lang="en-US" sz="1400" dirty="0" err="1"/>
              <a:t>HE_linac</a:t>
            </a:r>
            <a:r>
              <a:rPr lang="en-US" sz="1400" dirty="0"/>
              <a:t>/f_6GHz/1_quad_each_2_RF_ok/L_2m_Dmu_100deg</a:t>
            </a:r>
            <a:endParaRPr lang="de-CH" sz="14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7246940-D9FE-3758-6FD8-666F7788C7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840" y="1505405"/>
            <a:ext cx="5334000" cy="40005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2C8643E-5183-D167-9309-D06422F5E2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7928" y="1492829"/>
            <a:ext cx="5334000" cy="40005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941A508-AC01-29F0-4F97-AD8E0F022FE4}"/>
              </a:ext>
            </a:extLst>
          </p:cNvPr>
          <p:cNvSpPr txBox="1"/>
          <p:nvPr/>
        </p:nvSpPr>
        <p:spPr>
          <a:xfrm>
            <a:off x="1046956" y="5505905"/>
            <a:ext cx="1101729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Outcomes: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1600" dirty="0"/>
              <a:t>Emittance ok!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1600" dirty="0"/>
              <a:t>This would correspond to JA ~ 1.1</a:t>
            </a:r>
            <a:endParaRPr lang="de-CH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DC41607-874D-4A79-E15F-BA9B1FB87A93}"/>
              </a:ext>
            </a:extLst>
          </p:cNvPr>
          <p:cNvSpPr txBox="1"/>
          <p:nvPr/>
        </p:nvSpPr>
        <p:spPr>
          <a:xfrm>
            <a:off x="10200456" y="856353"/>
            <a:ext cx="1895872" cy="92333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/>
            <a:r>
              <a:rPr lang="en-US" b="1" dirty="0" err="1"/>
              <a:t>L_str</a:t>
            </a:r>
            <a:r>
              <a:rPr lang="en-US" b="1" dirty="0"/>
              <a:t> = 2 m</a:t>
            </a:r>
          </a:p>
          <a:p>
            <a:pPr algn="l"/>
            <a:r>
              <a:rPr lang="en-US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Dmu</a:t>
            </a:r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= 100 deg</a:t>
            </a:r>
          </a:p>
          <a:p>
            <a:pPr algn="l"/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a/l = 0.25</a:t>
            </a:r>
          </a:p>
        </p:txBody>
      </p:sp>
    </p:spTree>
    <p:extLst>
      <p:ext uri="{BB962C8B-B14F-4D97-AF65-F5344CB8AC3E}">
        <p14:creationId xmlns:p14="http://schemas.microsoft.com/office/powerpoint/2010/main" val="319385293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BD755A-9D40-BF6B-7945-A8DD0D9A0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06132B-3B0A-1400-271E-948FE48AF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32E2D-0BD8-C455-771F-32D019F97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03E86B6-496E-D62A-D7E0-5FBAB8871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advance AND RF structure length</a:t>
            </a:r>
            <a:endParaRPr lang="de-CH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344878-E410-2C64-6335-AF3C2C25DF1E}"/>
              </a:ext>
            </a:extLst>
          </p:cNvPr>
          <p:cNvSpPr txBox="1"/>
          <p:nvPr/>
        </p:nvSpPr>
        <p:spPr>
          <a:xfrm>
            <a:off x="1066180" y="5558605"/>
            <a:ext cx="1101729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Outcomes: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1600" dirty="0"/>
              <a:t>Emittance ok!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1600" dirty="0"/>
              <a:t>This would correspond to JA ~ 1</a:t>
            </a:r>
            <a:endParaRPr lang="de-CH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90C327-16B4-B1BC-8D8D-E23B6325C537}"/>
              </a:ext>
            </a:extLst>
          </p:cNvPr>
          <p:cNvSpPr txBox="1"/>
          <p:nvPr/>
        </p:nvSpPr>
        <p:spPr>
          <a:xfrm>
            <a:off x="645664" y="764704"/>
            <a:ext cx="991483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Path</a:t>
            </a:r>
            <a:r>
              <a:rPr lang="en-US" sz="1100" dirty="0"/>
              <a:t>:/data/user/</a:t>
            </a:r>
            <a:r>
              <a:rPr lang="en-US" sz="1100" dirty="0" err="1"/>
              <a:t>bettoni_s</a:t>
            </a:r>
            <a:r>
              <a:rPr lang="en-US" sz="1100" dirty="0"/>
              <a:t>/data/FCC/</a:t>
            </a:r>
            <a:r>
              <a:rPr lang="en-US" sz="1100" dirty="0" err="1"/>
              <a:t>SingleTransv</a:t>
            </a:r>
            <a:r>
              <a:rPr lang="en-US" sz="1100" dirty="0"/>
              <a:t>/</a:t>
            </a:r>
            <a:r>
              <a:rPr lang="en-US" sz="1100" dirty="0" err="1"/>
              <a:t>HE_linac</a:t>
            </a:r>
            <a:r>
              <a:rPr lang="en-US" sz="1100" dirty="0"/>
              <a:t>/f_6GHz/1_quad_each_2_RF_ok/L_2m_Dmu_120deg_a_l_0p2/</a:t>
            </a:r>
            <a:r>
              <a:rPr lang="en-US" sz="1100" dirty="0" err="1"/>
              <a:t>N_bins</a:t>
            </a:r>
            <a:r>
              <a:rPr lang="en-US" sz="1100" dirty="0"/>
              <a:t>_*</a:t>
            </a:r>
            <a:endParaRPr lang="de-CH" sz="11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6873EE9-6BDF-3D2A-4593-ED0BFCA32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016" y="1623837"/>
            <a:ext cx="5334000" cy="40005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DF83EA5-7AFE-65FC-7D5D-8D0C7ADA6B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695" y="1553495"/>
            <a:ext cx="5334000" cy="40005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FDD3CFA-D70D-D987-DEDA-1FA8D848A463}"/>
              </a:ext>
            </a:extLst>
          </p:cNvPr>
          <p:cNvSpPr txBox="1"/>
          <p:nvPr/>
        </p:nvSpPr>
        <p:spPr>
          <a:xfrm>
            <a:off x="10128448" y="737816"/>
            <a:ext cx="1895872" cy="92333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/>
            <a:r>
              <a:rPr lang="en-US" b="1" dirty="0" err="1"/>
              <a:t>L_str</a:t>
            </a:r>
            <a:r>
              <a:rPr lang="en-US" b="1" dirty="0"/>
              <a:t> = 2 m</a:t>
            </a:r>
          </a:p>
          <a:p>
            <a:pPr algn="l"/>
            <a:r>
              <a:rPr lang="en-US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Dmu</a:t>
            </a:r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= 120 deg</a:t>
            </a:r>
          </a:p>
          <a:p>
            <a:pPr algn="l"/>
            <a:r>
              <a:rPr lang="en-US" b="1" dirty="0"/>
              <a:t>a/l = 0.25</a:t>
            </a:r>
          </a:p>
        </p:txBody>
      </p:sp>
    </p:spTree>
    <p:extLst>
      <p:ext uri="{BB962C8B-B14F-4D97-AF65-F5344CB8AC3E}">
        <p14:creationId xmlns:p14="http://schemas.microsoft.com/office/powerpoint/2010/main" val="408301839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CE2FAE-D3A2-FF57-4218-D53ED98D0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643214-91EC-A309-6199-D95BAC959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3AE386-CE1E-1E92-CA82-99D296880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65DD791-0234-C848-E8CA-B27898C5A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configuration: 1 quad per </a:t>
            </a:r>
            <a:r>
              <a:rPr lang="en-US" dirty="0">
                <a:solidFill>
                  <a:srgbClr val="FF66FF"/>
                </a:solidFill>
              </a:rPr>
              <a:t>2 RF </a:t>
            </a:r>
            <a:r>
              <a:rPr lang="en-US" dirty="0"/>
              <a:t>structure</a:t>
            </a:r>
            <a:endParaRPr lang="de-CH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9528356-E7A0-9205-0CDF-4C19F4EA17DC}"/>
              </a:ext>
            </a:extLst>
          </p:cNvPr>
          <p:cNvGraphicFramePr>
            <a:graphicFrameLocks noGrp="1"/>
          </p:cNvGraphicFramePr>
          <p:nvPr/>
        </p:nvGraphicFramePr>
        <p:xfrm>
          <a:off x="59667" y="1247160"/>
          <a:ext cx="1207266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9166">
                  <a:extLst>
                    <a:ext uri="{9D8B030D-6E8A-4147-A177-3AD203B41FA5}">
                      <a16:colId xmlns:a16="http://schemas.microsoft.com/office/drawing/2014/main" val="1718616106"/>
                    </a:ext>
                  </a:extLst>
                </a:gridCol>
                <a:gridCol w="1150816">
                  <a:extLst>
                    <a:ext uri="{9D8B030D-6E8A-4147-A177-3AD203B41FA5}">
                      <a16:colId xmlns:a16="http://schemas.microsoft.com/office/drawing/2014/main" val="4164956996"/>
                    </a:ext>
                  </a:extLst>
                </a:gridCol>
                <a:gridCol w="1288211">
                  <a:extLst>
                    <a:ext uri="{9D8B030D-6E8A-4147-A177-3AD203B41FA5}">
                      <a16:colId xmlns:a16="http://schemas.microsoft.com/office/drawing/2014/main" val="4141016907"/>
                    </a:ext>
                  </a:extLst>
                </a:gridCol>
                <a:gridCol w="1895936">
                  <a:extLst>
                    <a:ext uri="{9D8B030D-6E8A-4147-A177-3AD203B41FA5}">
                      <a16:colId xmlns:a16="http://schemas.microsoft.com/office/drawing/2014/main" val="492521445"/>
                    </a:ext>
                  </a:extLst>
                </a:gridCol>
                <a:gridCol w="2782261">
                  <a:extLst>
                    <a:ext uri="{9D8B030D-6E8A-4147-A177-3AD203B41FA5}">
                      <a16:colId xmlns:a16="http://schemas.microsoft.com/office/drawing/2014/main" val="2135113885"/>
                    </a:ext>
                  </a:extLst>
                </a:gridCol>
                <a:gridCol w="2846275">
                  <a:extLst>
                    <a:ext uri="{9D8B030D-6E8A-4147-A177-3AD203B41FA5}">
                      <a16:colId xmlns:a16="http://schemas.microsoft.com/office/drawing/2014/main" val="14333760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Geometry (a/l)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 (mm)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 (MV/m)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 structure (m)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Rms bunch length (mm)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Phase advance/cell (deg)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3841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12.5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&lt;3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90 </a:t>
                      </a:r>
                      <a:r>
                        <a:rPr lang="en-US" dirty="0"/>
                        <a:t>to be seen WFS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695376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33915282-EB8E-98D2-A1F3-29549830F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41" y="2321088"/>
            <a:ext cx="4069503" cy="30521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D94120-EE62-8F60-113F-E73245F942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9993" y="2060848"/>
            <a:ext cx="4416491" cy="33123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50794B1-C2CB-7463-02DC-A2DF917261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5621" y="2060848"/>
            <a:ext cx="4416491" cy="33123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4DD85AE-0C7E-FEAE-BF1D-D95FEEBDC12E}"/>
              </a:ext>
            </a:extLst>
          </p:cNvPr>
          <p:cNvSpPr txBox="1"/>
          <p:nvPr/>
        </p:nvSpPr>
        <p:spPr>
          <a:xfrm>
            <a:off x="398883" y="5657183"/>
            <a:ext cx="569711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de-CH" dirty="0"/>
              <a:t>RF </a:t>
            </a:r>
            <a:r>
              <a:rPr lang="de-CH" dirty="0" err="1"/>
              <a:t>structure</a:t>
            </a:r>
            <a:r>
              <a:rPr lang="de-CH" dirty="0"/>
              <a:t> </a:t>
            </a:r>
            <a:r>
              <a:rPr lang="de-CH" dirty="0" err="1"/>
              <a:t>shorter</a:t>
            </a:r>
            <a:r>
              <a:rPr lang="de-CH" dirty="0"/>
              <a:t> </a:t>
            </a:r>
            <a:r>
              <a:rPr lang="de-CH" dirty="0" err="1"/>
              <a:t>than</a:t>
            </a:r>
            <a:r>
              <a:rPr lang="de-CH" dirty="0"/>
              <a:t> 3 m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highly</a:t>
            </a:r>
            <a:r>
              <a:rPr lang="de-CH" dirty="0"/>
              <a:t> </a:t>
            </a:r>
            <a:r>
              <a:rPr lang="de-CH" dirty="0" err="1"/>
              <a:t>auspicable</a:t>
            </a:r>
            <a:endParaRPr lang="de-CH" dirty="0"/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de-CH" dirty="0" err="1"/>
              <a:t>Probably</a:t>
            </a:r>
            <a:r>
              <a:rPr lang="de-CH" dirty="0"/>
              <a:t> </a:t>
            </a:r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can</a:t>
            </a:r>
            <a:r>
              <a:rPr lang="de-CH" dirty="0"/>
              <a:t> </a:t>
            </a:r>
            <a:r>
              <a:rPr lang="de-CH" dirty="0" err="1"/>
              <a:t>go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a/l </a:t>
            </a:r>
            <a:r>
              <a:rPr lang="de-CH" dirty="0" err="1"/>
              <a:t>between</a:t>
            </a:r>
            <a:r>
              <a:rPr lang="de-CH" dirty="0"/>
              <a:t> 0.2 and 0.25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102BD8-5A50-DB4B-C58C-D35525B339EE}"/>
              </a:ext>
            </a:extLst>
          </p:cNvPr>
          <p:cNvSpPr txBox="1"/>
          <p:nvPr/>
        </p:nvSpPr>
        <p:spPr>
          <a:xfrm>
            <a:off x="106498" y="764704"/>
            <a:ext cx="1139017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>
                <a:latin typeface="+mj-lt"/>
              </a:rPr>
              <a:t>Linac </a:t>
            </a:r>
            <a:r>
              <a:rPr lang="de-CH" sz="2000" dirty="0" err="1">
                <a:latin typeface="+mj-lt"/>
              </a:rPr>
              <a:t>length</a:t>
            </a:r>
            <a:r>
              <a:rPr lang="de-CH" sz="2000" dirty="0">
                <a:latin typeface="+mj-lt"/>
              </a:rPr>
              <a:t> = </a:t>
            </a:r>
            <a:r>
              <a:rPr lang="de-CH" sz="2000" b="0" i="0" dirty="0">
                <a:solidFill>
                  <a:srgbClr val="1F1F1F"/>
                </a:solidFill>
                <a:effectLst/>
                <a:latin typeface="+mj-lt"/>
              </a:rPr>
              <a:t>706</a:t>
            </a:r>
            <a:r>
              <a:rPr lang="de-CH" sz="2000" dirty="0">
                <a:latin typeface="+mj-lt"/>
              </a:rPr>
              <a:t> m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EB707B12-6FEE-D586-1DF9-390BBFA2EC0B}"/>
              </a:ext>
            </a:extLst>
          </p:cNvPr>
          <p:cNvSpPr/>
          <p:nvPr/>
        </p:nvSpPr>
        <p:spPr>
          <a:xfrm>
            <a:off x="5801586" y="5805264"/>
            <a:ext cx="294413" cy="405917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41E1DF-4CF8-0FA7-D5B8-0FF9204A2BF8}"/>
              </a:ext>
            </a:extLst>
          </p:cNvPr>
          <p:cNvSpPr txBox="1"/>
          <p:nvPr/>
        </p:nvSpPr>
        <p:spPr>
          <a:xfrm>
            <a:off x="6312024" y="5541154"/>
            <a:ext cx="548109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Several solutions, but the best would be that RF should say which is the minimum length, and after we can tune the phase advance.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336181242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35793A-39EB-7E7B-A07D-44C11B590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A4C1-9D90-413F-BC8E-FC708948DF54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ED61C8-5C66-412E-DB71-C2D51DEE7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7A0510-73FA-87C2-4180-77EB1E32A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94</a:t>
            </a:fld>
            <a:endParaRPr lang="en-GB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5FF5-C771-18DA-5D6A-8EE9637FE7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Conclusions, discussions, questions</a:t>
            </a:r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72243733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CDAB4C-2C39-51C4-472A-99C4BFB09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D5FD1C-0753-0982-7D9C-034AEB712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A025DE-1F99-E2F9-0C7D-1203BF99E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675DBAD-5864-8C00-5C30-09BD00407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Summaries and conclusions f = 3 GHz</a:t>
            </a:r>
            <a:endParaRPr lang="de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0D0E09-3A97-3BD1-CF3F-A6430CAF3A10}"/>
              </a:ext>
            </a:extLst>
          </p:cNvPr>
          <p:cNvSpPr txBox="1"/>
          <p:nvPr/>
        </p:nvSpPr>
        <p:spPr bwMode="auto">
          <a:xfrm>
            <a:off x="623392" y="980728"/>
            <a:ext cx="10945216" cy="2923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rgbClr val="0070C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sz="2000" b="1" dirty="0">
                <a:latin typeface="Abadi" panose="020B0604020104020204" pitchFamily="34" charset="0"/>
              </a:rPr>
              <a:t>2 quads per 2 RF structures (linac length~1070 m):</a:t>
            </a:r>
            <a:endParaRPr lang="en-US" sz="2000" b="1" dirty="0">
              <a:solidFill>
                <a:srgbClr val="0070C0"/>
              </a:solidFill>
              <a:latin typeface="Abadi" panose="020B0604020104020204" pitchFamily="34" charset="0"/>
            </a:endParaRPr>
          </a:p>
          <a:p>
            <a:pPr lvl="2">
              <a:buClr>
                <a:srgbClr val="0070C0"/>
              </a:buClr>
              <a:buSzPct val="150000"/>
            </a:pPr>
            <a:endParaRPr lang="en-US" dirty="0">
              <a:latin typeface="Abadi" panose="020B0604020104020204" pitchFamily="34" charset="0"/>
              <a:sym typeface="Wingdings" panose="05000000000000000000" pitchFamily="2" charset="2"/>
            </a:endParaRPr>
          </a:p>
          <a:p>
            <a:pPr lvl="2">
              <a:buClr>
                <a:srgbClr val="0070C0"/>
              </a:buClr>
              <a:buSzPct val="150000"/>
            </a:pPr>
            <a:endParaRPr lang="en-US" dirty="0">
              <a:latin typeface="Abadi" panose="020B0604020104020204" pitchFamily="34" charset="0"/>
              <a:sym typeface="Wingdings" panose="05000000000000000000" pitchFamily="2" charset="2"/>
            </a:endParaRPr>
          </a:p>
          <a:p>
            <a:pPr lvl="2">
              <a:buClr>
                <a:srgbClr val="0070C0"/>
              </a:buClr>
              <a:buSzPct val="150000"/>
            </a:pPr>
            <a:endParaRPr lang="en-US" dirty="0">
              <a:latin typeface="Abadi" panose="020B0604020104020204" pitchFamily="34" charset="0"/>
              <a:sym typeface="Wingdings" panose="05000000000000000000" pitchFamily="2" charset="2"/>
            </a:endParaRPr>
          </a:p>
          <a:p>
            <a:pPr lvl="2">
              <a:buClr>
                <a:srgbClr val="0070C0"/>
              </a:buClr>
              <a:buSzPct val="150000"/>
            </a:pPr>
            <a:endParaRPr lang="en-US" dirty="0">
              <a:latin typeface="Abadi" panose="020B0604020104020204" pitchFamily="34" charset="0"/>
              <a:sym typeface="Wingdings" panose="05000000000000000000" pitchFamily="2" charset="2"/>
            </a:endParaRPr>
          </a:p>
          <a:p>
            <a:pPr lvl="2">
              <a:buClr>
                <a:srgbClr val="0070C0"/>
              </a:buClr>
              <a:buSzPct val="150000"/>
            </a:pPr>
            <a:endParaRPr lang="en-US" dirty="0">
              <a:latin typeface="Abadi" panose="020B0604020104020204" pitchFamily="34" charset="0"/>
              <a:sym typeface="Wingdings" panose="05000000000000000000" pitchFamily="2" charset="2"/>
            </a:endParaRPr>
          </a:p>
          <a:p>
            <a:pPr lvl="2">
              <a:buClr>
                <a:srgbClr val="0070C0"/>
              </a:buClr>
              <a:buSzPct val="150000"/>
            </a:pPr>
            <a:endParaRPr lang="en-US" dirty="0">
              <a:latin typeface="Abadi" panose="020B0604020104020204" pitchFamily="34" charset="0"/>
              <a:sym typeface="Wingdings" panose="05000000000000000000" pitchFamily="2" charset="2"/>
            </a:endParaRPr>
          </a:p>
          <a:p>
            <a:pPr lvl="2">
              <a:buClr>
                <a:srgbClr val="0070C0"/>
              </a:buClr>
              <a:buSzPct val="150000"/>
            </a:pPr>
            <a:endParaRPr lang="en-US" dirty="0">
              <a:latin typeface="Abadi" panose="020B0604020104020204" pitchFamily="34" charset="0"/>
              <a:sym typeface="Wingdings" panose="05000000000000000000" pitchFamily="2" charset="2"/>
            </a:endParaRPr>
          </a:p>
          <a:p>
            <a:pPr lvl="2">
              <a:buClr>
                <a:srgbClr val="0070C0"/>
              </a:buClr>
              <a:buSzPct val="150000"/>
            </a:pPr>
            <a:endParaRPr lang="en-US" dirty="0">
              <a:latin typeface="Abadi" panose="020B0604020104020204" pitchFamily="34" charset="0"/>
              <a:sym typeface="Wingdings" panose="05000000000000000000" pitchFamily="2" charset="2"/>
            </a:endParaRPr>
          </a:p>
          <a:p>
            <a:pPr marL="285750" indent="-285750">
              <a:buClr>
                <a:srgbClr val="0070C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sz="2000" b="1" dirty="0">
                <a:latin typeface="Abadi" panose="020B0604020104020204" pitchFamily="34" charset="0"/>
              </a:rPr>
              <a:t>1 quads per 2 RF structures (linac length~940 m):</a:t>
            </a:r>
            <a:endParaRPr lang="en-US" sz="2000" b="1" dirty="0">
              <a:solidFill>
                <a:srgbClr val="0070C0"/>
              </a:solidFill>
              <a:latin typeface="Abadi" panose="020B060402010402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5BFD495-A39D-78EE-7079-B652AC5D7D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673453"/>
              </p:ext>
            </p:extLst>
          </p:nvPr>
        </p:nvGraphicFramePr>
        <p:xfrm>
          <a:off x="767406" y="1503680"/>
          <a:ext cx="10997425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6475">
                  <a:extLst>
                    <a:ext uri="{9D8B030D-6E8A-4147-A177-3AD203B41FA5}">
                      <a16:colId xmlns:a16="http://schemas.microsoft.com/office/drawing/2014/main" val="3372587767"/>
                    </a:ext>
                  </a:extLst>
                </a:gridCol>
                <a:gridCol w="1090596">
                  <a:extLst>
                    <a:ext uri="{9D8B030D-6E8A-4147-A177-3AD203B41FA5}">
                      <a16:colId xmlns:a16="http://schemas.microsoft.com/office/drawing/2014/main" val="2774202944"/>
                    </a:ext>
                  </a:extLst>
                </a:gridCol>
                <a:gridCol w="1292803">
                  <a:extLst>
                    <a:ext uri="{9D8B030D-6E8A-4147-A177-3AD203B41FA5}">
                      <a16:colId xmlns:a16="http://schemas.microsoft.com/office/drawing/2014/main" val="1629150291"/>
                    </a:ext>
                  </a:extLst>
                </a:gridCol>
                <a:gridCol w="2525203">
                  <a:extLst>
                    <a:ext uri="{9D8B030D-6E8A-4147-A177-3AD203B41FA5}">
                      <a16:colId xmlns:a16="http://schemas.microsoft.com/office/drawing/2014/main" val="1574824417"/>
                    </a:ext>
                  </a:extLst>
                </a:gridCol>
                <a:gridCol w="1467019">
                  <a:extLst>
                    <a:ext uri="{9D8B030D-6E8A-4147-A177-3AD203B41FA5}">
                      <a16:colId xmlns:a16="http://schemas.microsoft.com/office/drawing/2014/main" val="2438011729"/>
                    </a:ext>
                  </a:extLst>
                </a:gridCol>
                <a:gridCol w="1378356">
                  <a:extLst>
                    <a:ext uri="{9D8B030D-6E8A-4147-A177-3AD203B41FA5}">
                      <a16:colId xmlns:a16="http://schemas.microsoft.com/office/drawing/2014/main" val="772388697"/>
                    </a:ext>
                  </a:extLst>
                </a:gridCol>
                <a:gridCol w="2476973">
                  <a:extLst>
                    <a:ext uri="{9D8B030D-6E8A-4147-A177-3AD203B41FA5}">
                      <a16:colId xmlns:a16="http://schemas.microsoft.com/office/drawing/2014/main" val="901325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a/</a:t>
                      </a:r>
                      <a:r>
                        <a:rPr lang="en-US" dirty="0">
                          <a:latin typeface="Symbol" panose="05050102010706020507" pitchFamily="18" charset="2"/>
                        </a:rPr>
                        <a:t>l</a:t>
                      </a:r>
                      <a:endParaRPr lang="de-CH" dirty="0">
                        <a:latin typeface="Symbol" panose="05050102010706020507" pitchFamily="18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 (mm)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L_str (m)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dirty="0"/>
                        <a:t> (</a:t>
                      </a:r>
                      <a:r>
                        <a:rPr lang="en-US" dirty="0" err="1"/>
                        <a:t>mm.mrad</a:t>
                      </a:r>
                      <a:r>
                        <a:rPr lang="en-US" dirty="0"/>
                        <a:t>)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dirty="0" err="1"/>
                        <a:t>mu</a:t>
                      </a:r>
                      <a:r>
                        <a:rPr lang="en-US" dirty="0"/>
                        <a:t> (deg)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JA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Comment</a:t>
                      </a:r>
                      <a:endParaRPr lang="de-CH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96479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0.13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1.8 (DFS), 1.3 (WFS)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0.7-0.8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EC optimized (more relaxed parameters)</a:t>
                      </a:r>
                      <a:endParaRPr lang="de-CH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816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0.12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3.1 (DFS), 1.6 (WFS)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0.7-0.8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Expected similar for EC</a:t>
                      </a:r>
                      <a:endParaRPr lang="de-CH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90150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9544CF5-4E0C-B9FD-93F0-749C4B12E9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461598"/>
              </p:ext>
            </p:extLst>
          </p:nvPr>
        </p:nvGraphicFramePr>
        <p:xfrm>
          <a:off x="819616" y="3933056"/>
          <a:ext cx="10945216" cy="220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836">
                  <a:extLst>
                    <a:ext uri="{9D8B030D-6E8A-4147-A177-3AD203B41FA5}">
                      <a16:colId xmlns:a16="http://schemas.microsoft.com/office/drawing/2014/main" val="3372587767"/>
                    </a:ext>
                  </a:extLst>
                </a:gridCol>
                <a:gridCol w="1085419">
                  <a:extLst>
                    <a:ext uri="{9D8B030D-6E8A-4147-A177-3AD203B41FA5}">
                      <a16:colId xmlns:a16="http://schemas.microsoft.com/office/drawing/2014/main" val="2774202944"/>
                    </a:ext>
                  </a:extLst>
                </a:gridCol>
                <a:gridCol w="1286666">
                  <a:extLst>
                    <a:ext uri="{9D8B030D-6E8A-4147-A177-3AD203B41FA5}">
                      <a16:colId xmlns:a16="http://schemas.microsoft.com/office/drawing/2014/main" val="1629150291"/>
                    </a:ext>
                  </a:extLst>
                </a:gridCol>
                <a:gridCol w="2513215">
                  <a:extLst>
                    <a:ext uri="{9D8B030D-6E8A-4147-A177-3AD203B41FA5}">
                      <a16:colId xmlns:a16="http://schemas.microsoft.com/office/drawing/2014/main" val="1574824417"/>
                    </a:ext>
                  </a:extLst>
                </a:gridCol>
                <a:gridCol w="1460054">
                  <a:extLst>
                    <a:ext uri="{9D8B030D-6E8A-4147-A177-3AD203B41FA5}">
                      <a16:colId xmlns:a16="http://schemas.microsoft.com/office/drawing/2014/main" val="2438011729"/>
                    </a:ext>
                  </a:extLst>
                </a:gridCol>
                <a:gridCol w="1371812">
                  <a:extLst>
                    <a:ext uri="{9D8B030D-6E8A-4147-A177-3AD203B41FA5}">
                      <a16:colId xmlns:a16="http://schemas.microsoft.com/office/drawing/2014/main" val="772388697"/>
                    </a:ext>
                  </a:extLst>
                </a:gridCol>
                <a:gridCol w="2465214">
                  <a:extLst>
                    <a:ext uri="{9D8B030D-6E8A-4147-A177-3AD203B41FA5}">
                      <a16:colId xmlns:a16="http://schemas.microsoft.com/office/drawing/2014/main" val="901325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a/</a:t>
                      </a:r>
                      <a:r>
                        <a:rPr lang="en-US" dirty="0">
                          <a:latin typeface="Symbol" panose="05050102010706020507" pitchFamily="18" charset="2"/>
                        </a:rPr>
                        <a:t>l</a:t>
                      </a:r>
                      <a:endParaRPr lang="de-CH" dirty="0">
                        <a:latin typeface="Symbol" panose="05050102010706020507" pitchFamily="18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 (mm)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L_str (m)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dirty="0"/>
                        <a:t> (</a:t>
                      </a:r>
                      <a:r>
                        <a:rPr lang="en-US" dirty="0" err="1"/>
                        <a:t>mm.mrad</a:t>
                      </a:r>
                      <a:r>
                        <a:rPr lang="en-US" dirty="0"/>
                        <a:t>)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dirty="0" err="1"/>
                        <a:t>mu</a:t>
                      </a:r>
                      <a:r>
                        <a:rPr lang="en-US" dirty="0"/>
                        <a:t> (deg)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JA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Comment</a:t>
                      </a:r>
                      <a:endParaRPr lang="de-CH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96479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0.13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1.6 (DFS), WFS not run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1.6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accepted</a:t>
                      </a:r>
                      <a:endParaRPr lang="de-CH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816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0.13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2.5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1.6 (DFS)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Expected more margin using WFS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Expected similar for EC</a:t>
                      </a:r>
                      <a:endParaRPr lang="de-CH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9015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780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CDAB4C-2C39-51C4-472A-99C4BFB09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D5FD1C-0753-0982-7D9C-034AEB712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A025DE-1F99-E2F9-0C7D-1203BF99E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675DBAD-5864-8C00-5C30-09BD00407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Summaries and conclusions f = 6 GHz</a:t>
            </a:r>
            <a:endParaRPr lang="de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0D0E09-3A97-3BD1-CF3F-A6430CAF3A10}"/>
              </a:ext>
            </a:extLst>
          </p:cNvPr>
          <p:cNvSpPr txBox="1"/>
          <p:nvPr/>
        </p:nvSpPr>
        <p:spPr bwMode="auto">
          <a:xfrm>
            <a:off x="623392" y="980728"/>
            <a:ext cx="10945216" cy="2985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rgbClr val="0070C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sz="2000" b="1" dirty="0">
                <a:latin typeface="Abadi" panose="020B0604020104020204" pitchFamily="34" charset="0"/>
              </a:rPr>
              <a:t>2 quads per 2 RF structures (linac length~760 m):</a:t>
            </a:r>
            <a:endParaRPr lang="en-US" sz="2000" b="1" dirty="0">
              <a:solidFill>
                <a:srgbClr val="0070C0"/>
              </a:solidFill>
              <a:latin typeface="Abadi" panose="020B0604020104020204" pitchFamily="34" charset="0"/>
            </a:endParaRPr>
          </a:p>
          <a:p>
            <a:pPr lvl="2">
              <a:buClr>
                <a:srgbClr val="0070C0"/>
              </a:buClr>
              <a:buSzPct val="150000"/>
            </a:pPr>
            <a:endParaRPr lang="en-US" dirty="0">
              <a:latin typeface="Abadi" panose="020B0604020104020204" pitchFamily="34" charset="0"/>
              <a:sym typeface="Wingdings" panose="05000000000000000000" pitchFamily="2" charset="2"/>
            </a:endParaRPr>
          </a:p>
          <a:p>
            <a:pPr lvl="2">
              <a:buClr>
                <a:srgbClr val="0070C0"/>
              </a:buClr>
              <a:buSzPct val="150000"/>
            </a:pPr>
            <a:endParaRPr lang="en-US" dirty="0">
              <a:latin typeface="Abadi" panose="020B0604020104020204" pitchFamily="34" charset="0"/>
              <a:sym typeface="Wingdings" panose="05000000000000000000" pitchFamily="2" charset="2"/>
            </a:endParaRPr>
          </a:p>
          <a:p>
            <a:pPr lvl="2">
              <a:buClr>
                <a:srgbClr val="0070C0"/>
              </a:buClr>
              <a:buSzPct val="150000"/>
            </a:pPr>
            <a:endParaRPr lang="en-US" dirty="0">
              <a:latin typeface="Abadi" panose="020B0604020104020204" pitchFamily="34" charset="0"/>
              <a:sym typeface="Wingdings" panose="05000000000000000000" pitchFamily="2" charset="2"/>
            </a:endParaRPr>
          </a:p>
          <a:p>
            <a:pPr lvl="2">
              <a:buClr>
                <a:srgbClr val="0070C0"/>
              </a:buClr>
              <a:buSzPct val="150000"/>
            </a:pPr>
            <a:endParaRPr lang="en-US" dirty="0">
              <a:latin typeface="Abadi" panose="020B0604020104020204" pitchFamily="34" charset="0"/>
              <a:sym typeface="Wingdings" panose="05000000000000000000" pitchFamily="2" charset="2"/>
            </a:endParaRPr>
          </a:p>
          <a:p>
            <a:pPr lvl="2">
              <a:buClr>
                <a:srgbClr val="0070C0"/>
              </a:buClr>
              <a:buSzPct val="150000"/>
            </a:pPr>
            <a:endParaRPr lang="en-US" dirty="0">
              <a:latin typeface="Abadi" panose="020B0604020104020204" pitchFamily="34" charset="0"/>
              <a:sym typeface="Wingdings" panose="05000000000000000000" pitchFamily="2" charset="2"/>
            </a:endParaRPr>
          </a:p>
          <a:p>
            <a:pPr lvl="2">
              <a:buClr>
                <a:srgbClr val="0070C0"/>
              </a:buClr>
              <a:buSzPct val="150000"/>
            </a:pPr>
            <a:endParaRPr lang="en-US" dirty="0">
              <a:latin typeface="Abadi" panose="020B0604020104020204" pitchFamily="34" charset="0"/>
              <a:sym typeface="Wingdings" panose="05000000000000000000" pitchFamily="2" charset="2"/>
            </a:endParaRPr>
          </a:p>
          <a:p>
            <a:pPr marL="285750" indent="-285750">
              <a:buClr>
                <a:srgbClr val="0070C0"/>
              </a:buClr>
              <a:buSzPct val="150000"/>
              <a:buFont typeface="Wingdings" panose="05000000000000000000" pitchFamily="2" charset="2"/>
              <a:buChar char="§"/>
            </a:pPr>
            <a:endParaRPr lang="en-US" sz="2000" b="1" dirty="0">
              <a:latin typeface="Abadi" panose="020B0604020104020204" pitchFamily="34" charset="0"/>
            </a:endParaRPr>
          </a:p>
          <a:p>
            <a:pPr marL="285750" indent="-285750">
              <a:buClr>
                <a:srgbClr val="0070C0"/>
              </a:buClr>
              <a:buSzPct val="150000"/>
              <a:buFont typeface="Wingdings" panose="05000000000000000000" pitchFamily="2" charset="2"/>
              <a:buChar char="§"/>
            </a:pPr>
            <a:endParaRPr lang="en-US" sz="2000" b="1" dirty="0">
              <a:latin typeface="Abadi" panose="020B0604020104020204" pitchFamily="34" charset="0"/>
            </a:endParaRPr>
          </a:p>
          <a:p>
            <a:pPr marL="285750" indent="-285750">
              <a:buClr>
                <a:srgbClr val="0070C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sz="2000" b="1" dirty="0">
                <a:latin typeface="Abadi" panose="020B0604020104020204" pitchFamily="34" charset="0"/>
              </a:rPr>
              <a:t>1 quads per 2 RF structures (linac length~710 m):</a:t>
            </a:r>
            <a:endParaRPr lang="en-US" sz="2000" b="1" dirty="0">
              <a:solidFill>
                <a:srgbClr val="0070C0"/>
              </a:solidFill>
              <a:latin typeface="Abadi" panose="020B060402010402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5BFD495-A39D-78EE-7079-B652AC5D7D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5736773"/>
              </p:ext>
            </p:extLst>
          </p:nvPr>
        </p:nvGraphicFramePr>
        <p:xfrm>
          <a:off x="1048444" y="1468473"/>
          <a:ext cx="10880204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8305">
                  <a:extLst>
                    <a:ext uri="{9D8B030D-6E8A-4147-A177-3AD203B41FA5}">
                      <a16:colId xmlns:a16="http://schemas.microsoft.com/office/drawing/2014/main" val="3372587767"/>
                    </a:ext>
                  </a:extLst>
                </a:gridCol>
                <a:gridCol w="1078972">
                  <a:extLst>
                    <a:ext uri="{9D8B030D-6E8A-4147-A177-3AD203B41FA5}">
                      <a16:colId xmlns:a16="http://schemas.microsoft.com/office/drawing/2014/main" val="2774202944"/>
                    </a:ext>
                  </a:extLst>
                </a:gridCol>
                <a:gridCol w="1279023">
                  <a:extLst>
                    <a:ext uri="{9D8B030D-6E8A-4147-A177-3AD203B41FA5}">
                      <a16:colId xmlns:a16="http://schemas.microsoft.com/office/drawing/2014/main" val="1629150291"/>
                    </a:ext>
                  </a:extLst>
                </a:gridCol>
                <a:gridCol w="2498287">
                  <a:extLst>
                    <a:ext uri="{9D8B030D-6E8A-4147-A177-3AD203B41FA5}">
                      <a16:colId xmlns:a16="http://schemas.microsoft.com/office/drawing/2014/main" val="1574824417"/>
                    </a:ext>
                  </a:extLst>
                </a:gridCol>
                <a:gridCol w="1451382">
                  <a:extLst>
                    <a:ext uri="{9D8B030D-6E8A-4147-A177-3AD203B41FA5}">
                      <a16:colId xmlns:a16="http://schemas.microsoft.com/office/drawing/2014/main" val="2438011729"/>
                    </a:ext>
                  </a:extLst>
                </a:gridCol>
                <a:gridCol w="1363664">
                  <a:extLst>
                    <a:ext uri="{9D8B030D-6E8A-4147-A177-3AD203B41FA5}">
                      <a16:colId xmlns:a16="http://schemas.microsoft.com/office/drawing/2014/main" val="772388697"/>
                    </a:ext>
                  </a:extLst>
                </a:gridCol>
                <a:gridCol w="2450571">
                  <a:extLst>
                    <a:ext uri="{9D8B030D-6E8A-4147-A177-3AD203B41FA5}">
                      <a16:colId xmlns:a16="http://schemas.microsoft.com/office/drawing/2014/main" val="901325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a/</a:t>
                      </a:r>
                      <a:r>
                        <a:rPr lang="en-US" dirty="0">
                          <a:latin typeface="Symbol" panose="05050102010706020507" pitchFamily="18" charset="2"/>
                        </a:rPr>
                        <a:t>l</a:t>
                      </a:r>
                      <a:endParaRPr lang="de-CH" dirty="0">
                        <a:latin typeface="Symbol" panose="05050102010706020507" pitchFamily="18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 (mm)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L_str (m)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dirty="0"/>
                        <a:t> (</a:t>
                      </a:r>
                      <a:r>
                        <a:rPr lang="en-US" dirty="0" err="1"/>
                        <a:t>mm.mrad</a:t>
                      </a:r>
                      <a:r>
                        <a:rPr lang="en-US" dirty="0"/>
                        <a:t>)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dirty="0" err="1"/>
                        <a:t>mu</a:t>
                      </a:r>
                      <a:r>
                        <a:rPr lang="en-US" dirty="0"/>
                        <a:t> (deg)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JA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Comment</a:t>
                      </a:r>
                      <a:endParaRPr lang="de-CH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96479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0.25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12.5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1.7 (DFS), 1.5 (WFS)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~1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Beneficial to go to L_str&lt;3 m</a:t>
                      </a:r>
                    </a:p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Presently EC with less tunability</a:t>
                      </a:r>
                      <a:endParaRPr lang="de-CH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81612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9544CF5-4E0C-B9FD-93F0-749C4B12E9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361930"/>
              </p:ext>
            </p:extLst>
          </p:nvPr>
        </p:nvGraphicFramePr>
        <p:xfrm>
          <a:off x="1046956" y="4072847"/>
          <a:ext cx="10881789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8416">
                  <a:extLst>
                    <a:ext uri="{9D8B030D-6E8A-4147-A177-3AD203B41FA5}">
                      <a16:colId xmlns:a16="http://schemas.microsoft.com/office/drawing/2014/main" val="3372587767"/>
                    </a:ext>
                  </a:extLst>
                </a:gridCol>
                <a:gridCol w="1079129">
                  <a:extLst>
                    <a:ext uri="{9D8B030D-6E8A-4147-A177-3AD203B41FA5}">
                      <a16:colId xmlns:a16="http://schemas.microsoft.com/office/drawing/2014/main" val="2774202944"/>
                    </a:ext>
                  </a:extLst>
                </a:gridCol>
                <a:gridCol w="1279210">
                  <a:extLst>
                    <a:ext uri="{9D8B030D-6E8A-4147-A177-3AD203B41FA5}">
                      <a16:colId xmlns:a16="http://schemas.microsoft.com/office/drawing/2014/main" val="1629150291"/>
                    </a:ext>
                  </a:extLst>
                </a:gridCol>
                <a:gridCol w="2498651">
                  <a:extLst>
                    <a:ext uri="{9D8B030D-6E8A-4147-A177-3AD203B41FA5}">
                      <a16:colId xmlns:a16="http://schemas.microsoft.com/office/drawing/2014/main" val="1574824417"/>
                    </a:ext>
                  </a:extLst>
                </a:gridCol>
                <a:gridCol w="1451592">
                  <a:extLst>
                    <a:ext uri="{9D8B030D-6E8A-4147-A177-3AD203B41FA5}">
                      <a16:colId xmlns:a16="http://schemas.microsoft.com/office/drawing/2014/main" val="2438011729"/>
                    </a:ext>
                  </a:extLst>
                </a:gridCol>
                <a:gridCol w="1363863">
                  <a:extLst>
                    <a:ext uri="{9D8B030D-6E8A-4147-A177-3AD203B41FA5}">
                      <a16:colId xmlns:a16="http://schemas.microsoft.com/office/drawing/2014/main" val="772388697"/>
                    </a:ext>
                  </a:extLst>
                </a:gridCol>
                <a:gridCol w="2450928">
                  <a:extLst>
                    <a:ext uri="{9D8B030D-6E8A-4147-A177-3AD203B41FA5}">
                      <a16:colId xmlns:a16="http://schemas.microsoft.com/office/drawing/2014/main" val="901325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a/</a:t>
                      </a:r>
                      <a:r>
                        <a:rPr lang="en-US" dirty="0">
                          <a:latin typeface="Symbol" panose="05050102010706020507" pitchFamily="18" charset="2"/>
                        </a:rPr>
                        <a:t>l</a:t>
                      </a:r>
                      <a:endParaRPr lang="de-CH" dirty="0">
                        <a:latin typeface="Symbol" panose="05050102010706020507" pitchFamily="18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 (mm)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L_str (m)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dirty="0"/>
                        <a:t> (</a:t>
                      </a:r>
                      <a:r>
                        <a:rPr lang="en-US" dirty="0" err="1"/>
                        <a:t>mm.mrad</a:t>
                      </a:r>
                      <a:r>
                        <a:rPr lang="en-US" dirty="0"/>
                        <a:t>)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dirty="0" err="1"/>
                        <a:t>mu</a:t>
                      </a:r>
                      <a:r>
                        <a:rPr lang="en-US" dirty="0"/>
                        <a:t> (deg)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JA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Comment</a:t>
                      </a:r>
                      <a:endParaRPr lang="de-CH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96479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0.25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12.5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1.5 (DFS)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120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~1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Presently EC with less tunability</a:t>
                      </a:r>
                      <a:endParaRPr lang="de-CH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816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0.25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12.5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1.4 (DFS)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Presently EC with less tunability</a:t>
                      </a:r>
                      <a:endParaRPr lang="de-CH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9015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349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CDAB4C-2C39-51C4-472A-99C4BFB09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D5FD1C-0753-0982-7D9C-034AEB712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A025DE-1F99-E2F9-0C7D-1203BF99E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675DBAD-5864-8C00-5C30-09BD00407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  <a:endParaRPr lang="de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0D0E09-3A97-3BD1-CF3F-A6430CAF3A10}"/>
              </a:ext>
            </a:extLst>
          </p:cNvPr>
          <p:cNvSpPr txBox="1"/>
          <p:nvPr/>
        </p:nvSpPr>
        <p:spPr bwMode="auto">
          <a:xfrm>
            <a:off x="693733" y="1072012"/>
            <a:ext cx="10945216" cy="27724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70C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sz="2000" b="1" dirty="0">
                <a:latin typeface="Abadi" panose="020B0604020104020204" pitchFamily="34" charset="0"/>
              </a:rPr>
              <a:t>Which is the limit for the RF structure length for 3 GHz? </a:t>
            </a:r>
          </a:p>
          <a:p>
            <a:pPr marL="742950" lvl="1" indent="-285750">
              <a:lnSpc>
                <a:spcPct val="150000"/>
              </a:lnSpc>
              <a:buClr>
                <a:srgbClr val="0070C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sz="2000" dirty="0">
                <a:latin typeface="Abadi" panose="020B0604020104020204" pitchFamily="34" charset="0"/>
              </a:rPr>
              <a:t>3 m or? Could we go to 2.5 m? 2.5 m?</a:t>
            </a:r>
          </a:p>
          <a:p>
            <a:pPr marL="285750" indent="-285750">
              <a:lnSpc>
                <a:spcPct val="150000"/>
              </a:lnSpc>
              <a:buClr>
                <a:srgbClr val="0070C0"/>
              </a:buClr>
              <a:buSzPct val="150000"/>
              <a:buFont typeface="Wingdings" panose="05000000000000000000" pitchFamily="2" charset="2"/>
              <a:buChar char="§"/>
            </a:pPr>
            <a:endParaRPr lang="en-US" sz="2000" b="1" dirty="0">
              <a:latin typeface="Abadi" panose="020B0604020104020204" pitchFamily="34" charset="0"/>
            </a:endParaRPr>
          </a:p>
          <a:p>
            <a:pPr marL="285750" indent="-285750">
              <a:lnSpc>
                <a:spcPct val="150000"/>
              </a:lnSpc>
              <a:buClr>
                <a:srgbClr val="0070C0"/>
              </a:buClr>
              <a:buSzPct val="150000"/>
              <a:buFont typeface="Wingdings" panose="05000000000000000000" pitchFamily="2" charset="2"/>
              <a:buChar char="§"/>
            </a:pPr>
            <a:endParaRPr lang="en-US" sz="2000" b="1" dirty="0">
              <a:latin typeface="Abadi" panose="020B0604020104020204" pitchFamily="34" charset="0"/>
            </a:endParaRPr>
          </a:p>
          <a:p>
            <a:pPr marL="285750" indent="-285750">
              <a:lnSpc>
                <a:spcPct val="150000"/>
              </a:lnSpc>
              <a:buClr>
                <a:srgbClr val="0070C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sz="2000" b="1" dirty="0">
                <a:latin typeface="Abadi" panose="020B0604020104020204" pitchFamily="34" charset="0"/>
              </a:rPr>
              <a:t>Which is the limit for the RF structure length for 6 GHz?</a:t>
            </a:r>
          </a:p>
          <a:p>
            <a:pPr marL="742950" lvl="1" indent="-285750">
              <a:lnSpc>
                <a:spcPct val="150000"/>
              </a:lnSpc>
              <a:buClr>
                <a:srgbClr val="0070C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Abadi" panose="020B0604020104020204" pitchFamily="34" charset="0"/>
                <a:sym typeface="Wingdings" panose="05000000000000000000" pitchFamily="2" charset="2"/>
              </a:rPr>
              <a:t>Which is the optimum? Could we go to 2.5 m? 2 m?</a:t>
            </a:r>
          </a:p>
        </p:txBody>
      </p:sp>
    </p:spTree>
    <p:extLst>
      <p:ext uri="{BB962C8B-B14F-4D97-AF65-F5344CB8AC3E}">
        <p14:creationId xmlns:p14="http://schemas.microsoft.com/office/powerpoint/2010/main" val="4281457803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C51563-76E1-6C0D-4478-8A9B90C2C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11233323" cy="4644616"/>
          </a:xfrm>
        </p:spPr>
        <p:txBody>
          <a:bodyPr/>
          <a:lstStyle/>
          <a:p>
            <a:r>
              <a:rPr lang="en-US" b="0" i="0" dirty="0">
                <a:solidFill>
                  <a:srgbClr val="001D35"/>
                </a:solidFill>
                <a:effectLst/>
                <a:latin typeface="Courier New" panose="02070309020205020404" pitchFamily="49" charset="0"/>
              </a:rPr>
              <a:t>File to analyze the JA single bunch: C:\Users\bettoni_s\Documents\MATLAB\read_JA_ampl_single.m</a:t>
            </a:r>
          </a:p>
          <a:p>
            <a:endParaRPr lang="en-US" dirty="0">
              <a:solidFill>
                <a:srgbClr val="001D35"/>
              </a:solidFill>
              <a:latin typeface="Courier New" panose="02070309020205020404" pitchFamily="49" charset="0"/>
            </a:endParaRPr>
          </a:p>
          <a:p>
            <a:r>
              <a:rPr lang="en-US" dirty="0">
                <a:solidFill>
                  <a:srgbClr val="001D35"/>
                </a:solidFill>
                <a:latin typeface="Courier New" panose="02070309020205020404" pitchFamily="49" charset="0"/>
              </a:rPr>
              <a:t>New file (fully automatized):</a:t>
            </a:r>
          </a:p>
          <a:p>
            <a:r>
              <a:rPr lang="en-US" b="0" i="0" dirty="0">
                <a:solidFill>
                  <a:srgbClr val="001D35"/>
                </a:solidFill>
                <a:effectLst/>
                <a:latin typeface="Courier New" panose="02070309020205020404" pitchFamily="49" charset="0"/>
              </a:rPr>
              <a:t>C:\Users\bettoni_s\</a:t>
            </a:r>
            <a:r>
              <a:rPr lang="en-US" dirty="0">
                <a:solidFill>
                  <a:srgbClr val="001D35"/>
                </a:solidFill>
                <a:latin typeface="Courier New" panose="02070309020205020404" pitchFamily="49" charset="0"/>
              </a:rPr>
              <a:t>Documents\MATLAB\</a:t>
            </a:r>
            <a:r>
              <a:rPr lang="de-CH" dirty="0" err="1">
                <a:solidFill>
                  <a:srgbClr val="001D35"/>
                </a:solidFill>
                <a:latin typeface="Courier New" panose="02070309020205020404" pitchFamily="49" charset="0"/>
              </a:rPr>
              <a:t>read_transv_emitt.m</a:t>
            </a:r>
            <a:endParaRPr lang="de-CH" dirty="0">
              <a:solidFill>
                <a:srgbClr val="001D35"/>
              </a:solidFill>
              <a:latin typeface="Courier New" panose="02070309020205020404" pitchFamily="49" charset="0"/>
            </a:endParaRPr>
          </a:p>
          <a:p>
            <a:endParaRPr lang="de-CH" dirty="0">
              <a:solidFill>
                <a:srgbClr val="001D35"/>
              </a:solidFill>
              <a:latin typeface="Courier New" panose="02070309020205020404" pitchFamily="49" charset="0"/>
            </a:endParaRPr>
          </a:p>
          <a:p>
            <a:r>
              <a:rPr lang="de-CH" dirty="0" err="1">
                <a:solidFill>
                  <a:srgbClr val="001D35"/>
                </a:solidFill>
                <a:latin typeface="Courier New" panose="02070309020205020404" pitchFamily="49" charset="0"/>
              </a:rPr>
              <a:t>Script</a:t>
            </a:r>
            <a:r>
              <a:rPr lang="de-CH" dirty="0">
                <a:solidFill>
                  <a:srgbClr val="001D35"/>
                </a:solidFill>
                <a:latin typeface="Courier New" panose="02070309020205020404" pitchFamily="49" charset="0"/>
              </a:rPr>
              <a:t> EC: /</a:t>
            </a:r>
            <a:r>
              <a:rPr lang="de-CH" dirty="0" err="1">
                <a:solidFill>
                  <a:srgbClr val="001D35"/>
                </a:solidFill>
                <a:latin typeface="Courier New" panose="02070309020205020404" pitchFamily="49" charset="0"/>
              </a:rPr>
              <a:t>data</a:t>
            </a:r>
            <a:r>
              <a:rPr lang="de-CH" dirty="0">
                <a:solidFill>
                  <a:srgbClr val="001D35"/>
                </a:solidFill>
                <a:latin typeface="Courier New" panose="02070309020205020404" pitchFamily="49" charset="0"/>
              </a:rPr>
              <a:t>/</a:t>
            </a:r>
            <a:r>
              <a:rPr lang="de-CH" dirty="0" err="1">
                <a:solidFill>
                  <a:srgbClr val="001D35"/>
                </a:solidFill>
                <a:latin typeface="Courier New" panose="02070309020205020404" pitchFamily="49" charset="0"/>
              </a:rPr>
              <a:t>user</a:t>
            </a:r>
            <a:r>
              <a:rPr lang="de-CH" dirty="0">
                <a:solidFill>
                  <a:srgbClr val="001D35"/>
                </a:solidFill>
                <a:latin typeface="Courier New" panose="02070309020205020404" pitchFamily="49" charset="0"/>
              </a:rPr>
              <a:t>/</a:t>
            </a:r>
            <a:r>
              <a:rPr lang="de-CH" dirty="0" err="1">
                <a:solidFill>
                  <a:srgbClr val="001D35"/>
                </a:solidFill>
                <a:latin typeface="Courier New" panose="02070309020205020404" pitchFamily="49" charset="0"/>
              </a:rPr>
              <a:t>bettoni_s</a:t>
            </a:r>
            <a:r>
              <a:rPr lang="de-CH" dirty="0">
                <a:solidFill>
                  <a:srgbClr val="001D35"/>
                </a:solidFill>
                <a:latin typeface="Courier New" panose="02070309020205020404" pitchFamily="49" charset="0"/>
              </a:rPr>
              <a:t>/merlin6data/</a:t>
            </a:r>
            <a:r>
              <a:rPr lang="de-CH" dirty="0" err="1">
                <a:solidFill>
                  <a:srgbClr val="001D35"/>
                </a:solidFill>
                <a:latin typeface="Courier New" panose="02070309020205020404" pitchFamily="49" charset="0"/>
              </a:rPr>
              <a:t>RFTrack_sim</a:t>
            </a:r>
            <a:r>
              <a:rPr lang="de-CH" dirty="0">
                <a:solidFill>
                  <a:srgbClr val="001D35"/>
                </a:solidFill>
                <a:latin typeface="Courier New" panose="02070309020205020404" pitchFamily="49" charset="0"/>
              </a:rPr>
              <a:t>/Layout_DR_3GeV/</a:t>
            </a:r>
            <a:r>
              <a:rPr lang="de-CH" dirty="0" err="1">
                <a:solidFill>
                  <a:srgbClr val="001D35"/>
                </a:solidFill>
                <a:latin typeface="Courier New" panose="02070309020205020404" pitchFamily="49" charset="0"/>
              </a:rPr>
              <a:t>EnCompr</a:t>
            </a:r>
            <a:r>
              <a:rPr lang="de-CH" dirty="0">
                <a:solidFill>
                  <a:srgbClr val="001D35"/>
                </a:solidFill>
                <a:latin typeface="Courier New" panose="02070309020205020404" pitchFamily="49" charset="0"/>
              </a:rPr>
              <a:t>/</a:t>
            </a:r>
            <a:r>
              <a:rPr lang="de-CH" dirty="0" err="1">
                <a:solidFill>
                  <a:srgbClr val="001D35"/>
                </a:solidFill>
                <a:latin typeface="Courier New" panose="02070309020205020404" pitchFamily="49" charset="0"/>
              </a:rPr>
              <a:t>NewWayEnCompr.m</a:t>
            </a:r>
            <a:endParaRPr lang="de-CH" dirty="0">
              <a:solidFill>
                <a:srgbClr val="001D35"/>
              </a:solidFill>
              <a:latin typeface="Courier New" panose="02070309020205020404" pitchFamily="49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7491BF-E996-0386-4BF6-4CC2F3CA9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ECDFD6-5099-0E02-0D36-B2DC4D31D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9A1C81-A7BF-931C-C1B2-91372E521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5FAD448-EC20-AC87-529B-3B219D752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Scripts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664016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D79AA3-27AD-0FA2-DFA1-AF19254638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5D2C47-79E7-0299-64ED-7980A073C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25.07.2025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6D963F-3F3F-D327-D200-EEC6CC342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708EC9-055B-CC32-FB63-D4C0F442E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C362F91-0067-E147-141D-9FB07DF0B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Internal </a:t>
            </a:r>
            <a:r>
              <a:rPr lang="de-CH" dirty="0" err="1"/>
              <a:t>use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64359225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purl.org/dc/terms/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bc24777f-78b6-4f3c-a73a-d5fa08e4d537"/>
    <ds:schemaRef ds:uri="c9077d15-72ed-4fec-bcfe-3472729e9195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22_FCC - Copy</Template>
  <TotalTime>0</TotalTime>
  <Words>10122</Words>
  <Application>Microsoft Office PowerPoint</Application>
  <PresentationFormat>Widescreen</PresentationFormat>
  <Paragraphs>1508</Paragraphs>
  <Slides>111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111</vt:i4>
      </vt:variant>
    </vt:vector>
  </HeadingPairs>
  <TitlesOfParts>
    <vt:vector size="122" baseType="lpstr">
      <vt:lpstr>Abadi</vt:lpstr>
      <vt:lpstr>Aptos</vt:lpstr>
      <vt:lpstr>Arial</vt:lpstr>
      <vt:lpstr>Calibri</vt:lpstr>
      <vt:lpstr>Cambria Math</vt:lpstr>
      <vt:lpstr>Courier New</vt:lpstr>
      <vt:lpstr>Menlo</vt:lpstr>
      <vt:lpstr>Symbol</vt:lpstr>
      <vt:lpstr>Times</vt:lpstr>
      <vt:lpstr>Wingdings</vt:lpstr>
      <vt:lpstr>Benutzerdefiniertes Design</vt:lpstr>
      <vt:lpstr>S. Bettoni, A. Latina, P. Craievich, A. Grudiev,  A. Kurtulus</vt:lpstr>
      <vt:lpstr>PowerPoint Presentation</vt:lpstr>
      <vt:lpstr>Settings</vt:lpstr>
      <vt:lpstr>Assumptions</vt:lpstr>
      <vt:lpstr>f = 3 GHz, G = 21 MV/m</vt:lpstr>
      <vt:lpstr>PowerPoint Presentation</vt:lpstr>
      <vt:lpstr>Determining the range</vt:lpstr>
      <vt:lpstr>Where we were at f = 2.8 GHz</vt:lpstr>
      <vt:lpstr>Where we are at f = 3 GHz</vt:lpstr>
      <vt:lpstr>a/l = 0.11</vt:lpstr>
      <vt:lpstr>a/l = 0.12</vt:lpstr>
      <vt:lpstr>a/l = 0.13</vt:lpstr>
      <vt:lpstr>a/l = 0.14</vt:lpstr>
      <vt:lpstr>f = 3 GHz: summary</vt:lpstr>
      <vt:lpstr>PowerPoint Presentation</vt:lpstr>
      <vt:lpstr>Past and present simulations</vt:lpstr>
      <vt:lpstr>New case</vt:lpstr>
      <vt:lpstr>Comparison with the previous case</vt:lpstr>
      <vt:lpstr>Comparisons: frequency and bunch length</vt:lpstr>
      <vt:lpstr>PowerPoint Presentation</vt:lpstr>
      <vt:lpstr>f = 3 GHz, 2 quad per 2 RF structures, phi = 90 deg 1/2</vt:lpstr>
      <vt:lpstr>EC at f = 3 GHz, a/l =0.13</vt:lpstr>
      <vt:lpstr>PowerPoint Presentation</vt:lpstr>
      <vt:lpstr>Wakefield-free steering (from Andrea to RF-Track)</vt:lpstr>
      <vt:lpstr>WFS, f = 3 GHz, a/l = 0.13</vt:lpstr>
      <vt:lpstr>WFS, f = 3 GHz, a/l = 0.12</vt:lpstr>
      <vt:lpstr>Proposed configuration: 2 quad per 2 RF structure*</vt:lpstr>
      <vt:lpstr>f = 3 GHz, G = 21 MV/m</vt:lpstr>
      <vt:lpstr>Reducing the number of quads per RF structure</vt:lpstr>
      <vt:lpstr>Optics</vt:lpstr>
      <vt:lpstr>MAD-X model (verification): 2Q2RF lattice</vt:lpstr>
      <vt:lpstr>MAD-X model (verification): 1Q2RF lattice</vt:lpstr>
      <vt:lpstr>Optics comparison</vt:lpstr>
      <vt:lpstr>1 quad per 2 RF structures</vt:lpstr>
      <vt:lpstr>1 quad per 2 RF structures, L = 2 m</vt:lpstr>
      <vt:lpstr>1 quad per 2 RF structures, L = 2.5 m</vt:lpstr>
      <vt:lpstr>Summary of the structure length scan</vt:lpstr>
      <vt:lpstr>1 quad per 2 RF structures, phase advance = 70 deg</vt:lpstr>
      <vt:lpstr>1 quad per 2 RF structures, phase advance = 80 deg</vt:lpstr>
      <vt:lpstr>1 quad per 2 RF structures, phase advance = 100 deg</vt:lpstr>
      <vt:lpstr>1 quad per 2 RF structures, phase advance = 120 deg</vt:lpstr>
      <vt:lpstr>Summary phase advance scan: 1 quad per 2 RF structures</vt:lpstr>
      <vt:lpstr>f = 3 GHz, Dmu = 100-120 deg</vt:lpstr>
      <vt:lpstr>1 quad per 2 RF structure</vt:lpstr>
      <vt:lpstr>1 quad per 2 RF structure, L_str = 3 m, Dmu = 90 deg</vt:lpstr>
      <vt:lpstr>1 quad per 2 RF structures, a/l = 0.13, L = 2.5 m, Dmu = 100 deg</vt:lpstr>
      <vt:lpstr>1 quad per 2 RF structure, a/l = 0.13, L = 2.5 m, Dmu = 120 deg</vt:lpstr>
      <vt:lpstr>1 quad per 2 RF structures, L = 2 m, Dmu = 120 deg , a/l = 0.13</vt:lpstr>
      <vt:lpstr>1 quad per 2 RF structures, phase advances and structure length</vt:lpstr>
      <vt:lpstr>1 quad per 2 RF structures, phase advances and structure length</vt:lpstr>
      <vt:lpstr>Proposed configuration: 1 quad per 2 RF structure</vt:lpstr>
      <vt:lpstr>f = 6 GHz, G = 30 MV/m</vt:lpstr>
      <vt:lpstr>Determining the range</vt:lpstr>
      <vt:lpstr>Settings</vt:lpstr>
      <vt:lpstr>a/l = 0.15, Nbins = 8-16</vt:lpstr>
      <vt:lpstr>a/l = 0.20, N_bins = 8</vt:lpstr>
      <vt:lpstr>a/l = 0.20 , N_bins = 12</vt:lpstr>
      <vt:lpstr>a/l = 0.20, N_bins = 16</vt:lpstr>
      <vt:lpstr>a/l = 0.20, N_bins = 6</vt:lpstr>
      <vt:lpstr>a/l = 0.20, N_bins = 4</vt:lpstr>
      <vt:lpstr>Optimization of N_bins, a/l = 0.20</vt:lpstr>
      <vt:lpstr>a/l = 0.25</vt:lpstr>
      <vt:lpstr>a/l = 0.25</vt:lpstr>
      <vt:lpstr>f = 6 GHz: summary</vt:lpstr>
      <vt:lpstr>WFS, f = 6 GHz, a/l = 0.20, 0.25</vt:lpstr>
      <vt:lpstr>PowerPoint Presentation</vt:lpstr>
      <vt:lpstr>Settings</vt:lpstr>
      <vt:lpstr>f = 6 GHz, G = 30 MV/m, bunch length = 0.8 mm</vt:lpstr>
      <vt:lpstr>f = 6 GHz, G = 30 MV/m, bunch length = 0.8 mm, L_str = 2 m</vt:lpstr>
      <vt:lpstr>f = 6 GHz, G = 30 MV/m, bunch length = 0.8 mm, L_str = 2.5 m</vt:lpstr>
      <vt:lpstr>Different phase advances, L = 3 m</vt:lpstr>
      <vt:lpstr>Counteracting JA at 6 GHz</vt:lpstr>
      <vt:lpstr>Proposed configuration: 2 quad per 2 RF structure</vt:lpstr>
      <vt:lpstr>PowerPoint Presentation</vt:lpstr>
      <vt:lpstr>f = 3 GHz, Q2RF lattice, phi = 90 deg</vt:lpstr>
      <vt:lpstr>Optimization EC for beam accelerated at 6 GHz  </vt:lpstr>
      <vt:lpstr>Optimization EC for beam accelerated at 6 GHz  </vt:lpstr>
      <vt:lpstr>f = 6 GHz, G = 30 MV/m</vt:lpstr>
      <vt:lpstr>1 quad each 2 RF structures</vt:lpstr>
      <vt:lpstr>1 quad each 2 RF structures, L = 2.5 m</vt:lpstr>
      <vt:lpstr>1 quad each 2 RF structures, L = 2 m</vt:lpstr>
      <vt:lpstr>RF structure length scan: summary</vt:lpstr>
      <vt:lpstr>1 quad each 2 RF structures, phase advance = 70 deg</vt:lpstr>
      <vt:lpstr>1 quad each 2 RF structures, phase advance = 80 deg</vt:lpstr>
      <vt:lpstr>1 quad each 2 RF structures, phase advance = 100 deg</vt:lpstr>
      <vt:lpstr>1 quad each 2 RF structures, phase advance = 120 deg</vt:lpstr>
      <vt:lpstr>Phase advance scan: summary</vt:lpstr>
      <vt:lpstr>JA phase advance AND L_structure</vt:lpstr>
      <vt:lpstr>JA phase advance AND L_structure</vt:lpstr>
      <vt:lpstr>Phase advance AND RF structure length</vt:lpstr>
      <vt:lpstr>JA phase advance AND L_structure: emittance check</vt:lpstr>
      <vt:lpstr>Phase advance AND RF structure length</vt:lpstr>
      <vt:lpstr>Proposed configuration: 1 quad per 2 RF structure</vt:lpstr>
      <vt:lpstr>PowerPoint Presentation</vt:lpstr>
      <vt:lpstr>Summaries and conclusions f = 3 GHz</vt:lpstr>
      <vt:lpstr>Summaries and conclusions f = 6 GHz</vt:lpstr>
      <vt:lpstr>Questions</vt:lpstr>
      <vt:lpstr>Scripts</vt:lpstr>
      <vt:lpstr>Internal use</vt:lpstr>
      <vt:lpstr>Optics</vt:lpstr>
      <vt:lpstr>Test 2 quads/2 RF: RF-Track</vt:lpstr>
      <vt:lpstr>MAD-X model (verification): 2 quads/ 2 RF</vt:lpstr>
      <vt:lpstr>MAD-X model: 2 quads/ 2 RF: optics used so far for dphi = 90 deg with k1 matched</vt:lpstr>
      <vt:lpstr>1 quad per 2 RF structures</vt:lpstr>
      <vt:lpstr>Optics comparison</vt:lpstr>
      <vt:lpstr>Impact of the lattice change</vt:lpstr>
      <vt:lpstr>1 quad per 2 RF structure</vt:lpstr>
      <vt:lpstr>HE length including SRW</vt:lpstr>
      <vt:lpstr>f = 3 GHz</vt:lpstr>
      <vt:lpstr>Optimized</vt:lpstr>
      <vt:lpstr>EC at f = 3 GHz, a/l =0.13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S. Bettoni, …</dc:title>
  <dc:creator>Bettoni Simona</dc:creator>
  <dc:description>erstellt durch Vorlagenbauer.ch</dc:description>
  <cp:lastModifiedBy>Bettoni Simona</cp:lastModifiedBy>
  <cp:revision>1020</cp:revision>
  <cp:lastPrinted>2025-07-23T12:09:10Z</cp:lastPrinted>
  <dcterms:created xsi:type="dcterms:W3CDTF">2025-06-30T09:44:17Z</dcterms:created>
  <dcterms:modified xsi:type="dcterms:W3CDTF">2025-07-25T08:12:44Z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