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7" r:id="rId7"/>
    <p:sldId id="265" r:id="rId8"/>
    <p:sldId id="260" r:id="rId9"/>
    <p:sldId id="264" r:id="rId10"/>
    <p:sldId id="266" r:id="rId11"/>
    <p:sldId id="262" r:id="rId12"/>
    <p:sldId id="263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napToGrid="0">
      <p:cViewPr varScale="1">
        <p:scale>
          <a:sx n="69" d="100"/>
          <a:sy n="69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E16EE-06A2-D527-3AC2-F452CDDF8B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4A7FB8-A50C-865A-FC72-3BBD425AC7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02888-267A-3774-3C54-B2025ABF7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DCBA3-6CAA-43E5-E671-33F2FAA7D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A4878-91FC-00A8-7641-584982F0A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81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729CD-EC6C-791A-85C9-3F149A9DB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B0C75C-C035-B065-06F9-1D59C382EE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B1CBD-BC9D-F27D-2E05-7227244E4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F06D3-3277-E8CF-CC2F-D0A1B8397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5A478-ACBE-CE2B-A803-1D7C3BC6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21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8AE64E-C099-112A-5B84-8198D5C38B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08ECB4-42A4-43C4-2756-BADD2DBF7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8B4D9-BC7B-6729-928D-513DDEF03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80B0D-95E9-60DE-FF37-DB95D2D8F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C868C-0E5C-0F0C-64B8-812AE4D32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8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58A2C-74E7-C78F-D490-61838175D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FEC57-5AF9-F75C-F8F6-929095DA3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C9CC6-7E6E-6318-2B8D-95FC1B6B3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AAC8C-2B03-EAFC-FA68-FFED73BC7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22CBF-8DC5-B9BC-DBDB-59C984B0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75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175C5-5F8A-4401-9A7B-19DB6FD7F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68738-1961-6FA9-6219-6BF7270AE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8FAA6-59D3-A096-1EE7-2C17A996F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B18D0-AEC8-EB06-E81C-7F05907B9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69C63-C1A8-8779-2AFF-DB8423C33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85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79073-1B2C-5EE7-EF09-D005A6EDC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69EA5-36C9-2F87-9BC1-D13EE401FB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25FD7E-120E-138D-CEEE-38C132E3D2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CEC41C-9BB7-4BF3-4E5A-C9E0679C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8FBE9-981C-219A-DDA6-D1145EF5C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E9BE6D-DC02-8869-B9FC-49CD4EA7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278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1D7A0-3DFD-D1C7-4689-D27BE7374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92C9DF-A4B8-4D5E-4C47-66984984F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F1E860-5E28-53FE-161D-36C0DF92FE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5E429C-4C58-18DB-7363-359C0CC40D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4CE7F-57C6-AC8B-7C7B-2FECEE6BF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9E5389-DF7C-C8D9-B95B-2E0A84F90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FD8950-24EA-D682-AFB2-B0666CCCC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53ED12-2C9A-EF17-99C8-5DE5B331F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46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DAD60-3B2C-809B-DC0B-F8CE1C031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FF5AC9-31E6-9C5A-8BA6-8D21E9F69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52C633-CD54-14C6-3AD9-5C409633D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52E7C-FEA6-E6A0-F551-890DED838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78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439282-AEA3-A245-5584-CC0AC29B6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3F791C-B1E6-A19B-CDFE-89C4E9724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84653A-E157-F61A-B238-40DB9457B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9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123A7-9C60-F8DA-3D05-0B0C914D8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0228C-235F-CAAD-5693-60999DE6B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F16D7-4923-4CF9-3EF7-EBD2ADADA4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B1C99C-FCEB-7ADA-F9BF-D7F5B0C37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A80B11-8419-1185-E926-739B02026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196CD4-E92F-30A8-72E3-8BDBC4E1B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5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BBFA3-371D-EBE6-4CF8-6E724316A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F473A9-8F4C-967E-76FB-51A6843228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29BE69-33C1-AFE7-6A91-AA507BDC4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5EF81-C6DB-1089-AEE3-3C26B1A1C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294023-7329-286E-8A48-659088165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58258-67CB-4B1B-D8FD-6CA11DE8E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4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0028AA-342A-2DFE-538D-F7BE909CA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2F5C3-FE35-6170-369F-B2750E641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B2FDF-CAC7-D2A8-143C-EAE9AD89C8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896D2F-4156-4B58-B57F-4355B08CB9CF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65F6A-9EB7-02C0-CD89-B0AD1F0A7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CCA7D-E87F-E6D1-25E5-B811EF244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7ABD5B-D77F-4CAD-B71C-82EAD3309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4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FD966-D56C-4D44-EF4D-E324E9E596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3GHz structure preliminary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1F0B65-492D-70E8-05FF-284B61B272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Adnan Kurtulus</a:t>
            </a:r>
            <a:r>
              <a:rPr lang="tr-TR" dirty="0"/>
              <a:t>, Alexej Grudiev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04AED1-E03A-7A1B-B56C-9D184E614065}"/>
              </a:ext>
            </a:extLst>
          </p:cNvPr>
          <p:cNvSpPr txBox="1"/>
          <p:nvPr/>
        </p:nvSpPr>
        <p:spPr>
          <a:xfrm>
            <a:off x="5582652" y="5871411"/>
            <a:ext cx="19090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25/07/2025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60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8DD98-7221-396C-C5AA-2E402CAD4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4859C60-E6BD-210F-B71A-9876B8C8A9BF}"/>
              </a:ext>
            </a:extLst>
          </p:cNvPr>
          <p:cNvSpPr txBox="1"/>
          <p:nvPr/>
        </p:nvSpPr>
        <p:spPr>
          <a:xfrm>
            <a:off x="693964" y="655953"/>
            <a:ext cx="10172700" cy="15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/>
              <a:t>f = 3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>
                <a:solidFill>
                  <a:srgbClr val="FF0000"/>
                </a:solidFill>
              </a:rPr>
              <a:t>Phase </a:t>
            </a:r>
            <a:r>
              <a:rPr lang="de-DE" altLang="en-US" sz="1800" dirty="0" err="1">
                <a:solidFill>
                  <a:srgbClr val="FF0000"/>
                </a:solidFill>
              </a:rPr>
              <a:t>advance</a:t>
            </a:r>
            <a:r>
              <a:rPr lang="de-DE" altLang="en-US" sz="1800" dirty="0">
                <a:solidFill>
                  <a:srgbClr val="FF0000"/>
                </a:solidFill>
              </a:rPr>
              <a:t> = </a:t>
            </a:r>
            <a:r>
              <a:rPr lang="tr-T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5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</a:t>
            </a:r>
            <a:r>
              <a:rPr lang="tr-T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6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>
                <a:solidFill>
                  <a:srgbClr val="FF0000"/>
                </a:solidFill>
              </a:rPr>
              <a:t> a/</a:t>
            </a:r>
            <a:r>
              <a:rPr lang="el-GR" altLang="en-US" sz="1800" dirty="0">
                <a:solidFill>
                  <a:srgbClr val="FF0000"/>
                </a:solidFill>
              </a:rPr>
              <a:t>λ</a:t>
            </a:r>
            <a:r>
              <a:rPr lang="tr-TR" altLang="en-US" sz="1800" dirty="0">
                <a:solidFill>
                  <a:srgbClr val="FF0000"/>
                </a:solidFill>
              </a:rPr>
              <a:t>= 0.12 to 0.15, delta= 0 to 4mm</a:t>
            </a:r>
            <a:endParaRPr lang="el-GR" altLang="en-US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/>
              <a:t> </a:t>
            </a:r>
            <a:endParaRPr lang="en-US" dirty="0"/>
          </a:p>
        </p:txBody>
      </p:sp>
      <p:pic>
        <p:nvPicPr>
          <p:cNvPr id="8" name="Picture 7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B0B53F51-CF2E-E341-30A1-5B8F43357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91" y="1939999"/>
            <a:ext cx="5959642" cy="4469732"/>
          </a:xfrm>
          <a:prstGeom prst="rect">
            <a:avLst/>
          </a:prstGeom>
        </p:spPr>
      </p:pic>
      <p:pic>
        <p:nvPicPr>
          <p:cNvPr id="2" name="Picture 1" descr="A graph of different average apertures&#10;&#10;AI-generated content may be incorrect.">
            <a:extLst>
              <a:ext uri="{FF2B5EF4-FFF2-40B4-BE49-F238E27FC236}">
                <a16:creationId xmlns:a16="http://schemas.microsoft.com/office/drawing/2014/main" id="{DD6DB728-400A-F9B7-B5A9-7AEF081B3D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033" y="1939999"/>
            <a:ext cx="5863814" cy="43978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FA6082-E7FA-7E21-7036-5CF345C262D2}"/>
              </a:ext>
            </a:extLst>
          </p:cNvPr>
          <p:cNvSpPr txBox="1"/>
          <p:nvPr/>
        </p:nvSpPr>
        <p:spPr>
          <a:xfrm>
            <a:off x="983673" y="5627315"/>
            <a:ext cx="845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5</a:t>
            </a:r>
            <a:r>
              <a:rPr lang="el-G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/</a:t>
            </a:r>
            <a:r>
              <a:rPr lang="tr-T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6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A84CE1-0E4E-C91B-44D1-45DCB507B21B}"/>
              </a:ext>
            </a:extLst>
          </p:cNvPr>
          <p:cNvSpPr txBox="1"/>
          <p:nvPr/>
        </p:nvSpPr>
        <p:spPr>
          <a:xfrm>
            <a:off x="6957169" y="5442649"/>
            <a:ext cx="8312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</a:t>
            </a:r>
            <a:r>
              <a:rPr lang="tr-T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829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7C7A2-B802-304C-AF7A-44EBD6937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23449-187D-2681-B5D9-5E31B112F1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altLang="en-US" sz="4800" dirty="0">
                <a:sym typeface="Wingdings" panose="05000000000000000000" pitchFamily="2" charset="2"/>
              </a:rPr>
              <a:t> </a:t>
            </a:r>
            <a:r>
              <a:rPr lang="de-DE" altLang="en-US" sz="4800" dirty="0">
                <a:solidFill>
                  <a:srgbClr val="FF0000"/>
                </a:solidFill>
              </a:rPr>
              <a:t>Phase </a:t>
            </a:r>
            <a:r>
              <a:rPr lang="de-DE" altLang="en-US" sz="4800" dirty="0" err="1">
                <a:solidFill>
                  <a:srgbClr val="FF0000"/>
                </a:solidFill>
              </a:rPr>
              <a:t>advance</a:t>
            </a:r>
            <a:r>
              <a:rPr lang="de-DE" altLang="en-US" sz="4800" dirty="0">
                <a:solidFill>
                  <a:srgbClr val="FF0000"/>
                </a:solidFill>
              </a:rPr>
              <a:t> = </a:t>
            </a:r>
            <a:r>
              <a:rPr lang="de-DE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l-G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/3</a:t>
            </a:r>
            <a: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b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with wakefield constraints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725880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02F8B-1463-8AC5-41E7-5FE98EE8E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C9DB9C2-18C2-5A73-7478-9A888777E04E}"/>
              </a:ext>
            </a:extLst>
          </p:cNvPr>
          <p:cNvSpPr txBox="1"/>
          <p:nvPr/>
        </p:nvSpPr>
        <p:spPr>
          <a:xfrm>
            <a:off x="693964" y="655953"/>
            <a:ext cx="10172700" cy="15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/>
              <a:t>f = 3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>
                <a:solidFill>
                  <a:srgbClr val="FF0000"/>
                </a:solidFill>
              </a:rPr>
              <a:t>Phase </a:t>
            </a:r>
            <a:r>
              <a:rPr lang="de-DE" altLang="en-US" sz="1800" dirty="0" err="1">
                <a:solidFill>
                  <a:srgbClr val="FF0000"/>
                </a:solidFill>
              </a:rPr>
              <a:t>advance</a:t>
            </a:r>
            <a:r>
              <a:rPr lang="de-DE" altLang="en-US" sz="1800" dirty="0">
                <a:solidFill>
                  <a:srgbClr val="FF0000"/>
                </a:solidFill>
              </a:rPr>
              <a:t> = 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/3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>
                <a:solidFill>
                  <a:srgbClr val="FF0000"/>
                </a:solidFill>
              </a:rPr>
              <a:t> a/</a:t>
            </a:r>
            <a:r>
              <a:rPr lang="el-GR" altLang="en-US" sz="1800" dirty="0">
                <a:solidFill>
                  <a:srgbClr val="FF0000"/>
                </a:solidFill>
              </a:rPr>
              <a:t>λ</a:t>
            </a:r>
            <a:r>
              <a:rPr lang="tr-TR" altLang="en-US" sz="1800" dirty="0">
                <a:solidFill>
                  <a:srgbClr val="FF0000"/>
                </a:solidFill>
              </a:rPr>
              <a:t>= 0.12 to 0.15, delta= 0 to 4mm, Wt &lt; 0.1 V/pC/mm/m at 25, 50 and 75 ns.</a:t>
            </a:r>
            <a:endParaRPr lang="el-GR" altLang="en-US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/>
              <a:t> </a:t>
            </a:r>
            <a:endParaRPr lang="en-US" dirty="0"/>
          </a:p>
        </p:txBody>
      </p:sp>
      <p:pic>
        <p:nvPicPr>
          <p:cNvPr id="4" name="Picture 3" descr="A graph of a sound wave&#10;&#10;AI-generated content may be incorrect.">
            <a:extLst>
              <a:ext uri="{FF2B5EF4-FFF2-40B4-BE49-F238E27FC236}">
                <a16:creationId xmlns:a16="http://schemas.microsoft.com/office/drawing/2014/main" id="{87A4E48E-5860-9E31-AA55-2DA89557E2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71436"/>
            <a:ext cx="5560868" cy="3707245"/>
          </a:xfrm>
          <a:prstGeom prst="rect">
            <a:avLst/>
          </a:prstGeom>
        </p:spPr>
      </p:pic>
      <p:pic>
        <p:nvPicPr>
          <p:cNvPr id="7" name="Picture 6" descr="A graph of a waveform&#10;&#10;AI-generated content may be incorrect.">
            <a:extLst>
              <a:ext uri="{FF2B5EF4-FFF2-40B4-BE49-F238E27FC236}">
                <a16:creationId xmlns:a16="http://schemas.microsoft.com/office/drawing/2014/main" id="{5B7AD86B-8E42-F7E4-41D0-7732D2928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86" y="2371436"/>
            <a:ext cx="5560868" cy="370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33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AE8DC-38BA-B6CC-FE7B-4CA9B3972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FD93F0E-81F5-6CE6-8CC9-B7A06EEA3ED5}"/>
              </a:ext>
            </a:extLst>
          </p:cNvPr>
          <p:cNvSpPr txBox="1"/>
          <p:nvPr/>
        </p:nvSpPr>
        <p:spPr>
          <a:xfrm>
            <a:off x="693964" y="655953"/>
            <a:ext cx="10172700" cy="15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/>
              <a:t>f = 3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>
                <a:solidFill>
                  <a:srgbClr val="FF0000"/>
                </a:solidFill>
              </a:rPr>
              <a:t>Phase </a:t>
            </a:r>
            <a:r>
              <a:rPr lang="de-DE" altLang="en-US" sz="1800" dirty="0" err="1">
                <a:solidFill>
                  <a:srgbClr val="FF0000"/>
                </a:solidFill>
              </a:rPr>
              <a:t>advance</a:t>
            </a:r>
            <a:r>
              <a:rPr lang="de-DE" altLang="en-US" sz="1800" dirty="0">
                <a:solidFill>
                  <a:srgbClr val="FF0000"/>
                </a:solidFill>
              </a:rPr>
              <a:t> = 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/3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>
                <a:solidFill>
                  <a:srgbClr val="FF0000"/>
                </a:solidFill>
              </a:rPr>
              <a:t> a/</a:t>
            </a:r>
            <a:r>
              <a:rPr lang="el-GR" altLang="en-US" sz="1800" dirty="0">
                <a:solidFill>
                  <a:srgbClr val="FF0000"/>
                </a:solidFill>
              </a:rPr>
              <a:t>λ</a:t>
            </a:r>
            <a:r>
              <a:rPr lang="tr-TR" altLang="en-US" sz="1800" dirty="0">
                <a:solidFill>
                  <a:srgbClr val="FF0000"/>
                </a:solidFill>
              </a:rPr>
              <a:t>= 0.12 to 0.15, delta= 0 to 4mm, Wt &lt; 0.1 V/pC/mm/m at 25, 50 and 75 ns.</a:t>
            </a:r>
            <a:endParaRPr lang="el-GR" altLang="en-US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/>
              <a:t> </a:t>
            </a:r>
            <a:endParaRPr lang="en-US" dirty="0"/>
          </a:p>
        </p:txBody>
      </p:sp>
      <p:pic>
        <p:nvPicPr>
          <p:cNvPr id="4" name="Picture 3" descr="A graph of a graph showing the same number of the same number&#10;&#10;AI-generated content may be incorrect.">
            <a:extLst>
              <a:ext uri="{FF2B5EF4-FFF2-40B4-BE49-F238E27FC236}">
                <a16:creationId xmlns:a16="http://schemas.microsoft.com/office/drawing/2014/main" id="{59B3E64E-EF4B-A2D6-E543-0B701F5FFD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299" y="2341418"/>
            <a:ext cx="6736773" cy="4042064"/>
          </a:xfrm>
          <a:prstGeom prst="rect">
            <a:avLst/>
          </a:prstGeom>
        </p:spPr>
      </p:pic>
      <p:pic>
        <p:nvPicPr>
          <p:cNvPr id="7" name="Picture 6" descr="A chart with stars and numbers&#10;&#10;AI-generated content may be incorrect.">
            <a:extLst>
              <a:ext uri="{FF2B5EF4-FFF2-40B4-BE49-F238E27FC236}">
                <a16:creationId xmlns:a16="http://schemas.microsoft.com/office/drawing/2014/main" id="{B3D46E3C-1930-43BB-75C6-64374CB9CD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14" y="2341418"/>
            <a:ext cx="5016585" cy="39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609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41A95-E62E-8C1E-A326-6DE12B2CA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1EAF936-4878-2381-A194-5411A66741F8}"/>
              </a:ext>
            </a:extLst>
          </p:cNvPr>
          <p:cNvSpPr txBox="1"/>
          <p:nvPr/>
        </p:nvSpPr>
        <p:spPr>
          <a:xfrm>
            <a:off x="693964" y="655953"/>
            <a:ext cx="10172700" cy="15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/>
              <a:t>f = 3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>
                <a:solidFill>
                  <a:srgbClr val="FF0000"/>
                </a:solidFill>
              </a:rPr>
              <a:t>Phase </a:t>
            </a:r>
            <a:r>
              <a:rPr lang="de-DE" altLang="en-US" sz="1800" dirty="0" err="1">
                <a:solidFill>
                  <a:srgbClr val="FF0000"/>
                </a:solidFill>
              </a:rPr>
              <a:t>advance</a:t>
            </a:r>
            <a:r>
              <a:rPr lang="de-DE" altLang="en-US" sz="1800" dirty="0">
                <a:solidFill>
                  <a:srgbClr val="FF0000"/>
                </a:solidFill>
              </a:rPr>
              <a:t> = 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/3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>
                <a:solidFill>
                  <a:srgbClr val="FF0000"/>
                </a:solidFill>
              </a:rPr>
              <a:t> a/</a:t>
            </a:r>
            <a:r>
              <a:rPr lang="el-GR" altLang="en-US" sz="1800" dirty="0">
                <a:solidFill>
                  <a:srgbClr val="FF0000"/>
                </a:solidFill>
              </a:rPr>
              <a:t>λ</a:t>
            </a:r>
            <a:r>
              <a:rPr lang="tr-TR" altLang="en-US" sz="1800" dirty="0">
                <a:solidFill>
                  <a:srgbClr val="FF0000"/>
                </a:solidFill>
              </a:rPr>
              <a:t>= 0.12 to 0.15, delta= 0 to 4mm, Wt &lt; 0.1 V/pC/mm/m at 25, 50 and 75 ns.</a:t>
            </a:r>
            <a:endParaRPr lang="el-GR" altLang="en-US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/>
              <a:t> </a:t>
            </a:r>
            <a:endParaRPr lang="en-US" dirty="0"/>
          </a:p>
        </p:txBody>
      </p:sp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1A1FBAE7-FCE5-41B9-5E92-9F04817CC4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23" y="2438400"/>
            <a:ext cx="5645471" cy="3763647"/>
          </a:xfrm>
          <a:prstGeom prst="rect">
            <a:avLst/>
          </a:prstGeom>
        </p:spPr>
      </p:pic>
      <p:pic>
        <p:nvPicPr>
          <p:cNvPr id="9" name="Picture 8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66F5B2F3-099E-BA9B-ED2D-7FB02134F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603" y="2438400"/>
            <a:ext cx="5974774" cy="398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938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659C5F-CE86-F588-ACB5-40E895914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5FAFA21-314E-EB91-8EB0-74DB2EF75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521134"/>
              </p:ext>
            </p:extLst>
          </p:nvPr>
        </p:nvGraphicFramePr>
        <p:xfrm>
          <a:off x="3288633" y="2214288"/>
          <a:ext cx="4961808" cy="3480659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676156">
                  <a:extLst>
                    <a:ext uri="{9D8B030D-6E8A-4147-A177-3AD203B41FA5}">
                      <a16:colId xmlns:a16="http://schemas.microsoft.com/office/drawing/2014/main" val="1157768476"/>
                    </a:ext>
                  </a:extLst>
                </a:gridCol>
                <a:gridCol w="1676158">
                  <a:extLst>
                    <a:ext uri="{9D8B030D-6E8A-4147-A177-3AD203B41FA5}">
                      <a16:colId xmlns:a16="http://schemas.microsoft.com/office/drawing/2014/main" val="3270106493"/>
                    </a:ext>
                  </a:extLst>
                </a:gridCol>
                <a:gridCol w="1609494">
                  <a:extLst>
                    <a:ext uri="{9D8B030D-6E8A-4147-A177-3AD203B41FA5}">
                      <a16:colId xmlns:a16="http://schemas.microsoft.com/office/drawing/2014/main" val="1006050371"/>
                    </a:ext>
                  </a:extLst>
                </a:gridCol>
              </a:tblGrid>
              <a:tr h="654214">
                <a:tc>
                  <a:txBody>
                    <a:bodyPr/>
                    <a:lstStyle/>
                    <a:p>
                      <a:pPr algn="ctr"/>
                      <a:r>
                        <a:rPr lang="en-US" sz="1400" b="0" cap="none" spc="60" dirty="0">
                          <a:solidFill>
                            <a:schemeClr val="bg1"/>
                          </a:solidFill>
                        </a:rPr>
                        <a:t>a/</a:t>
                      </a:r>
                      <a:r>
                        <a:rPr lang="el-GR" sz="1400" b="0" cap="none" spc="60" dirty="0">
                          <a:solidFill>
                            <a:schemeClr val="bg1"/>
                          </a:solidFill>
                        </a:rPr>
                        <a:t>λ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0" cap="none" spc="60" dirty="0">
                          <a:solidFill>
                            <a:schemeClr val="bg1"/>
                          </a:solidFill>
                        </a:rPr>
                        <a:t>λ (</a:t>
                      </a:r>
                      <a:r>
                        <a:rPr lang="en-US" sz="1400" b="0" cap="none" spc="60" dirty="0">
                          <a:solidFill>
                            <a:schemeClr val="bg1"/>
                          </a:solidFill>
                        </a:rPr>
                        <a:t>mm)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cap="none" spc="60" dirty="0">
                          <a:solidFill>
                            <a:schemeClr val="bg1"/>
                          </a:solidFill>
                        </a:rPr>
                        <a:t>a (mm)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301046"/>
                  </a:ext>
                </a:extLst>
              </a:tr>
              <a:tr h="654214">
                <a:tc>
                  <a:txBody>
                    <a:bodyPr/>
                    <a:lstStyle/>
                    <a:p>
                      <a:pPr algn="ctr"/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0.12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99.93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11.992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7508168"/>
                  </a:ext>
                </a:extLst>
              </a:tr>
              <a:tr h="654214">
                <a:tc>
                  <a:txBody>
                    <a:bodyPr/>
                    <a:lstStyle/>
                    <a:p>
                      <a:pPr algn="ctr"/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0.13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99.93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12.991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962583"/>
                  </a:ext>
                </a:extLst>
              </a:tr>
              <a:tr h="654214">
                <a:tc>
                  <a:txBody>
                    <a:bodyPr/>
                    <a:lstStyle/>
                    <a:p>
                      <a:pPr algn="ctr"/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0.14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99.93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13.990</a:t>
                      </a: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7652389"/>
                  </a:ext>
                </a:extLst>
              </a:tr>
              <a:tr h="8638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  <a:p>
                      <a:pPr algn="ctr"/>
                      <a:endParaRPr lang="en-US" sz="14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cap="none" spc="0" dirty="0">
                          <a:solidFill>
                            <a:schemeClr val="tx1"/>
                          </a:solidFill>
                        </a:rPr>
                        <a:t>99.93</a:t>
                      </a:r>
                    </a:p>
                    <a:p>
                      <a:pPr algn="ctr"/>
                      <a:endParaRPr lang="en-US" sz="14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14.990</a:t>
                      </a:r>
                      <a:endParaRPr lang="en-US" sz="14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215537" marR="215537" marT="215537" marB="10776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19926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FC2C362-9C04-8C10-0E52-D0C9D31C1031}"/>
              </a:ext>
            </a:extLst>
          </p:cNvPr>
          <p:cNvSpPr txBox="1"/>
          <p:nvPr/>
        </p:nvSpPr>
        <p:spPr>
          <a:xfrm>
            <a:off x="679450" y="859153"/>
            <a:ext cx="10172700" cy="744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>
                <a:solidFill>
                  <a:srgbClr val="FF0000"/>
                </a:solidFill>
              </a:rPr>
              <a:t>f = 3 GHz</a:t>
            </a:r>
            <a:r>
              <a:rPr lang="de-DE" altLang="en-US" sz="1800" dirty="0"/>
              <a:t>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6259C-5A8D-83CF-A0BB-79898B2AB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B64AE-BED3-FF6A-DAC2-2E915FBA70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altLang="en-US" sz="4800" dirty="0">
                <a:sym typeface="Wingdings" panose="05000000000000000000" pitchFamily="2" charset="2"/>
              </a:rPr>
              <a:t> </a:t>
            </a:r>
            <a:r>
              <a:rPr lang="de-DE" altLang="en-US" sz="4800" dirty="0">
                <a:solidFill>
                  <a:srgbClr val="FF0000"/>
                </a:solidFill>
              </a:rPr>
              <a:t>Phase </a:t>
            </a:r>
            <a:r>
              <a:rPr lang="de-DE" altLang="en-US" sz="4800" dirty="0" err="1">
                <a:solidFill>
                  <a:srgbClr val="FF0000"/>
                </a:solidFill>
              </a:rPr>
              <a:t>advance</a:t>
            </a:r>
            <a:r>
              <a:rPr lang="de-DE" altLang="en-US" sz="4800" dirty="0">
                <a:solidFill>
                  <a:srgbClr val="FF0000"/>
                </a:solidFill>
              </a:rPr>
              <a:t> = </a:t>
            </a:r>
            <a:r>
              <a:rPr lang="de-DE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l-G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/3</a:t>
            </a:r>
            <a: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b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without wakefield constraints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708720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5D164E-0E0E-4090-4562-79BDAD5D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37C959-3F18-B8C8-9F7D-D1B36ADB8185}"/>
              </a:ext>
            </a:extLst>
          </p:cNvPr>
          <p:cNvSpPr txBox="1"/>
          <p:nvPr/>
        </p:nvSpPr>
        <p:spPr>
          <a:xfrm>
            <a:off x="693964" y="655953"/>
            <a:ext cx="10172700" cy="15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/>
              <a:t>f = 3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>
                <a:solidFill>
                  <a:srgbClr val="FF0000"/>
                </a:solidFill>
              </a:rPr>
              <a:t>Phase </a:t>
            </a:r>
            <a:r>
              <a:rPr lang="de-DE" altLang="en-US" sz="1800" dirty="0" err="1">
                <a:solidFill>
                  <a:srgbClr val="FF0000"/>
                </a:solidFill>
              </a:rPr>
              <a:t>advance</a:t>
            </a:r>
            <a:r>
              <a:rPr lang="de-DE" altLang="en-US" sz="1800" dirty="0">
                <a:solidFill>
                  <a:srgbClr val="FF0000"/>
                </a:solidFill>
              </a:rPr>
              <a:t> = 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/3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>
                <a:solidFill>
                  <a:srgbClr val="FF0000"/>
                </a:solidFill>
              </a:rPr>
              <a:t> a/</a:t>
            </a:r>
            <a:r>
              <a:rPr lang="el-GR" altLang="en-US" sz="1800" dirty="0">
                <a:solidFill>
                  <a:srgbClr val="FF0000"/>
                </a:solidFill>
              </a:rPr>
              <a:t>λ</a:t>
            </a:r>
            <a:r>
              <a:rPr lang="tr-TR" altLang="en-US" sz="1800" dirty="0">
                <a:solidFill>
                  <a:srgbClr val="FF0000"/>
                </a:solidFill>
              </a:rPr>
              <a:t>= 0.12 to 0.15, delta= 0 to 4mm</a:t>
            </a:r>
            <a:endParaRPr lang="el-GR" altLang="en-US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/>
              <a:t> </a:t>
            </a:r>
            <a:endParaRPr lang="en-US" dirty="0"/>
          </a:p>
        </p:txBody>
      </p:sp>
      <p:pic>
        <p:nvPicPr>
          <p:cNvPr id="23" name="Picture 22" descr="A screenshot of a screen&#10;&#10;AI-generated content may be incorrect.">
            <a:extLst>
              <a:ext uri="{FF2B5EF4-FFF2-40B4-BE49-F238E27FC236}">
                <a16:creationId xmlns:a16="http://schemas.microsoft.com/office/drawing/2014/main" id="{F0D7256A-EE22-E11C-E356-EFC82BB6C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" y="1782102"/>
            <a:ext cx="3223906" cy="2417929"/>
          </a:xfrm>
          <a:prstGeom prst="rect">
            <a:avLst/>
          </a:prstGeom>
        </p:spPr>
      </p:pic>
      <p:pic>
        <p:nvPicPr>
          <p:cNvPr id="25" name="Picture 2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E2E7F83-FA63-D3CC-A000-D50E2BE3F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643" y="1807502"/>
            <a:ext cx="3223905" cy="2417929"/>
          </a:xfrm>
          <a:prstGeom prst="rect">
            <a:avLst/>
          </a:prstGeom>
        </p:spPr>
      </p:pic>
      <p:pic>
        <p:nvPicPr>
          <p:cNvPr id="27" name="Picture 2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FCA30974-E586-5368-E02E-90AE265990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051" y="1845602"/>
            <a:ext cx="3156171" cy="2367128"/>
          </a:xfrm>
          <a:prstGeom prst="rect">
            <a:avLst/>
          </a:prstGeom>
        </p:spPr>
      </p:pic>
      <p:pic>
        <p:nvPicPr>
          <p:cNvPr id="29" name="Picture 28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F08AE3C5-3129-70B0-E207-98C55E6A3E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734" y="1858301"/>
            <a:ext cx="3190038" cy="2392529"/>
          </a:xfrm>
          <a:prstGeom prst="rect">
            <a:avLst/>
          </a:prstGeom>
        </p:spPr>
      </p:pic>
      <p:pic>
        <p:nvPicPr>
          <p:cNvPr id="31" name="Picture 30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B7A92D30-CFB0-EF6C-0B34-D32B6C6D8E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" y="4250830"/>
            <a:ext cx="3223906" cy="2417929"/>
          </a:xfrm>
          <a:prstGeom prst="rect">
            <a:avLst/>
          </a:prstGeom>
        </p:spPr>
      </p:pic>
      <p:pic>
        <p:nvPicPr>
          <p:cNvPr id="33" name="Picture 3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A5FD26F9-E2C6-58F6-BAEB-96BBEBBCCF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643" y="4238131"/>
            <a:ext cx="3223906" cy="2417929"/>
          </a:xfrm>
          <a:prstGeom prst="rect">
            <a:avLst/>
          </a:prstGeom>
        </p:spPr>
      </p:pic>
      <p:pic>
        <p:nvPicPr>
          <p:cNvPr id="35" name="Picture 3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FFB8914-6887-7BCB-3936-40DEAD222E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4333"/>
            <a:ext cx="3156170" cy="2367128"/>
          </a:xfrm>
          <a:prstGeom prst="rect">
            <a:avLst/>
          </a:prstGeom>
        </p:spPr>
      </p:pic>
      <p:pic>
        <p:nvPicPr>
          <p:cNvPr id="37" name="Picture 3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3F92E65-5B7E-CE60-47F7-4E842FD659F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072" y="4276233"/>
            <a:ext cx="3156170" cy="23671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DD8E10-1CC5-C256-5C29-76131EAD6BB2}"/>
              </a:ext>
            </a:extLst>
          </p:cNvPr>
          <p:cNvSpPr txBox="1"/>
          <p:nvPr/>
        </p:nvSpPr>
        <p:spPr>
          <a:xfrm>
            <a:off x="693964" y="185018"/>
            <a:ext cx="6137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altLang="en-US" sz="1800" b="1" u="sng" dirty="0">
                <a:solidFill>
                  <a:srgbClr val="FF0000"/>
                </a:solidFill>
              </a:rPr>
              <a:t>Effective Shunt Inpedance Scans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4165841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4FC5B-847E-3B2C-718D-C95963B79D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0958934-86BA-D071-C283-499F875EE4A4}"/>
              </a:ext>
            </a:extLst>
          </p:cNvPr>
          <p:cNvSpPr txBox="1"/>
          <p:nvPr/>
        </p:nvSpPr>
        <p:spPr>
          <a:xfrm>
            <a:off x="693964" y="655953"/>
            <a:ext cx="10172700" cy="15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/>
              <a:t>f = 3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>
                <a:solidFill>
                  <a:srgbClr val="FF0000"/>
                </a:solidFill>
              </a:rPr>
              <a:t>Phase </a:t>
            </a:r>
            <a:r>
              <a:rPr lang="de-DE" altLang="en-US" sz="1800" dirty="0" err="1">
                <a:solidFill>
                  <a:srgbClr val="FF0000"/>
                </a:solidFill>
              </a:rPr>
              <a:t>advance</a:t>
            </a:r>
            <a:r>
              <a:rPr lang="de-DE" altLang="en-US" sz="1800" dirty="0">
                <a:solidFill>
                  <a:srgbClr val="FF0000"/>
                </a:solidFill>
              </a:rPr>
              <a:t> = 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/3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>
                <a:solidFill>
                  <a:srgbClr val="FF0000"/>
                </a:solidFill>
              </a:rPr>
              <a:t> a/</a:t>
            </a:r>
            <a:r>
              <a:rPr lang="el-GR" altLang="en-US" sz="1800" dirty="0">
                <a:solidFill>
                  <a:srgbClr val="FF0000"/>
                </a:solidFill>
              </a:rPr>
              <a:t>λ</a:t>
            </a:r>
            <a:r>
              <a:rPr lang="tr-TR" altLang="en-US" sz="1800" dirty="0">
                <a:solidFill>
                  <a:srgbClr val="FF0000"/>
                </a:solidFill>
              </a:rPr>
              <a:t>= 0.12 to 0.15, delta= 0 to 4mm</a:t>
            </a:r>
            <a:endParaRPr lang="el-GR" altLang="en-US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/>
              <a:t> </a:t>
            </a:r>
            <a:endParaRPr lang="en-US" dirty="0"/>
          </a:p>
        </p:txBody>
      </p:sp>
      <p:pic>
        <p:nvPicPr>
          <p:cNvPr id="4" name="Picture 3" descr="A graph of different average apertures&#10;&#10;AI-generated content may be incorrect.">
            <a:extLst>
              <a:ext uri="{FF2B5EF4-FFF2-40B4-BE49-F238E27FC236}">
                <a16:creationId xmlns:a16="http://schemas.microsoft.com/office/drawing/2014/main" id="{65384E4D-6880-1E40-A199-D240168359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31834"/>
            <a:ext cx="5245019" cy="39337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A9ABF1-CC44-D715-681C-9779B28A68CF}"/>
              </a:ext>
            </a:extLst>
          </p:cNvPr>
          <p:cNvSpPr txBox="1"/>
          <p:nvPr/>
        </p:nvSpPr>
        <p:spPr>
          <a:xfrm>
            <a:off x="693964" y="185018"/>
            <a:ext cx="6137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altLang="en-US" sz="1800" b="1" u="sng" dirty="0">
                <a:solidFill>
                  <a:srgbClr val="FF0000"/>
                </a:solidFill>
              </a:rPr>
              <a:t>Effective Shunt Inpedance Scans</a:t>
            </a:r>
            <a:endParaRPr lang="en-US" b="1" u="sng" dirty="0"/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B3FDEAF-C804-B34C-669B-F725A97AE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314" y="2195386"/>
            <a:ext cx="5955320" cy="397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822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31DAA-7D69-2CFB-E79F-102F8A90D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72B451F-D484-F328-CB47-BA5271C33579}"/>
              </a:ext>
            </a:extLst>
          </p:cNvPr>
          <p:cNvSpPr txBox="1"/>
          <p:nvPr/>
        </p:nvSpPr>
        <p:spPr>
          <a:xfrm>
            <a:off x="693964" y="655953"/>
            <a:ext cx="10172700" cy="15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/>
              <a:t>f = 3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>
                <a:solidFill>
                  <a:srgbClr val="FF0000"/>
                </a:solidFill>
              </a:rPr>
              <a:t>Phase </a:t>
            </a:r>
            <a:r>
              <a:rPr lang="de-DE" altLang="en-US" sz="1800" dirty="0" err="1">
                <a:solidFill>
                  <a:srgbClr val="FF0000"/>
                </a:solidFill>
              </a:rPr>
              <a:t>advance</a:t>
            </a:r>
            <a:r>
              <a:rPr lang="de-DE" altLang="en-US" sz="1800" dirty="0">
                <a:solidFill>
                  <a:srgbClr val="FF0000"/>
                </a:solidFill>
              </a:rPr>
              <a:t> = 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/3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>
                <a:solidFill>
                  <a:srgbClr val="FF0000"/>
                </a:solidFill>
              </a:rPr>
              <a:t> a/</a:t>
            </a:r>
            <a:r>
              <a:rPr lang="el-GR" altLang="en-US" sz="1800" dirty="0">
                <a:solidFill>
                  <a:srgbClr val="FF0000"/>
                </a:solidFill>
              </a:rPr>
              <a:t>λ</a:t>
            </a:r>
            <a:r>
              <a:rPr lang="tr-TR" altLang="en-US" sz="1800" dirty="0">
                <a:solidFill>
                  <a:srgbClr val="FF0000"/>
                </a:solidFill>
              </a:rPr>
              <a:t>= 0.12 to 0.15, delta= 0 to 4mm</a:t>
            </a:r>
            <a:endParaRPr lang="el-GR" altLang="en-US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/>
              <a:t> 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0F1C98-359F-FC54-4EA2-1F6283F65D2C}"/>
              </a:ext>
            </a:extLst>
          </p:cNvPr>
          <p:cNvSpPr txBox="1"/>
          <p:nvPr/>
        </p:nvSpPr>
        <p:spPr>
          <a:xfrm>
            <a:off x="693964" y="185018"/>
            <a:ext cx="6137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altLang="en-US" sz="1800" b="1" u="sng" dirty="0">
                <a:solidFill>
                  <a:srgbClr val="FF0000"/>
                </a:solidFill>
              </a:rPr>
              <a:t>RF parameter Scans</a:t>
            </a:r>
            <a:endParaRPr lang="en-US" b="1" u="sng" dirty="0"/>
          </a:p>
        </p:txBody>
      </p:sp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DBA292F-F15C-C542-BF55-4E5B67996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314" y="2050473"/>
            <a:ext cx="5869709" cy="4402282"/>
          </a:xfrm>
          <a:prstGeom prst="rect">
            <a:avLst/>
          </a:prstGeom>
        </p:spPr>
      </p:pic>
      <p:pic>
        <p:nvPicPr>
          <p:cNvPr id="13" name="Picture 12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FA9D08D9-C236-5AF8-FBD3-03D561CDE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78" y="2050473"/>
            <a:ext cx="5648036" cy="423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99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CA266-1898-D165-F56E-308408B78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B58EB-2602-E57A-DEE6-96B76D44EF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altLang="en-US" sz="4800" dirty="0">
                <a:sym typeface="Wingdings" panose="05000000000000000000" pitchFamily="2" charset="2"/>
              </a:rPr>
              <a:t> </a:t>
            </a:r>
            <a:r>
              <a:rPr lang="de-DE" altLang="en-US" sz="4800" dirty="0">
                <a:solidFill>
                  <a:srgbClr val="FF0000"/>
                </a:solidFill>
              </a:rPr>
              <a:t>Phase </a:t>
            </a:r>
            <a:r>
              <a:rPr lang="de-DE" altLang="en-US" sz="4800" dirty="0" err="1">
                <a:solidFill>
                  <a:srgbClr val="FF0000"/>
                </a:solidFill>
              </a:rPr>
              <a:t>advance</a:t>
            </a:r>
            <a:r>
              <a:rPr lang="de-DE" altLang="en-US" sz="4800" dirty="0">
                <a:solidFill>
                  <a:srgbClr val="FF0000"/>
                </a:solidFill>
              </a:rPr>
              <a:t> = </a:t>
            </a:r>
            <a: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5</a:t>
            </a:r>
            <a:r>
              <a:rPr lang="el-G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/</a:t>
            </a:r>
            <a: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6 </a:t>
            </a:r>
            <a:b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tr-TR" altLang="en-US" sz="4800" dirty="0">
                <a:solidFill>
                  <a:srgbClr val="FF0000"/>
                </a:solidFill>
                <a:sym typeface="Wingdings" panose="05000000000000000000" pitchFamily="2" charset="2"/>
              </a:rPr>
              <a:t>without wakefield constraints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297976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3835C-D1FA-A3F4-7F2F-6C40520D7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9CD13D3-334A-CF82-7BE6-41FC8537FA29}"/>
              </a:ext>
            </a:extLst>
          </p:cNvPr>
          <p:cNvSpPr txBox="1"/>
          <p:nvPr/>
        </p:nvSpPr>
        <p:spPr>
          <a:xfrm>
            <a:off x="693964" y="655953"/>
            <a:ext cx="10172700" cy="15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/>
              <a:t>f = 3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>
                <a:solidFill>
                  <a:srgbClr val="FF0000"/>
                </a:solidFill>
              </a:rPr>
              <a:t>Phase </a:t>
            </a:r>
            <a:r>
              <a:rPr lang="de-DE" altLang="en-US" sz="1800" dirty="0" err="1">
                <a:solidFill>
                  <a:srgbClr val="FF0000"/>
                </a:solidFill>
              </a:rPr>
              <a:t>advance</a:t>
            </a:r>
            <a:r>
              <a:rPr lang="de-DE" altLang="en-US" sz="1800" dirty="0">
                <a:solidFill>
                  <a:srgbClr val="FF0000"/>
                </a:solidFill>
              </a:rPr>
              <a:t> = </a:t>
            </a:r>
            <a:r>
              <a:rPr lang="tr-T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5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</a:t>
            </a:r>
            <a:r>
              <a:rPr lang="tr-T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6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>
                <a:solidFill>
                  <a:srgbClr val="FF0000"/>
                </a:solidFill>
              </a:rPr>
              <a:t> a/</a:t>
            </a:r>
            <a:r>
              <a:rPr lang="el-GR" altLang="en-US" sz="1800" dirty="0">
                <a:solidFill>
                  <a:srgbClr val="FF0000"/>
                </a:solidFill>
              </a:rPr>
              <a:t>λ</a:t>
            </a:r>
            <a:r>
              <a:rPr lang="tr-TR" altLang="en-US" sz="1800" dirty="0">
                <a:solidFill>
                  <a:srgbClr val="FF0000"/>
                </a:solidFill>
              </a:rPr>
              <a:t>= 0.12 to 0.15, delta= 0 to 4mm</a:t>
            </a:r>
            <a:endParaRPr lang="el-GR" altLang="en-US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/>
              <a:t> </a:t>
            </a:r>
            <a:endParaRPr lang="en-US" dirty="0"/>
          </a:p>
        </p:txBody>
      </p:sp>
      <p:pic>
        <p:nvPicPr>
          <p:cNvPr id="3" name="Picture 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DCAB390E-B059-A8C7-D479-C39D59A4A6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830" y="1782103"/>
            <a:ext cx="3156170" cy="2367128"/>
          </a:xfrm>
          <a:prstGeom prst="rect">
            <a:avLst/>
          </a:prstGeom>
        </p:spPr>
      </p:pic>
      <p:pic>
        <p:nvPicPr>
          <p:cNvPr id="5" name="Picture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548EB57C-7DBF-6A68-C856-68C6A37BB3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9" y="1782103"/>
            <a:ext cx="3156171" cy="2367128"/>
          </a:xfrm>
          <a:prstGeom prst="rect">
            <a:avLst/>
          </a:prstGeom>
        </p:spPr>
      </p:pic>
      <p:pic>
        <p:nvPicPr>
          <p:cNvPr id="7" name="Picture 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D82F0140-F9E9-E534-282D-C0BAFCAEBF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644" y="1782103"/>
            <a:ext cx="3156171" cy="2367128"/>
          </a:xfrm>
          <a:prstGeom prst="rect">
            <a:avLst/>
          </a:prstGeom>
        </p:spPr>
      </p:pic>
      <p:pic>
        <p:nvPicPr>
          <p:cNvPr id="11" name="Picture 10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74D4BCED-A31D-797F-82CC-6FA90E9C52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185" y="1782103"/>
            <a:ext cx="3156171" cy="2367128"/>
          </a:xfrm>
          <a:prstGeom prst="rect">
            <a:avLst/>
          </a:prstGeom>
        </p:spPr>
      </p:pic>
      <p:pic>
        <p:nvPicPr>
          <p:cNvPr id="13" name="Picture 1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4F9576CD-4016-6FC9-69A0-4BD6D2675C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9" y="4250831"/>
            <a:ext cx="3156170" cy="2367128"/>
          </a:xfrm>
          <a:prstGeom prst="rect">
            <a:avLst/>
          </a:prstGeom>
        </p:spPr>
      </p:pic>
      <p:pic>
        <p:nvPicPr>
          <p:cNvPr id="15" name="Picture 1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FAEA4831-6949-96CD-2BF7-FCFE9F9EC5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643" y="4250831"/>
            <a:ext cx="3156171" cy="2367128"/>
          </a:xfrm>
          <a:prstGeom prst="rect">
            <a:avLst/>
          </a:prstGeom>
        </p:spPr>
      </p:pic>
      <p:pic>
        <p:nvPicPr>
          <p:cNvPr id="17" name="Picture 1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E5537E9-1948-79A0-9964-ACFA4222A2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185" y="4225431"/>
            <a:ext cx="3223905" cy="2417928"/>
          </a:xfrm>
          <a:prstGeom prst="rect">
            <a:avLst/>
          </a:prstGeom>
        </p:spPr>
      </p:pic>
      <p:pic>
        <p:nvPicPr>
          <p:cNvPr id="19" name="Picture 18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7BE66FE9-EAD0-4DF9-930F-48F1863AEC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734" y="4352431"/>
            <a:ext cx="3156171" cy="236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97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8CA29-3CD7-B8E0-D6EC-80AFC4B7D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603A63E-3F67-6F44-3FC1-E6F618516422}"/>
              </a:ext>
            </a:extLst>
          </p:cNvPr>
          <p:cNvSpPr txBox="1"/>
          <p:nvPr/>
        </p:nvSpPr>
        <p:spPr>
          <a:xfrm>
            <a:off x="693964" y="655953"/>
            <a:ext cx="10172700" cy="15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800" b="1" dirty="0"/>
              <a:t>Parameters </a:t>
            </a:r>
            <a:r>
              <a:rPr lang="de-DE" altLang="en-US" sz="1800" b="1" dirty="0" err="1"/>
              <a:t>for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the</a:t>
            </a:r>
            <a:r>
              <a:rPr lang="de-DE" altLang="en-US" sz="1800" b="1" dirty="0"/>
              <a:t> </a:t>
            </a:r>
            <a:r>
              <a:rPr lang="de-DE" altLang="en-US" sz="1800" b="1" dirty="0" err="1"/>
              <a:t>structure</a:t>
            </a:r>
            <a:r>
              <a:rPr lang="de-DE" altLang="en-US" sz="1800" b="1" dirty="0"/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de-DE" altLang="en-US" sz="1800" dirty="0"/>
              <a:t>f = 3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>
                <a:solidFill>
                  <a:srgbClr val="FF0000"/>
                </a:solidFill>
              </a:rPr>
              <a:t>Phase </a:t>
            </a:r>
            <a:r>
              <a:rPr lang="de-DE" altLang="en-US" sz="1800" dirty="0" err="1">
                <a:solidFill>
                  <a:srgbClr val="FF0000"/>
                </a:solidFill>
              </a:rPr>
              <a:t>advance</a:t>
            </a:r>
            <a:r>
              <a:rPr lang="de-DE" altLang="en-US" sz="1800" dirty="0">
                <a:solidFill>
                  <a:srgbClr val="FF0000"/>
                </a:solidFill>
              </a:rPr>
              <a:t> = </a:t>
            </a:r>
            <a:r>
              <a:rPr lang="tr-T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5</a:t>
            </a:r>
            <a:r>
              <a:rPr lang="el-G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/</a:t>
            </a:r>
            <a:r>
              <a:rPr lang="tr-TR" alt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6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3 </a:t>
            </a:r>
            <a:r>
              <a:rPr lang="de-DE" altLang="en-US" sz="1800" dirty="0" err="1"/>
              <a:t>us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P_klystron</a:t>
            </a:r>
            <a:r>
              <a:rPr lang="de-DE" altLang="en-US" sz="1800" dirty="0"/>
              <a:t> = 31 MW</a:t>
            </a:r>
            <a:r>
              <a:rPr lang="tr-TR" altLang="en-US" sz="1800" dirty="0"/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>
                <a:solidFill>
                  <a:srgbClr val="FF0000"/>
                </a:solidFill>
              </a:rPr>
              <a:t> a/</a:t>
            </a:r>
            <a:r>
              <a:rPr lang="el-GR" altLang="en-US" sz="1800" dirty="0">
                <a:solidFill>
                  <a:srgbClr val="FF0000"/>
                </a:solidFill>
              </a:rPr>
              <a:t>λ</a:t>
            </a:r>
            <a:r>
              <a:rPr lang="tr-TR" altLang="en-US" sz="1800" dirty="0">
                <a:solidFill>
                  <a:srgbClr val="FF0000"/>
                </a:solidFill>
              </a:rPr>
              <a:t>= 0.12 to 0.15, delta= 0 to 4mm</a:t>
            </a:r>
            <a:endParaRPr lang="el-GR" altLang="en-US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tr-TR" altLang="en-US" sz="1800" dirty="0"/>
              <a:t> </a:t>
            </a:r>
            <a:endParaRPr lang="en-US" dirty="0"/>
          </a:p>
        </p:txBody>
      </p:sp>
      <p:pic>
        <p:nvPicPr>
          <p:cNvPr id="8" name="Picture 7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6FD484FF-16B5-E444-35BA-2232908273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52" y="1953854"/>
            <a:ext cx="5959642" cy="446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9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10172</TotalTime>
  <Words>672</Words>
  <Application>Microsoft Office PowerPoint</Application>
  <PresentationFormat>Widescreen</PresentationFormat>
  <Paragraphs>64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Wingdings</vt:lpstr>
      <vt:lpstr>Office Theme</vt:lpstr>
      <vt:lpstr>3GHz structure preliminary studies</vt:lpstr>
      <vt:lpstr>PowerPoint Presentation</vt:lpstr>
      <vt:lpstr> Phase advance = 2π/3  without wakefield constraints</vt:lpstr>
      <vt:lpstr>PowerPoint Presentation</vt:lpstr>
      <vt:lpstr>PowerPoint Presentation</vt:lpstr>
      <vt:lpstr>PowerPoint Presentation</vt:lpstr>
      <vt:lpstr> Phase advance = 5π/6  without wakefield constraints</vt:lpstr>
      <vt:lpstr>PowerPoint Presentation</vt:lpstr>
      <vt:lpstr>PowerPoint Presentation</vt:lpstr>
      <vt:lpstr>PowerPoint Presentation</vt:lpstr>
      <vt:lpstr> Phase advance = 2π/3  with wakefield constraints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Adnan Kurtulus</dc:creator>
  <cp:lastModifiedBy>Adnan Kurtulus</cp:lastModifiedBy>
  <cp:revision>20</cp:revision>
  <dcterms:created xsi:type="dcterms:W3CDTF">2025-07-11T12:52:47Z</dcterms:created>
  <dcterms:modified xsi:type="dcterms:W3CDTF">2025-07-25T07:34:43Z</dcterms:modified>
</cp:coreProperties>
</file>