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62" r:id="rId2"/>
    <p:sldId id="258" r:id="rId3"/>
    <p:sldId id="257" r:id="rId4"/>
    <p:sldId id="3653" r:id="rId5"/>
    <p:sldId id="3646" r:id="rId6"/>
    <p:sldId id="3645" r:id="rId7"/>
    <p:sldId id="3650" r:id="rId8"/>
    <p:sldId id="3652" r:id="rId9"/>
    <p:sldId id="3647" r:id="rId10"/>
    <p:sldId id="3649" r:id="rId11"/>
    <p:sldId id="3651" r:id="rId12"/>
    <p:sldId id="321" r:id="rId13"/>
    <p:sldId id="3641" r:id="rId14"/>
  </p:sldIdLst>
  <p:sldSz cx="12192000" cy="6858000"/>
  <p:notesSz cx="6858000" cy="9144000"/>
  <p:defaultTextStyle>
    <a:defPPr>
      <a:defRPr lang="en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83"/>
    <p:restoredTop sz="94694"/>
  </p:normalViewPr>
  <p:slideViewPr>
    <p:cSldViewPr snapToGrid="0">
      <p:cViewPr varScale="1">
        <p:scale>
          <a:sx n="106" d="100"/>
          <a:sy n="106" d="100"/>
        </p:scale>
        <p:origin x="19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1B4234-5600-43FA-A3F4-F4CBA61C36B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8B343AF7-4B66-473D-924A-C38E54050F84}">
      <dgm:prSet/>
      <dgm:spPr/>
      <dgm:t>
        <a:bodyPr/>
        <a:lstStyle/>
        <a:p>
          <a:r>
            <a:rPr lang="en-GB"/>
            <a:t>FIT - DCS Technical Coordinator;</a:t>
          </a:r>
          <a:endParaRPr lang="en-US"/>
        </a:p>
      </dgm:t>
    </dgm:pt>
    <dgm:pt modelId="{A132539D-4646-4BFD-A94E-BD4B71B771E7}" type="parTrans" cxnId="{3B417E13-D9A3-4747-A15D-C5E9246BD16C}">
      <dgm:prSet/>
      <dgm:spPr/>
      <dgm:t>
        <a:bodyPr/>
        <a:lstStyle/>
        <a:p>
          <a:endParaRPr lang="en-US"/>
        </a:p>
      </dgm:t>
    </dgm:pt>
    <dgm:pt modelId="{F4FA39D2-2316-44DA-BC91-D98179D5851C}" type="sibTrans" cxnId="{3B417E13-D9A3-4747-A15D-C5E9246BD16C}">
      <dgm:prSet/>
      <dgm:spPr/>
      <dgm:t>
        <a:bodyPr/>
        <a:lstStyle/>
        <a:p>
          <a:endParaRPr lang="en-US"/>
        </a:p>
      </dgm:t>
    </dgm:pt>
    <dgm:pt modelId="{72AED625-60A1-47CA-8E0F-42019426274F}">
      <dgm:prSet/>
      <dgm:spPr/>
      <dgm:t>
        <a:bodyPr/>
        <a:lstStyle/>
        <a:p>
          <a:r>
            <a:rPr lang="en-GB"/>
            <a:t>Run Manager 2024, 2025;</a:t>
          </a:r>
          <a:endParaRPr lang="en-US"/>
        </a:p>
      </dgm:t>
    </dgm:pt>
    <dgm:pt modelId="{76BEBD45-E426-482B-AE7F-411627ED6499}" type="parTrans" cxnId="{132CC450-D068-4078-92C0-863CB84F78AB}">
      <dgm:prSet/>
      <dgm:spPr/>
      <dgm:t>
        <a:bodyPr/>
        <a:lstStyle/>
        <a:p>
          <a:endParaRPr lang="en-US"/>
        </a:p>
      </dgm:t>
    </dgm:pt>
    <dgm:pt modelId="{8058BAD1-6266-46E4-A409-B4252D205B33}" type="sibTrans" cxnId="{132CC450-D068-4078-92C0-863CB84F78AB}">
      <dgm:prSet/>
      <dgm:spPr/>
      <dgm:t>
        <a:bodyPr/>
        <a:lstStyle/>
        <a:p>
          <a:endParaRPr lang="en-US"/>
        </a:p>
      </dgm:t>
    </dgm:pt>
    <dgm:pt modelId="{C702BC20-EA0D-4BA4-BEC3-BC5831399DB4}">
      <dgm:prSet/>
      <dgm:spPr/>
      <dgm:t>
        <a:bodyPr/>
        <a:lstStyle/>
        <a:p>
          <a:r>
            <a:rPr lang="en-GB"/>
            <a:t>Supervision of theses;</a:t>
          </a:r>
          <a:endParaRPr lang="en-US"/>
        </a:p>
      </dgm:t>
    </dgm:pt>
    <dgm:pt modelId="{BD90A18B-063A-41A8-8B70-8B2F646850F2}" type="parTrans" cxnId="{9BCBE74C-67AB-4ABA-B121-8E5A881B23F5}">
      <dgm:prSet/>
      <dgm:spPr/>
      <dgm:t>
        <a:bodyPr/>
        <a:lstStyle/>
        <a:p>
          <a:endParaRPr lang="en-US"/>
        </a:p>
      </dgm:t>
    </dgm:pt>
    <dgm:pt modelId="{65AEDD77-C545-4575-AB78-15503260C448}" type="sibTrans" cxnId="{9BCBE74C-67AB-4ABA-B121-8E5A881B23F5}">
      <dgm:prSet/>
      <dgm:spPr/>
      <dgm:t>
        <a:bodyPr/>
        <a:lstStyle/>
        <a:p>
          <a:endParaRPr lang="en-US"/>
        </a:p>
      </dgm:t>
    </dgm:pt>
    <dgm:pt modelId="{8176676E-0010-45A7-AD80-CBC2D0A7276D}">
      <dgm:prSet/>
      <dgm:spPr/>
      <dgm:t>
        <a:bodyPr/>
        <a:lstStyle/>
        <a:p>
          <a:r>
            <a:rPr lang="en-GB"/>
            <a:t>Doing Service Works for WUT;</a:t>
          </a:r>
          <a:endParaRPr lang="en-US"/>
        </a:p>
      </dgm:t>
    </dgm:pt>
    <dgm:pt modelId="{B5C4A97B-D433-4A8E-B424-E7CCC7A1E505}" type="parTrans" cxnId="{6BC1D1E5-B242-4714-94B6-7019E2691D66}">
      <dgm:prSet/>
      <dgm:spPr/>
      <dgm:t>
        <a:bodyPr/>
        <a:lstStyle/>
        <a:p>
          <a:endParaRPr lang="en-US"/>
        </a:p>
      </dgm:t>
    </dgm:pt>
    <dgm:pt modelId="{FCC61E19-8B43-443D-80AA-92ECE8A33653}" type="sibTrans" cxnId="{6BC1D1E5-B242-4714-94B6-7019E2691D66}">
      <dgm:prSet/>
      <dgm:spPr/>
      <dgm:t>
        <a:bodyPr/>
        <a:lstStyle/>
        <a:p>
          <a:endParaRPr lang="en-US"/>
        </a:p>
      </dgm:t>
    </dgm:pt>
    <dgm:pt modelId="{17A7810D-29C6-4AAF-9640-C356EF1BBA6A}">
      <dgm:prSet/>
      <dgm:spPr/>
      <dgm:t>
        <a:bodyPr/>
        <a:lstStyle/>
        <a:p>
          <a:r>
            <a:rPr lang="en-GB" dirty="0"/>
            <a:t>Doing central shifts (WUT’s FIT participants are classified as an experts and emergency shifters);</a:t>
          </a:r>
          <a:endParaRPr lang="en-US" dirty="0"/>
        </a:p>
      </dgm:t>
    </dgm:pt>
    <dgm:pt modelId="{67B72646-DF18-4F3E-9C50-5416D0024FCA}" type="parTrans" cxnId="{3F9B6B9B-D6F5-46A2-BCD0-26E3678F4D8D}">
      <dgm:prSet/>
      <dgm:spPr/>
      <dgm:t>
        <a:bodyPr/>
        <a:lstStyle/>
        <a:p>
          <a:endParaRPr lang="en-US"/>
        </a:p>
      </dgm:t>
    </dgm:pt>
    <dgm:pt modelId="{2E9F51E7-65D9-4E1F-99A5-26A6EC52A95E}" type="sibTrans" cxnId="{3F9B6B9B-D6F5-46A2-BCD0-26E3678F4D8D}">
      <dgm:prSet/>
      <dgm:spPr/>
      <dgm:t>
        <a:bodyPr/>
        <a:lstStyle/>
        <a:p>
          <a:endParaRPr lang="en-US"/>
        </a:p>
      </dgm:t>
    </dgm:pt>
    <dgm:pt modelId="{23BAED32-7961-496E-B8CB-06D14FAB2506}" type="pres">
      <dgm:prSet presAssocID="{AA1B4234-5600-43FA-A3F4-F4CBA61C36B4}" presName="root" presStyleCnt="0">
        <dgm:presLayoutVars>
          <dgm:dir/>
          <dgm:resizeHandles val="exact"/>
        </dgm:presLayoutVars>
      </dgm:prSet>
      <dgm:spPr/>
    </dgm:pt>
    <dgm:pt modelId="{21671E60-BD3A-4986-98BD-1EE150CB0AD1}" type="pres">
      <dgm:prSet presAssocID="{8B343AF7-4B66-473D-924A-C38E54050F84}" presName="compNode" presStyleCnt="0"/>
      <dgm:spPr/>
    </dgm:pt>
    <dgm:pt modelId="{46FCBFA9-CD14-461D-BC72-0020064A0952}" type="pres">
      <dgm:prSet presAssocID="{8B343AF7-4B66-473D-924A-C38E54050F84}" presName="bgRect" presStyleLbl="bgShp" presStyleIdx="0" presStyleCnt="5"/>
      <dgm:spPr/>
    </dgm:pt>
    <dgm:pt modelId="{C1F0FED6-743D-4422-AC43-70BA711B0B13}" type="pres">
      <dgm:prSet presAssocID="{8B343AF7-4B66-473D-924A-C38E54050F8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lder"/>
        </a:ext>
      </dgm:extLst>
    </dgm:pt>
    <dgm:pt modelId="{3E2F2D7E-990F-4332-8B12-AEC6E74D749D}" type="pres">
      <dgm:prSet presAssocID="{8B343AF7-4B66-473D-924A-C38E54050F84}" presName="spaceRect" presStyleCnt="0"/>
      <dgm:spPr/>
    </dgm:pt>
    <dgm:pt modelId="{9DCB428A-B1F3-48EE-AC5C-3E1488C0D45A}" type="pres">
      <dgm:prSet presAssocID="{8B343AF7-4B66-473D-924A-C38E54050F84}" presName="parTx" presStyleLbl="revTx" presStyleIdx="0" presStyleCnt="5">
        <dgm:presLayoutVars>
          <dgm:chMax val="0"/>
          <dgm:chPref val="0"/>
        </dgm:presLayoutVars>
      </dgm:prSet>
      <dgm:spPr/>
    </dgm:pt>
    <dgm:pt modelId="{C88E1D39-35FC-45E6-94A9-A25736AC6718}" type="pres">
      <dgm:prSet presAssocID="{F4FA39D2-2316-44DA-BC91-D98179D5851C}" presName="sibTrans" presStyleCnt="0"/>
      <dgm:spPr/>
    </dgm:pt>
    <dgm:pt modelId="{C16DB84B-149D-4CDF-A016-855782BA7358}" type="pres">
      <dgm:prSet presAssocID="{72AED625-60A1-47CA-8E0F-42019426274F}" presName="compNode" presStyleCnt="0"/>
      <dgm:spPr/>
    </dgm:pt>
    <dgm:pt modelId="{9D4B4B8E-2E7A-4D32-9EBF-3291E02B38C0}" type="pres">
      <dgm:prSet presAssocID="{72AED625-60A1-47CA-8E0F-42019426274F}" presName="bgRect" presStyleLbl="bgShp" presStyleIdx="1" presStyleCnt="5"/>
      <dgm:spPr/>
    </dgm:pt>
    <dgm:pt modelId="{621586B5-57A0-4C67-96A7-F2BF1BBD10BA}" type="pres">
      <dgm:prSet presAssocID="{72AED625-60A1-47CA-8E0F-42019426274F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rawl"/>
        </a:ext>
      </dgm:extLst>
    </dgm:pt>
    <dgm:pt modelId="{8F9EF60E-42E0-41E5-BFB6-60C1F69EAD0A}" type="pres">
      <dgm:prSet presAssocID="{72AED625-60A1-47CA-8E0F-42019426274F}" presName="spaceRect" presStyleCnt="0"/>
      <dgm:spPr/>
    </dgm:pt>
    <dgm:pt modelId="{8D4D4289-A668-4F15-92B4-0B03DA0A1616}" type="pres">
      <dgm:prSet presAssocID="{72AED625-60A1-47CA-8E0F-42019426274F}" presName="parTx" presStyleLbl="revTx" presStyleIdx="1" presStyleCnt="5">
        <dgm:presLayoutVars>
          <dgm:chMax val="0"/>
          <dgm:chPref val="0"/>
        </dgm:presLayoutVars>
      </dgm:prSet>
      <dgm:spPr/>
    </dgm:pt>
    <dgm:pt modelId="{F4D26939-2315-43AF-A7EC-D1CA0EB4DA97}" type="pres">
      <dgm:prSet presAssocID="{8058BAD1-6266-46E4-A409-B4252D205B33}" presName="sibTrans" presStyleCnt="0"/>
      <dgm:spPr/>
    </dgm:pt>
    <dgm:pt modelId="{BE6B3922-18C9-4FFC-8219-684C5B9822F1}" type="pres">
      <dgm:prSet presAssocID="{C702BC20-EA0D-4BA4-BEC3-BC5831399DB4}" presName="compNode" presStyleCnt="0"/>
      <dgm:spPr/>
    </dgm:pt>
    <dgm:pt modelId="{B1260EBF-CD3F-4145-B7B9-90D6609BE4F4}" type="pres">
      <dgm:prSet presAssocID="{C702BC20-EA0D-4BA4-BEC3-BC5831399DB4}" presName="bgRect" presStyleLbl="bgShp" presStyleIdx="2" presStyleCnt="5"/>
      <dgm:spPr/>
    </dgm:pt>
    <dgm:pt modelId="{02B6CB7F-0555-4487-ABEE-E6FF9BA649B1}" type="pres">
      <dgm:prSet presAssocID="{C702BC20-EA0D-4BA4-BEC3-BC5831399DB4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struction Worker"/>
        </a:ext>
      </dgm:extLst>
    </dgm:pt>
    <dgm:pt modelId="{140BAB61-8909-4204-8563-6481D6C7FCF6}" type="pres">
      <dgm:prSet presAssocID="{C702BC20-EA0D-4BA4-BEC3-BC5831399DB4}" presName="spaceRect" presStyleCnt="0"/>
      <dgm:spPr/>
    </dgm:pt>
    <dgm:pt modelId="{90A4B1A8-4229-4AAC-A6C7-3A9DA1899BDE}" type="pres">
      <dgm:prSet presAssocID="{C702BC20-EA0D-4BA4-BEC3-BC5831399DB4}" presName="parTx" presStyleLbl="revTx" presStyleIdx="2" presStyleCnt="5">
        <dgm:presLayoutVars>
          <dgm:chMax val="0"/>
          <dgm:chPref val="0"/>
        </dgm:presLayoutVars>
      </dgm:prSet>
      <dgm:spPr/>
    </dgm:pt>
    <dgm:pt modelId="{BB8C6360-AD61-4EC4-8BE5-543BEB2171C8}" type="pres">
      <dgm:prSet presAssocID="{65AEDD77-C545-4575-AB78-15503260C448}" presName="sibTrans" presStyleCnt="0"/>
      <dgm:spPr/>
    </dgm:pt>
    <dgm:pt modelId="{26C44817-7117-4E68-B847-E303309F7EB1}" type="pres">
      <dgm:prSet presAssocID="{8176676E-0010-45A7-AD80-CBC2D0A7276D}" presName="compNode" presStyleCnt="0"/>
      <dgm:spPr/>
    </dgm:pt>
    <dgm:pt modelId="{63DECE04-D756-449F-8948-823D3E54AAF8}" type="pres">
      <dgm:prSet presAssocID="{8176676E-0010-45A7-AD80-CBC2D0A7276D}" presName="bgRect" presStyleLbl="bgShp" presStyleIdx="3" presStyleCnt="5"/>
      <dgm:spPr/>
    </dgm:pt>
    <dgm:pt modelId="{B48162CA-9EBA-4B9D-B917-B65B1E94ED3F}" type="pres">
      <dgm:prSet presAssocID="{8176676E-0010-45A7-AD80-CBC2D0A7276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ecision chart"/>
        </a:ext>
      </dgm:extLst>
    </dgm:pt>
    <dgm:pt modelId="{6E9BACFA-8773-450A-988D-473DCE7218D1}" type="pres">
      <dgm:prSet presAssocID="{8176676E-0010-45A7-AD80-CBC2D0A7276D}" presName="spaceRect" presStyleCnt="0"/>
      <dgm:spPr/>
    </dgm:pt>
    <dgm:pt modelId="{F82FEDB4-0E26-4C01-ACFE-AB18343813AB}" type="pres">
      <dgm:prSet presAssocID="{8176676E-0010-45A7-AD80-CBC2D0A7276D}" presName="parTx" presStyleLbl="revTx" presStyleIdx="3" presStyleCnt="5">
        <dgm:presLayoutVars>
          <dgm:chMax val="0"/>
          <dgm:chPref val="0"/>
        </dgm:presLayoutVars>
      </dgm:prSet>
      <dgm:spPr/>
    </dgm:pt>
    <dgm:pt modelId="{24C0D076-3D68-42B6-997F-C2310AD67DEF}" type="pres">
      <dgm:prSet presAssocID="{FCC61E19-8B43-443D-80AA-92ECE8A33653}" presName="sibTrans" presStyleCnt="0"/>
      <dgm:spPr/>
    </dgm:pt>
    <dgm:pt modelId="{160EBAA1-A905-4E53-A2B1-9A6D833EAA59}" type="pres">
      <dgm:prSet presAssocID="{17A7810D-29C6-4AAF-9640-C356EF1BBA6A}" presName="compNode" presStyleCnt="0"/>
      <dgm:spPr/>
    </dgm:pt>
    <dgm:pt modelId="{88FA30A6-D2FB-4C44-AEAB-8DF4DF7283A4}" type="pres">
      <dgm:prSet presAssocID="{17A7810D-29C6-4AAF-9640-C356EF1BBA6A}" presName="bgRect" presStyleLbl="bgShp" presStyleIdx="4" presStyleCnt="5"/>
      <dgm:spPr/>
    </dgm:pt>
    <dgm:pt modelId="{25169A6E-C67B-433E-9836-57BDCFC2853E}" type="pres">
      <dgm:prSet presAssocID="{17A7810D-29C6-4AAF-9640-C356EF1BBA6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tecting Hand"/>
        </a:ext>
      </dgm:extLst>
    </dgm:pt>
    <dgm:pt modelId="{7C210596-776A-4EA5-A89B-266A19881B02}" type="pres">
      <dgm:prSet presAssocID="{17A7810D-29C6-4AAF-9640-C356EF1BBA6A}" presName="spaceRect" presStyleCnt="0"/>
      <dgm:spPr/>
    </dgm:pt>
    <dgm:pt modelId="{18D39505-F279-4682-A1E8-D871F0D3A391}" type="pres">
      <dgm:prSet presAssocID="{17A7810D-29C6-4AAF-9640-C356EF1BBA6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B052070D-085A-4E38-8E01-15ABE95233F0}" type="presOf" srcId="{8176676E-0010-45A7-AD80-CBC2D0A7276D}" destId="{F82FEDB4-0E26-4C01-ACFE-AB18343813AB}" srcOrd="0" destOrd="0" presId="urn:microsoft.com/office/officeart/2018/2/layout/IconVerticalSolidList"/>
    <dgm:cxn modelId="{3B417E13-D9A3-4747-A15D-C5E9246BD16C}" srcId="{AA1B4234-5600-43FA-A3F4-F4CBA61C36B4}" destId="{8B343AF7-4B66-473D-924A-C38E54050F84}" srcOrd="0" destOrd="0" parTransId="{A132539D-4646-4BFD-A94E-BD4B71B771E7}" sibTransId="{F4FA39D2-2316-44DA-BC91-D98179D5851C}"/>
    <dgm:cxn modelId="{9BCBE74C-67AB-4ABA-B121-8E5A881B23F5}" srcId="{AA1B4234-5600-43FA-A3F4-F4CBA61C36B4}" destId="{C702BC20-EA0D-4BA4-BEC3-BC5831399DB4}" srcOrd="2" destOrd="0" parTransId="{BD90A18B-063A-41A8-8B70-8B2F646850F2}" sibTransId="{65AEDD77-C545-4575-AB78-15503260C448}"/>
    <dgm:cxn modelId="{132CC450-D068-4078-92C0-863CB84F78AB}" srcId="{AA1B4234-5600-43FA-A3F4-F4CBA61C36B4}" destId="{72AED625-60A1-47CA-8E0F-42019426274F}" srcOrd="1" destOrd="0" parTransId="{76BEBD45-E426-482B-AE7F-411627ED6499}" sibTransId="{8058BAD1-6266-46E4-A409-B4252D205B33}"/>
    <dgm:cxn modelId="{0A605588-35A8-454C-92E7-763FD6FB3F72}" type="presOf" srcId="{C702BC20-EA0D-4BA4-BEC3-BC5831399DB4}" destId="{90A4B1A8-4229-4AAC-A6C7-3A9DA1899BDE}" srcOrd="0" destOrd="0" presId="urn:microsoft.com/office/officeart/2018/2/layout/IconVerticalSolidList"/>
    <dgm:cxn modelId="{3F9B6B9B-D6F5-46A2-BCD0-26E3678F4D8D}" srcId="{AA1B4234-5600-43FA-A3F4-F4CBA61C36B4}" destId="{17A7810D-29C6-4AAF-9640-C356EF1BBA6A}" srcOrd="4" destOrd="0" parTransId="{67B72646-DF18-4F3E-9C50-5416D0024FCA}" sibTransId="{2E9F51E7-65D9-4E1F-99A5-26A6EC52A95E}"/>
    <dgm:cxn modelId="{2127F2C1-1E22-4E13-9391-E36349E1DC31}" type="presOf" srcId="{72AED625-60A1-47CA-8E0F-42019426274F}" destId="{8D4D4289-A668-4F15-92B4-0B03DA0A1616}" srcOrd="0" destOrd="0" presId="urn:microsoft.com/office/officeart/2018/2/layout/IconVerticalSolidList"/>
    <dgm:cxn modelId="{01381FD7-1450-482B-80B4-640C36143561}" type="presOf" srcId="{8B343AF7-4B66-473D-924A-C38E54050F84}" destId="{9DCB428A-B1F3-48EE-AC5C-3E1488C0D45A}" srcOrd="0" destOrd="0" presId="urn:microsoft.com/office/officeart/2018/2/layout/IconVerticalSolidList"/>
    <dgm:cxn modelId="{6BC1D1E5-B242-4714-94B6-7019E2691D66}" srcId="{AA1B4234-5600-43FA-A3F4-F4CBA61C36B4}" destId="{8176676E-0010-45A7-AD80-CBC2D0A7276D}" srcOrd="3" destOrd="0" parTransId="{B5C4A97B-D433-4A8E-B424-E7CCC7A1E505}" sibTransId="{FCC61E19-8B43-443D-80AA-92ECE8A33653}"/>
    <dgm:cxn modelId="{55B0C7F0-8C8A-4E10-9417-71411CA855C8}" type="presOf" srcId="{17A7810D-29C6-4AAF-9640-C356EF1BBA6A}" destId="{18D39505-F279-4682-A1E8-D871F0D3A391}" srcOrd="0" destOrd="0" presId="urn:microsoft.com/office/officeart/2018/2/layout/IconVerticalSolidList"/>
    <dgm:cxn modelId="{E032EBF3-F920-4688-8B2D-B388891CD401}" type="presOf" srcId="{AA1B4234-5600-43FA-A3F4-F4CBA61C36B4}" destId="{23BAED32-7961-496E-B8CB-06D14FAB2506}" srcOrd="0" destOrd="0" presId="urn:microsoft.com/office/officeart/2018/2/layout/IconVerticalSolidList"/>
    <dgm:cxn modelId="{465FFC43-EF85-431D-A1A0-2FD0C3FE1BA7}" type="presParOf" srcId="{23BAED32-7961-496E-B8CB-06D14FAB2506}" destId="{21671E60-BD3A-4986-98BD-1EE150CB0AD1}" srcOrd="0" destOrd="0" presId="urn:microsoft.com/office/officeart/2018/2/layout/IconVerticalSolidList"/>
    <dgm:cxn modelId="{80FED70E-DC4A-4293-AEF7-FE4FF76212B5}" type="presParOf" srcId="{21671E60-BD3A-4986-98BD-1EE150CB0AD1}" destId="{46FCBFA9-CD14-461D-BC72-0020064A0952}" srcOrd="0" destOrd="0" presId="urn:microsoft.com/office/officeart/2018/2/layout/IconVerticalSolidList"/>
    <dgm:cxn modelId="{E9DB100A-FFA2-4FA6-A13D-B55F3DCCEBC3}" type="presParOf" srcId="{21671E60-BD3A-4986-98BD-1EE150CB0AD1}" destId="{C1F0FED6-743D-4422-AC43-70BA711B0B13}" srcOrd="1" destOrd="0" presId="urn:microsoft.com/office/officeart/2018/2/layout/IconVerticalSolidList"/>
    <dgm:cxn modelId="{D2270C2D-0CD5-4AB1-847D-8E8AEF144967}" type="presParOf" srcId="{21671E60-BD3A-4986-98BD-1EE150CB0AD1}" destId="{3E2F2D7E-990F-4332-8B12-AEC6E74D749D}" srcOrd="2" destOrd="0" presId="urn:microsoft.com/office/officeart/2018/2/layout/IconVerticalSolidList"/>
    <dgm:cxn modelId="{65B0ED29-FB45-4390-8F72-999A7773F0A3}" type="presParOf" srcId="{21671E60-BD3A-4986-98BD-1EE150CB0AD1}" destId="{9DCB428A-B1F3-48EE-AC5C-3E1488C0D45A}" srcOrd="3" destOrd="0" presId="urn:microsoft.com/office/officeart/2018/2/layout/IconVerticalSolidList"/>
    <dgm:cxn modelId="{67A90184-091E-4143-8372-97A9A5F80200}" type="presParOf" srcId="{23BAED32-7961-496E-B8CB-06D14FAB2506}" destId="{C88E1D39-35FC-45E6-94A9-A25736AC6718}" srcOrd="1" destOrd="0" presId="urn:microsoft.com/office/officeart/2018/2/layout/IconVerticalSolidList"/>
    <dgm:cxn modelId="{F7E63517-EB9F-4963-A116-92747D4F6F90}" type="presParOf" srcId="{23BAED32-7961-496E-B8CB-06D14FAB2506}" destId="{C16DB84B-149D-4CDF-A016-855782BA7358}" srcOrd="2" destOrd="0" presId="urn:microsoft.com/office/officeart/2018/2/layout/IconVerticalSolidList"/>
    <dgm:cxn modelId="{9A896D4A-A032-476D-9AC2-EB2E29CD91BF}" type="presParOf" srcId="{C16DB84B-149D-4CDF-A016-855782BA7358}" destId="{9D4B4B8E-2E7A-4D32-9EBF-3291E02B38C0}" srcOrd="0" destOrd="0" presId="urn:microsoft.com/office/officeart/2018/2/layout/IconVerticalSolidList"/>
    <dgm:cxn modelId="{CD9EACA9-EF51-48FC-A3C5-9167E8DB6846}" type="presParOf" srcId="{C16DB84B-149D-4CDF-A016-855782BA7358}" destId="{621586B5-57A0-4C67-96A7-F2BF1BBD10BA}" srcOrd="1" destOrd="0" presId="urn:microsoft.com/office/officeart/2018/2/layout/IconVerticalSolidList"/>
    <dgm:cxn modelId="{ECACB34B-0EE9-47D5-9AC3-877E55066307}" type="presParOf" srcId="{C16DB84B-149D-4CDF-A016-855782BA7358}" destId="{8F9EF60E-42E0-41E5-BFB6-60C1F69EAD0A}" srcOrd="2" destOrd="0" presId="urn:microsoft.com/office/officeart/2018/2/layout/IconVerticalSolidList"/>
    <dgm:cxn modelId="{AE124972-A5E1-422E-B56F-64ABE46DAE45}" type="presParOf" srcId="{C16DB84B-149D-4CDF-A016-855782BA7358}" destId="{8D4D4289-A668-4F15-92B4-0B03DA0A1616}" srcOrd="3" destOrd="0" presId="urn:microsoft.com/office/officeart/2018/2/layout/IconVerticalSolidList"/>
    <dgm:cxn modelId="{8DCC2AA9-ACF1-49C5-BC7F-BFF71E444A1B}" type="presParOf" srcId="{23BAED32-7961-496E-B8CB-06D14FAB2506}" destId="{F4D26939-2315-43AF-A7EC-D1CA0EB4DA97}" srcOrd="3" destOrd="0" presId="urn:microsoft.com/office/officeart/2018/2/layout/IconVerticalSolidList"/>
    <dgm:cxn modelId="{ECEA316B-C4EC-427F-B7E1-6C20A7FFD87A}" type="presParOf" srcId="{23BAED32-7961-496E-B8CB-06D14FAB2506}" destId="{BE6B3922-18C9-4FFC-8219-684C5B9822F1}" srcOrd="4" destOrd="0" presId="urn:microsoft.com/office/officeart/2018/2/layout/IconVerticalSolidList"/>
    <dgm:cxn modelId="{A96DC855-39E8-4CD7-9832-3C564A869371}" type="presParOf" srcId="{BE6B3922-18C9-4FFC-8219-684C5B9822F1}" destId="{B1260EBF-CD3F-4145-B7B9-90D6609BE4F4}" srcOrd="0" destOrd="0" presId="urn:microsoft.com/office/officeart/2018/2/layout/IconVerticalSolidList"/>
    <dgm:cxn modelId="{081F0620-9611-4F0D-9725-773729091C36}" type="presParOf" srcId="{BE6B3922-18C9-4FFC-8219-684C5B9822F1}" destId="{02B6CB7F-0555-4487-ABEE-E6FF9BA649B1}" srcOrd="1" destOrd="0" presId="urn:microsoft.com/office/officeart/2018/2/layout/IconVerticalSolidList"/>
    <dgm:cxn modelId="{0152B78F-FC02-40AB-8AAE-3BE3EF41718E}" type="presParOf" srcId="{BE6B3922-18C9-4FFC-8219-684C5B9822F1}" destId="{140BAB61-8909-4204-8563-6481D6C7FCF6}" srcOrd="2" destOrd="0" presId="urn:microsoft.com/office/officeart/2018/2/layout/IconVerticalSolidList"/>
    <dgm:cxn modelId="{A1DBCF8E-4B46-4A94-B482-327AD9D34BBB}" type="presParOf" srcId="{BE6B3922-18C9-4FFC-8219-684C5B9822F1}" destId="{90A4B1A8-4229-4AAC-A6C7-3A9DA1899BDE}" srcOrd="3" destOrd="0" presId="urn:microsoft.com/office/officeart/2018/2/layout/IconVerticalSolidList"/>
    <dgm:cxn modelId="{B4231F6A-96EE-4EF0-B78B-C0A50E92273A}" type="presParOf" srcId="{23BAED32-7961-496E-B8CB-06D14FAB2506}" destId="{BB8C6360-AD61-4EC4-8BE5-543BEB2171C8}" srcOrd="5" destOrd="0" presId="urn:microsoft.com/office/officeart/2018/2/layout/IconVerticalSolidList"/>
    <dgm:cxn modelId="{BBDDA3D2-8FB8-47F1-8FAF-0CD1B642EEB2}" type="presParOf" srcId="{23BAED32-7961-496E-B8CB-06D14FAB2506}" destId="{26C44817-7117-4E68-B847-E303309F7EB1}" srcOrd="6" destOrd="0" presId="urn:microsoft.com/office/officeart/2018/2/layout/IconVerticalSolidList"/>
    <dgm:cxn modelId="{F5B00BC4-AEA0-4B70-85AB-617E3E4FD4E5}" type="presParOf" srcId="{26C44817-7117-4E68-B847-E303309F7EB1}" destId="{63DECE04-D756-449F-8948-823D3E54AAF8}" srcOrd="0" destOrd="0" presId="urn:microsoft.com/office/officeart/2018/2/layout/IconVerticalSolidList"/>
    <dgm:cxn modelId="{724722CF-216D-43D5-8699-4466248EFD87}" type="presParOf" srcId="{26C44817-7117-4E68-B847-E303309F7EB1}" destId="{B48162CA-9EBA-4B9D-B917-B65B1E94ED3F}" srcOrd="1" destOrd="0" presId="urn:microsoft.com/office/officeart/2018/2/layout/IconVerticalSolidList"/>
    <dgm:cxn modelId="{C5E5C791-374E-4BE3-A471-67C92CEE2463}" type="presParOf" srcId="{26C44817-7117-4E68-B847-E303309F7EB1}" destId="{6E9BACFA-8773-450A-988D-473DCE7218D1}" srcOrd="2" destOrd="0" presId="urn:microsoft.com/office/officeart/2018/2/layout/IconVerticalSolidList"/>
    <dgm:cxn modelId="{FA275637-FECC-4EE9-A995-F2050DF93492}" type="presParOf" srcId="{26C44817-7117-4E68-B847-E303309F7EB1}" destId="{F82FEDB4-0E26-4C01-ACFE-AB18343813AB}" srcOrd="3" destOrd="0" presId="urn:microsoft.com/office/officeart/2018/2/layout/IconVerticalSolidList"/>
    <dgm:cxn modelId="{E0EA374A-18B7-4337-ACA8-89A2F6F7E042}" type="presParOf" srcId="{23BAED32-7961-496E-B8CB-06D14FAB2506}" destId="{24C0D076-3D68-42B6-997F-C2310AD67DEF}" srcOrd="7" destOrd="0" presId="urn:microsoft.com/office/officeart/2018/2/layout/IconVerticalSolidList"/>
    <dgm:cxn modelId="{3D939C71-2F59-4BC4-98A3-9AA6328246FC}" type="presParOf" srcId="{23BAED32-7961-496E-B8CB-06D14FAB2506}" destId="{160EBAA1-A905-4E53-A2B1-9A6D833EAA59}" srcOrd="8" destOrd="0" presId="urn:microsoft.com/office/officeart/2018/2/layout/IconVerticalSolidList"/>
    <dgm:cxn modelId="{79628F75-B298-491C-ABB6-0EC59406A171}" type="presParOf" srcId="{160EBAA1-A905-4E53-A2B1-9A6D833EAA59}" destId="{88FA30A6-D2FB-4C44-AEAB-8DF4DF7283A4}" srcOrd="0" destOrd="0" presId="urn:microsoft.com/office/officeart/2018/2/layout/IconVerticalSolidList"/>
    <dgm:cxn modelId="{C1F27466-C469-4CEC-BDF1-C2ACB1354C05}" type="presParOf" srcId="{160EBAA1-A905-4E53-A2B1-9A6D833EAA59}" destId="{25169A6E-C67B-433E-9836-57BDCFC2853E}" srcOrd="1" destOrd="0" presId="urn:microsoft.com/office/officeart/2018/2/layout/IconVerticalSolidList"/>
    <dgm:cxn modelId="{CA377F68-2167-4519-A738-EC494B231F9B}" type="presParOf" srcId="{160EBAA1-A905-4E53-A2B1-9A6D833EAA59}" destId="{7C210596-776A-4EA5-A89B-266A19881B02}" srcOrd="2" destOrd="0" presId="urn:microsoft.com/office/officeart/2018/2/layout/IconVerticalSolidList"/>
    <dgm:cxn modelId="{2BF5D0D9-18DE-4CF3-85A3-3FE53377F786}" type="presParOf" srcId="{160EBAA1-A905-4E53-A2B1-9A6D833EAA59}" destId="{18D39505-F279-4682-A1E8-D871F0D3A39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CBFA9-CD14-461D-BC72-0020064A0952}">
      <dsp:nvSpPr>
        <dsp:cNvPr id="0" name=""/>
        <dsp:cNvSpPr/>
      </dsp:nvSpPr>
      <dsp:spPr>
        <a:xfrm>
          <a:off x="0" y="4366"/>
          <a:ext cx="6245265" cy="9301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F0FED6-743D-4422-AC43-70BA711B0B13}">
      <dsp:nvSpPr>
        <dsp:cNvPr id="0" name=""/>
        <dsp:cNvSpPr/>
      </dsp:nvSpPr>
      <dsp:spPr>
        <a:xfrm>
          <a:off x="281355" y="213639"/>
          <a:ext cx="511556" cy="51155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B428A-B1F3-48EE-AC5C-3E1488C0D45A}">
      <dsp:nvSpPr>
        <dsp:cNvPr id="0" name=""/>
        <dsp:cNvSpPr/>
      </dsp:nvSpPr>
      <dsp:spPr>
        <a:xfrm>
          <a:off x="1074268" y="4366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FIT - DCS Technical Coordinator;</a:t>
          </a:r>
          <a:endParaRPr lang="en-US" sz="1800" kern="1200"/>
        </a:p>
      </dsp:txBody>
      <dsp:txXfrm>
        <a:off x="1074268" y="4366"/>
        <a:ext cx="5170996" cy="930102"/>
      </dsp:txXfrm>
    </dsp:sp>
    <dsp:sp modelId="{9D4B4B8E-2E7A-4D32-9EBF-3291E02B38C0}">
      <dsp:nvSpPr>
        <dsp:cNvPr id="0" name=""/>
        <dsp:cNvSpPr/>
      </dsp:nvSpPr>
      <dsp:spPr>
        <a:xfrm>
          <a:off x="0" y="1166994"/>
          <a:ext cx="6245265" cy="93010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1586B5-57A0-4C67-96A7-F2BF1BBD10BA}">
      <dsp:nvSpPr>
        <dsp:cNvPr id="0" name=""/>
        <dsp:cNvSpPr/>
      </dsp:nvSpPr>
      <dsp:spPr>
        <a:xfrm>
          <a:off x="281355" y="1376267"/>
          <a:ext cx="511556" cy="51155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4D4289-A668-4F15-92B4-0B03DA0A1616}">
      <dsp:nvSpPr>
        <dsp:cNvPr id="0" name=""/>
        <dsp:cNvSpPr/>
      </dsp:nvSpPr>
      <dsp:spPr>
        <a:xfrm>
          <a:off x="1074268" y="1166994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Run Manager 2024, 2025;</a:t>
          </a:r>
          <a:endParaRPr lang="en-US" sz="1800" kern="1200"/>
        </a:p>
      </dsp:txBody>
      <dsp:txXfrm>
        <a:off x="1074268" y="1166994"/>
        <a:ext cx="5170996" cy="930102"/>
      </dsp:txXfrm>
    </dsp:sp>
    <dsp:sp modelId="{B1260EBF-CD3F-4145-B7B9-90D6609BE4F4}">
      <dsp:nvSpPr>
        <dsp:cNvPr id="0" name=""/>
        <dsp:cNvSpPr/>
      </dsp:nvSpPr>
      <dsp:spPr>
        <a:xfrm>
          <a:off x="0" y="2329622"/>
          <a:ext cx="6245265" cy="93010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B6CB7F-0555-4487-ABEE-E6FF9BA649B1}">
      <dsp:nvSpPr>
        <dsp:cNvPr id="0" name=""/>
        <dsp:cNvSpPr/>
      </dsp:nvSpPr>
      <dsp:spPr>
        <a:xfrm>
          <a:off x="281355" y="2538895"/>
          <a:ext cx="511556" cy="51155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A4B1A8-4229-4AAC-A6C7-3A9DA1899BDE}">
      <dsp:nvSpPr>
        <dsp:cNvPr id="0" name=""/>
        <dsp:cNvSpPr/>
      </dsp:nvSpPr>
      <dsp:spPr>
        <a:xfrm>
          <a:off x="1074268" y="2329622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Supervision of theses;</a:t>
          </a:r>
          <a:endParaRPr lang="en-US" sz="1800" kern="1200"/>
        </a:p>
      </dsp:txBody>
      <dsp:txXfrm>
        <a:off x="1074268" y="2329622"/>
        <a:ext cx="5170996" cy="930102"/>
      </dsp:txXfrm>
    </dsp:sp>
    <dsp:sp modelId="{63DECE04-D756-449F-8948-823D3E54AAF8}">
      <dsp:nvSpPr>
        <dsp:cNvPr id="0" name=""/>
        <dsp:cNvSpPr/>
      </dsp:nvSpPr>
      <dsp:spPr>
        <a:xfrm>
          <a:off x="0" y="3492250"/>
          <a:ext cx="6245265" cy="93010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8162CA-9EBA-4B9D-B917-B65B1E94ED3F}">
      <dsp:nvSpPr>
        <dsp:cNvPr id="0" name=""/>
        <dsp:cNvSpPr/>
      </dsp:nvSpPr>
      <dsp:spPr>
        <a:xfrm>
          <a:off x="281355" y="3701523"/>
          <a:ext cx="511556" cy="51155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2FEDB4-0E26-4C01-ACFE-AB18343813AB}">
      <dsp:nvSpPr>
        <dsp:cNvPr id="0" name=""/>
        <dsp:cNvSpPr/>
      </dsp:nvSpPr>
      <dsp:spPr>
        <a:xfrm>
          <a:off x="1074268" y="3492250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Doing Service Works for WUT;</a:t>
          </a:r>
          <a:endParaRPr lang="en-US" sz="1800" kern="1200"/>
        </a:p>
      </dsp:txBody>
      <dsp:txXfrm>
        <a:off x="1074268" y="3492250"/>
        <a:ext cx="5170996" cy="930102"/>
      </dsp:txXfrm>
    </dsp:sp>
    <dsp:sp modelId="{88FA30A6-D2FB-4C44-AEAB-8DF4DF7283A4}">
      <dsp:nvSpPr>
        <dsp:cNvPr id="0" name=""/>
        <dsp:cNvSpPr/>
      </dsp:nvSpPr>
      <dsp:spPr>
        <a:xfrm>
          <a:off x="0" y="4654878"/>
          <a:ext cx="6245265" cy="93010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69A6E-C67B-433E-9836-57BDCFC2853E}">
      <dsp:nvSpPr>
        <dsp:cNvPr id="0" name=""/>
        <dsp:cNvSpPr/>
      </dsp:nvSpPr>
      <dsp:spPr>
        <a:xfrm>
          <a:off x="281355" y="4864151"/>
          <a:ext cx="511556" cy="51155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D39505-F279-4682-A1E8-D871F0D3A391}">
      <dsp:nvSpPr>
        <dsp:cNvPr id="0" name=""/>
        <dsp:cNvSpPr/>
      </dsp:nvSpPr>
      <dsp:spPr>
        <a:xfrm>
          <a:off x="1074268" y="4654878"/>
          <a:ext cx="5170996" cy="93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436" tIns="98436" rIns="98436" bIns="9843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Doing central shifts (WUT’s FIT participants are classified as an experts and emergency shifters);</a:t>
          </a:r>
          <a:endParaRPr lang="en-US" sz="1800" kern="1200" dirty="0"/>
        </a:p>
      </dsp:txBody>
      <dsp:txXfrm>
        <a:off x="1074268" y="4654878"/>
        <a:ext cx="5170996" cy="9301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F0B1E-2BAF-9C43-A9C1-23C0BED91DF0}" type="datetimeFigureOut">
              <a:rPr lang="en-PL" smtClean="0"/>
              <a:t>19/08/2025</a:t>
            </a:fld>
            <a:endParaRPr lang="en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2C17-F49C-CF4E-BBAF-CEC37DAD0AE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54143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91ed6c2d0b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91ed6c2d0b_0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5E0D5-670A-4786-8D43-DB6BBD83E222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1471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7880D-0D4C-D6F2-745A-23A82B62F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90F0CA-4BC2-183A-D960-F1E187786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5CB7B-9E16-9FE1-7283-9BFDE8766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99C7-D760-5449-A409-BC0EFB591C30}" type="datetime1">
              <a:rPr lang="pl-PL" smtClean="0"/>
              <a:t>20.08.2025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3183D-2CBC-0CA6-F704-5ECBCB5AB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AF09F-E16F-BB23-A768-4D8513B36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772890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991C5-C3CD-A3DB-7AC8-2822DD0D8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54E207-70F0-4A4D-D3AA-C725891F6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03CD5-4B51-B12C-5E34-5CDCAA86F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45FA4-C13E-734E-9950-F4C7EDC44CCA}" type="datetime1">
              <a:rPr lang="pl-PL" smtClean="0"/>
              <a:t>20.08.2025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E890F-5448-8330-E51E-8EDABD06C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0D836-6E50-9D94-0491-2B76136FF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99412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E309D0-ACB9-15F1-900B-7CEC7BD5BA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84EFC9-5049-6328-6984-1058C5753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52932-8310-AE05-E0DA-B964AC840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C1842-1D7D-774F-8732-4E1938A82336}" type="datetime1">
              <a:rPr lang="pl-PL" smtClean="0"/>
              <a:t>20.08.2025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B3791-72AC-313A-970E-E4EFDC3E2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7EE51-8858-F721-2471-D16FF5329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4906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8C81A-69AC-17C8-FAA9-8859BA09D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E8044-1100-260D-A5A3-C14B45745C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F8566-206B-ED10-C901-DD7A30D04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A5F7-3CA8-2347-98D9-AD3AEFA071A4}" type="datetime1">
              <a:rPr lang="pl-PL" smtClean="0"/>
              <a:t>20.08.2025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7A67F-427E-9086-58CF-61AF813E6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758F9-7BDA-B4CA-B314-2F180E0E0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4040529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2096D-66AD-C94E-F258-E5BAD0B4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2D629E-673D-2368-DF89-8842555E2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457CF-92E7-B7C1-74F8-CA089179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6ECA-30F3-F642-91AD-21B3AA46AB84}" type="datetime1">
              <a:rPr lang="pl-PL" smtClean="0"/>
              <a:t>20.08.2025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9D094-3242-B38D-18E7-09E7855CE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1203C-B8F4-E699-1507-0D9CE78F8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399978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57C35-0BEB-D692-8783-5D60333E6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EB4E5-DCE9-6019-CF1F-CB7470D9C4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25C509-9FAF-D6B3-4917-93AE1DAA6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4AE0FD-F127-40C9-1CEA-AE80F9EB7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F1FE4-98BC-1344-BDCA-F50EB753E0E8}" type="datetime1">
              <a:rPr lang="pl-PL" smtClean="0"/>
              <a:t>20.08.2025</a:t>
            </a:fld>
            <a:endParaRPr lang="en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A5D9C6-6C02-67BA-6641-8DFF65515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DA83-E8C0-2489-9DCF-8A5B29634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54422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4ACC9-F9FD-368E-3AE4-F105A55DC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53ABBF-1CBB-BFDC-E2C2-B59C73236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693AD3-5126-173B-56D7-38F0EBAB1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8123D9-C8CE-CAC5-D5D1-7DD3F0AA76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2D4E84-7A20-0D27-BBE7-E6F286B0D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B0462B-AB3B-1391-B812-E1AE1A053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A476D-942B-9344-BF23-BDD7F48267E4}" type="datetime1">
              <a:rPr lang="pl-PL" smtClean="0"/>
              <a:t>20.08.2025</a:t>
            </a:fld>
            <a:endParaRPr lang="en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FA303B-67B8-8858-B19B-936F5DC1B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BB19BD-3DA7-49E3-3D68-F51913107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94865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56EEB-1CCA-FB54-EC1C-F4E93C5D1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BAFA1D-9228-C5EB-C9CB-66690F9B2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F02-3F85-C247-AC3E-5562A8BD3F7A}" type="datetime1">
              <a:rPr lang="pl-PL" smtClean="0"/>
              <a:t>20.08.2025</a:t>
            </a:fld>
            <a:endParaRPr lang="en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8DF477-A710-430D-790E-86354D7E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F25532-70A8-BC1F-3F68-452BA0A2C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5481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2B3C2D-3984-CD83-59C2-033B6B9EB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18DD5-19C0-9B44-8A73-3571A8D35E37}" type="datetime1">
              <a:rPr lang="pl-PL" smtClean="0"/>
              <a:t>20.08.2025</a:t>
            </a:fld>
            <a:endParaRPr lang="en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7A6B06-A6C6-29F8-08A1-1AA8FA467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09B0CE-4097-CB2E-C423-F3A819C9A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864064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7350A-341A-B1C7-5DB3-1DE9B7E88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F15A8-74FA-3DD2-CAA0-728BC95A9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CF3463-84BB-5AB6-44C6-47D42E1A1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7B6D23-A59A-57B1-BDDC-9078BDDB8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3728-A602-E849-9BD6-6E94BE141A85}" type="datetime1">
              <a:rPr lang="pl-PL" smtClean="0"/>
              <a:t>20.08.2025</a:t>
            </a:fld>
            <a:endParaRPr lang="en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FE359-11F5-9E9B-EB64-8804B7EB3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8234F6-3378-9CCD-EF48-7155EDFB7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63255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C5DD8-BDF0-889E-1EBD-ADD56FF15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ED01A8-C1EF-AC1A-A1C2-9D63C1CCAE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83E60-46E7-E109-A43A-638381406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C4BE3-F15A-CCBE-264C-DD2ABE9DD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B8007-B464-B54F-A7B9-BD50EE4652BB}" type="datetime1">
              <a:rPr lang="pl-PL" smtClean="0"/>
              <a:t>20.08.2025</a:t>
            </a:fld>
            <a:endParaRPr lang="en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A67B1C-1707-564D-2ECA-8ABB47FE3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ECB9BE-7759-DF5A-20E9-4099E889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48007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26A47C-5D71-8E89-D8C3-2664D1468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49546-61F4-ED05-CDF9-807FE1CAD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4175E-21D1-0127-B259-B370A162CE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FAFFD9-375F-A346-BFA2-7658828EB04C}" type="datetime1">
              <a:rPr lang="pl-PL" smtClean="0"/>
              <a:t>20.08.2025</a:t>
            </a:fld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29BA0-0E46-D85F-0EA3-B419F56783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759F6-B126-6177-9A1D-ADE45808C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98208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R_lG7K3pfs" TargetMode="External"/><Relationship Id="rId2" Type="http://schemas.openxmlformats.org/officeDocument/2006/relationships/hyperlink" Target="https://youtu.be/PjsBIbKsuO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hyperlink" Target="https://youtu.be/phN0AohEDKI" TargetMode="External"/><Relationship Id="rId4" Type="http://schemas.openxmlformats.org/officeDocument/2006/relationships/hyperlink" Target="https://youtu.be/31s8jix2om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99036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3774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CCA5F87-1D1E-45CB-8D83-FC7EEFAD9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D3A8D493-8879-A844-B07D-D28DB0CBD7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0" t="9091" r="9605"/>
          <a:stretch>
            <a:fillRect/>
          </a:stretch>
        </p:blipFill>
        <p:spPr>
          <a:xfrm>
            <a:off x="20" y="10"/>
            <a:ext cx="866849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CCFC2C6-6238-4A2F-93DE-2ADF74AF6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711652" y="0"/>
            <a:ext cx="8480347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E3A28-FCCB-FF47-9FC8-65A3E62C9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48600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US" sz="3200" dirty="0"/>
              <a:t>Introduction to </a:t>
            </a:r>
            <a:br>
              <a:rPr lang="en-US" sz="3200" dirty="0"/>
            </a:br>
            <a:r>
              <a:rPr lang="en-US" sz="3200" dirty="0"/>
              <a:t>the FIT's projects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ED5133-F713-FC44-B1AF-E9AD37CE55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48600" y="4872922"/>
            <a:ext cx="4023360" cy="1208141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Krystian Rosłon</a:t>
            </a:r>
          </a:p>
          <a:p>
            <a:pPr algn="l"/>
            <a:r>
              <a:rPr lang="en-US" sz="2000" dirty="0"/>
              <a:t>WUT's delegation to CERN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32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0F8973E-5EDA-13B3-F890-28CDF6C12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3097EA-4FB8-0059-7BF5-C456BF413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n-GB" sz="5600"/>
              <a:t>Work beyond the grant’s original scope that is nevertheless funded</a:t>
            </a:r>
            <a:endParaRPr lang="en-PL" sz="560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96BE2558-22C4-521B-257D-E4CBAF9267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1976761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C243AA-444B-3BAB-C1E6-E2B45F5B6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10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904512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36F400F-DF28-43BC-8D8E-4929793B3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CE5CC3-4D9C-A158-7EDE-3A9039E74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8377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Team from WUT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AC54F-FB81-989F-BA0E-869C3307F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7456"/>
            <a:ext cx="5097780" cy="379574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200" dirty="0"/>
              <a:t>Supervisor: Krystian ROSŁON</a:t>
            </a:r>
          </a:p>
          <a:p>
            <a:pPr lvl="1"/>
            <a:r>
              <a:rPr lang="en-US" sz="2200" dirty="0" err="1"/>
              <a:t>Profesors</a:t>
            </a:r>
            <a:r>
              <a:rPr lang="en-US" sz="2200" dirty="0"/>
              <a:t>:</a:t>
            </a:r>
          </a:p>
          <a:p>
            <a:pPr lvl="2"/>
            <a:r>
              <a:rPr lang="en-US" sz="2200" dirty="0"/>
              <a:t>Łukasz KOLIMAS (</a:t>
            </a:r>
            <a:r>
              <a:rPr lang="en-US" sz="2200" dirty="0" err="1"/>
              <a:t>Elektr</a:t>
            </a:r>
            <a:r>
              <a:rPr lang="en-US" sz="2200" dirty="0"/>
              <a:t>.)</a:t>
            </a:r>
          </a:p>
          <a:p>
            <a:pPr lvl="1"/>
            <a:r>
              <a:rPr lang="en-US" sz="2200" dirty="0" err="1"/>
              <a:t>Adiunkts</a:t>
            </a:r>
            <a:r>
              <a:rPr lang="en-US" sz="2200" dirty="0"/>
              <a:t>:</a:t>
            </a:r>
          </a:p>
          <a:p>
            <a:pPr lvl="2"/>
            <a:r>
              <a:rPr lang="en-US" sz="2200" dirty="0"/>
              <a:t>Grzegorz KASPROWICZ (</a:t>
            </a:r>
            <a:r>
              <a:rPr lang="en-US" sz="2200" dirty="0" err="1"/>
              <a:t>EiTI</a:t>
            </a:r>
            <a:r>
              <a:rPr lang="en-US" sz="2200" dirty="0"/>
              <a:t>)</a:t>
            </a:r>
          </a:p>
          <a:p>
            <a:pPr lvl="2"/>
            <a:r>
              <a:rPr lang="en-US" sz="2200" dirty="0"/>
              <a:t>Jakub MOŻARYN (</a:t>
            </a:r>
            <a:r>
              <a:rPr lang="en-US" sz="2200" dirty="0" err="1"/>
              <a:t>Mechatro</a:t>
            </a:r>
            <a:r>
              <a:rPr lang="en-US" sz="2200" dirty="0"/>
              <a:t>.)</a:t>
            </a:r>
          </a:p>
          <a:p>
            <a:pPr lvl="2"/>
            <a:r>
              <a:rPr lang="en-US" sz="2200" dirty="0"/>
              <a:t>Daniela RUGGIANO (</a:t>
            </a:r>
            <a:r>
              <a:rPr lang="en-US" sz="2200" dirty="0" err="1"/>
              <a:t>Fizyki</a:t>
            </a:r>
            <a:r>
              <a:rPr lang="en-US" sz="2200" dirty="0"/>
              <a:t>)</a:t>
            </a:r>
          </a:p>
          <a:p>
            <a:pPr lvl="1"/>
            <a:r>
              <a:rPr lang="en-US" sz="2200" dirty="0"/>
              <a:t>PhD Student:</a:t>
            </a:r>
          </a:p>
          <a:p>
            <a:pPr lvl="2"/>
            <a:r>
              <a:rPr lang="en-US" sz="2200" dirty="0"/>
              <a:t>Zuzanna CHOCHULSKA (</a:t>
            </a:r>
            <a:r>
              <a:rPr lang="en-US" sz="2200" dirty="0" err="1"/>
              <a:t>Fizyki</a:t>
            </a:r>
            <a:r>
              <a:rPr lang="en-US" sz="2200" dirty="0"/>
              <a:t>)</a:t>
            </a:r>
          </a:p>
          <a:p>
            <a:pPr lvl="2"/>
            <a:r>
              <a:rPr lang="en-US" sz="2200" dirty="0"/>
              <a:t>Mikołaj CHWOJNICKI (</a:t>
            </a:r>
            <a:r>
              <a:rPr lang="en-US" sz="2200" dirty="0" err="1"/>
              <a:t>Elektr</a:t>
            </a:r>
            <a:r>
              <a:rPr lang="en-US" sz="2200" dirty="0"/>
              <a:t>.)</a:t>
            </a:r>
          </a:p>
          <a:p>
            <a:pPr lvl="2"/>
            <a:endParaRPr lang="en-US" sz="2200" dirty="0"/>
          </a:p>
          <a:p>
            <a:pPr lvl="2"/>
            <a:endParaRPr lang="en-US" sz="2200" dirty="0"/>
          </a:p>
          <a:p>
            <a:pPr lvl="2"/>
            <a:endParaRPr lang="en-US" sz="2200" dirty="0"/>
          </a:p>
          <a:p>
            <a:pPr lvl="2"/>
            <a:endParaRPr lang="en-US" sz="2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E8F9D-56A0-CE0F-5584-C854B11F94D9}"/>
              </a:ext>
            </a:extLst>
          </p:cNvPr>
          <p:cNvSpPr txBox="1"/>
          <p:nvPr/>
        </p:nvSpPr>
        <p:spPr>
          <a:xfrm>
            <a:off x="6256020" y="2177456"/>
            <a:ext cx="5614416" cy="3795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lvl="1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Students:</a:t>
            </a:r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Feliks BRZEZIŃSKI </a:t>
            </a:r>
            <a:r>
              <a:rPr lang="en-US" sz="2000" dirty="0"/>
              <a:t>(</a:t>
            </a:r>
            <a:r>
              <a:rPr lang="en-US" sz="2000" dirty="0" err="1"/>
              <a:t>Elektr</a:t>
            </a:r>
            <a:r>
              <a:rPr lang="en-US" sz="2000" dirty="0"/>
              <a:t>.)</a:t>
            </a:r>
            <a:endParaRPr lang="en-US" sz="1900" dirty="0"/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Przemysław KINASZ </a:t>
            </a:r>
            <a:r>
              <a:rPr lang="en-US" dirty="0"/>
              <a:t>(</a:t>
            </a:r>
            <a:r>
              <a:rPr lang="en-US" dirty="0" err="1"/>
              <a:t>Elektr</a:t>
            </a:r>
            <a:r>
              <a:rPr lang="en-US" dirty="0"/>
              <a:t>.)</a:t>
            </a:r>
            <a:endParaRPr lang="en-US" sz="1900" dirty="0"/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ym typeface="Wingdings" pitchFamily="2" charset="2"/>
              </a:rPr>
              <a:t>Konrad KOSUGE </a:t>
            </a:r>
            <a:r>
              <a:rPr lang="en-US" sz="2000" dirty="0"/>
              <a:t>(</a:t>
            </a:r>
            <a:r>
              <a:rPr lang="en-US" sz="2000" dirty="0" err="1"/>
              <a:t>Mechatro</a:t>
            </a:r>
            <a:r>
              <a:rPr lang="en-US" sz="2000" dirty="0"/>
              <a:t>.)</a:t>
            </a:r>
            <a:endParaRPr lang="en-US" sz="1900" dirty="0">
              <a:sym typeface="Wingdings" pitchFamily="2" charset="2"/>
            </a:endParaRPr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 err="1">
                <a:sym typeface="Wingdings" pitchFamily="2" charset="2"/>
              </a:rPr>
              <a:t>Timafiei</a:t>
            </a:r>
            <a:r>
              <a:rPr lang="en-US" sz="1900" dirty="0">
                <a:sym typeface="Wingdings" pitchFamily="2" charset="2"/>
              </a:rPr>
              <a:t> MANDZIK, </a:t>
            </a:r>
            <a:r>
              <a:rPr lang="en-US" sz="2000" dirty="0"/>
              <a:t>(</a:t>
            </a:r>
            <a:r>
              <a:rPr lang="en-US" sz="2000" dirty="0" err="1"/>
              <a:t>Mechatro</a:t>
            </a:r>
            <a:r>
              <a:rPr lang="en-US" sz="2000" dirty="0"/>
              <a:t>.)</a:t>
            </a:r>
            <a:endParaRPr lang="en-US" sz="1900" dirty="0"/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Ignacy MERMER </a:t>
            </a:r>
            <a:r>
              <a:rPr lang="en-US" sz="2000" dirty="0"/>
              <a:t>(</a:t>
            </a:r>
            <a:r>
              <a:rPr lang="en-US" sz="2000" dirty="0" err="1"/>
              <a:t>EiTI</a:t>
            </a:r>
            <a:r>
              <a:rPr lang="en-US" sz="2000" dirty="0"/>
              <a:t>)</a:t>
            </a:r>
            <a:endParaRPr lang="en-US" sz="1900" dirty="0"/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Jakub </a:t>
            </a:r>
            <a:r>
              <a:rPr lang="en-US" sz="1900" dirty="0" err="1"/>
              <a:t>Muszyński</a:t>
            </a:r>
            <a:r>
              <a:rPr lang="en-US" sz="1900" dirty="0"/>
              <a:t> (</a:t>
            </a:r>
            <a:r>
              <a:rPr lang="en-US" sz="1900" dirty="0" err="1"/>
              <a:t>MiNI</a:t>
            </a:r>
            <a:r>
              <a:rPr lang="en-US" sz="1900" dirty="0"/>
              <a:t>)</a:t>
            </a:r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Kacper OLSZEWSKI </a:t>
            </a:r>
            <a:r>
              <a:rPr lang="en-US" dirty="0"/>
              <a:t>(</a:t>
            </a:r>
            <a:r>
              <a:rPr lang="en-US" dirty="0" err="1"/>
              <a:t>Elektr</a:t>
            </a:r>
            <a:r>
              <a:rPr lang="en-US" dirty="0"/>
              <a:t>.)</a:t>
            </a:r>
            <a:endParaRPr lang="en-US" sz="1900" dirty="0"/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Mateusz POLIS (</a:t>
            </a:r>
            <a:r>
              <a:rPr lang="en-US" sz="1900" dirty="0" err="1"/>
              <a:t>MiNI</a:t>
            </a:r>
            <a:r>
              <a:rPr lang="en-US" sz="1900" dirty="0"/>
              <a:t>)</a:t>
            </a:r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Patrycja PŁODOWSKA </a:t>
            </a:r>
            <a:r>
              <a:rPr lang="en-US" dirty="0"/>
              <a:t>(</a:t>
            </a:r>
            <a:r>
              <a:rPr lang="en-US" dirty="0" err="1"/>
              <a:t>Elektr</a:t>
            </a:r>
            <a:r>
              <a:rPr lang="en-US" dirty="0"/>
              <a:t>.)</a:t>
            </a:r>
            <a:endParaRPr lang="en-US" sz="1900" dirty="0"/>
          </a:p>
          <a:p>
            <a:pPr marL="1200150" lvl="2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sym typeface="Wingdings" pitchFamily="2" charset="2"/>
              </a:rPr>
              <a:t>Przemysław SPYTEK </a:t>
            </a:r>
            <a:r>
              <a:rPr lang="en-US" sz="2000" dirty="0"/>
              <a:t>(</a:t>
            </a:r>
            <a:r>
              <a:rPr lang="en-US" sz="2000" dirty="0" err="1"/>
              <a:t>Mechatro</a:t>
            </a:r>
            <a:r>
              <a:rPr lang="en-US" sz="2000" dirty="0"/>
              <a:t>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017C0-B377-F1FB-B7B4-7588A2BEF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11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878948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69D47016-023F-44BD-981C-50E7A10A6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2DF500-6277-3F2A-20A2-BA8784E42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57200"/>
            <a:ext cx="4343400" cy="1929384"/>
          </a:xfrm>
        </p:spPr>
        <p:txBody>
          <a:bodyPr anchor="ctr">
            <a:normAutofit/>
          </a:bodyPr>
          <a:lstStyle/>
          <a:p>
            <a:r>
              <a:rPr lang="en-PL" sz="4800" dirty="0"/>
              <a:t>Summary</a:t>
            </a:r>
          </a:p>
        </p:txBody>
      </p:sp>
      <p:sp>
        <p:nvSpPr>
          <p:cNvPr id="3081" name="sketchy line">
            <a:extLst>
              <a:ext uri="{FF2B5EF4-FFF2-40B4-BE49-F238E27FC236}">
                <a16:creationId xmlns:a16="http://schemas.microsoft.com/office/drawing/2014/main" id="{6D8B37B0-0682-433E-BC8D-498C04ABD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471415" y="1412748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06E08-2F39-D1C0-B1F4-FBE852D38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1263" y="457200"/>
            <a:ext cx="6411870" cy="2439504"/>
          </a:xfrm>
        </p:spPr>
        <p:txBody>
          <a:bodyPr anchor="ctr">
            <a:normAutofit fontScale="70000" lnSpcReduction="20000"/>
          </a:bodyPr>
          <a:lstStyle/>
          <a:p>
            <a:r>
              <a:rPr lang="en-PL" sz="2200" b="1" dirty="0"/>
              <a:t>July 2026:</a:t>
            </a:r>
          </a:p>
          <a:p>
            <a:pPr lvl="1"/>
            <a:r>
              <a:rPr lang="en-PL" sz="2200" dirty="0"/>
              <a:t>DCS for ALICE-FIT Ready</a:t>
            </a:r>
          </a:p>
          <a:p>
            <a:r>
              <a:rPr lang="en-GB" b="1" dirty="0"/>
              <a:t>Forward Detector (FD) - installation: LS4, operation from RUN5:</a:t>
            </a:r>
            <a:endParaRPr lang="en-GB" dirty="0"/>
          </a:p>
          <a:p>
            <a:pPr lvl="1"/>
            <a:r>
              <a:rPr lang="en-GB" dirty="0"/>
              <a:t>Detector placed at the FDD position (ALICE 3)</a:t>
            </a:r>
          </a:p>
          <a:p>
            <a:pPr lvl="1"/>
            <a:r>
              <a:rPr lang="en-GB" dirty="0"/>
              <a:t>FV0 like design</a:t>
            </a:r>
          </a:p>
          <a:p>
            <a:pPr lvl="1"/>
            <a:r>
              <a:rPr lang="en-GB" dirty="0"/>
              <a:t>Two segmented scintillator disks</a:t>
            </a:r>
          </a:p>
          <a:p>
            <a:pPr lvl="1"/>
            <a:r>
              <a:rPr lang="en-GB" dirty="0"/>
              <a:t>R&amp;D with different scintillation materials PEN/PET</a:t>
            </a:r>
          </a:p>
          <a:p>
            <a:pPr lvl="1"/>
            <a:r>
              <a:rPr lang="en-GB" dirty="0"/>
              <a:t>Readout with fine-mesh PMTs or </a:t>
            </a:r>
            <a:r>
              <a:rPr lang="en-GB" dirty="0" err="1"/>
              <a:t>SiPMs</a:t>
            </a:r>
            <a:r>
              <a:rPr lang="en-GB" dirty="0"/>
              <a:t>.</a:t>
            </a:r>
          </a:p>
          <a:p>
            <a:endParaRPr lang="en-PL" sz="2200" dirty="0"/>
          </a:p>
        </p:txBody>
      </p:sp>
      <p:pic>
        <p:nvPicPr>
          <p:cNvPr id="3074" name="Picture 2" descr="And Then What | URSHIRTINGME.COM">
            <a:extLst>
              <a:ext uri="{FF2B5EF4-FFF2-40B4-BE49-F238E27FC236}">
                <a16:creationId xmlns:a16="http://schemas.microsoft.com/office/drawing/2014/main" id="{71646888-B680-56DD-D1D2-B59728D90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"/>
          <a:stretch>
            <a:fillRect/>
          </a:stretch>
        </p:blipFill>
        <p:spPr bwMode="auto">
          <a:xfrm>
            <a:off x="1355341" y="2569464"/>
            <a:ext cx="3690118" cy="367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09E49876-9F9A-D81C-5E6B-EF3B0854D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0800" y="3033229"/>
            <a:ext cx="4567147" cy="308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9011D-FFE6-0B00-1330-7A405BC3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77EE8EE-E9F9-D647-989C-DA9E3C868F5C}" type="slidenum">
              <a:rPr lang="en-US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71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45AD1F-1950-9396-9DBF-12CE2E5CB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5400"/>
              <a:t>FIT videos viewed</a:t>
            </a: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2F68-6322-AD83-103D-54524C05E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GB" sz="2000"/>
              <a:t>YouTube:</a:t>
            </a:r>
          </a:p>
          <a:p>
            <a:pPr lvl="1"/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English; </a:t>
            </a:r>
            <a:r>
              <a:rPr lang="en-GB" sz="2000" u="sng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https://youtu.be/PjsBIbKsuO0</a:t>
            </a:r>
            <a:endParaRPr lang="en-FI" sz="20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Spanish; </a:t>
            </a:r>
            <a:r>
              <a:rPr lang="en-GB" sz="2000" u="sng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https://youtu.be/qR_lG7K3pfs</a:t>
            </a:r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FI" sz="20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Polish; </a:t>
            </a:r>
            <a:r>
              <a:rPr lang="en-GB" sz="2000" u="sng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https://youtu.be/31s8jix2omo</a:t>
            </a:r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FI" sz="20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fi-FI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Russian; </a:t>
            </a:r>
            <a:r>
              <a:rPr lang="fi-FI" sz="2000" u="sng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https://youtu.be/phN0AohEDKI</a:t>
            </a:r>
            <a:r>
              <a:rPr lang="fi-FI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2000"/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FD501461-AAF7-5649-A276-31F4B0BFF6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930" r="21414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96FFD-6F31-1153-EC05-50AFCA6B9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13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833952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5"/>
          <p:cNvSpPr txBox="1"/>
          <p:nvPr/>
        </p:nvSpPr>
        <p:spPr>
          <a:xfrm>
            <a:off x="398195" y="306053"/>
            <a:ext cx="10298000" cy="6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ALICE Fast </a:t>
            </a:r>
            <a:r>
              <a:rPr lang="pl-PL" sz="3733" dirty="0" err="1">
                <a:latin typeface="Fira Sans Medium"/>
                <a:ea typeface="Fira Sans Medium"/>
                <a:cs typeface="Fira Sans Medium"/>
                <a:sym typeface="Fira Sans Medium"/>
              </a:rPr>
              <a:t>Interaction</a:t>
            </a:r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pl-PL" sz="3733" dirty="0" err="1">
                <a:latin typeface="Fira Sans Medium"/>
                <a:ea typeface="Fira Sans Medium"/>
                <a:cs typeface="Fira Sans Medium"/>
                <a:sym typeface="Fira Sans Medium"/>
              </a:rPr>
              <a:t>Trigger</a:t>
            </a:r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 (FIT)</a:t>
            </a:r>
            <a:endParaRPr sz="3733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7" name="Picture 6" descr="Logo of the ALICE Experiment - CERN Document Server">
            <a:extLst>
              <a:ext uri="{FF2B5EF4-FFF2-40B4-BE49-F238E27FC236}">
                <a16:creationId xmlns:a16="http://schemas.microsoft.com/office/drawing/2014/main" id="{AEE046D9-B1B9-2F2F-150F-B55E15C00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13" y="186289"/>
            <a:ext cx="699416" cy="94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72F676-68EB-964D-C311-10C5953E7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2755" y="-139976"/>
            <a:ext cx="3146879" cy="1582598"/>
          </a:xfrm>
          <a:prstGeom prst="rect">
            <a:avLst/>
          </a:prstGeom>
        </p:spPr>
      </p:pic>
      <p:pic>
        <p:nvPicPr>
          <p:cNvPr id="3" name="Picture 2" descr="A diagram of a machine&#10;&#10;Description automatically generated">
            <a:extLst>
              <a:ext uri="{FF2B5EF4-FFF2-40B4-BE49-F238E27FC236}">
                <a16:creationId xmlns:a16="http://schemas.microsoft.com/office/drawing/2014/main" id="{48224862-8A4D-C210-5ABE-EC762521D2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24" y="1890251"/>
            <a:ext cx="5982083" cy="3362549"/>
          </a:xfrm>
          <a:prstGeom prst="rect">
            <a:avLst/>
          </a:prstGeom>
        </p:spPr>
      </p:pic>
      <p:grpSp>
        <p:nvGrpSpPr>
          <p:cNvPr id="4" name="Группа 6">
            <a:extLst>
              <a:ext uri="{FF2B5EF4-FFF2-40B4-BE49-F238E27FC236}">
                <a16:creationId xmlns:a16="http://schemas.microsoft.com/office/drawing/2014/main" id="{97D8B387-F12A-6C59-9FF4-3DA548591C4E}"/>
              </a:ext>
            </a:extLst>
          </p:cNvPr>
          <p:cNvGrpSpPr/>
          <p:nvPr/>
        </p:nvGrpSpPr>
        <p:grpSpPr>
          <a:xfrm>
            <a:off x="5756083" y="3857591"/>
            <a:ext cx="6301094" cy="2852790"/>
            <a:chOff x="23224" y="3960185"/>
            <a:chExt cx="6546200" cy="2821615"/>
          </a:xfrm>
        </p:grpSpPr>
        <p:pic>
          <p:nvPicPr>
            <p:cNvPr id="6" name="Рисунок 7">
              <a:extLst>
                <a:ext uri="{FF2B5EF4-FFF2-40B4-BE49-F238E27FC236}">
                  <a16:creationId xmlns:a16="http://schemas.microsoft.com/office/drawing/2014/main" id="{A240D394-1F61-5C7B-134B-D1E9C76CE0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8" t="17334" r="10148" b="18846"/>
            <a:stretch/>
          </p:blipFill>
          <p:spPr>
            <a:xfrm>
              <a:off x="5605056" y="3960185"/>
              <a:ext cx="964368" cy="749889"/>
            </a:xfrm>
            <a:prstGeom prst="rect">
              <a:avLst/>
            </a:prstGeom>
          </p:spPr>
        </p:pic>
        <p:pic>
          <p:nvPicPr>
            <p:cNvPr id="8" name="Рисунок 8">
              <a:extLst>
                <a:ext uri="{FF2B5EF4-FFF2-40B4-BE49-F238E27FC236}">
                  <a16:creationId xmlns:a16="http://schemas.microsoft.com/office/drawing/2014/main" id="{C528667A-CAC8-7758-3DA9-CD8E1CB015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7" r="8368"/>
            <a:stretch/>
          </p:blipFill>
          <p:spPr>
            <a:xfrm>
              <a:off x="1386840" y="4042966"/>
              <a:ext cx="3728720" cy="2738834"/>
            </a:xfrm>
            <a:prstGeom prst="rect">
              <a:avLst/>
            </a:prstGeom>
          </p:spPr>
        </p:pic>
        <p:cxnSp>
          <p:nvCxnSpPr>
            <p:cNvPr id="9" name="Прямая соединительная линия 9">
              <a:extLst>
                <a:ext uri="{FF2B5EF4-FFF2-40B4-BE49-F238E27FC236}">
                  <a16:creationId xmlns:a16="http://schemas.microsoft.com/office/drawing/2014/main" id="{FC0989CC-82B3-53C7-C628-4D61F45BE4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15560" y="4342564"/>
              <a:ext cx="918141" cy="276054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0">
              <a:extLst>
                <a:ext uri="{FF2B5EF4-FFF2-40B4-BE49-F238E27FC236}">
                  <a16:creationId xmlns:a16="http://schemas.microsoft.com/office/drawing/2014/main" id="{5662FFDA-293A-CC15-DDE0-7C043A2481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5740" y="5599284"/>
              <a:ext cx="1243540" cy="37398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Рисунок 11">
              <a:extLst>
                <a:ext uri="{FF2B5EF4-FFF2-40B4-BE49-F238E27FC236}">
                  <a16:creationId xmlns:a16="http://schemas.microsoft.com/office/drawing/2014/main" id="{77B0970F-6C44-D17A-E8D5-925DCCA73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8" t="17334" r="10148" b="18846"/>
            <a:stretch/>
          </p:blipFill>
          <p:spPr>
            <a:xfrm>
              <a:off x="23224" y="5633829"/>
              <a:ext cx="964368" cy="749889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87182B1-9251-C49F-187F-EF51B36DEFCD}"/>
              </a:ext>
            </a:extLst>
          </p:cNvPr>
          <p:cNvSpPr txBox="1"/>
          <p:nvPr/>
        </p:nvSpPr>
        <p:spPr>
          <a:xfrm>
            <a:off x="4501060" y="5919109"/>
            <a:ext cx="1444363" cy="958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u="sng" dirty="0">
                <a:solidFill>
                  <a:schemeClr val="tx2"/>
                </a:solidFill>
              </a:rPr>
              <a:t>FDD-A</a:t>
            </a:r>
          </a:p>
          <a:p>
            <a:pPr algn="r"/>
            <a:r>
              <a:rPr lang="en-US" dirty="0">
                <a:solidFill>
                  <a:schemeClr val="tx2"/>
                </a:solidFill>
              </a:rPr>
              <a:t>4.8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6.3</a:t>
            </a:r>
          </a:p>
          <a:p>
            <a:pPr algn="r"/>
            <a:r>
              <a:rPr lang="en-US" dirty="0">
                <a:solidFill>
                  <a:schemeClr val="tx2"/>
                </a:solidFill>
              </a:rPr>
              <a:t>17m from IP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59F764-DD44-CB89-16F2-CA19FCF02633}"/>
              </a:ext>
            </a:extLst>
          </p:cNvPr>
          <p:cNvSpPr txBox="1"/>
          <p:nvPr/>
        </p:nvSpPr>
        <p:spPr>
          <a:xfrm>
            <a:off x="10657749" y="2990845"/>
            <a:ext cx="1548078" cy="958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2"/>
                </a:solidFill>
              </a:rPr>
              <a:t>FDD-C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-7.0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-4</a:t>
            </a:r>
            <a:r>
              <a:rPr lang="ru-RU" dirty="0">
                <a:solidFill>
                  <a:schemeClr val="tx2"/>
                </a:solidFill>
              </a:rPr>
              <a:t>.9</a:t>
            </a:r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ru-RU" dirty="0">
                <a:solidFill>
                  <a:schemeClr val="tx2"/>
                </a:solidFill>
              </a:rPr>
              <a:t>-20</a:t>
            </a:r>
            <a:r>
              <a:rPr lang="en-US" dirty="0">
                <a:solidFill>
                  <a:schemeClr val="tx2"/>
                </a:solidFill>
              </a:rPr>
              <a:t>m from IP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C00D2D-A9DF-C9E7-F20C-60EFBF0DA6BE}"/>
              </a:ext>
            </a:extLst>
          </p:cNvPr>
          <p:cNvSpPr txBox="1"/>
          <p:nvPr/>
        </p:nvSpPr>
        <p:spPr>
          <a:xfrm>
            <a:off x="9337395" y="3412256"/>
            <a:ext cx="1548078" cy="958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2"/>
                </a:solidFill>
              </a:rPr>
              <a:t>FT0-C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-3.3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-2</a:t>
            </a:r>
            <a:r>
              <a:rPr lang="ru-RU" dirty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1</a:t>
            </a:r>
          </a:p>
          <a:p>
            <a:pPr algn="ctr"/>
            <a:r>
              <a:rPr lang="ru-RU" dirty="0">
                <a:solidFill>
                  <a:schemeClr val="tx2"/>
                </a:solidFill>
              </a:rPr>
              <a:t>-</a:t>
            </a:r>
            <a:r>
              <a:rPr lang="en-US" dirty="0">
                <a:solidFill>
                  <a:schemeClr val="tx2"/>
                </a:solidFill>
              </a:rPr>
              <a:t>1m from IP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A880D4-108B-33F8-720F-C948FB3C6133}"/>
              </a:ext>
            </a:extLst>
          </p:cNvPr>
          <p:cNvSpPr txBox="1"/>
          <p:nvPr/>
        </p:nvSpPr>
        <p:spPr>
          <a:xfrm>
            <a:off x="6499875" y="3464642"/>
            <a:ext cx="2366352" cy="671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FV0:</a:t>
            </a:r>
            <a:r>
              <a:rPr lang="en-US" b="1" dirty="0">
                <a:solidFill>
                  <a:schemeClr val="tx2"/>
                </a:solidFill>
              </a:rPr>
              <a:t>  </a:t>
            </a:r>
            <a:r>
              <a:rPr lang="en-US" dirty="0">
                <a:solidFill>
                  <a:schemeClr val="tx2"/>
                </a:solidFill>
              </a:rPr>
              <a:t>2.2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5</a:t>
            </a:r>
            <a:r>
              <a:rPr lang="ru-RU" dirty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1</a:t>
            </a:r>
          </a:p>
          <a:p>
            <a:r>
              <a:rPr lang="en-US" dirty="0">
                <a:solidFill>
                  <a:schemeClr val="tx2"/>
                </a:solidFill>
              </a:rPr>
              <a:t>                    3m from IP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29D162-B50A-27D1-D519-8448E0D0001F}"/>
              </a:ext>
            </a:extLst>
          </p:cNvPr>
          <p:cNvSpPr txBox="1"/>
          <p:nvPr/>
        </p:nvSpPr>
        <p:spPr>
          <a:xfrm>
            <a:off x="9034383" y="5892912"/>
            <a:ext cx="1449354" cy="958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2"/>
                </a:solidFill>
              </a:rPr>
              <a:t>FT0-A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3.5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4</a:t>
            </a:r>
            <a:r>
              <a:rPr lang="ru-RU" dirty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9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3m from IP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A5B94E-7412-1BBF-1168-5D7BD03C0DF2}"/>
              </a:ext>
            </a:extLst>
          </p:cNvPr>
          <p:cNvSpPr txBox="1"/>
          <p:nvPr/>
        </p:nvSpPr>
        <p:spPr>
          <a:xfrm>
            <a:off x="1434982" y="5237801"/>
            <a:ext cx="1602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L" sz="1200" dirty="0"/>
              <a:t>Fig. 1: ALICE detector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F808E4-DAAE-BD27-82FE-AA5EFD083CF2}"/>
              </a:ext>
            </a:extLst>
          </p:cNvPr>
          <p:cNvSpPr txBox="1"/>
          <p:nvPr/>
        </p:nvSpPr>
        <p:spPr>
          <a:xfrm>
            <a:off x="7257688" y="6568235"/>
            <a:ext cx="1828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L" sz="1200" dirty="0"/>
              <a:t>Fig. 2: ALICE FIT detector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2D36CC-E3E1-90C1-5494-0D7D6D7AD9ED}"/>
              </a:ext>
            </a:extLst>
          </p:cNvPr>
          <p:cNvSpPr txBox="1"/>
          <p:nvPr/>
        </p:nvSpPr>
        <p:spPr>
          <a:xfrm>
            <a:off x="6220213" y="1401309"/>
            <a:ext cx="611383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Delivered Functionality</a:t>
            </a:r>
            <a:endParaRPr lang="en-GB" b="1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Fast min. bias collision trigger with latency &lt; 425 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Time resolution: 4 </a:t>
            </a:r>
            <a:r>
              <a:rPr lang="en-GB" dirty="0" err="1"/>
              <a:t>ps</a:t>
            </a:r>
            <a:r>
              <a:rPr lang="en-GB" dirty="0"/>
              <a:t> in Pb-Pb and 17 </a:t>
            </a:r>
            <a:r>
              <a:rPr lang="en-GB" dirty="0" err="1"/>
              <a:t>ps</a:t>
            </a:r>
            <a:r>
              <a:rPr lang="en-GB" dirty="0"/>
              <a:t> in pp collisions;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Luminosity and background monitor;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Centrality measurement;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Event plane determination;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ACBE73A-CE90-221D-5680-6730F33DB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2</a:t>
            </a:fld>
            <a:endParaRPr lang="en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Picture 8" descr="A screenshot of a project management&#10;&#10;AI-generated content may be incorrect.">
            <a:extLst>
              <a:ext uri="{FF2B5EF4-FFF2-40B4-BE49-F238E27FC236}">
                <a16:creationId xmlns:a16="http://schemas.microsoft.com/office/drawing/2014/main" id="{DC30F443-277A-5937-BE70-DF57A8635C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3203" b="-1"/>
          <a:stretch>
            <a:fillRect/>
          </a:stretch>
        </p:blipFill>
        <p:spPr>
          <a:xfrm>
            <a:off x="194948" y="173518"/>
            <a:ext cx="7803277" cy="6512761"/>
          </a:xfrm>
          <a:prstGeom prst="rect">
            <a:avLst/>
          </a:prstGeom>
        </p:spPr>
      </p:pic>
      <p:pic>
        <p:nvPicPr>
          <p:cNvPr id="7" name="Picture 6" descr="A table with many names&#10;&#10;AI-generated content may be incorrect.">
            <a:extLst>
              <a:ext uri="{FF2B5EF4-FFF2-40B4-BE49-F238E27FC236}">
                <a16:creationId xmlns:a16="http://schemas.microsoft.com/office/drawing/2014/main" id="{3768301F-4D55-792E-5074-AB1ACFCA1D6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070" r="7886" b="1"/>
          <a:stretch>
            <a:fillRect/>
          </a:stretch>
        </p:blipFill>
        <p:spPr>
          <a:xfrm>
            <a:off x="8185614" y="169917"/>
            <a:ext cx="3807644" cy="651636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354F7C2-10C4-3F35-CE58-11E067EB10FA}"/>
              </a:ext>
            </a:extLst>
          </p:cNvPr>
          <p:cNvSpPr/>
          <p:nvPr/>
        </p:nvSpPr>
        <p:spPr>
          <a:xfrm>
            <a:off x="372979" y="3537284"/>
            <a:ext cx="4896853" cy="529390"/>
          </a:xfrm>
          <a:prstGeom prst="rect">
            <a:avLst/>
          </a:prstGeom>
          <a:noFill/>
          <a:ln w="698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DA2CDB-7544-0EEB-82DE-5E0C171CB43A}"/>
              </a:ext>
            </a:extLst>
          </p:cNvPr>
          <p:cNvSpPr/>
          <p:nvPr/>
        </p:nvSpPr>
        <p:spPr>
          <a:xfrm>
            <a:off x="4257857" y="1984144"/>
            <a:ext cx="3730539" cy="600165"/>
          </a:xfrm>
          <a:prstGeom prst="rect">
            <a:avLst/>
          </a:prstGeom>
          <a:noFill/>
          <a:ln w="698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F40D39-67FD-8C41-14C6-16333D8CEE84}"/>
              </a:ext>
            </a:extLst>
          </p:cNvPr>
          <p:cNvSpPr txBox="1"/>
          <p:nvPr/>
        </p:nvSpPr>
        <p:spPr>
          <a:xfrm>
            <a:off x="4340950" y="1383980"/>
            <a:ext cx="4295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L" b="1" dirty="0"/>
              <a:t>System Run Coordinator </a:t>
            </a:r>
            <a:br>
              <a:rPr lang="en-PL" dirty="0"/>
            </a:br>
            <a:r>
              <a:rPr lang="en-PL" dirty="0"/>
              <a:t>Sandor Lokos (Cracow, Poland)</a:t>
            </a:r>
          </a:p>
          <a:p>
            <a:r>
              <a:rPr lang="en-PL" b="1" dirty="0"/>
              <a:t>Deputy System Run Coordinator</a:t>
            </a:r>
            <a:br>
              <a:rPr lang="en-PL" b="1" dirty="0"/>
            </a:br>
            <a:r>
              <a:rPr lang="en-PL" b="1" dirty="0"/>
              <a:t>Krystian Roslon (Warsaw, Poland)</a:t>
            </a:r>
          </a:p>
        </p:txBody>
      </p:sp>
    </p:spTree>
    <p:extLst>
      <p:ext uri="{BB962C8B-B14F-4D97-AF65-F5344CB8AC3E}">
        <p14:creationId xmlns:p14="http://schemas.microsoft.com/office/powerpoint/2010/main" val="4164931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D75A5B51-0925-4835-8511-A0DD17EAA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7D0B7D45-E598-4429-9336-1B59E2EC2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5295015" cy="206380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/>
              <a:t>TCM and PM &amp; CFD reverse engineering</a:t>
            </a: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5CDFD20D-8E4F-4E3A-AF87-93F23E0D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2650181"/>
            <a:ext cx="4343400" cy="18288"/>
          </a:xfrm>
          <a:custGeom>
            <a:avLst/>
            <a:gdLst>
              <a:gd name="connsiteX0" fmla="*/ 0 w 4343400"/>
              <a:gd name="connsiteY0" fmla="*/ 0 h 18288"/>
              <a:gd name="connsiteX1" fmla="*/ 577052 w 4343400"/>
              <a:gd name="connsiteY1" fmla="*/ 0 h 18288"/>
              <a:gd name="connsiteX2" fmla="*/ 1067235 w 4343400"/>
              <a:gd name="connsiteY2" fmla="*/ 0 h 18288"/>
              <a:gd name="connsiteX3" fmla="*/ 1600853 w 4343400"/>
              <a:gd name="connsiteY3" fmla="*/ 0 h 18288"/>
              <a:gd name="connsiteX4" fmla="*/ 2264773 w 4343400"/>
              <a:gd name="connsiteY4" fmla="*/ 0 h 18288"/>
              <a:gd name="connsiteX5" fmla="*/ 2841825 w 4343400"/>
              <a:gd name="connsiteY5" fmla="*/ 0 h 18288"/>
              <a:gd name="connsiteX6" fmla="*/ 3375442 w 4343400"/>
              <a:gd name="connsiteY6" fmla="*/ 0 h 18288"/>
              <a:gd name="connsiteX7" fmla="*/ 4343400 w 4343400"/>
              <a:gd name="connsiteY7" fmla="*/ 0 h 18288"/>
              <a:gd name="connsiteX8" fmla="*/ 4343400 w 4343400"/>
              <a:gd name="connsiteY8" fmla="*/ 18288 h 18288"/>
              <a:gd name="connsiteX9" fmla="*/ 3722914 w 4343400"/>
              <a:gd name="connsiteY9" fmla="*/ 18288 h 18288"/>
              <a:gd name="connsiteX10" fmla="*/ 3189297 w 4343400"/>
              <a:gd name="connsiteY10" fmla="*/ 18288 h 18288"/>
              <a:gd name="connsiteX11" fmla="*/ 2481943 w 4343400"/>
              <a:gd name="connsiteY11" fmla="*/ 18288 h 18288"/>
              <a:gd name="connsiteX12" fmla="*/ 1904891 w 4343400"/>
              <a:gd name="connsiteY12" fmla="*/ 18288 h 18288"/>
              <a:gd name="connsiteX13" fmla="*/ 1414707 w 4343400"/>
              <a:gd name="connsiteY13" fmla="*/ 18288 h 18288"/>
              <a:gd name="connsiteX14" fmla="*/ 750788 w 4343400"/>
              <a:gd name="connsiteY14" fmla="*/ 18288 h 18288"/>
              <a:gd name="connsiteX15" fmla="*/ 0 w 4343400"/>
              <a:gd name="connsiteY15" fmla="*/ 18288 h 18288"/>
              <a:gd name="connsiteX16" fmla="*/ 0 w 43434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43400" h="18288" fill="none" extrusionOk="0">
                <a:moveTo>
                  <a:pt x="0" y="0"/>
                </a:moveTo>
                <a:cubicBezTo>
                  <a:pt x="233209" y="-19550"/>
                  <a:pt x="330816" y="19068"/>
                  <a:pt x="577052" y="0"/>
                </a:cubicBezTo>
                <a:cubicBezTo>
                  <a:pt x="823288" y="-19068"/>
                  <a:pt x="875077" y="10360"/>
                  <a:pt x="1067235" y="0"/>
                </a:cubicBezTo>
                <a:cubicBezTo>
                  <a:pt x="1259393" y="-10360"/>
                  <a:pt x="1410699" y="2939"/>
                  <a:pt x="1600853" y="0"/>
                </a:cubicBezTo>
                <a:cubicBezTo>
                  <a:pt x="1791007" y="-2939"/>
                  <a:pt x="2101644" y="-26225"/>
                  <a:pt x="2264773" y="0"/>
                </a:cubicBezTo>
                <a:cubicBezTo>
                  <a:pt x="2427902" y="26225"/>
                  <a:pt x="2690426" y="-27726"/>
                  <a:pt x="2841825" y="0"/>
                </a:cubicBezTo>
                <a:cubicBezTo>
                  <a:pt x="2993224" y="27726"/>
                  <a:pt x="3172320" y="-18569"/>
                  <a:pt x="3375442" y="0"/>
                </a:cubicBezTo>
                <a:cubicBezTo>
                  <a:pt x="3578564" y="18569"/>
                  <a:pt x="4003119" y="21909"/>
                  <a:pt x="4343400" y="0"/>
                </a:cubicBezTo>
                <a:cubicBezTo>
                  <a:pt x="4343798" y="7429"/>
                  <a:pt x="4343380" y="10822"/>
                  <a:pt x="4343400" y="18288"/>
                </a:cubicBezTo>
                <a:cubicBezTo>
                  <a:pt x="4109047" y="14709"/>
                  <a:pt x="3996986" y="7919"/>
                  <a:pt x="3722914" y="18288"/>
                </a:cubicBezTo>
                <a:cubicBezTo>
                  <a:pt x="3448842" y="28657"/>
                  <a:pt x="3340973" y="29252"/>
                  <a:pt x="3189297" y="18288"/>
                </a:cubicBezTo>
                <a:cubicBezTo>
                  <a:pt x="3037621" y="7324"/>
                  <a:pt x="2636891" y="-9539"/>
                  <a:pt x="2481943" y="18288"/>
                </a:cubicBezTo>
                <a:cubicBezTo>
                  <a:pt x="2326995" y="46115"/>
                  <a:pt x="2131632" y="740"/>
                  <a:pt x="1904891" y="18288"/>
                </a:cubicBezTo>
                <a:cubicBezTo>
                  <a:pt x="1678150" y="35836"/>
                  <a:pt x="1575362" y="-3381"/>
                  <a:pt x="1414707" y="18288"/>
                </a:cubicBezTo>
                <a:cubicBezTo>
                  <a:pt x="1254052" y="39957"/>
                  <a:pt x="1051093" y="-335"/>
                  <a:pt x="750788" y="18288"/>
                </a:cubicBezTo>
                <a:cubicBezTo>
                  <a:pt x="450483" y="36911"/>
                  <a:pt x="293781" y="22900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343400" h="18288" stroke="0" extrusionOk="0">
                <a:moveTo>
                  <a:pt x="0" y="0"/>
                </a:moveTo>
                <a:cubicBezTo>
                  <a:pt x="212719" y="-28531"/>
                  <a:pt x="340561" y="-1164"/>
                  <a:pt x="577052" y="0"/>
                </a:cubicBezTo>
                <a:cubicBezTo>
                  <a:pt x="813543" y="1164"/>
                  <a:pt x="866967" y="-9376"/>
                  <a:pt x="1067235" y="0"/>
                </a:cubicBezTo>
                <a:cubicBezTo>
                  <a:pt x="1267503" y="9376"/>
                  <a:pt x="1485778" y="-20470"/>
                  <a:pt x="1774589" y="0"/>
                </a:cubicBezTo>
                <a:cubicBezTo>
                  <a:pt x="2063400" y="20470"/>
                  <a:pt x="2090152" y="-14502"/>
                  <a:pt x="2351641" y="0"/>
                </a:cubicBezTo>
                <a:cubicBezTo>
                  <a:pt x="2613130" y="14502"/>
                  <a:pt x="2802864" y="19125"/>
                  <a:pt x="2928693" y="0"/>
                </a:cubicBezTo>
                <a:cubicBezTo>
                  <a:pt x="3054522" y="-19125"/>
                  <a:pt x="3482611" y="-2038"/>
                  <a:pt x="3636046" y="0"/>
                </a:cubicBezTo>
                <a:cubicBezTo>
                  <a:pt x="3789481" y="2038"/>
                  <a:pt x="4012363" y="973"/>
                  <a:pt x="4343400" y="0"/>
                </a:cubicBezTo>
                <a:cubicBezTo>
                  <a:pt x="4342514" y="5429"/>
                  <a:pt x="4344221" y="14046"/>
                  <a:pt x="4343400" y="18288"/>
                </a:cubicBezTo>
                <a:cubicBezTo>
                  <a:pt x="4078870" y="-6138"/>
                  <a:pt x="4015967" y="29658"/>
                  <a:pt x="3809782" y="18288"/>
                </a:cubicBezTo>
                <a:cubicBezTo>
                  <a:pt x="3603597" y="6918"/>
                  <a:pt x="3495552" y="24439"/>
                  <a:pt x="3189297" y="18288"/>
                </a:cubicBezTo>
                <a:cubicBezTo>
                  <a:pt x="2883042" y="12137"/>
                  <a:pt x="2850610" y="32583"/>
                  <a:pt x="2568811" y="18288"/>
                </a:cubicBezTo>
                <a:cubicBezTo>
                  <a:pt x="2287012" y="3993"/>
                  <a:pt x="2279820" y="23580"/>
                  <a:pt x="1991759" y="18288"/>
                </a:cubicBezTo>
                <a:cubicBezTo>
                  <a:pt x="1703698" y="12996"/>
                  <a:pt x="1616455" y="23157"/>
                  <a:pt x="1284405" y="18288"/>
                </a:cubicBezTo>
                <a:cubicBezTo>
                  <a:pt x="952355" y="13419"/>
                  <a:pt x="783530" y="16053"/>
                  <a:pt x="577052" y="18288"/>
                </a:cubicBezTo>
                <a:cubicBezTo>
                  <a:pt x="370574" y="20523"/>
                  <a:pt x="173929" y="519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A76A08-D3E3-3BF1-FB4E-51CF2D187BEA}"/>
              </a:ext>
            </a:extLst>
          </p:cNvPr>
          <p:cNvSpPr txBox="1"/>
          <p:nvPr/>
        </p:nvSpPr>
        <p:spPr>
          <a:xfrm>
            <a:off x="612648" y="2908005"/>
            <a:ext cx="5295015" cy="3268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Grant ALICE-PL for the ALICE Upgrade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All PCBs re-designed using official CERN libraries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4 TCM + 6 PM + 6 CFD produced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V1.0 as it’s a very close copy of existing boards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/>
              <a:t>Delivered to AGH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900" dirty="0"/>
          </a:p>
        </p:txBody>
      </p:sp>
      <p:pic>
        <p:nvPicPr>
          <p:cNvPr id="4" name="Obraz 3" descr="Obraz zawierający Komponent elektroniczny, Element obwodu, Inżynieria elektroniczna, Pasywny element obwodu&#10;&#10;Opis wygenerowany automatycznie">
            <a:extLst>
              <a:ext uri="{FF2B5EF4-FFF2-40B4-BE49-F238E27FC236}">
                <a16:creationId xmlns:a16="http://schemas.microsoft.com/office/drawing/2014/main" id="{2BA0D489-6CFF-A9F4-06F9-2B54F5C5E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1" t="11506" r="4512" b="9983"/>
          <a:stretch/>
        </p:blipFill>
        <p:spPr>
          <a:xfrm>
            <a:off x="6493126" y="362384"/>
            <a:ext cx="2410147" cy="2884488"/>
          </a:xfrm>
          <a:prstGeom prst="rect">
            <a:avLst/>
          </a:prstGeom>
        </p:spPr>
      </p:pic>
      <p:pic>
        <p:nvPicPr>
          <p:cNvPr id="7" name="Obraz 6" descr="Obraz zawierający obwód, Komponent elektroniczny, Element obwodu, Pasywny element obwodu&#10;&#10;Opis wygenerowany automatycznie">
            <a:extLst>
              <a:ext uri="{FF2B5EF4-FFF2-40B4-BE49-F238E27FC236}">
                <a16:creationId xmlns:a16="http://schemas.microsoft.com/office/drawing/2014/main" id="{22AAC2D0-4092-67E7-9E0E-46C0129816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" t="7777" r="15555" b="5372"/>
          <a:stretch/>
        </p:blipFill>
        <p:spPr>
          <a:xfrm rot="5400000">
            <a:off x="9083886" y="590251"/>
            <a:ext cx="2884489" cy="2428752"/>
          </a:xfrm>
          <a:prstGeom prst="rect">
            <a:avLst/>
          </a:prstGeom>
        </p:spPr>
      </p:pic>
      <p:pic>
        <p:nvPicPr>
          <p:cNvPr id="9" name="Obraz 8" descr="Obraz zawierający tkactwo&#10;&#10;Opis wygenerowany automatycznie">
            <a:extLst>
              <a:ext uri="{FF2B5EF4-FFF2-40B4-BE49-F238E27FC236}">
                <a16:creationId xmlns:a16="http://schemas.microsoft.com/office/drawing/2014/main" id="{9B56EE09-C53A-5EC3-3F8F-A213E9964E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t="35528" r="4232" b="26855"/>
          <a:stretch/>
        </p:blipFill>
        <p:spPr>
          <a:xfrm>
            <a:off x="6396397" y="3922415"/>
            <a:ext cx="5431536" cy="175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824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C9148D-FBD8-274D-6530-79ECC48F7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dirty="0"/>
              <a:t>ALICE-FIT</a:t>
            </a:r>
            <a:endParaRPr lang="en-US" sz="6600" dirty="0"/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close-up of a spreadsheet&#10;&#10;AI-generated content may be incorrect.">
            <a:extLst>
              <a:ext uri="{FF2B5EF4-FFF2-40B4-BE49-F238E27FC236}">
                <a16:creationId xmlns:a16="http://schemas.microsoft.com/office/drawing/2014/main" id="{E68BD25B-9050-5769-65D0-D0A9134893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83750" y="2686179"/>
            <a:ext cx="5614416" cy="3354612"/>
          </a:xfrm>
          <a:prstGeom prst="rect">
            <a:avLst/>
          </a:prstGeom>
        </p:spPr>
      </p:pic>
      <p:pic>
        <p:nvPicPr>
          <p:cNvPr id="6" name="Obraz 4">
            <a:extLst>
              <a:ext uri="{FF2B5EF4-FFF2-40B4-BE49-F238E27FC236}">
                <a16:creationId xmlns:a16="http://schemas.microsoft.com/office/drawing/2014/main" id="{252963BC-55EE-B9EF-2BCB-CE85C153E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7" y="2895671"/>
            <a:ext cx="5614416" cy="284931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4E6ACE-C2D7-5805-BE5C-5FF4EFECB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5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44084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ED667B-BC1C-9B28-EA14-639146D7C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11530"/>
            <a:ext cx="3200400" cy="44611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Work beyond the grant’s original scope that is nevertheless funded</a:t>
            </a:r>
            <a:endParaRPr lang="en-PL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06D64-8052-EFFE-8379-5BA8E038A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8732" y="0"/>
            <a:ext cx="7206434" cy="68580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PL" sz="1800" dirty="0">
                <a:sym typeface="Wingdings" pitchFamily="2" charset="2"/>
              </a:rPr>
              <a:t>SPARC 2024 – Students Practices for Advanced Research projeCts): Exclusive programme for WUT’s students: 2 students for FIT , 3 students for FoCal (Maciej’s contribution) </a:t>
            </a:r>
            <a:r>
              <a:rPr lang="en-GB" sz="1800" dirty="0">
                <a:sym typeface="Wingdings" pitchFamily="2" charset="2"/>
                <a:hlinkClick r:id="rId2"/>
              </a:rPr>
              <a:t>https://indico.cern.ch/event/1399036/</a:t>
            </a:r>
            <a:endParaRPr lang="en-GB" sz="1800" dirty="0">
              <a:sym typeface="Wingdings" pitchFamily="2" charset="2"/>
            </a:endParaRPr>
          </a:p>
          <a:p>
            <a:pPr lvl="1"/>
            <a:r>
              <a:rPr lang="en-GB" sz="1800" dirty="0"/>
              <a:t>Transition from </a:t>
            </a:r>
            <a:r>
              <a:rPr lang="en-GB" sz="1800" b="1" dirty="0"/>
              <a:t>internship to permanent collaboration with CERN </a:t>
            </a:r>
            <a:r>
              <a:rPr lang="en-GB" sz="1800" dirty="0"/>
              <a:t>– a student from the Faculty of </a:t>
            </a:r>
            <a:r>
              <a:rPr lang="en-GB" sz="1800" dirty="0" err="1"/>
              <a:t>EiTI</a:t>
            </a:r>
            <a:r>
              <a:rPr lang="en-GB" sz="1800" dirty="0"/>
              <a:t> </a:t>
            </a:r>
            <a:r>
              <a:rPr lang="en-GB" sz="1800" b="1" dirty="0"/>
              <a:t>(Ignacy Mermer) </a:t>
            </a:r>
            <a:r>
              <a:rPr lang="en-GB" sz="1800" dirty="0"/>
              <a:t>was accepted for a long-term internship and, since March 2025, has been actively involved in projects in Geneva.</a:t>
            </a:r>
          </a:p>
          <a:p>
            <a:pPr lvl="1"/>
            <a:r>
              <a:rPr lang="en-GB" sz="1800" dirty="0"/>
              <a:t>Completion and </a:t>
            </a:r>
            <a:r>
              <a:rPr lang="en-GB" sz="1800" b="1" dirty="0"/>
              <a:t>defence </a:t>
            </a:r>
            <a:r>
              <a:rPr lang="en-GB" sz="1800" dirty="0"/>
              <a:t>of a bachelor’s thesis at the Faculty of Electrical Engineering based on a project carried out at CERN.</a:t>
            </a:r>
          </a:p>
          <a:p>
            <a:pPr lvl="1"/>
            <a:r>
              <a:rPr lang="en-GB" sz="1800" dirty="0"/>
              <a:t>Preparation of further diploma theses (bachelor’s at the Faculties of </a:t>
            </a:r>
            <a:r>
              <a:rPr lang="en-GB" sz="1800" dirty="0" err="1"/>
              <a:t>EiTI</a:t>
            </a:r>
            <a:r>
              <a:rPr lang="en-GB" sz="1800" dirty="0"/>
              <a:t> and Mechatronics, and master’s at the Faculty of </a:t>
            </a:r>
            <a:r>
              <a:rPr lang="en-GB" sz="1800" dirty="0" err="1"/>
              <a:t>SiMR</a:t>
            </a:r>
            <a:r>
              <a:rPr lang="en-GB" sz="1800" dirty="0"/>
              <a:t>) drawing on experience gained at CERN.</a:t>
            </a:r>
          </a:p>
          <a:p>
            <a:pPr lvl="1"/>
            <a:r>
              <a:rPr lang="en-GB" sz="1800" dirty="0"/>
              <a:t>Establishment of two research and engineering teams:</a:t>
            </a:r>
          </a:p>
          <a:p>
            <a:pPr lvl="1"/>
            <a:r>
              <a:rPr lang="en-GB" sz="1800" b="1" dirty="0"/>
              <a:t>Presentation</a:t>
            </a:r>
            <a:r>
              <a:rPr lang="en-GB" sz="1800" dirty="0"/>
              <a:t> of research results at the international </a:t>
            </a:r>
            <a:r>
              <a:rPr lang="en-GB" sz="1800" b="1" dirty="0"/>
              <a:t>IEEE </a:t>
            </a:r>
            <a:r>
              <a:rPr lang="en-GB" sz="1800" b="1" dirty="0" err="1"/>
              <a:t>Eurocon</a:t>
            </a:r>
            <a:r>
              <a:rPr lang="en-GB" sz="1800" b="1" dirty="0"/>
              <a:t> 2025 </a:t>
            </a:r>
            <a:r>
              <a:rPr lang="en-GB" sz="1800" dirty="0"/>
              <a:t>conference (by M.Sc. Eng. K. Rosłon and Dr. Eng. J. </a:t>
            </a:r>
            <a:r>
              <a:rPr lang="en-GB" sz="1800" dirty="0" err="1"/>
              <a:t>Możaryn</a:t>
            </a:r>
            <a:r>
              <a:rPr lang="en-GB" sz="1800" dirty="0"/>
              <a:t>).</a:t>
            </a:r>
          </a:p>
          <a:p>
            <a:pPr lvl="1"/>
            <a:r>
              <a:rPr lang="en-GB" sz="1800" dirty="0"/>
              <a:t>Acquisition of a </a:t>
            </a:r>
            <a:r>
              <a:rPr lang="en-GB" sz="1800" b="1" dirty="0"/>
              <a:t>grant</a:t>
            </a:r>
            <a:r>
              <a:rPr lang="en-GB" sz="1800" dirty="0"/>
              <a:t> to continue and develop student collaboration between the Faculty of Mechatronics and CERN (project leader: Prof. Michał </a:t>
            </a:r>
            <a:r>
              <a:rPr lang="en-GB" sz="1800" dirty="0" err="1"/>
              <a:t>Józwik</a:t>
            </a:r>
            <a:r>
              <a:rPr lang="en-GB" sz="1800" dirty="0"/>
              <a:t>).</a:t>
            </a:r>
          </a:p>
          <a:p>
            <a:pPr lvl="1"/>
            <a:r>
              <a:rPr lang="en-GB" sz="1800" dirty="0"/>
              <a:t>Initiation of cooperation with the Faculty of Civil Engineering – Dr. Eng. R. Michalczyk (winner of the “Best of the Best PW II” program) joined the team working on the </a:t>
            </a:r>
            <a:r>
              <a:rPr lang="en-GB" sz="1800" b="1" dirty="0" err="1"/>
              <a:t>FoCal</a:t>
            </a:r>
            <a:r>
              <a:rPr lang="en-GB" sz="1800" b="1" dirty="0"/>
              <a:t> project.</a:t>
            </a:r>
          </a:p>
          <a:p>
            <a:pPr lvl="1"/>
            <a:endParaRPr lang="en-PL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E01F8-302A-623F-39E3-3E6B070BC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6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17485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4FA1A22-3776-375C-E3D1-A1DDBA43C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947E2C5-3A77-56F9-8A37-19F9D9C2C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8A6E5D-FAB0-2F05-BFE3-845D9F7A6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AAB42C-F951-C524-3361-9555FB36C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11530"/>
            <a:ext cx="3200400" cy="44611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Work beyond the grant’s original scope that is nevertheless funded</a:t>
            </a:r>
            <a:endParaRPr lang="en-PL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2C5A2068-7B9F-B354-7A75-F1304018B4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74E97-5041-FA29-6E70-8C3D52258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8732" y="0"/>
            <a:ext cx="3581952" cy="68580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AU" sz="2000" b="1" noProof="0" dirty="0">
                <a:sym typeface="Wingdings" pitchFamily="2" charset="2"/>
              </a:rPr>
              <a:t>Faculty of Mechatronics: </a:t>
            </a:r>
            <a:br>
              <a:rPr lang="en-AU" sz="2000" noProof="0" dirty="0">
                <a:sym typeface="Wingdings" pitchFamily="2" charset="2"/>
              </a:rPr>
            </a:br>
            <a:r>
              <a:rPr lang="en-AU" sz="2000" noProof="0" dirty="0">
                <a:sym typeface="Wingdings" pitchFamily="2" charset="2"/>
              </a:rPr>
              <a:t>Local supervisor:</a:t>
            </a:r>
            <a:br>
              <a:rPr lang="en-AU" sz="2000" noProof="0" dirty="0">
                <a:sym typeface="Wingdings" pitchFamily="2" charset="2"/>
              </a:rPr>
            </a:br>
            <a:r>
              <a:rPr lang="en-AU" sz="2000" noProof="0" dirty="0">
                <a:sym typeface="Wingdings" pitchFamily="2" charset="2"/>
              </a:rPr>
              <a:t>Dr. Jakub </a:t>
            </a:r>
            <a:r>
              <a:rPr lang="en-AU" sz="2000" noProof="0" dirty="0" err="1">
                <a:sym typeface="Wingdings" pitchFamily="2" charset="2"/>
              </a:rPr>
              <a:t>Możaryn</a:t>
            </a:r>
            <a:endParaRPr lang="en-AU" sz="2000" noProof="0" dirty="0">
              <a:sym typeface="Wingdings" pitchFamily="2" charset="2"/>
            </a:endParaRPr>
          </a:p>
          <a:p>
            <a:r>
              <a:rPr lang="en-AU" sz="2000" noProof="0" dirty="0">
                <a:sym typeface="Wingdings" pitchFamily="2" charset="2"/>
              </a:rPr>
              <a:t>Building the FIT FEE simulator  Digital Twin of FIT detectors;</a:t>
            </a:r>
          </a:p>
          <a:p>
            <a:r>
              <a:rPr lang="en-AU" sz="2000" dirty="0">
                <a:sym typeface="Wingdings" pitchFamily="2" charset="2"/>
              </a:rPr>
              <a:t>Konrad </a:t>
            </a:r>
            <a:r>
              <a:rPr lang="en-AU" sz="2000" b="1" dirty="0">
                <a:sym typeface="Wingdings" pitchFamily="2" charset="2"/>
              </a:rPr>
              <a:t>KOSUGE, </a:t>
            </a:r>
            <a:r>
              <a:rPr lang="en-AU" sz="2000" b="1" dirty="0" err="1">
                <a:sym typeface="Wingdings" pitchFamily="2" charset="2"/>
              </a:rPr>
              <a:t>Timafiei</a:t>
            </a:r>
            <a:r>
              <a:rPr lang="en-AU" sz="2000" b="1" dirty="0">
                <a:sym typeface="Wingdings" pitchFamily="2" charset="2"/>
              </a:rPr>
              <a:t> MANDZIK</a:t>
            </a:r>
            <a:r>
              <a:rPr lang="en-AU" sz="2000" dirty="0">
                <a:sym typeface="Wingdings" pitchFamily="2" charset="2"/>
              </a:rPr>
              <a:t>, Przemysław SPYTEK;</a:t>
            </a:r>
            <a:endParaRPr lang="en-AU" sz="2000" noProof="0" dirty="0">
              <a:sym typeface="Wingdings" pitchFamily="2" charset="2"/>
            </a:endParaRPr>
          </a:p>
          <a:p>
            <a:r>
              <a:rPr lang="en-AU" sz="2000" b="1" noProof="0" dirty="0">
                <a:sym typeface="Wingdings" pitchFamily="2" charset="2"/>
              </a:rPr>
              <a:t>Presentation</a:t>
            </a:r>
            <a:r>
              <a:rPr lang="en-AU" sz="2000" noProof="0" dirty="0">
                <a:sym typeface="Wingdings" pitchFamily="2" charset="2"/>
              </a:rPr>
              <a:t> of research results at the international IEEE </a:t>
            </a:r>
            <a:r>
              <a:rPr lang="en-AU" sz="2000" noProof="0" dirty="0" err="1">
                <a:sym typeface="Wingdings" pitchFamily="2" charset="2"/>
              </a:rPr>
              <a:t>Eurocon</a:t>
            </a:r>
            <a:r>
              <a:rPr lang="en-AU" sz="2000" noProof="0" dirty="0">
                <a:sym typeface="Wingdings" pitchFamily="2" charset="2"/>
              </a:rPr>
              <a:t> 2025 conference (by M.Sc. Eng. K. Rosłon and Dr. Eng. J. </a:t>
            </a:r>
            <a:r>
              <a:rPr lang="en-AU" sz="2000" noProof="0" dirty="0" err="1">
                <a:sym typeface="Wingdings" pitchFamily="2" charset="2"/>
              </a:rPr>
              <a:t>Możaryn</a:t>
            </a:r>
            <a:r>
              <a:rPr lang="en-AU" sz="2000" noProof="0" dirty="0">
                <a:sym typeface="Wingdings" pitchFamily="2" charset="2"/>
              </a:rPr>
              <a:t>).</a:t>
            </a:r>
          </a:p>
          <a:p>
            <a:endParaRPr lang="en-AU" sz="2000" noProof="0" dirty="0">
              <a:sym typeface="Wingdings" pitchFamily="2" charset="2"/>
            </a:endParaRPr>
          </a:p>
          <a:p>
            <a:endParaRPr lang="en-AU" sz="2000" noProof="0" dirty="0">
              <a:sym typeface="Wingdings" pitchFamily="2" charset="2"/>
            </a:endParaRPr>
          </a:p>
          <a:p>
            <a:endParaRPr lang="en-AU" sz="2000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EC4B805-09B3-AA93-65F7-719240245CB4}"/>
              </a:ext>
            </a:extLst>
          </p:cNvPr>
          <p:cNvSpPr txBox="1">
            <a:spLocks/>
          </p:cNvSpPr>
          <p:nvPr/>
        </p:nvSpPr>
        <p:spPr>
          <a:xfrm>
            <a:off x="7880684" y="-631908"/>
            <a:ext cx="3581952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AU" sz="2000" b="1" dirty="0">
                <a:sym typeface="Wingdings" pitchFamily="2" charset="2"/>
              </a:rPr>
              <a:t>Faculty of Electrical Eng.: </a:t>
            </a:r>
            <a:br>
              <a:rPr lang="en-AU" sz="2000" dirty="0">
                <a:sym typeface="Wingdings" pitchFamily="2" charset="2"/>
              </a:rPr>
            </a:br>
            <a:r>
              <a:rPr lang="en-AU" sz="2000" dirty="0">
                <a:sym typeface="Wingdings" pitchFamily="2" charset="2"/>
              </a:rPr>
              <a:t>Local supervisor:</a:t>
            </a:r>
            <a:br>
              <a:rPr lang="en-AU" sz="2000" dirty="0">
                <a:sym typeface="Wingdings" pitchFamily="2" charset="2"/>
              </a:rPr>
            </a:br>
            <a:r>
              <a:rPr lang="en-AU" sz="2000" dirty="0">
                <a:sym typeface="Wingdings" pitchFamily="2" charset="2"/>
              </a:rPr>
              <a:t>Prof. Łukasz </a:t>
            </a:r>
            <a:r>
              <a:rPr lang="en-AU" sz="2000" dirty="0" err="1">
                <a:sym typeface="Wingdings" pitchFamily="2" charset="2"/>
              </a:rPr>
              <a:t>Kolimas</a:t>
            </a:r>
            <a:endParaRPr lang="en-AU" sz="2000" dirty="0">
              <a:sym typeface="Wingdings" pitchFamily="2" charset="2"/>
            </a:endParaRPr>
          </a:p>
          <a:p>
            <a:r>
              <a:rPr lang="en-AU" sz="2000" dirty="0">
                <a:sym typeface="Wingdings" pitchFamily="2" charset="2"/>
              </a:rPr>
              <a:t>Building the Sensor Tester including PS;</a:t>
            </a:r>
          </a:p>
          <a:p>
            <a:r>
              <a:rPr lang="en-AU" sz="2000" b="1" dirty="0">
                <a:sym typeface="Wingdings" pitchFamily="2" charset="2"/>
              </a:rPr>
              <a:t>Feliks BRZEZIŃSKI, Mikołaj CHWOJNICKI</a:t>
            </a:r>
            <a:r>
              <a:rPr lang="en-AU" sz="2000" dirty="0">
                <a:sym typeface="Wingdings" pitchFamily="2" charset="2"/>
              </a:rPr>
              <a:t>, Przemysław KINASZ</a:t>
            </a:r>
            <a:r>
              <a:rPr lang="en-AU" sz="2000" b="1" dirty="0">
                <a:sym typeface="Wingdings" pitchFamily="2" charset="2"/>
              </a:rPr>
              <a:t>, </a:t>
            </a:r>
            <a:r>
              <a:rPr lang="en-AU" sz="2000" dirty="0">
                <a:sym typeface="Wingdings" pitchFamily="2" charset="2"/>
              </a:rPr>
              <a:t>Kacper OLSZEWSKI, </a:t>
            </a:r>
            <a:r>
              <a:rPr lang="en-AU" sz="2000" b="1" dirty="0">
                <a:sym typeface="Wingdings" pitchFamily="2" charset="2"/>
              </a:rPr>
              <a:t>Patrycja PŁODOWSKA</a:t>
            </a:r>
          </a:p>
          <a:p>
            <a:r>
              <a:rPr lang="en-GB" sz="2000" b="1" dirty="0"/>
              <a:t>defence </a:t>
            </a:r>
            <a:r>
              <a:rPr lang="en-GB" sz="2000" dirty="0"/>
              <a:t>of a bachelor’s thesis (Przemysław KINASZ)</a:t>
            </a:r>
            <a:endParaRPr lang="en-AU" sz="2000" dirty="0">
              <a:sym typeface="Wingdings" pitchFamily="2" charset="2"/>
            </a:endParaRPr>
          </a:p>
          <a:p>
            <a:endParaRPr lang="en-AU" sz="2000" dirty="0">
              <a:sym typeface="Wingdings" pitchFamily="2" charset="2"/>
            </a:endParaRPr>
          </a:p>
          <a:p>
            <a:endParaRPr lang="en-AU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E2733B-AEA9-53AD-44E1-C83EE4F4B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7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678479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Content Placeholder 3" descr="A group of people standing in front of a wall&#10;&#10;AI-generated content may be incorrect.">
            <a:extLst>
              <a:ext uri="{FF2B5EF4-FFF2-40B4-BE49-F238E27FC236}">
                <a16:creationId xmlns:a16="http://schemas.microsoft.com/office/drawing/2014/main" id="{2D828C15-3E04-954C-C9D2-F585988264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2992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A278CA-3480-24AA-B1A4-8F80CBD782B3}"/>
              </a:ext>
            </a:extLst>
          </p:cNvPr>
          <p:cNvSpPr txBox="1"/>
          <p:nvPr/>
        </p:nvSpPr>
        <p:spPr>
          <a:xfrm>
            <a:off x="3302668" y="6487386"/>
            <a:ext cx="6100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L" sz="1800" dirty="0">
                <a:solidFill>
                  <a:schemeClr val="bg1"/>
                </a:solidFill>
              </a:rPr>
              <a:t>SPARC 2025 – 8 WUT’s students work for FIT</a:t>
            </a:r>
            <a:endParaRPr lang="en-PL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02D11-36BE-B1B0-EDD8-458FAF8C4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8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941358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1C1B3C-4B82-FA49-0271-E7EEA1AAE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CAECAC1-FC00-B225-FD1B-1CCAB04CF4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B3A1E04-210A-CBF3-4D6E-B353E22112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4494A2-5268-4F9B-B064-54552B12B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Work beyond the grant’s original scope that is nevertheless funded</a:t>
            </a:r>
            <a:endParaRPr lang="en-PL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43F04F69-D047-3D59-1867-F1F06AFCA0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D50D0-B983-E940-7090-59E25398F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8732" y="319088"/>
            <a:ext cx="7206434" cy="68580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PL" sz="2400" dirty="0">
                <a:sym typeface="Wingdings" pitchFamily="2" charset="2"/>
              </a:rPr>
              <a:t>SPARC 2025: 7 students for FIT, 5 students for FoCal </a:t>
            </a:r>
            <a:r>
              <a:rPr lang="en-GB" sz="2400" dirty="0">
                <a:sym typeface="Wingdings" pitchFamily="2" charset="2"/>
                <a:hlinkClick r:id="rId2"/>
              </a:rPr>
              <a:t>https://indico.cern.ch/event/1537741/</a:t>
            </a:r>
            <a:endParaRPr lang="en-GB" sz="2400" dirty="0">
              <a:sym typeface="Wingdings" pitchFamily="2" charset="2"/>
            </a:endParaRPr>
          </a:p>
          <a:p>
            <a:pPr marL="0" indent="0">
              <a:buNone/>
            </a:pPr>
            <a:endParaRPr lang="en-GB" sz="2400" dirty="0">
              <a:sym typeface="Wingdings" pitchFamily="2" charset="2"/>
            </a:endParaRPr>
          </a:p>
          <a:p>
            <a:pPr lvl="1"/>
            <a:r>
              <a:rPr lang="en-GB" sz="1600" dirty="0">
                <a:sym typeface="Wingdings" pitchFamily="2" charset="2"/>
              </a:rPr>
              <a:t>Setup for Investigating the Influence of Input Voltage on the Operation of PMT and </a:t>
            </a:r>
            <a:r>
              <a:rPr lang="en-GB" sz="1600" dirty="0" err="1">
                <a:sym typeface="Wingdings" pitchFamily="2" charset="2"/>
              </a:rPr>
              <a:t>SiPM</a:t>
            </a:r>
            <a:r>
              <a:rPr lang="en-GB" sz="1600" dirty="0">
                <a:sym typeface="Wingdings" pitchFamily="2" charset="2"/>
              </a:rPr>
              <a:t> Photosensors </a:t>
            </a:r>
            <a:br>
              <a:rPr lang="en-GB" sz="1600" dirty="0">
                <a:sym typeface="Wingdings" pitchFamily="2" charset="2"/>
              </a:rPr>
            </a:br>
            <a:r>
              <a:rPr lang="en-GB" sz="1600" dirty="0">
                <a:sym typeface="Wingdings" pitchFamily="2" charset="2"/>
              </a:rPr>
              <a:t>(Mikołaj </a:t>
            </a:r>
            <a:r>
              <a:rPr lang="en-GB" sz="1600" dirty="0" err="1">
                <a:sym typeface="Wingdings" pitchFamily="2" charset="2"/>
              </a:rPr>
              <a:t>Chwojnicki</a:t>
            </a:r>
            <a:r>
              <a:rPr lang="en-GB" sz="1600" dirty="0">
                <a:sym typeface="Wingdings" pitchFamily="2" charset="2"/>
              </a:rPr>
              <a:t>, </a:t>
            </a:r>
            <a:r>
              <a:rPr lang="en-GB" sz="1600" dirty="0" err="1">
                <a:sym typeface="Wingdings" pitchFamily="2" charset="2"/>
              </a:rPr>
              <a:t>Elektryczny</a:t>
            </a:r>
            <a:r>
              <a:rPr lang="en-GB" sz="1600" dirty="0">
                <a:sym typeface="Wingdings" pitchFamily="2" charset="2"/>
              </a:rPr>
              <a:t>)  </a:t>
            </a:r>
            <a:r>
              <a:rPr lang="en-GB" sz="1600" b="1" dirty="0">
                <a:sym typeface="Wingdings" pitchFamily="2" charset="2"/>
              </a:rPr>
              <a:t>Applied for PhD at WUT</a:t>
            </a:r>
          </a:p>
          <a:p>
            <a:pPr lvl="1"/>
            <a:r>
              <a:rPr lang="en-GB" sz="1600" dirty="0">
                <a:sym typeface="Wingdings" pitchFamily="2" charset="2"/>
              </a:rPr>
              <a:t>Design of a Hardware Abstraction Layer (HAL) for Photomultiplier Characterization </a:t>
            </a:r>
            <a:br>
              <a:rPr lang="en-GB" sz="1600" dirty="0">
                <a:sym typeface="Wingdings" pitchFamily="2" charset="2"/>
              </a:rPr>
            </a:br>
            <a:r>
              <a:rPr lang="en-GB" sz="1600" dirty="0">
                <a:sym typeface="Wingdings" pitchFamily="2" charset="2"/>
              </a:rPr>
              <a:t>(Feliks Brzezinski, </a:t>
            </a:r>
            <a:r>
              <a:rPr lang="en-GB" sz="1600" dirty="0" err="1">
                <a:sym typeface="Wingdings" pitchFamily="2" charset="2"/>
              </a:rPr>
              <a:t>Elektryczny</a:t>
            </a:r>
            <a:r>
              <a:rPr lang="en-GB" sz="1600" dirty="0">
                <a:sym typeface="Wingdings" pitchFamily="2" charset="2"/>
              </a:rPr>
              <a:t>)  </a:t>
            </a:r>
            <a:r>
              <a:rPr lang="en-GB" sz="1600" b="1" dirty="0">
                <a:sym typeface="Wingdings" pitchFamily="2" charset="2"/>
              </a:rPr>
              <a:t>Interested in writing master thesis.</a:t>
            </a:r>
          </a:p>
          <a:p>
            <a:pPr lvl="1"/>
            <a:r>
              <a:rPr lang="en-GB" sz="1600" dirty="0">
                <a:sym typeface="Wingdings" pitchFamily="2" charset="2"/>
              </a:rPr>
              <a:t>Development of SCADA system in WinCC OA software for sensor test station </a:t>
            </a:r>
            <a:r>
              <a:rPr lang="en-GB" sz="1600" b="1" dirty="0">
                <a:sym typeface="Wingdings" pitchFamily="2" charset="2"/>
              </a:rPr>
              <a:t></a:t>
            </a:r>
            <a:br>
              <a:rPr lang="en-GB" sz="1600" dirty="0">
                <a:sym typeface="Wingdings" pitchFamily="2" charset="2"/>
              </a:rPr>
            </a:br>
            <a:r>
              <a:rPr lang="en-GB" sz="1600" dirty="0">
                <a:sym typeface="Wingdings" pitchFamily="2" charset="2"/>
              </a:rPr>
              <a:t>(Patrycja </a:t>
            </a:r>
            <a:r>
              <a:rPr lang="en-GB" sz="1600" dirty="0" err="1">
                <a:sym typeface="Wingdings" pitchFamily="2" charset="2"/>
              </a:rPr>
              <a:t>Płodowska</a:t>
            </a:r>
            <a:r>
              <a:rPr lang="en-GB" sz="1600" dirty="0">
                <a:sym typeface="Wingdings" pitchFamily="2" charset="2"/>
              </a:rPr>
              <a:t>, </a:t>
            </a:r>
            <a:r>
              <a:rPr lang="en-GB" sz="1600" dirty="0" err="1">
                <a:sym typeface="Wingdings" pitchFamily="2" charset="2"/>
              </a:rPr>
              <a:t>Elektryczny</a:t>
            </a:r>
            <a:r>
              <a:rPr lang="en-GB" sz="1600" dirty="0">
                <a:sym typeface="Wingdings" pitchFamily="2" charset="2"/>
              </a:rPr>
              <a:t>) </a:t>
            </a:r>
          </a:p>
          <a:p>
            <a:pPr lvl="1"/>
            <a:r>
              <a:rPr lang="en-GB" sz="1600" dirty="0">
                <a:sym typeface="Wingdings" pitchFamily="2" charset="2"/>
              </a:rPr>
              <a:t>ADC/MIP Calibration &amp; Ageing in FT0 and FV0: Methods, Trends, and O² QC Deployment </a:t>
            </a:r>
            <a:br>
              <a:rPr lang="en-GB" sz="1600" dirty="0">
                <a:sym typeface="Wingdings" pitchFamily="2" charset="2"/>
              </a:rPr>
            </a:br>
            <a:r>
              <a:rPr lang="en-GB" sz="1600" dirty="0">
                <a:sym typeface="Wingdings" pitchFamily="2" charset="2"/>
              </a:rPr>
              <a:t>(Jakub </a:t>
            </a:r>
            <a:r>
              <a:rPr lang="en-GB" sz="1600" dirty="0" err="1">
                <a:sym typeface="Wingdings" pitchFamily="2" charset="2"/>
              </a:rPr>
              <a:t>Muszyński</a:t>
            </a:r>
            <a:r>
              <a:rPr lang="en-GB" sz="1600" dirty="0">
                <a:sym typeface="Wingdings" pitchFamily="2" charset="2"/>
              </a:rPr>
              <a:t>, </a:t>
            </a:r>
            <a:r>
              <a:rPr lang="en-GB" sz="1600" dirty="0" err="1">
                <a:sym typeface="Wingdings" pitchFamily="2" charset="2"/>
              </a:rPr>
              <a:t>MiNI</a:t>
            </a:r>
            <a:r>
              <a:rPr lang="en-GB" sz="1600" dirty="0">
                <a:sym typeface="Wingdings" pitchFamily="2" charset="2"/>
              </a:rPr>
              <a:t>)  </a:t>
            </a:r>
            <a:r>
              <a:rPr lang="en-GB" sz="1600" b="1" dirty="0">
                <a:sym typeface="Wingdings" pitchFamily="2" charset="2"/>
              </a:rPr>
              <a:t>Interested in writing master thesis.</a:t>
            </a:r>
          </a:p>
          <a:p>
            <a:pPr lvl="1"/>
            <a:r>
              <a:rPr lang="en-GB" sz="1600" dirty="0" err="1">
                <a:sym typeface="Wingdings" pitchFamily="2" charset="2"/>
              </a:rPr>
              <a:t>FITDetectorToolkit</a:t>
            </a:r>
            <a:r>
              <a:rPr lang="en-GB" sz="1600" dirty="0">
                <a:sym typeface="Wingdings" pitchFamily="2" charset="2"/>
              </a:rPr>
              <a:t> - Ageing Analysis (Mateusz Polis, </a:t>
            </a:r>
            <a:r>
              <a:rPr lang="en-GB" sz="1600" dirty="0" err="1">
                <a:sym typeface="Wingdings" pitchFamily="2" charset="2"/>
              </a:rPr>
              <a:t>MiNI</a:t>
            </a:r>
            <a:r>
              <a:rPr lang="en-GB" sz="1600" dirty="0">
                <a:sym typeface="Wingdings" pitchFamily="2" charset="2"/>
              </a:rPr>
              <a:t>)</a:t>
            </a:r>
          </a:p>
          <a:p>
            <a:pPr lvl="1"/>
            <a:r>
              <a:rPr lang="en-GB" sz="1600" dirty="0">
                <a:sym typeface="Wingdings" pitchFamily="2" charset="2"/>
              </a:rPr>
              <a:t>FIT FEE Simulator backend </a:t>
            </a:r>
            <a:br>
              <a:rPr lang="en-GB" sz="1600" dirty="0">
                <a:sym typeface="Wingdings" pitchFamily="2" charset="2"/>
              </a:rPr>
            </a:br>
            <a:r>
              <a:rPr lang="en-GB" sz="1600" dirty="0">
                <a:sym typeface="Wingdings" pitchFamily="2" charset="2"/>
              </a:rPr>
              <a:t>(</a:t>
            </a:r>
            <a:r>
              <a:rPr lang="en-GB" sz="1600" dirty="0" err="1">
                <a:sym typeface="Wingdings" pitchFamily="2" charset="2"/>
              </a:rPr>
              <a:t>Timafei</a:t>
            </a:r>
            <a:r>
              <a:rPr lang="en-GB" sz="1600" dirty="0">
                <a:sym typeface="Wingdings" pitchFamily="2" charset="2"/>
              </a:rPr>
              <a:t> </a:t>
            </a:r>
            <a:r>
              <a:rPr lang="en-GB" sz="1600" dirty="0" err="1">
                <a:sym typeface="Wingdings" pitchFamily="2" charset="2"/>
              </a:rPr>
              <a:t>Mandzik</a:t>
            </a:r>
            <a:r>
              <a:rPr lang="en-GB" sz="1600" dirty="0">
                <a:sym typeface="Wingdings" pitchFamily="2" charset="2"/>
              </a:rPr>
              <a:t>, </a:t>
            </a:r>
            <a:r>
              <a:rPr lang="en-GB" sz="1600" dirty="0" err="1">
                <a:sym typeface="Wingdings" pitchFamily="2" charset="2"/>
              </a:rPr>
              <a:t>Mechatronika</a:t>
            </a:r>
            <a:r>
              <a:rPr lang="en-GB" sz="1600" dirty="0">
                <a:sym typeface="Wingdings" pitchFamily="2" charset="2"/>
              </a:rPr>
              <a:t>)  </a:t>
            </a:r>
            <a:r>
              <a:rPr lang="en-GB" sz="1600" b="1" dirty="0">
                <a:sym typeface="Wingdings" pitchFamily="2" charset="2"/>
              </a:rPr>
              <a:t>Interested in writing bachelor thesis.</a:t>
            </a:r>
          </a:p>
          <a:p>
            <a:pPr lvl="1"/>
            <a:r>
              <a:rPr lang="en-GB" sz="1600" dirty="0">
                <a:sym typeface="Wingdings" pitchFamily="2" charset="2"/>
              </a:rPr>
              <a:t>FIT FEE Simulator frontend  </a:t>
            </a:r>
            <a:br>
              <a:rPr lang="en-GB" sz="1600" dirty="0">
                <a:sym typeface="Wingdings" pitchFamily="2" charset="2"/>
              </a:rPr>
            </a:br>
            <a:r>
              <a:rPr lang="en-GB" sz="1600" dirty="0">
                <a:sym typeface="Wingdings" pitchFamily="2" charset="2"/>
              </a:rPr>
              <a:t>(Kondrad </a:t>
            </a:r>
            <a:r>
              <a:rPr lang="en-GB" sz="1600" dirty="0" err="1">
                <a:sym typeface="Wingdings" pitchFamily="2" charset="2"/>
              </a:rPr>
              <a:t>Kosuge</a:t>
            </a:r>
            <a:r>
              <a:rPr lang="en-GB" sz="1600" dirty="0">
                <a:sym typeface="Wingdings" pitchFamily="2" charset="2"/>
              </a:rPr>
              <a:t>, </a:t>
            </a:r>
            <a:r>
              <a:rPr lang="en-GB" sz="1600" dirty="0" err="1">
                <a:sym typeface="Wingdings" pitchFamily="2" charset="2"/>
              </a:rPr>
              <a:t>Mechatronika</a:t>
            </a:r>
            <a:r>
              <a:rPr lang="en-GB" sz="1600" dirty="0">
                <a:sym typeface="Wingdings" pitchFamily="2" charset="2"/>
              </a:rPr>
              <a:t>) </a:t>
            </a:r>
          </a:p>
          <a:p>
            <a:pPr lvl="1"/>
            <a:endParaRPr lang="en-GB" sz="1600" dirty="0">
              <a:sym typeface="Wingdings" pitchFamily="2" charset="2"/>
            </a:endParaRPr>
          </a:p>
          <a:p>
            <a:pPr lvl="1"/>
            <a:endParaRPr lang="en-GB" sz="1600" dirty="0">
              <a:sym typeface="Wingdings" pitchFamily="2" charset="2"/>
            </a:endParaRPr>
          </a:p>
          <a:p>
            <a:pPr lvl="1"/>
            <a:endParaRPr lang="en-GB" sz="1600" dirty="0">
              <a:sym typeface="Wingdings" pitchFamily="2" charset="2"/>
            </a:endParaRPr>
          </a:p>
          <a:p>
            <a:pPr lvl="1"/>
            <a:endParaRPr lang="en-PL" sz="1600" dirty="0">
              <a:sym typeface="Wingdings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1E4C39-6E11-137D-A2C0-4DC4EA4F9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9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511080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</TotalTime>
  <Words>1013</Words>
  <Application>Microsoft Macintosh PowerPoint</Application>
  <PresentationFormat>Widescreen</PresentationFormat>
  <Paragraphs>123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Fira Sans Medium</vt:lpstr>
      <vt:lpstr>Symbol</vt:lpstr>
      <vt:lpstr>Wingdings</vt:lpstr>
      <vt:lpstr>Office Theme</vt:lpstr>
      <vt:lpstr>Introduction to  the FIT's projects</vt:lpstr>
      <vt:lpstr>PowerPoint Presentation</vt:lpstr>
      <vt:lpstr>PowerPoint Presentation</vt:lpstr>
      <vt:lpstr>TCM and PM &amp; CFD reverse engineering</vt:lpstr>
      <vt:lpstr>ALICE-FIT</vt:lpstr>
      <vt:lpstr>Work beyond the grant’s original scope that is nevertheless funded</vt:lpstr>
      <vt:lpstr>Work beyond the grant’s original scope that is nevertheless funded</vt:lpstr>
      <vt:lpstr>PowerPoint Presentation</vt:lpstr>
      <vt:lpstr>Work beyond the grant’s original scope that is nevertheless funded</vt:lpstr>
      <vt:lpstr>Work beyond the grant’s original scope that is nevertheless funded</vt:lpstr>
      <vt:lpstr>Team from WUT</vt:lpstr>
      <vt:lpstr>Summary</vt:lpstr>
      <vt:lpstr>FIT videos viewed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Krystian Rosłon</dc:creator>
  <cp:lastModifiedBy>Krystian Rosłon</cp:lastModifiedBy>
  <cp:revision>12</cp:revision>
  <dcterms:created xsi:type="dcterms:W3CDTF">2024-08-14T14:21:54Z</dcterms:created>
  <dcterms:modified xsi:type="dcterms:W3CDTF">2025-08-20T07:43:37Z</dcterms:modified>
</cp:coreProperties>
</file>