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12"/>
  </p:notesMasterIdLst>
  <p:handoutMasterIdLst>
    <p:handoutMasterId r:id="rId13"/>
  </p:handoutMasterIdLst>
  <p:sldIdLst>
    <p:sldId id="264" r:id="rId3"/>
    <p:sldId id="437" r:id="rId4"/>
    <p:sldId id="441" r:id="rId5"/>
    <p:sldId id="443" r:id="rId6"/>
    <p:sldId id="442" r:id="rId7"/>
    <p:sldId id="440" r:id="rId8"/>
    <p:sldId id="430" r:id="rId9"/>
    <p:sldId id="444" r:id="rId10"/>
    <p:sldId id="435" r:id="rId11"/>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n Lechner" initials="AL" lastIdx="1" clrIdx="0">
    <p:extLst>
      <p:ext uri="{19B8F6BF-5375-455C-9EA6-DF929625EA0E}">
        <p15:presenceInfo xmlns:p15="http://schemas.microsoft.com/office/powerpoint/2012/main" userId="S-1-5-21-1526224874-1540688658-1361462980-3369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49618"/>
    <a:srgbClr val="FFCC99"/>
    <a:srgbClr val="E3F1FD"/>
    <a:srgbClr val="FFC000"/>
    <a:srgbClr val="E9EDF4"/>
    <a:srgbClr val="009900"/>
    <a:srgbClr val="F4910C"/>
    <a:srgbClr val="D0D8E8"/>
    <a:srgbClr val="A8ADB7"/>
    <a:srgbClr val="34F8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DC4C90-09A7-4C64-9BFD-F7A0087D86DF}" v="97" dt="2024-03-08T11:10:01.839"/>
    <p1510:client id="{649F1929-0282-4893-BD5C-180F5EC19A13}" v="53" dt="2024-03-08T13:53:08.336"/>
    <p1510:client id="{D8FCC93A-4269-4054-8A4D-09D497B13607}" v="172" dt="2024-03-08T13:50:51.744"/>
    <p1510:client id="{E7FFA34D-B323-4A3F-8B60-3345BDAEDA25}" v="143" dt="2024-03-10T08:52:06.4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0983" autoAdjust="0"/>
  </p:normalViewPr>
  <p:slideViewPr>
    <p:cSldViewPr snapToObjects="1" showGuides="1">
      <p:cViewPr varScale="1">
        <p:scale>
          <a:sx n="136" d="100"/>
          <a:sy n="136" d="100"/>
        </p:scale>
        <p:origin x="642"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33"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 Lechner" clId="Web-{57DC4C90-09A7-4C64-9BFD-F7A0087D86DF}"/>
    <pc:docChg chg="modSld">
      <pc:chgData name="Anton Lechner" userId="" providerId="" clId="Web-{57DC4C90-09A7-4C64-9BFD-F7A0087D86DF}" dt="2024-03-08T11:09:47.870" v="56" actId="1076"/>
      <pc:docMkLst>
        <pc:docMk/>
      </pc:docMkLst>
      <pc:sldChg chg="delSp">
        <pc:chgData name="Anton Lechner" userId="" providerId="" clId="Web-{57DC4C90-09A7-4C64-9BFD-F7A0087D86DF}" dt="2024-03-08T11:03:23.300" v="2"/>
        <pc:sldMkLst>
          <pc:docMk/>
          <pc:sldMk cId="1252224616" sldId="384"/>
        </pc:sldMkLst>
        <pc:spChg chg="del">
          <ac:chgData name="Anton Lechner" userId="" providerId="" clId="Web-{57DC4C90-09A7-4C64-9BFD-F7A0087D86DF}" dt="2024-03-08T11:03:23.300" v="2"/>
          <ac:spMkLst>
            <pc:docMk/>
            <pc:sldMk cId="1252224616" sldId="384"/>
            <ac:spMk id="22" creationId="{00000000-0000-0000-0000-000000000000}"/>
          </ac:spMkLst>
        </pc:spChg>
        <pc:spChg chg="del">
          <ac:chgData name="Anton Lechner" userId="" providerId="" clId="Web-{57DC4C90-09A7-4C64-9BFD-F7A0087D86DF}" dt="2024-03-08T11:03:20.644" v="1"/>
          <ac:spMkLst>
            <pc:docMk/>
            <pc:sldMk cId="1252224616" sldId="384"/>
            <ac:spMk id="23" creationId="{00000000-0000-0000-0000-000000000000}"/>
          </ac:spMkLst>
        </pc:spChg>
      </pc:sldChg>
      <pc:sldChg chg="modSp">
        <pc:chgData name="Anton Lechner" userId="" providerId="" clId="Web-{57DC4C90-09A7-4C64-9BFD-F7A0087D86DF}" dt="2024-03-08T11:09:47.870" v="56" actId="1076"/>
        <pc:sldMkLst>
          <pc:docMk/>
          <pc:sldMk cId="1340684549" sldId="411"/>
        </pc:sldMkLst>
        <pc:spChg chg="mod">
          <ac:chgData name="Anton Lechner" userId="" providerId="" clId="Web-{57DC4C90-09A7-4C64-9BFD-F7A0087D86DF}" dt="2024-03-08T11:09:47.870" v="56" actId="1076"/>
          <ac:spMkLst>
            <pc:docMk/>
            <pc:sldMk cId="1340684549" sldId="411"/>
            <ac:spMk id="2" creationId="{00000000-0000-0000-0000-000000000000}"/>
          </ac:spMkLst>
        </pc:spChg>
      </pc:sldChg>
      <pc:sldChg chg="modSp">
        <pc:chgData name="Anton Lechner" userId="" providerId="" clId="Web-{57DC4C90-09A7-4C64-9BFD-F7A0087D86DF}" dt="2024-03-08T10:58:07.029" v="0" actId="14100"/>
        <pc:sldMkLst>
          <pc:docMk/>
          <pc:sldMk cId="2503361452" sldId="418"/>
        </pc:sldMkLst>
        <pc:spChg chg="mod">
          <ac:chgData name="Anton Lechner" userId="" providerId="" clId="Web-{57DC4C90-09A7-4C64-9BFD-F7A0087D86DF}" dt="2024-03-08T10:58:07.029" v="0" actId="14100"/>
          <ac:spMkLst>
            <pc:docMk/>
            <pc:sldMk cId="2503361452" sldId="418"/>
            <ac:spMk id="32" creationId="{00000000-0000-0000-0000-000000000000}"/>
          </ac:spMkLst>
        </pc:spChg>
      </pc:sldChg>
      <pc:sldChg chg="delSp">
        <pc:chgData name="Anton Lechner" userId="" providerId="" clId="Web-{57DC4C90-09A7-4C64-9BFD-F7A0087D86DF}" dt="2024-03-08T11:03:45.629" v="4"/>
        <pc:sldMkLst>
          <pc:docMk/>
          <pc:sldMk cId="1627854746" sldId="427"/>
        </pc:sldMkLst>
        <pc:spChg chg="del">
          <ac:chgData name="Anton Lechner" userId="" providerId="" clId="Web-{57DC4C90-09A7-4C64-9BFD-F7A0087D86DF}" dt="2024-03-08T11:03:42.770" v="3"/>
          <ac:spMkLst>
            <pc:docMk/>
            <pc:sldMk cId="1627854746" sldId="427"/>
            <ac:spMk id="2" creationId="{00000000-0000-0000-0000-000000000000}"/>
          </ac:spMkLst>
        </pc:spChg>
        <pc:spChg chg="del">
          <ac:chgData name="Anton Lechner" userId="" providerId="" clId="Web-{57DC4C90-09A7-4C64-9BFD-F7A0087D86DF}" dt="2024-03-08T11:03:45.629" v="4"/>
          <ac:spMkLst>
            <pc:docMk/>
            <pc:sldMk cId="1627854746" sldId="427"/>
            <ac:spMk id="9" creationId="{00000000-0000-0000-0000-000000000000}"/>
          </ac:spMkLst>
        </pc:spChg>
      </pc:sldChg>
    </pc:docChg>
  </pc:docChgLst>
  <pc:docChgLst>
    <pc:chgData name="Anton Lechner" clId="Web-{D8FCC93A-4269-4054-8A4D-09D497B13607}"/>
    <pc:docChg chg="modSld">
      <pc:chgData name="Anton Lechner" userId="" providerId="" clId="Web-{D8FCC93A-4269-4054-8A4D-09D497B13607}" dt="2024-03-08T13:50:50.541" v="138" actId="1076"/>
      <pc:docMkLst>
        <pc:docMk/>
      </pc:docMkLst>
      <pc:sldChg chg="modSp">
        <pc:chgData name="Anton Lechner" userId="" providerId="" clId="Web-{D8FCC93A-4269-4054-8A4D-09D497B13607}" dt="2024-03-08T13:42:42.999" v="69" actId="1076"/>
        <pc:sldMkLst>
          <pc:docMk/>
          <pc:sldMk cId="1252224616" sldId="384"/>
        </pc:sldMkLst>
        <pc:grpChg chg="mod">
          <ac:chgData name="Anton Lechner" userId="" providerId="" clId="Web-{D8FCC93A-4269-4054-8A4D-09D497B13607}" dt="2024-03-08T13:42:42.999" v="69" actId="1076"/>
          <ac:grpSpMkLst>
            <pc:docMk/>
            <pc:sldMk cId="1252224616" sldId="384"/>
            <ac:grpSpMk id="41" creationId="{00000000-0000-0000-0000-000000000000}"/>
          </ac:grpSpMkLst>
        </pc:grpChg>
      </pc:sldChg>
      <pc:sldChg chg="modSp">
        <pc:chgData name="Anton Lechner" userId="" providerId="" clId="Web-{D8FCC93A-4269-4054-8A4D-09D497B13607}" dt="2024-03-08T13:33:52.503" v="18" actId="20577"/>
        <pc:sldMkLst>
          <pc:docMk/>
          <pc:sldMk cId="1896298755" sldId="394"/>
        </pc:sldMkLst>
        <pc:spChg chg="mod">
          <ac:chgData name="Anton Lechner" userId="" providerId="" clId="Web-{D8FCC93A-4269-4054-8A4D-09D497B13607}" dt="2024-03-08T13:33:52.503" v="18" actId="20577"/>
          <ac:spMkLst>
            <pc:docMk/>
            <pc:sldMk cId="1896298755" sldId="394"/>
            <ac:spMk id="14" creationId="{00000000-0000-0000-0000-000000000000}"/>
          </ac:spMkLst>
        </pc:spChg>
      </pc:sldChg>
      <pc:sldChg chg="addSp delSp modSp">
        <pc:chgData name="Anton Lechner" userId="" providerId="" clId="Web-{D8FCC93A-4269-4054-8A4D-09D497B13607}" dt="2024-03-08T13:39:58.089" v="28"/>
        <pc:sldMkLst>
          <pc:docMk/>
          <pc:sldMk cId="170253413" sldId="403"/>
        </pc:sldMkLst>
        <pc:spChg chg="add del mod">
          <ac:chgData name="Anton Lechner" userId="" providerId="" clId="Web-{D8FCC93A-4269-4054-8A4D-09D497B13607}" dt="2024-03-08T13:39:58.089" v="28"/>
          <ac:spMkLst>
            <pc:docMk/>
            <pc:sldMk cId="170253413" sldId="403"/>
            <ac:spMk id="2" creationId="{A71395AB-ADD0-97EF-BB39-29ED58CC80B8}"/>
          </ac:spMkLst>
        </pc:spChg>
      </pc:sldChg>
      <pc:sldChg chg="modSp">
        <pc:chgData name="Anton Lechner" userId="" providerId="" clId="Web-{D8FCC93A-4269-4054-8A4D-09D497B13607}" dt="2024-03-08T13:42:29.436" v="68" actId="1076"/>
        <pc:sldMkLst>
          <pc:docMk/>
          <pc:sldMk cId="3608674967" sldId="419"/>
        </pc:sldMkLst>
        <pc:spChg chg="mod">
          <ac:chgData name="Anton Lechner" userId="" providerId="" clId="Web-{D8FCC93A-4269-4054-8A4D-09D497B13607}" dt="2024-03-08T13:42:02.420" v="60" actId="1076"/>
          <ac:spMkLst>
            <pc:docMk/>
            <pc:sldMk cId="3608674967" sldId="419"/>
            <ac:spMk id="18" creationId="{00000000-0000-0000-0000-000000000000}"/>
          </ac:spMkLst>
        </pc:spChg>
        <pc:spChg chg="mod">
          <ac:chgData name="Anton Lechner" userId="" providerId="" clId="Web-{D8FCC93A-4269-4054-8A4D-09D497B13607}" dt="2024-03-08T13:42:06.904" v="61" actId="1076"/>
          <ac:spMkLst>
            <pc:docMk/>
            <pc:sldMk cId="3608674967" sldId="419"/>
            <ac:spMk id="19" creationId="{00000000-0000-0000-0000-000000000000}"/>
          </ac:spMkLst>
        </pc:spChg>
        <pc:spChg chg="mod">
          <ac:chgData name="Anton Lechner" userId="" providerId="" clId="Web-{D8FCC93A-4269-4054-8A4D-09D497B13607}" dt="2024-03-08T13:42:16.389" v="64" actId="1076"/>
          <ac:spMkLst>
            <pc:docMk/>
            <pc:sldMk cId="3608674967" sldId="419"/>
            <ac:spMk id="21" creationId="{00000000-0000-0000-0000-000000000000}"/>
          </ac:spMkLst>
        </pc:spChg>
        <pc:spChg chg="mod">
          <ac:chgData name="Anton Lechner" userId="" providerId="" clId="Web-{D8FCC93A-4269-4054-8A4D-09D497B13607}" dt="2024-03-08T13:42:24.545" v="66" actId="1076"/>
          <ac:spMkLst>
            <pc:docMk/>
            <pc:sldMk cId="3608674967" sldId="419"/>
            <ac:spMk id="22" creationId="{00000000-0000-0000-0000-000000000000}"/>
          </ac:spMkLst>
        </pc:spChg>
        <pc:spChg chg="mod">
          <ac:chgData name="Anton Lechner" userId="" providerId="" clId="Web-{D8FCC93A-4269-4054-8A4D-09D497B13607}" dt="2024-03-08T13:42:29.436" v="68" actId="1076"/>
          <ac:spMkLst>
            <pc:docMk/>
            <pc:sldMk cId="3608674967" sldId="419"/>
            <ac:spMk id="26" creationId="{00000000-0000-0000-0000-000000000000}"/>
          </ac:spMkLst>
        </pc:spChg>
        <pc:cxnChg chg="mod">
          <ac:chgData name="Anton Lechner" userId="" providerId="" clId="Web-{D8FCC93A-4269-4054-8A4D-09D497B13607}" dt="2024-03-08T13:42:27.280" v="67" actId="1076"/>
          <ac:cxnSpMkLst>
            <pc:docMk/>
            <pc:sldMk cId="3608674967" sldId="419"/>
            <ac:cxnSpMk id="13" creationId="{00000000-0000-0000-0000-000000000000}"/>
          </ac:cxnSpMkLst>
        </pc:cxnChg>
        <pc:cxnChg chg="mod">
          <ac:chgData name="Anton Lechner" userId="" providerId="" clId="Web-{D8FCC93A-4269-4054-8A4D-09D497B13607}" dt="2024-03-08T13:42:20.155" v="65" actId="1076"/>
          <ac:cxnSpMkLst>
            <pc:docMk/>
            <pc:sldMk cId="3608674967" sldId="419"/>
            <ac:cxnSpMk id="27" creationId="{00000000-0000-0000-0000-000000000000}"/>
          </ac:cxnSpMkLst>
        </pc:cxnChg>
        <pc:cxnChg chg="mod">
          <ac:chgData name="Anton Lechner" userId="" providerId="" clId="Web-{D8FCC93A-4269-4054-8A4D-09D497B13607}" dt="2024-03-08T13:42:11.154" v="62" actId="14100"/>
          <ac:cxnSpMkLst>
            <pc:docMk/>
            <pc:sldMk cId="3608674967" sldId="419"/>
            <ac:cxnSpMk id="30" creationId="{00000000-0000-0000-0000-000000000000}"/>
          </ac:cxnSpMkLst>
        </pc:cxnChg>
      </pc:sldChg>
      <pc:sldChg chg="modSp">
        <pc:chgData name="Anton Lechner" userId="" providerId="" clId="Web-{D8FCC93A-4269-4054-8A4D-09D497B13607}" dt="2024-03-08T13:41:05.794" v="56" actId="1076"/>
        <pc:sldMkLst>
          <pc:docMk/>
          <pc:sldMk cId="2214851707" sldId="426"/>
        </pc:sldMkLst>
        <pc:spChg chg="mod">
          <ac:chgData name="Anton Lechner" userId="" providerId="" clId="Web-{D8FCC93A-4269-4054-8A4D-09D497B13607}" dt="2024-03-08T13:41:05.794" v="56" actId="1076"/>
          <ac:spMkLst>
            <pc:docMk/>
            <pc:sldMk cId="2214851707" sldId="426"/>
            <ac:spMk id="17" creationId="{00000000-0000-0000-0000-000000000000}"/>
          </ac:spMkLst>
        </pc:spChg>
      </pc:sldChg>
      <pc:sldChg chg="modSp">
        <pc:chgData name="Anton Lechner" userId="" providerId="" clId="Web-{D8FCC93A-4269-4054-8A4D-09D497B13607}" dt="2024-03-08T13:50:50.541" v="138" actId="1076"/>
        <pc:sldMkLst>
          <pc:docMk/>
          <pc:sldMk cId="1627854746" sldId="427"/>
        </pc:sldMkLst>
        <pc:spChg chg="mod">
          <ac:chgData name="Anton Lechner" userId="" providerId="" clId="Web-{D8FCC93A-4269-4054-8A4D-09D497B13607}" dt="2024-03-08T13:50:50.541" v="138" actId="1076"/>
          <ac:spMkLst>
            <pc:docMk/>
            <pc:sldMk cId="1627854746" sldId="427"/>
            <ac:spMk id="14" creationId="{00000000-0000-0000-0000-000000000000}"/>
          </ac:spMkLst>
        </pc:spChg>
        <pc:spChg chg="mod">
          <ac:chgData name="Anton Lechner" userId="" providerId="" clId="Web-{D8FCC93A-4269-4054-8A4D-09D497B13607}" dt="2024-03-08T13:48:43.413" v="80" actId="1076"/>
          <ac:spMkLst>
            <pc:docMk/>
            <pc:sldMk cId="1627854746" sldId="427"/>
            <ac:spMk id="35" creationId="{00000000-0000-0000-0000-000000000000}"/>
          </ac:spMkLst>
        </pc:spChg>
      </pc:sldChg>
    </pc:docChg>
  </pc:docChgLst>
  <pc:docChgLst>
    <pc:chgData name="Anton Lechner" clId="Web-{649F1929-0282-4893-BD5C-180F5EC19A13}"/>
    <pc:docChg chg="modSld">
      <pc:chgData name="Anton Lechner" userId="" providerId="" clId="Web-{649F1929-0282-4893-BD5C-180F5EC19A13}" dt="2024-03-08T13:53:06.945" v="26" actId="20577"/>
      <pc:docMkLst>
        <pc:docMk/>
      </pc:docMkLst>
      <pc:sldChg chg="modSp">
        <pc:chgData name="Anton Lechner" userId="" providerId="" clId="Web-{649F1929-0282-4893-BD5C-180F5EC19A13}" dt="2024-03-08T13:53:06.945" v="26" actId="20577"/>
        <pc:sldMkLst>
          <pc:docMk/>
          <pc:sldMk cId="0" sldId="264"/>
        </pc:sldMkLst>
        <pc:spChg chg="mod">
          <ac:chgData name="Anton Lechner" userId="" providerId="" clId="Web-{649F1929-0282-4893-BD5C-180F5EC19A13}" dt="2024-03-08T13:53:06.945" v="26" actId="20577"/>
          <ac:spMkLst>
            <pc:docMk/>
            <pc:sldMk cId="0" sldId="264"/>
            <ac:spMk id="87" creationId="{00000000-0000-0000-0000-000000000000}"/>
          </ac:spMkLst>
        </pc:spChg>
      </pc:sldChg>
    </pc:docChg>
  </pc:docChgLst>
  <pc:docChgLst>
    <pc:chgData name="Anton Lechner" clId="Web-{E7FFA34D-B323-4A3F-8B60-3345BDAEDA25}"/>
    <pc:docChg chg="modSld">
      <pc:chgData name="Anton Lechner" userId="" providerId="" clId="Web-{E7FFA34D-B323-4A3F-8B60-3345BDAEDA25}" dt="2024-03-10T08:52:03.812" v="101" actId="20577"/>
      <pc:docMkLst>
        <pc:docMk/>
      </pc:docMkLst>
      <pc:sldChg chg="modSp">
        <pc:chgData name="Anton Lechner" userId="" providerId="" clId="Web-{E7FFA34D-B323-4A3F-8B60-3345BDAEDA25}" dt="2024-03-10T08:41:07.147" v="61" actId="20577"/>
        <pc:sldMkLst>
          <pc:docMk/>
          <pc:sldMk cId="2509597996" sldId="390"/>
        </pc:sldMkLst>
        <pc:spChg chg="mod">
          <ac:chgData name="Anton Lechner" userId="" providerId="" clId="Web-{E7FFA34D-B323-4A3F-8B60-3345BDAEDA25}" dt="2024-03-10T08:35:09.305" v="13" actId="20577"/>
          <ac:spMkLst>
            <pc:docMk/>
            <pc:sldMk cId="2509597996" sldId="390"/>
            <ac:spMk id="5" creationId="{00000000-0000-0000-0000-000000000000}"/>
          </ac:spMkLst>
        </pc:spChg>
        <pc:spChg chg="mod">
          <ac:chgData name="Anton Lechner" userId="" providerId="" clId="Web-{E7FFA34D-B323-4A3F-8B60-3345BDAEDA25}" dt="2024-03-10T08:41:07.147" v="61" actId="20577"/>
          <ac:spMkLst>
            <pc:docMk/>
            <pc:sldMk cId="2509597996" sldId="390"/>
            <ac:spMk id="7" creationId="{00000000-0000-0000-0000-000000000000}"/>
          </ac:spMkLst>
        </pc:spChg>
      </pc:sldChg>
      <pc:sldChg chg="modSp">
        <pc:chgData name="Anton Lechner" userId="" providerId="" clId="Web-{E7FFA34D-B323-4A3F-8B60-3345BDAEDA25}" dt="2024-03-10T08:40:51.584" v="59" actId="20577"/>
        <pc:sldMkLst>
          <pc:docMk/>
          <pc:sldMk cId="1896298755" sldId="394"/>
        </pc:sldMkLst>
        <pc:spChg chg="mod">
          <ac:chgData name="Anton Lechner" userId="" providerId="" clId="Web-{E7FFA34D-B323-4A3F-8B60-3345BDAEDA25}" dt="2024-03-10T08:40:51.584" v="59" actId="20577"/>
          <ac:spMkLst>
            <pc:docMk/>
            <pc:sldMk cId="1896298755" sldId="394"/>
            <ac:spMk id="14" creationId="{00000000-0000-0000-0000-000000000000}"/>
          </ac:spMkLst>
        </pc:spChg>
      </pc:sldChg>
      <pc:sldChg chg="modSp">
        <pc:chgData name="Anton Lechner" userId="" providerId="" clId="Web-{E7FFA34D-B323-4A3F-8B60-3345BDAEDA25}" dt="2024-03-10T08:52:03.812" v="101" actId="20577"/>
        <pc:sldMkLst>
          <pc:docMk/>
          <pc:sldMk cId="2810087934" sldId="398"/>
        </pc:sldMkLst>
        <pc:spChg chg="mod">
          <ac:chgData name="Anton Lechner" userId="" providerId="" clId="Web-{E7FFA34D-B323-4A3F-8B60-3345BDAEDA25}" dt="2024-03-10T08:52:03.812" v="101" actId="20577"/>
          <ac:spMkLst>
            <pc:docMk/>
            <pc:sldMk cId="2810087934" sldId="398"/>
            <ac:spMk id="40" creationId="{00000000-0000-0000-0000-000000000000}"/>
          </ac:spMkLst>
        </pc:spChg>
      </pc:sldChg>
      <pc:sldChg chg="modSp">
        <pc:chgData name="Anton Lechner" userId="" providerId="" clId="Web-{E7FFA34D-B323-4A3F-8B60-3345BDAEDA25}" dt="2024-03-10T08:43:30.246" v="65" actId="20577"/>
        <pc:sldMkLst>
          <pc:docMk/>
          <pc:sldMk cId="4237615167" sldId="413"/>
        </pc:sldMkLst>
        <pc:spChg chg="mod">
          <ac:chgData name="Anton Lechner" userId="" providerId="" clId="Web-{E7FFA34D-B323-4A3F-8B60-3345BDAEDA25}" dt="2024-03-10T08:43:30.246" v="65" actId="20577"/>
          <ac:spMkLst>
            <pc:docMk/>
            <pc:sldMk cId="4237615167" sldId="413"/>
            <ac:spMk id="14" creationId="{00000000-0000-0000-0000-000000000000}"/>
          </ac:spMkLst>
        </pc:spChg>
      </pc:sldChg>
      <pc:sldChg chg="addSp modSp">
        <pc:chgData name="Anton Lechner" userId="" providerId="" clId="Web-{E7FFA34D-B323-4A3F-8B60-3345BDAEDA25}" dt="2024-03-10T08:51:51.265" v="97" actId="1076"/>
        <pc:sldMkLst>
          <pc:docMk/>
          <pc:sldMk cId="2503361452" sldId="418"/>
        </pc:sldMkLst>
        <pc:spChg chg="add mod">
          <ac:chgData name="Anton Lechner" userId="" providerId="" clId="Web-{E7FFA34D-B323-4A3F-8B60-3345BDAEDA25}" dt="2024-03-10T08:51:51.265" v="97" actId="1076"/>
          <ac:spMkLst>
            <pc:docMk/>
            <pc:sldMk cId="2503361452" sldId="418"/>
            <ac:spMk id="2" creationId="{FDDA0A94-C81A-4946-9F70-F7A1AF6341CD}"/>
          </ac:spMkLst>
        </pc:spChg>
        <pc:spChg chg="mod">
          <ac:chgData name="Anton Lechner" userId="" providerId="" clId="Web-{E7FFA34D-B323-4A3F-8B60-3345BDAEDA25}" dt="2024-03-10T08:51:18.764" v="66" actId="20577"/>
          <ac:spMkLst>
            <pc:docMk/>
            <pc:sldMk cId="2503361452" sldId="418"/>
            <ac:spMk id="1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28/07/2025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28/07/2025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1</a:t>
            </a:fld>
            <a:endParaRPr lang="en-GB"/>
          </a:p>
        </p:txBody>
      </p:sp>
    </p:spTree>
    <p:extLst>
      <p:ext uri="{BB962C8B-B14F-4D97-AF65-F5344CB8AC3E}">
        <p14:creationId xmlns:p14="http://schemas.microsoft.com/office/powerpoint/2010/main" val="1689919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2</a:t>
            </a:fld>
            <a:endParaRPr lang="en-US"/>
          </a:p>
        </p:txBody>
      </p:sp>
    </p:spTree>
    <p:extLst>
      <p:ext uri="{BB962C8B-B14F-4D97-AF65-F5344CB8AC3E}">
        <p14:creationId xmlns:p14="http://schemas.microsoft.com/office/powerpoint/2010/main" val="3465440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3</a:t>
            </a:fld>
            <a:endParaRPr lang="en-GB"/>
          </a:p>
        </p:txBody>
      </p:sp>
    </p:spTree>
    <p:extLst>
      <p:ext uri="{BB962C8B-B14F-4D97-AF65-F5344CB8AC3E}">
        <p14:creationId xmlns:p14="http://schemas.microsoft.com/office/powerpoint/2010/main" val="1362494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4</a:t>
            </a:fld>
            <a:endParaRPr lang="en-GB"/>
          </a:p>
        </p:txBody>
      </p:sp>
    </p:spTree>
    <p:extLst>
      <p:ext uri="{BB962C8B-B14F-4D97-AF65-F5344CB8AC3E}">
        <p14:creationId xmlns:p14="http://schemas.microsoft.com/office/powerpoint/2010/main" val="387010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5</a:t>
            </a:fld>
            <a:endParaRPr lang="en-GB"/>
          </a:p>
        </p:txBody>
      </p:sp>
    </p:spTree>
    <p:extLst>
      <p:ext uri="{BB962C8B-B14F-4D97-AF65-F5344CB8AC3E}">
        <p14:creationId xmlns:p14="http://schemas.microsoft.com/office/powerpoint/2010/main" val="743185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6</a:t>
            </a:fld>
            <a:endParaRPr lang="en-GB"/>
          </a:p>
        </p:txBody>
      </p:sp>
    </p:spTree>
    <p:extLst>
      <p:ext uri="{BB962C8B-B14F-4D97-AF65-F5344CB8AC3E}">
        <p14:creationId xmlns:p14="http://schemas.microsoft.com/office/powerpoint/2010/main" val="405953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7</a:t>
            </a:fld>
            <a:endParaRPr lang="en-GB"/>
          </a:p>
        </p:txBody>
      </p:sp>
    </p:spTree>
    <p:extLst>
      <p:ext uri="{BB962C8B-B14F-4D97-AF65-F5344CB8AC3E}">
        <p14:creationId xmlns:p14="http://schemas.microsoft.com/office/powerpoint/2010/main" val="1788982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8</a:t>
            </a:fld>
            <a:endParaRPr lang="en-GB"/>
          </a:p>
        </p:txBody>
      </p:sp>
    </p:spTree>
    <p:extLst>
      <p:ext uri="{BB962C8B-B14F-4D97-AF65-F5344CB8AC3E}">
        <p14:creationId xmlns:p14="http://schemas.microsoft.com/office/powerpoint/2010/main" val="2845070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9</a:t>
            </a:fld>
            <a:endParaRPr lang="en-GB"/>
          </a:p>
        </p:txBody>
      </p:sp>
    </p:spTree>
    <p:extLst>
      <p:ext uri="{BB962C8B-B14F-4D97-AF65-F5344CB8AC3E}">
        <p14:creationId xmlns:p14="http://schemas.microsoft.com/office/powerpoint/2010/main" val="2722460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2436394" y="4806000"/>
            <a:ext cx="650897" cy="273844"/>
          </a:xfrm>
        </p:spPr>
        <p:txBody>
          <a:bodyPr/>
          <a:lstStyle/>
          <a:p>
            <a:pPr>
              <a:defRPr/>
            </a:pPr>
            <a:fld id="{5A2D8E4C-A0BF-5444-9C74-A3C2242D2F23}" type="datetime1">
              <a:rPr lang="en-US" smtClean="0"/>
              <a:t>7/28/2025</a:t>
            </a:fld>
            <a:endParaRPr lang="en-US"/>
          </a:p>
        </p:txBody>
      </p:sp>
      <p:sp>
        <p:nvSpPr>
          <p:cNvPr id="7" name="Footer Placeholder 11"/>
          <p:cNvSpPr>
            <a:spLocks noGrp="1"/>
          </p:cNvSpPr>
          <p:nvPr>
            <p:ph type="ftr" sz="quarter" idx="11"/>
          </p:nvPr>
        </p:nvSpPr>
        <p:spPr bwMode="auto">
          <a:xfrm>
            <a:off x="3194447" y="4806000"/>
            <a:ext cx="4929166" cy="273844"/>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8298414" y="4806000"/>
            <a:ext cx="510941" cy="273844"/>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979689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8"/>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1" r:id="rId5"/>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026" y="1327775"/>
            <a:ext cx="7897948" cy="3257535"/>
          </a:xfrm>
          <a:prstGeom prst="rect">
            <a:avLst/>
          </a:prstGeom>
        </p:spPr>
      </p:pic>
      <p:pic>
        <p:nvPicPr>
          <p:cNvPr id="83" name="Image 82" descr="MUON-SlideGraph-LogoBkgnd2.png"/>
          <p:cNvPicPr>
            <a:picLocks noChangeAspect="1"/>
          </p:cNvPicPr>
          <p:nvPr/>
        </p:nvPicPr>
        <p:blipFill>
          <a:blip r:embed="rId4"/>
          <a:stretch>
            <a:fillRect/>
          </a:stretch>
        </p:blipFill>
        <p:spPr>
          <a:xfrm>
            <a:off x="0" y="-20538"/>
            <a:ext cx="9144000" cy="5140960"/>
          </a:xfrm>
          <a:prstGeom prst="rect">
            <a:avLst/>
          </a:prstGeom>
        </p:spPr>
      </p:pic>
      <p:pic>
        <p:nvPicPr>
          <p:cNvPr id="10" name="Image 9" descr="MUON-SlideGraph-gradient.png"/>
          <p:cNvPicPr>
            <a:picLocks noChangeAspect="1"/>
          </p:cNvPicPr>
          <p:nvPr/>
        </p:nvPicPr>
        <p:blipFill>
          <a:blip r:embed="rId5">
            <a:alphaModFix amt="75000"/>
          </a:blip>
          <a:stretch>
            <a:fillRect/>
          </a:stretch>
        </p:blipFill>
        <p:spPr>
          <a:xfrm>
            <a:off x="0" y="3069829"/>
            <a:ext cx="9144000" cy="2108200"/>
          </a:xfrm>
          <a:prstGeom prst="rect">
            <a:avLst/>
          </a:prstGeom>
        </p:spPr>
      </p:pic>
      <p:pic>
        <p:nvPicPr>
          <p:cNvPr id="86" name="Image 85" descr="MCC-inernational-finalV01.png"/>
          <p:cNvPicPr>
            <a:picLocks noChangeAspect="1"/>
          </p:cNvPicPr>
          <p:nvPr/>
        </p:nvPicPr>
        <p:blipFill>
          <a:blip r:embed="rId6"/>
          <a:stretch>
            <a:fillRect/>
          </a:stretch>
        </p:blipFill>
        <p:spPr>
          <a:xfrm>
            <a:off x="132503" y="57150"/>
            <a:ext cx="1391497" cy="1391497"/>
          </a:xfrm>
          <a:prstGeom prst="rect">
            <a:avLst/>
          </a:prstGeom>
        </p:spPr>
      </p:pic>
      <p:sp>
        <p:nvSpPr>
          <p:cNvPr id="87" name="ZoneTexte 86"/>
          <p:cNvSpPr txBox="1"/>
          <p:nvPr/>
        </p:nvSpPr>
        <p:spPr>
          <a:xfrm>
            <a:off x="634492" y="3867894"/>
            <a:ext cx="7886482" cy="338554"/>
          </a:xfrm>
          <a:prstGeom prst="rect">
            <a:avLst/>
          </a:prstGeom>
          <a:noFill/>
        </p:spPr>
        <p:txBody>
          <a:bodyPr wrap="square" lIns="91440" tIns="45720" rIns="91440" bIns="45720" rtlCol="0" anchor="t">
            <a:spAutoFit/>
          </a:bodyPr>
          <a:lstStyle/>
          <a:p>
            <a:pPr algn="ctr"/>
            <a:r>
              <a:rPr lang="en-GB" sz="1600" dirty="0" smtClean="0">
                <a:solidFill>
                  <a:schemeClr val="bg1"/>
                </a:solidFill>
                <a:latin typeface="Calibri"/>
                <a:cs typeface="Calibri"/>
              </a:rPr>
              <a:t>July</a:t>
            </a:r>
            <a:r>
              <a:rPr lang="en-GB" sz="1600" dirty="0" smtClean="0">
                <a:solidFill>
                  <a:schemeClr val="bg1"/>
                </a:solidFill>
                <a:latin typeface="Calibri"/>
                <a:cs typeface="Calibri"/>
              </a:rPr>
              <a:t> 28</a:t>
            </a:r>
            <a:r>
              <a:rPr lang="fr-FR" sz="1600" dirty="0" smtClean="0">
                <a:solidFill>
                  <a:schemeClr val="bg1"/>
                </a:solidFill>
                <a:latin typeface="Calibri" panose="020F0502020204030204" pitchFamily="34" charset="0"/>
                <a:cs typeface="Calibri" panose="020F0502020204030204" pitchFamily="34" charset="0"/>
              </a:rPr>
              <a:t>, 2025</a:t>
            </a:r>
            <a:endParaRPr lang="en-GB" dirty="0">
              <a:latin typeface="Calibri" panose="020F0502020204030204" pitchFamily="34" charset="0"/>
              <a:cs typeface="Calibri" panose="020F0502020204030204" pitchFamily="34" charset="0"/>
            </a:endParaRPr>
          </a:p>
        </p:txBody>
      </p:sp>
      <p:sp>
        <p:nvSpPr>
          <p:cNvPr id="11" name="ZoneTexte 10"/>
          <p:cNvSpPr txBox="1"/>
          <p:nvPr/>
        </p:nvSpPr>
        <p:spPr>
          <a:xfrm>
            <a:off x="1835696" y="1380572"/>
            <a:ext cx="5252749" cy="1077218"/>
          </a:xfrm>
          <a:prstGeom prst="rect">
            <a:avLst/>
          </a:prstGeom>
          <a:noFill/>
          <a:ln>
            <a:solidFill>
              <a:schemeClr val="tx2"/>
            </a:solidFill>
          </a:ln>
        </p:spPr>
        <p:txBody>
          <a:bodyPr wrap="square" rtlCol="0">
            <a:spAutoFit/>
          </a:bodyPr>
          <a:lstStyle/>
          <a:p>
            <a:pPr algn="ctr"/>
            <a:r>
              <a:rPr lang="en-US" sz="3200" b="1" i="1" dirty="0">
                <a:solidFill>
                  <a:schemeClr val="bg1"/>
                </a:solidFill>
                <a:latin typeface="Calibri" panose="020F0502020204030204" pitchFamily="34" charset="0"/>
                <a:cs typeface="Calibri" panose="020F0502020204030204" pitchFamily="34" charset="0"/>
              </a:rPr>
              <a:t>MDI </a:t>
            </a:r>
            <a:r>
              <a:rPr lang="en-US" sz="3200" b="1" i="1" dirty="0" smtClean="0">
                <a:solidFill>
                  <a:schemeClr val="bg1"/>
                </a:solidFill>
                <a:latin typeface="Calibri" panose="020F0502020204030204" pitchFamily="34" charset="0"/>
                <a:cs typeface="Calibri" panose="020F0502020204030204" pitchFamily="34" charset="0"/>
              </a:rPr>
              <a:t>design: open points and next steps </a:t>
            </a:r>
            <a:endParaRPr lang="en-GB" sz="3200" b="1" i="1" dirty="0">
              <a:solidFill>
                <a:schemeClr val="bg1"/>
              </a:solidFill>
              <a:latin typeface="Calibri" panose="020F0502020204030204" pitchFamily="34" charset="0"/>
              <a:cs typeface="Calibri" panose="020F0502020204030204" pitchFamily="34" charset="0"/>
            </a:endParaRPr>
          </a:p>
        </p:txBody>
      </p:sp>
      <p:sp>
        <p:nvSpPr>
          <p:cNvPr id="2" name="Rectangle 1"/>
          <p:cNvSpPr/>
          <p:nvPr/>
        </p:nvSpPr>
        <p:spPr>
          <a:xfrm>
            <a:off x="2453690" y="61402"/>
            <a:ext cx="5760619" cy="646331"/>
          </a:xfrm>
          <a:prstGeom prst="rect">
            <a:avLst/>
          </a:prstGeom>
        </p:spPr>
        <p:txBody>
          <a:bodyPr wrap="square">
            <a:spAutoFit/>
          </a:bodyPr>
          <a:lstStyle/>
          <a:p>
            <a:r>
              <a:rPr lang="en-US" sz="1200" dirty="0">
                <a:latin typeface="Calibri" panose="020F0502020204030204" pitchFamily="34" charset="0"/>
                <a:cs typeface="Calibri" panose="020F050202020403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33432" y="103319"/>
            <a:ext cx="798512" cy="917318"/>
          </a:xfrm>
          <a:prstGeom prst="rect">
            <a:avLst/>
          </a:prstGeom>
        </p:spPr>
      </p:pic>
      <p:pic>
        <p:nvPicPr>
          <p:cNvPr id="13"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14309" y="88658"/>
            <a:ext cx="820258" cy="5447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Introduction</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5" name="TextShape 6"/>
          <p:cNvSpPr txBox="1"/>
          <p:nvPr/>
        </p:nvSpPr>
        <p:spPr>
          <a:xfrm>
            <a:off x="305991" y="2638859"/>
            <a:ext cx="8586489" cy="2178998"/>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Interaction region lattice design under consideration of various constraints (technical limits for magnets, heat load)</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Beam-induced background simulation, </a:t>
            </a:r>
            <a:r>
              <a:rPr lang="en-US" sz="1500" i="1" dirty="0" smtClean="0">
                <a:latin typeface="Calibri" panose="020F0502020204030204" pitchFamily="34" charset="0"/>
                <a:cs typeface="Calibri" panose="020F0502020204030204" pitchFamily="34" charset="0"/>
              </a:rPr>
              <a:t>conceptual</a:t>
            </a:r>
            <a:r>
              <a:rPr lang="en-US" sz="1500" dirty="0" smtClean="0">
                <a:latin typeface="Calibri" panose="020F0502020204030204" pitchFamily="34" charset="0"/>
                <a:cs typeface="Calibri" panose="020F0502020204030204" pitchFamily="34" charset="0"/>
              </a:rPr>
              <a:t> shielding design (incl. nozzle) and other background mitigation measures </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Engineering design of nozzle, central vacuum chamber, etc.</a:t>
            </a:r>
          </a:p>
          <a:p>
            <a:pPr marL="257175" lvl="1" indent="-257175">
              <a:spcAft>
                <a:spcPts val="450"/>
              </a:spcAft>
              <a:buFont typeface="Arial" panose="020B0604020202020204" pitchFamily="34" charset="0"/>
              <a:buChar char="•"/>
            </a:pPr>
            <a:r>
              <a:rPr lang="en-US" sz="1500" dirty="0">
                <a:latin typeface="Calibri" panose="020F0502020204030204" pitchFamily="34" charset="0"/>
                <a:cs typeface="Calibri" panose="020F0502020204030204" pitchFamily="34" charset="0"/>
              </a:rPr>
              <a:t>L</a:t>
            </a:r>
            <a:r>
              <a:rPr lang="en-US" sz="1500" dirty="0" smtClean="0">
                <a:latin typeface="Calibri" panose="020F0502020204030204" pitchFamily="34" charset="0"/>
                <a:cs typeface="Calibri" panose="020F0502020204030204" pitchFamily="34" charset="0"/>
              </a:rPr>
              <a:t>uminosity monitoring and beam instrumentation</a:t>
            </a:r>
            <a:endParaRPr lang="en-US" sz="1500" dirty="0">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Integration of accelerator, infrastructure, shielding and detector</a:t>
            </a:r>
            <a:r>
              <a:rPr lang="en-US" sz="1500" dirty="0" smtClean="0">
                <a:latin typeface="Calibri" panose="020F0502020204030204" pitchFamily="34" charset="0"/>
                <a:cs typeface="Calibri" panose="020F0502020204030204" pitchFamily="34" charset="0"/>
                <a:sym typeface="Wingdings" panose="05000000000000000000" pitchFamily="2" charset="2"/>
              </a:rPr>
              <a:t>, including support structures </a:t>
            </a:r>
            <a:r>
              <a:rPr lang="en-US" sz="1500" dirty="0">
                <a:latin typeface="Calibri" panose="020F0502020204030204" pitchFamily="34" charset="0"/>
                <a:cs typeface="Calibri" panose="020F0502020204030204" pitchFamily="34" charset="0"/>
              </a:rPr>
              <a:t>(</a:t>
            </a:r>
            <a:r>
              <a:rPr lang="en-US" sz="1500" dirty="0">
                <a:latin typeface="Calibri" panose="020F0502020204030204" pitchFamily="34" charset="0"/>
                <a:cs typeface="Calibri" panose="020F0502020204030204" pitchFamily="34" charset="0"/>
                <a:sym typeface="Wingdings" panose="05000000000000000000" pitchFamily="2" charset="2"/>
              </a:rPr>
              <a:t>+ civil-engineering requirements)</a:t>
            </a:r>
            <a:endParaRPr lang="en-US" sz="1500" dirty="0">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endParaRPr lang="en-US" sz="1350" dirty="0"/>
          </a:p>
          <a:p>
            <a:pPr lvl="1">
              <a:spcAft>
                <a:spcPts val="450"/>
              </a:spcAft>
            </a:pPr>
            <a:endParaRPr lang="en-US" sz="1350" spc="-1" dirty="0">
              <a:solidFill>
                <a:srgbClr val="0033A0"/>
              </a:solidFill>
            </a:endParaRPr>
          </a:p>
          <a:p>
            <a:pPr marL="600075" lvl="1" indent="-257175">
              <a:spcAft>
                <a:spcPts val="450"/>
              </a:spcAft>
              <a:buFont typeface="+mj-lt"/>
              <a:buAutoNum type="arabicPeriod"/>
            </a:pPr>
            <a:endParaRPr lang="en-US" sz="1350" spc="-1" dirty="0">
              <a:solidFill>
                <a:srgbClr val="0033A0"/>
              </a:solidFill>
            </a:endParaRPr>
          </a:p>
          <a:p>
            <a:pPr marL="257175" indent="-257175">
              <a:spcAft>
                <a:spcPts val="450"/>
              </a:spcAft>
              <a:buFont typeface="+mj-lt"/>
              <a:buAutoNum type="arabicPeriod"/>
            </a:pPr>
            <a:endParaRPr lang="en-US" sz="1350" b="1" spc="-1" dirty="0">
              <a:solidFill>
                <a:srgbClr val="0033A0"/>
              </a:solidFill>
            </a:endParaRPr>
          </a:p>
          <a:p>
            <a:pPr marL="257175" indent="-257175">
              <a:spcAft>
                <a:spcPts val="450"/>
              </a:spcAft>
              <a:buFont typeface="+mj-lt"/>
              <a:buAutoNum type="arabicPeriod"/>
            </a:pPr>
            <a:endParaRPr lang="en-US" sz="1050" spc="-1" dirty="0">
              <a:solidFill>
                <a:srgbClr val="0F124A"/>
              </a:solidFill>
            </a:endParaRPr>
          </a:p>
          <a:p>
            <a:pPr marL="257175" indent="-257175">
              <a:spcAft>
                <a:spcPts val="450"/>
              </a:spcAft>
              <a:buFont typeface="+mj-lt"/>
              <a:buAutoNum type="arabicPeriod"/>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839464"/>
            <a:ext cx="3763184" cy="1695477"/>
          </a:xfrm>
          <a:prstGeom prst="rect">
            <a:avLst/>
          </a:prstGeom>
        </p:spPr>
      </p:pic>
      <p:sp>
        <p:nvSpPr>
          <p:cNvPr id="4" name="TextBox 3"/>
          <p:cNvSpPr txBox="1"/>
          <p:nvPr/>
        </p:nvSpPr>
        <p:spPr>
          <a:xfrm>
            <a:off x="280702" y="2239511"/>
            <a:ext cx="4847481" cy="369332"/>
          </a:xfrm>
          <a:prstGeom prst="rect">
            <a:avLst/>
          </a:prstGeom>
          <a:noFill/>
        </p:spPr>
        <p:txBody>
          <a:bodyPr wrap="none" rtlCol="0">
            <a:spAutoFit/>
          </a:bodyPr>
          <a:lstStyle/>
          <a:p>
            <a:r>
              <a:rPr lang="en-US" i="1" dirty="0" smtClean="0">
                <a:latin typeface="Calibri" panose="020F0502020204030204" pitchFamily="34" charset="0"/>
                <a:cs typeface="Calibri" panose="020F0502020204030204" pitchFamily="34" charset="0"/>
              </a:rPr>
              <a:t>Key topics (some of which are not yet addressed):</a:t>
            </a:r>
            <a:endParaRPr lang="en-US" i="1" dirty="0">
              <a:latin typeface="Calibri" panose="020F0502020204030204" pitchFamily="34" charset="0"/>
              <a:cs typeface="Calibri" panose="020F0502020204030204" pitchFamily="34" charset="0"/>
            </a:endParaRPr>
          </a:p>
        </p:txBody>
      </p:sp>
      <p:sp>
        <p:nvSpPr>
          <p:cNvPr id="13" name="TextBox 12"/>
          <p:cNvSpPr txBox="1"/>
          <p:nvPr/>
        </p:nvSpPr>
        <p:spPr>
          <a:xfrm>
            <a:off x="287241" y="1238856"/>
            <a:ext cx="4700528" cy="923330"/>
          </a:xfrm>
          <a:prstGeom prst="rect">
            <a:avLst/>
          </a:prstGeom>
          <a:noFill/>
        </p:spPr>
        <p:txBody>
          <a:bodyPr wrap="square" rtlCol="0">
            <a:spAutoFit/>
          </a:bodyPr>
          <a:lstStyle/>
          <a:p>
            <a:r>
              <a:rPr lang="en-US" i="1" dirty="0" smtClean="0">
                <a:latin typeface="Calibri" panose="020F0502020204030204" pitchFamily="34" charset="0"/>
                <a:cs typeface="Calibri" panose="020F0502020204030204" pitchFamily="34" charset="0"/>
              </a:rPr>
              <a:t>Have a conceptual MDI layout for 10 </a:t>
            </a:r>
            <a:r>
              <a:rPr lang="en-US" i="1" dirty="0" err="1" smtClean="0">
                <a:latin typeface="Calibri" panose="020F0502020204030204" pitchFamily="34" charset="0"/>
                <a:cs typeface="Calibri" panose="020F0502020204030204" pitchFamily="34" charset="0"/>
              </a:rPr>
              <a:t>TeV</a:t>
            </a:r>
            <a:r>
              <a:rPr lang="en-US" i="1" dirty="0" smtClean="0">
                <a:latin typeface="Calibri" panose="020F0502020204030204" pitchFamily="34" charset="0"/>
                <a:cs typeface="Calibri" panose="020F0502020204030204" pitchFamily="34" charset="0"/>
              </a:rPr>
              <a:t>, which needs to be developed into a more realistic MDI design</a:t>
            </a:r>
            <a:endParaRPr lang="en-US"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0425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7884368" y="4904185"/>
            <a:ext cx="457200" cy="273844"/>
          </a:xfrm>
        </p:spPr>
        <p:txBody>
          <a:bodyPr/>
          <a:lstStyle/>
          <a:p>
            <a:fld id="{974172A1-1CBF-0B40-9234-7D4D80EC19EA}" type="slidenum">
              <a:rPr lang="en-GB" smtClean="0"/>
              <a:pPr/>
              <a:t>3</a:t>
            </a:fld>
            <a:endParaRPr lang="en-GB" dirty="0"/>
          </a:p>
        </p:txBody>
      </p:sp>
      <p:sp>
        <p:nvSpPr>
          <p:cNvPr id="5" name="Titre 4"/>
          <p:cNvSpPr>
            <a:spLocks noGrp="1"/>
          </p:cNvSpPr>
          <p:nvPr>
            <p:ph type="title"/>
          </p:nvPr>
        </p:nvSpPr>
        <p:spPr>
          <a:xfrm>
            <a:off x="1295400" y="206375"/>
            <a:ext cx="7423288" cy="857250"/>
          </a:xfrm>
        </p:spPr>
        <p:txBody>
          <a:bodyPr/>
          <a:lstStyle/>
          <a:p>
            <a:r>
              <a:rPr lang="en-GB" dirty="0" smtClean="0">
                <a:latin typeface="Calibri" panose="020F0502020204030204" pitchFamily="34" charset="0"/>
                <a:cs typeface="Calibri" panose="020F0502020204030204" pitchFamily="34" charset="0"/>
              </a:rPr>
              <a:t>Beam-induced background</a:t>
            </a:r>
            <a:endParaRPr lang="en-GB" dirty="0">
              <a:latin typeface="Calibri" panose="020F0502020204030204" pitchFamily="34" charset="0"/>
              <a:cs typeface="Calibri" panose="020F0502020204030204" pitchFamily="34" charset="0"/>
            </a:endParaRPr>
          </a:p>
        </p:txBody>
      </p:sp>
      <p:sp>
        <p:nvSpPr>
          <p:cNvPr id="14" name="Espace réservé du contenu 1"/>
          <p:cNvSpPr>
            <a:spLocks noGrp="1"/>
          </p:cNvSpPr>
          <p:nvPr>
            <p:ph sz="quarter" idx="12"/>
          </p:nvPr>
        </p:nvSpPr>
        <p:spPr>
          <a:xfrm>
            <a:off x="221744" y="1224528"/>
            <a:ext cx="8670736" cy="3168352"/>
          </a:xfrm>
        </p:spPr>
        <p:txBody>
          <a:bodyPr lIns="91440" tIns="45720" rIns="91440" bIns="45720" anchor="t"/>
          <a:lstStyle/>
          <a:p>
            <a:r>
              <a:rPr lang="en-GB" sz="1600" b="1" dirty="0" smtClean="0">
                <a:latin typeface="Calibri" panose="020F0502020204030204" pitchFamily="34" charset="0"/>
                <a:ea typeface="Tahoma" panose="020B0604030504040204" pitchFamily="34" charset="0"/>
                <a:cs typeface="Calibri" panose="020F0502020204030204" pitchFamily="34" charset="0"/>
              </a:rPr>
              <a:t>Muon decay</a:t>
            </a:r>
            <a:endParaRPr lang="en-GB" sz="1600" b="1" dirty="0" smtClean="0">
              <a:latin typeface="Calibri" panose="020F0502020204030204" pitchFamily="34" charset="0"/>
              <a:ea typeface="Tahoma" panose="020B0604030504040204" pitchFamily="34" charset="0"/>
              <a:cs typeface="Calibri" panose="020F0502020204030204" pitchFamily="34" charset="0"/>
            </a:endParaRPr>
          </a:p>
          <a:p>
            <a:pPr lvl="1"/>
            <a:r>
              <a:rPr lang="en-US" sz="1400" dirty="0" smtClean="0">
                <a:latin typeface="Calibri" panose="020F0502020204030204" pitchFamily="34" charset="0"/>
                <a:ea typeface="Tahoma" panose="020B0604030504040204" pitchFamily="34" charset="0"/>
                <a:cs typeface="Calibri" panose="020F0502020204030204" pitchFamily="34" charset="0"/>
              </a:rPr>
              <a:t>The decay-induced background has been studied in much detail for 3 </a:t>
            </a:r>
            <a:r>
              <a:rPr lang="en-US" sz="1400" dirty="0" err="1" smtClean="0">
                <a:latin typeface="Calibri" panose="020F0502020204030204" pitchFamily="34" charset="0"/>
                <a:ea typeface="Tahoma" panose="020B0604030504040204" pitchFamily="34" charset="0"/>
                <a:cs typeface="Calibri" panose="020F0502020204030204" pitchFamily="34" charset="0"/>
              </a:rPr>
              <a:t>TeV</a:t>
            </a:r>
            <a:r>
              <a:rPr lang="en-US" sz="1400" dirty="0" smtClean="0">
                <a:latin typeface="Calibri" panose="020F0502020204030204" pitchFamily="34" charset="0"/>
                <a:ea typeface="Tahoma" panose="020B0604030504040204" pitchFamily="34" charset="0"/>
                <a:cs typeface="Calibri" panose="020F0502020204030204" pitchFamily="34" charset="0"/>
              </a:rPr>
              <a:t> and 10 </a:t>
            </a:r>
            <a:r>
              <a:rPr lang="en-US" sz="1400" dirty="0" err="1" smtClean="0">
                <a:latin typeface="Calibri" panose="020F0502020204030204" pitchFamily="34" charset="0"/>
                <a:ea typeface="Tahoma" panose="020B0604030504040204" pitchFamily="34" charset="0"/>
                <a:cs typeface="Calibri" panose="020F0502020204030204" pitchFamily="34" charset="0"/>
              </a:rPr>
              <a:t>TeV</a:t>
            </a:r>
            <a:r>
              <a:rPr lang="en-US" sz="1400" dirty="0" smtClean="0">
                <a:latin typeface="Calibri" panose="020F0502020204030204" pitchFamily="34" charset="0"/>
                <a:ea typeface="Tahoma" panose="020B0604030504040204" pitchFamily="34" charset="0"/>
                <a:cs typeface="Calibri" panose="020F0502020204030204" pitchFamily="34" charset="0"/>
              </a:rPr>
              <a:t>, source term can be described with good accuracy (sampling from matched beam-phase space distribution)</a:t>
            </a:r>
          </a:p>
          <a:p>
            <a:pPr lvl="1"/>
            <a:r>
              <a:rPr lang="en-US" sz="1400" dirty="0" smtClean="0">
                <a:solidFill>
                  <a:schemeClr val="accent1"/>
                </a:solidFill>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Not all correlations between background distributions and detector occupancies are yet understood  needs further work - close collaboration between MDI and detector experts essential</a:t>
            </a:r>
            <a:endParaRPr lang="en-US" sz="1400" dirty="0" smtClean="0">
              <a:solidFill>
                <a:schemeClr val="accent1"/>
              </a:solidFill>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pPr lvl="1"/>
            <a:r>
              <a:rPr lang="en-US" sz="1400" dirty="0" smtClean="0">
                <a:latin typeface="Calibri" panose="020F0502020204030204" pitchFamily="34" charset="0"/>
                <a:ea typeface="Tahoma" panose="020B0604030504040204" pitchFamily="34" charset="0"/>
                <a:cs typeface="Calibri" panose="020F0502020204030204" pitchFamily="34" charset="0"/>
              </a:rPr>
              <a:t>For the moment, there is no obvious solution to suppress the decay background much further (nozzle and lattice optimization not a game changer); nevertheless, the idea is to adapt the nozzle further</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It is imperative to continue decay background studies as </a:t>
            </a:r>
            <a:r>
              <a:rPr lang="en-GB" sz="1400" dirty="0">
                <a:latin typeface="Calibri" panose="020F0502020204030204" pitchFamily="34" charset="0"/>
                <a:ea typeface="Tahoma" panose="020B0604030504040204" pitchFamily="34" charset="0"/>
                <a:cs typeface="Calibri" panose="020F0502020204030204" pitchFamily="34" charset="0"/>
              </a:rPr>
              <a:t>the IR and MDI layout </a:t>
            </a:r>
            <a:r>
              <a:rPr lang="en-GB" sz="1400" dirty="0" smtClean="0">
                <a:latin typeface="Calibri" panose="020F0502020204030204" pitchFamily="34" charset="0"/>
                <a:ea typeface="Tahoma" panose="020B0604030504040204" pitchFamily="34" charset="0"/>
                <a:cs typeface="Calibri" panose="020F0502020204030204" pitchFamily="34" charset="0"/>
              </a:rPr>
              <a:t>evolves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close collaboration with detector experts remains essential</a:t>
            </a:r>
            <a:endParaRPr lang="en-GB" sz="1400" dirty="0" smtClean="0">
              <a:latin typeface="Calibri" panose="020F0502020204030204" pitchFamily="34" charset="0"/>
              <a:ea typeface="Tahoma" panose="020B0604030504040204" pitchFamily="34" charset="0"/>
              <a:cs typeface="Calibri" panose="020F0502020204030204" pitchFamily="34" charset="0"/>
            </a:endParaRPr>
          </a:p>
          <a:p>
            <a:r>
              <a:rPr lang="en-GB" sz="1600" b="1" dirty="0" smtClean="0">
                <a:latin typeface="Calibri" panose="020F0502020204030204" pitchFamily="34" charset="0"/>
                <a:ea typeface="Tahoma" panose="020B0604030504040204" pitchFamily="34" charset="0"/>
                <a:cs typeface="Calibri" panose="020F0502020204030204" pitchFamily="34" charset="0"/>
              </a:rPr>
              <a:t>Incoherent e-/e+ pair production</a:t>
            </a:r>
            <a:endParaRPr lang="en-GB" sz="1600" b="1" dirty="0">
              <a:latin typeface="Calibri" panose="020F0502020204030204" pitchFamily="34" charset="0"/>
              <a:ea typeface="Tahoma" panose="020B0604030504040204" pitchFamily="34" charset="0"/>
              <a:cs typeface="Calibri" panose="020F0502020204030204" pitchFamily="34" charset="0"/>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rPr>
              <a:t>First distributions from </a:t>
            </a:r>
            <a:r>
              <a:rPr lang="en-GB" sz="1400" dirty="0" err="1" smtClean="0">
                <a:latin typeface="Calibri" panose="020F0502020204030204" pitchFamily="34" charset="0"/>
                <a:ea typeface="Tahoma" panose="020B0604030504040204" pitchFamily="34" charset="0"/>
                <a:cs typeface="Calibri" panose="020F0502020204030204" pitchFamily="34" charset="0"/>
              </a:rPr>
              <a:t>GuineaPig</a:t>
            </a:r>
            <a:r>
              <a:rPr lang="en-GB" sz="1400" dirty="0" smtClean="0">
                <a:latin typeface="Calibri" panose="020F0502020204030204" pitchFamily="34" charset="0"/>
                <a:ea typeface="Tahoma" panose="020B0604030504040204" pitchFamily="34" charset="0"/>
                <a:cs typeface="Calibri" panose="020F0502020204030204" pitchFamily="34" charset="0"/>
              </a:rPr>
              <a:t> showed that the pair background is not negligible for a 10 </a:t>
            </a:r>
            <a:r>
              <a:rPr lang="en-GB" sz="1400" dirty="0" err="1" smtClean="0">
                <a:latin typeface="Calibri" panose="020F0502020204030204" pitchFamily="34" charset="0"/>
                <a:ea typeface="Tahoma" panose="020B0604030504040204" pitchFamily="34" charset="0"/>
                <a:cs typeface="Calibri" panose="020F0502020204030204" pitchFamily="34" charset="0"/>
              </a:rPr>
              <a:t>TeV</a:t>
            </a:r>
            <a:r>
              <a:rPr lang="en-GB" sz="1400" dirty="0" smtClean="0">
                <a:latin typeface="Calibri" panose="020F0502020204030204" pitchFamily="34" charset="0"/>
                <a:ea typeface="Tahoma" panose="020B0604030504040204" pitchFamily="34" charset="0"/>
                <a:cs typeface="Calibri" panose="020F0502020204030204" pitchFamily="34" charset="0"/>
              </a:rPr>
              <a:t> collider</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Solenoid field is the main handle to control this background source</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Need some maintenance of the event </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generator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further improvements for </a:t>
            </a:r>
            <a:r>
              <a:rPr lang="en-GB" sz="1400" dirty="0">
                <a:latin typeface="Arial" panose="020B0604020202020204" pitchFamily="34" charset="0"/>
                <a:ea typeface="Tahoma" panose="020B0604030504040204" pitchFamily="34" charset="0"/>
                <a:cs typeface="Arial" panose="020B0604020202020204" pitchFamily="34" charset="0"/>
                <a:sym typeface="Wingdings" panose="05000000000000000000" pitchFamily="2" charset="2"/>
              </a:rPr>
              <a:t>µ</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beams? (</a:t>
            </a:r>
            <a:r>
              <a:rPr lang="en-GB" sz="1400" u="sng"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 dedicated workforce at the moment</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t>
            </a:r>
            <a:endPar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pPr lvl="1"/>
            <a:endParaRPr lang="en-GB" sz="1200" b="1" dirty="0" smtClean="0">
              <a:latin typeface="Calibri" panose="020F0502020204030204" pitchFamily="34" charset="0"/>
              <a:ea typeface="Tahoma" panose="020B0604030504040204" pitchFamily="34" charset="0"/>
              <a:cs typeface="Calibri" panose="020F0502020204030204" pitchFamily="34" charset="0"/>
            </a:endParaRPr>
          </a:p>
          <a:p>
            <a:pPr lvl="1"/>
            <a:endParaRPr lang="en-GB" sz="1200" b="1" dirty="0">
              <a:latin typeface="Calibri" panose="020F0502020204030204" pitchFamily="34" charset="0"/>
              <a:ea typeface="Tahoma" panose="020B0604030504040204" pitchFamily="34" charset="0"/>
              <a:cs typeface="Calibri" panose="020F0502020204030204" pitchFamily="34" charset="0"/>
            </a:endParaRPr>
          </a:p>
          <a:p>
            <a:endParaRPr lang="en-GB" sz="2200" dirty="0">
              <a:latin typeface="Calibri" panose="020F0502020204030204" pitchFamily="34" charset="0"/>
              <a:ea typeface="Tahoma" panose="020B0604030504040204" pitchFamily="34" charset="0"/>
              <a:cs typeface="Calibri" panose="020F0502020204030204" pitchFamily="34" charset="0"/>
            </a:endParaRPr>
          </a:p>
          <a:p>
            <a:pPr lvl="1"/>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US" sz="2200" b="1"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spTree>
    <p:extLst>
      <p:ext uri="{BB962C8B-B14F-4D97-AF65-F5344CB8AC3E}">
        <p14:creationId xmlns:p14="http://schemas.microsoft.com/office/powerpoint/2010/main" val="4168932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7884368" y="4904185"/>
            <a:ext cx="457200" cy="273844"/>
          </a:xfrm>
        </p:spPr>
        <p:txBody>
          <a:bodyPr/>
          <a:lstStyle/>
          <a:p>
            <a:fld id="{974172A1-1CBF-0B40-9234-7D4D80EC19EA}" type="slidenum">
              <a:rPr lang="en-GB" smtClean="0"/>
              <a:pPr/>
              <a:t>4</a:t>
            </a:fld>
            <a:endParaRPr lang="en-GB" dirty="0"/>
          </a:p>
        </p:txBody>
      </p:sp>
      <p:sp>
        <p:nvSpPr>
          <p:cNvPr id="5" name="Titre 4"/>
          <p:cNvSpPr>
            <a:spLocks noGrp="1"/>
          </p:cNvSpPr>
          <p:nvPr>
            <p:ph type="title"/>
          </p:nvPr>
        </p:nvSpPr>
        <p:spPr>
          <a:xfrm>
            <a:off x="1295400" y="206375"/>
            <a:ext cx="7423288" cy="857250"/>
          </a:xfrm>
        </p:spPr>
        <p:txBody>
          <a:bodyPr/>
          <a:lstStyle/>
          <a:p>
            <a:r>
              <a:rPr lang="en-GB" dirty="0">
                <a:latin typeface="Calibri" panose="020F0502020204030204" pitchFamily="34" charset="0"/>
                <a:cs typeface="Calibri" panose="020F0502020204030204" pitchFamily="34" charset="0"/>
              </a:rPr>
              <a:t>Beam-induced </a:t>
            </a:r>
            <a:r>
              <a:rPr lang="en-GB" dirty="0" smtClean="0">
                <a:latin typeface="Calibri" panose="020F0502020204030204" pitchFamily="34" charset="0"/>
                <a:cs typeface="Calibri" panose="020F0502020204030204" pitchFamily="34" charset="0"/>
              </a:rPr>
              <a:t>background</a:t>
            </a:r>
            <a:endParaRPr lang="en-GB" dirty="0">
              <a:latin typeface="Calibri" panose="020F0502020204030204" pitchFamily="34" charset="0"/>
              <a:cs typeface="Calibri" panose="020F0502020204030204" pitchFamily="34" charset="0"/>
            </a:endParaRPr>
          </a:p>
        </p:txBody>
      </p:sp>
      <p:sp>
        <p:nvSpPr>
          <p:cNvPr id="14" name="Espace réservé du contenu 1"/>
          <p:cNvSpPr>
            <a:spLocks noGrp="1"/>
          </p:cNvSpPr>
          <p:nvPr>
            <p:ph sz="quarter" idx="12"/>
          </p:nvPr>
        </p:nvSpPr>
        <p:spPr>
          <a:xfrm>
            <a:off x="221744" y="1224528"/>
            <a:ext cx="8670736" cy="3168352"/>
          </a:xfrm>
        </p:spPr>
        <p:txBody>
          <a:bodyPr lIns="91440" tIns="45720" rIns="91440" bIns="45720" anchor="t"/>
          <a:lstStyle/>
          <a:p>
            <a:r>
              <a:rPr lang="en-GB" sz="1600" b="1" dirty="0" smtClean="0">
                <a:latin typeface="Calibri" panose="020F0502020204030204" pitchFamily="34" charset="0"/>
                <a:ea typeface="Tahoma" panose="020B0604030504040204" pitchFamily="34" charset="0"/>
                <a:cs typeface="Calibri" panose="020F0502020204030204" pitchFamily="34" charset="0"/>
              </a:rPr>
              <a:t>Beam halo losses</a:t>
            </a:r>
            <a:endParaRPr lang="en-GB" sz="1600" b="1" dirty="0">
              <a:latin typeface="Calibri" panose="020F0502020204030204" pitchFamily="34" charset="0"/>
              <a:ea typeface="Tahoma" panose="020B0604030504040204" pitchFamily="34" charset="0"/>
              <a:cs typeface="Calibri" panose="020F0502020204030204" pitchFamily="34" charset="0"/>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Very difficult to predict the expected beam halo losses (in absolute terms); can we get a better understanding through beam dynamics studies?</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Have first very preliminary studies of background spectra (per lost muon), which need to be refined  would need (multi-turn) tracking studies to get more realistic beam loss distributions in the IR </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t>
            </a:r>
            <a:r>
              <a:rPr lang="en-GB" sz="1400" u="sng"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 dedicated workforce at the moment</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Design of a halo cleaning/extraction</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system might be necessary (</a:t>
            </a:r>
            <a:r>
              <a:rPr lang="en-GB" sz="1400" u="sng"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 dedicated workforce at the moment</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t>
            </a:r>
          </a:p>
          <a:p>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Other sources</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Not expected to give a major contribution to the beam-induced background</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 detailed studies foreseen at the moment</a:t>
            </a:r>
          </a:p>
          <a:p>
            <a:pPr lvl="1"/>
            <a:endParaRPr lang="en-GB" sz="1200" b="1" dirty="0" smtClean="0">
              <a:latin typeface="Calibri" panose="020F0502020204030204" pitchFamily="34" charset="0"/>
              <a:ea typeface="Tahoma" panose="020B0604030504040204" pitchFamily="34" charset="0"/>
              <a:cs typeface="Calibri" panose="020F0502020204030204" pitchFamily="34" charset="0"/>
            </a:endParaRPr>
          </a:p>
          <a:p>
            <a:pPr lvl="1"/>
            <a:endParaRPr lang="en-GB" sz="1200" b="1" dirty="0">
              <a:latin typeface="Calibri" panose="020F0502020204030204" pitchFamily="34" charset="0"/>
              <a:ea typeface="Tahoma" panose="020B0604030504040204" pitchFamily="34" charset="0"/>
              <a:cs typeface="Calibri" panose="020F0502020204030204" pitchFamily="34" charset="0"/>
            </a:endParaRPr>
          </a:p>
          <a:p>
            <a:endParaRPr lang="en-GB" sz="2200" dirty="0">
              <a:latin typeface="Calibri" panose="020F0502020204030204" pitchFamily="34" charset="0"/>
              <a:ea typeface="Tahoma" panose="020B0604030504040204" pitchFamily="34" charset="0"/>
              <a:cs typeface="Calibri" panose="020F0502020204030204" pitchFamily="34" charset="0"/>
            </a:endParaRPr>
          </a:p>
          <a:p>
            <a:pPr lvl="1"/>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US" sz="2200" b="1"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spTree>
    <p:extLst>
      <p:ext uri="{BB962C8B-B14F-4D97-AF65-F5344CB8AC3E}">
        <p14:creationId xmlns:p14="http://schemas.microsoft.com/office/powerpoint/2010/main" val="2700937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7884368" y="4948014"/>
            <a:ext cx="457200" cy="273844"/>
          </a:xfrm>
        </p:spPr>
        <p:txBody>
          <a:bodyPr/>
          <a:lstStyle/>
          <a:p>
            <a:fld id="{974172A1-1CBF-0B40-9234-7D4D80EC19EA}" type="slidenum">
              <a:rPr lang="en-GB" smtClean="0"/>
              <a:pPr/>
              <a:t>5</a:t>
            </a:fld>
            <a:endParaRPr lang="en-GB" dirty="0"/>
          </a:p>
        </p:txBody>
      </p:sp>
      <p:sp>
        <p:nvSpPr>
          <p:cNvPr id="5" name="Titre 4"/>
          <p:cNvSpPr>
            <a:spLocks noGrp="1"/>
          </p:cNvSpPr>
          <p:nvPr>
            <p:ph type="title"/>
          </p:nvPr>
        </p:nvSpPr>
        <p:spPr>
          <a:xfrm>
            <a:off x="1295400" y="206375"/>
            <a:ext cx="7423288" cy="857250"/>
          </a:xfrm>
        </p:spPr>
        <p:txBody>
          <a:bodyPr/>
          <a:lstStyle/>
          <a:p>
            <a:r>
              <a:rPr lang="en-GB" dirty="0" smtClean="0">
                <a:latin typeface="Calibri" panose="020F0502020204030204" pitchFamily="34" charset="0"/>
                <a:cs typeface="Calibri" panose="020F0502020204030204" pitchFamily="34" charset="0"/>
              </a:rPr>
              <a:t>IR layout and lattice</a:t>
            </a:r>
            <a:endParaRPr lang="en-GB" dirty="0">
              <a:latin typeface="Calibri" panose="020F0502020204030204" pitchFamily="34" charset="0"/>
              <a:cs typeface="Calibri" panose="020F0502020204030204" pitchFamily="34" charset="0"/>
            </a:endParaRPr>
          </a:p>
        </p:txBody>
      </p:sp>
      <p:sp>
        <p:nvSpPr>
          <p:cNvPr id="14" name="Espace réservé du contenu 1"/>
          <p:cNvSpPr>
            <a:spLocks noGrp="1"/>
          </p:cNvSpPr>
          <p:nvPr>
            <p:ph sz="quarter" idx="12"/>
          </p:nvPr>
        </p:nvSpPr>
        <p:spPr>
          <a:xfrm>
            <a:off x="395536" y="1334985"/>
            <a:ext cx="8424936" cy="3168352"/>
          </a:xfrm>
        </p:spPr>
        <p:txBody>
          <a:bodyPr lIns="91440" tIns="45720" rIns="91440" bIns="45720" anchor="t"/>
          <a:lstStyle/>
          <a:p>
            <a:r>
              <a:rPr lang="en-GB" sz="1600" b="1" dirty="0" smtClean="0">
                <a:latin typeface="Calibri" panose="020F0502020204030204" pitchFamily="34" charset="0"/>
                <a:ea typeface="Tahoma" panose="020B0604030504040204" pitchFamily="34" charset="0"/>
                <a:cs typeface="Calibri" panose="020F0502020204030204" pitchFamily="34" charset="0"/>
              </a:rPr>
              <a:t>Beam aperture in IR region</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The assumption concerning the IR vacuum </a:t>
            </a:r>
            <a:r>
              <a:rPr lang="en-US" sz="1400" dirty="0" smtClean="0">
                <a:latin typeface="Calibri" panose="020F0502020204030204" pitchFamily="34" charset="0"/>
                <a:ea typeface="Tahoma" panose="020B0604030504040204" pitchFamily="34" charset="0"/>
                <a:cs typeface="Calibri" panose="020F0502020204030204" pitchFamily="34" charset="0"/>
              </a:rPr>
              <a:t>aperture (5</a:t>
            </a:r>
            <a:r>
              <a:rPr lang="el-GR" sz="1400" dirty="0" smtClean="0">
                <a:latin typeface="Calibri" panose="020F0502020204030204" pitchFamily="34" charset="0"/>
                <a:ea typeface="Tahoma" panose="020B0604030504040204" pitchFamily="34" charset="0"/>
                <a:cs typeface="Calibri" panose="020F0502020204030204" pitchFamily="34" charset="0"/>
              </a:rPr>
              <a:t>σ</a:t>
            </a:r>
            <a:r>
              <a:rPr lang="en-US" sz="1400" dirty="0" smtClean="0">
                <a:latin typeface="Calibri" panose="020F0502020204030204" pitchFamily="34" charset="0"/>
                <a:ea typeface="Tahoma" panose="020B0604030504040204" pitchFamily="34" charset="0"/>
                <a:cs typeface="Calibri" panose="020F0502020204030204" pitchFamily="34" charset="0"/>
              </a:rPr>
              <a:t>) still dates back to MAP</a:t>
            </a:r>
            <a:endParaRPr lang="en-GB" sz="1400" dirty="0" smtClean="0">
              <a:latin typeface="Calibri" panose="020F0502020204030204" pitchFamily="34" charset="0"/>
              <a:ea typeface="Tahoma" panose="020B0604030504040204" pitchFamily="34" charset="0"/>
              <a:cs typeface="Calibri" panose="020F0502020204030204" pitchFamily="34" charset="0"/>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rPr>
              <a:t>Is it acceptable in terms of beam stability (impedance) and beam background (halo losses)?</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Requires more studies which will take more time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suggest to maintain </a:t>
            </a:r>
            <a:r>
              <a:rPr lang="en-GB" sz="1400" dirty="0">
                <a:latin typeface="Calibri" panose="020F0502020204030204" pitchFamily="34" charset="0"/>
                <a:ea typeface="Tahoma" panose="020B0604030504040204" pitchFamily="34" charset="0"/>
                <a:cs typeface="Calibri" panose="020F0502020204030204" pitchFamily="34" charset="0"/>
              </a:rPr>
              <a:t>5</a:t>
            </a:r>
            <a:r>
              <a:rPr lang="el-GR" sz="1400" dirty="0" smtClean="0">
                <a:latin typeface="Calibri" panose="020F0502020204030204" pitchFamily="34" charset="0"/>
                <a:ea typeface="Tahoma" panose="020B0604030504040204" pitchFamily="34" charset="0"/>
                <a:cs typeface="Calibri" panose="020F0502020204030204" pitchFamily="34" charset="0"/>
              </a:rPr>
              <a:t>σ</a:t>
            </a:r>
            <a:r>
              <a:rPr lang="en-US" sz="1400" dirty="0" smtClean="0">
                <a:latin typeface="Calibri" panose="020F0502020204030204" pitchFamily="34" charset="0"/>
                <a:ea typeface="Tahoma" panose="020B0604030504040204" pitchFamily="34" charset="0"/>
                <a:cs typeface="Calibri" panose="020F0502020204030204" pitchFamily="34" charset="0"/>
              </a:rPr>
              <a:t> until we find a showstopper</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a:t>
            </a:r>
            <a:endParaRPr lang="en-GB" sz="1400" dirty="0" smtClean="0">
              <a:latin typeface="Calibri" panose="020F0502020204030204" pitchFamily="34" charset="0"/>
              <a:ea typeface="Tahoma" panose="020B0604030504040204" pitchFamily="34" charset="0"/>
              <a:cs typeface="Calibri" panose="020F0502020204030204" pitchFamily="34" charset="0"/>
            </a:endParaRPr>
          </a:p>
          <a:p>
            <a:r>
              <a:rPr lang="en-GB" sz="1600" b="1" dirty="0">
                <a:latin typeface="Calibri" panose="020F0502020204030204" pitchFamily="34" charset="0"/>
                <a:ea typeface="Tahoma" panose="020B0604030504040204" pitchFamily="34" charset="0"/>
                <a:cs typeface="Calibri" panose="020F0502020204030204" pitchFamily="34" charset="0"/>
              </a:rPr>
              <a:t>Internal shielding of IR magnets and </a:t>
            </a:r>
            <a:r>
              <a:rPr lang="en-GB" sz="1600" b="1"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m</a:t>
            </a:r>
            <a:r>
              <a:rPr lang="en-GB" sz="1600" b="1" dirty="0">
                <a:latin typeface="Calibri" panose="020F0502020204030204" pitchFamily="34" charset="0"/>
                <a:ea typeface="Tahoma" panose="020B0604030504040204" pitchFamily="34" charset="0"/>
                <a:cs typeface="Calibri" panose="020F0502020204030204" pitchFamily="34" charset="0"/>
              </a:rPr>
              <a:t>agnet apertures</a:t>
            </a:r>
          </a:p>
          <a:p>
            <a:pPr lvl="1"/>
            <a:r>
              <a:rPr lang="en-GB" sz="1400" dirty="0">
                <a:latin typeface="Calibri" panose="020F0502020204030204" pitchFamily="34" charset="0"/>
                <a:ea typeface="Tahoma" panose="020B0604030504040204" pitchFamily="34" charset="0"/>
                <a:cs typeface="Calibri" panose="020F0502020204030204" pitchFamily="34" charset="0"/>
              </a:rPr>
              <a:t>Decay-induced heat load to cold mass: the present liners inside the IR magnets and the shielding of interconnects are probably not yet sufficient</a:t>
            </a:r>
            <a:r>
              <a:rPr lang="en-GB" sz="1400" b="1" dirty="0">
                <a:latin typeface="Calibri" panose="020F0502020204030204" pitchFamily="34" charset="0"/>
                <a:ea typeface="Tahoma" panose="020B0604030504040204" pitchFamily="34" charset="0"/>
                <a:cs typeface="Calibri" panose="020F0502020204030204" pitchFamily="34" charset="0"/>
              </a:rPr>
              <a:t> (discussion at annual meeting) </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need to add shielding which will increase magnet aperture requirements</a:t>
            </a:r>
            <a:endParaRPr lang="en-GB" sz="1400" dirty="0">
              <a:latin typeface="Calibri" panose="020F0502020204030204" pitchFamily="34" charset="0"/>
              <a:ea typeface="Tahoma" panose="020B0604030504040204" pitchFamily="34" charset="0"/>
              <a:cs typeface="Calibri" panose="020F0502020204030204" pitchFamily="34" charset="0"/>
            </a:endParaRPr>
          </a:p>
          <a:p>
            <a:pPr lvl="1"/>
            <a:r>
              <a:rPr lang="en-GB" sz="1400" dirty="0">
                <a:latin typeface="Calibri" panose="020F0502020204030204" pitchFamily="34" charset="0"/>
                <a:ea typeface="Tahoma" panose="020B0604030504040204" pitchFamily="34" charset="0"/>
                <a:cs typeface="Calibri" panose="020F0502020204030204" pitchFamily="34" charset="0"/>
              </a:rPr>
              <a:t>Larger aperture means smaller gradients, which will increase the length of the</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final focus</a:t>
            </a:r>
            <a:endParaRPr lang="en-GB" sz="1400" dirty="0">
              <a:latin typeface="Calibri" panose="020F0502020204030204" pitchFamily="34" charset="0"/>
              <a:ea typeface="Tahoma" panose="020B0604030504040204" pitchFamily="34" charset="0"/>
              <a:cs typeface="Calibri" panose="020F0502020204030204" pitchFamily="34" charset="0"/>
            </a:endParaRPr>
          </a:p>
          <a:p>
            <a:pPr marL="457200" lvl="1" indent="0">
              <a:buNone/>
            </a:pPr>
            <a:endParaRPr lang="en-GB" sz="1200" b="1" dirty="0" smtClean="0">
              <a:latin typeface="Calibri" panose="020F0502020204030204" pitchFamily="34" charset="0"/>
              <a:ea typeface="Tahoma" panose="020B0604030504040204" pitchFamily="34" charset="0"/>
              <a:cs typeface="Calibri" panose="020F0502020204030204" pitchFamily="34" charset="0"/>
            </a:endParaRPr>
          </a:p>
          <a:p>
            <a:pPr lvl="1"/>
            <a:endParaRPr lang="en-GB" sz="1200" b="1" dirty="0">
              <a:latin typeface="Calibri" panose="020F0502020204030204" pitchFamily="34" charset="0"/>
              <a:ea typeface="Tahoma" panose="020B0604030504040204" pitchFamily="34" charset="0"/>
              <a:cs typeface="Calibri" panose="020F0502020204030204" pitchFamily="34" charset="0"/>
            </a:endParaRPr>
          </a:p>
          <a:p>
            <a:endParaRPr lang="en-GB" sz="2200" dirty="0">
              <a:latin typeface="Calibri" panose="020F0502020204030204" pitchFamily="34" charset="0"/>
              <a:ea typeface="Tahoma" panose="020B0604030504040204" pitchFamily="34" charset="0"/>
              <a:cs typeface="Calibri" panose="020F0502020204030204" pitchFamily="34" charset="0"/>
            </a:endParaRPr>
          </a:p>
          <a:p>
            <a:pPr lvl="1"/>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US" sz="2200" b="1"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43" y="3617338"/>
            <a:ext cx="3401913" cy="1532709"/>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21084" r="49593" b="20153"/>
          <a:stretch/>
        </p:blipFill>
        <p:spPr>
          <a:xfrm>
            <a:off x="549076" y="3700352"/>
            <a:ext cx="2497528" cy="1293672"/>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765100" y="3879613"/>
            <a:ext cx="1871025" cy="246221"/>
          </a:xfrm>
          <a:prstGeom prst="rect">
            <a:avLst/>
          </a:prstGeom>
          <a:noFill/>
        </p:spPr>
        <p:txBody>
          <a:bodyPr wrap="none" rtlCol="0">
            <a:spAutoFit/>
          </a:bodyPr>
          <a:lstStyle/>
          <a:p>
            <a:r>
              <a:rPr lang="en-US" sz="1000" b="1" dirty="0" smtClean="0">
                <a:solidFill>
                  <a:schemeClr val="bg1"/>
                </a:solidFill>
                <a:latin typeface="Calibri" panose="020F0502020204030204" pitchFamily="34" charset="0"/>
                <a:cs typeface="Calibri" panose="020F0502020204030204" pitchFamily="34" charset="0"/>
              </a:rPr>
              <a:t>Conical liners inside FF magnets</a:t>
            </a:r>
            <a:endParaRPr lang="en-US" sz="1000" b="1" dirty="0">
              <a:solidFill>
                <a:schemeClr val="bg1"/>
              </a:solidFill>
              <a:latin typeface="Calibri" panose="020F0502020204030204" pitchFamily="34" charset="0"/>
              <a:cs typeface="Calibri" panose="020F0502020204030204" pitchFamily="34" charset="0"/>
            </a:endParaRPr>
          </a:p>
        </p:txBody>
      </p:sp>
      <p:cxnSp>
        <p:nvCxnSpPr>
          <p:cNvPr id="9" name="Straight Arrow Connector 8"/>
          <p:cNvCxnSpPr/>
          <p:nvPr/>
        </p:nvCxnSpPr>
        <p:spPr>
          <a:xfrm>
            <a:off x="1545798" y="4089877"/>
            <a:ext cx="106777" cy="1015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746417" y="4622605"/>
            <a:ext cx="1556836" cy="246221"/>
          </a:xfrm>
          <a:prstGeom prst="rect">
            <a:avLst/>
          </a:prstGeom>
          <a:noFill/>
        </p:spPr>
        <p:txBody>
          <a:bodyPr wrap="none" rtlCol="0">
            <a:spAutoFit/>
          </a:bodyPr>
          <a:lstStyle/>
          <a:p>
            <a:r>
              <a:rPr lang="en-US" sz="1000" b="1" dirty="0" smtClean="0">
                <a:solidFill>
                  <a:schemeClr val="bg1"/>
                </a:solidFill>
                <a:latin typeface="Calibri" panose="020F0502020204030204" pitchFamily="34" charset="0"/>
                <a:cs typeface="Calibri" panose="020F0502020204030204" pitchFamily="34" charset="0"/>
              </a:rPr>
              <a:t>Follow 5</a:t>
            </a:r>
            <a:r>
              <a:rPr lang="el-GR" sz="1000" b="1" dirty="0" smtClean="0">
                <a:solidFill>
                  <a:schemeClr val="bg1"/>
                </a:solidFill>
                <a:latin typeface="Calibri" panose="020F0502020204030204" pitchFamily="34" charset="0"/>
                <a:cs typeface="Calibri" panose="020F0502020204030204" pitchFamily="34" charset="0"/>
              </a:rPr>
              <a:t>σ</a:t>
            </a:r>
            <a:r>
              <a:rPr lang="en-US" sz="1000" b="1" dirty="0" smtClean="0">
                <a:solidFill>
                  <a:schemeClr val="bg1"/>
                </a:solidFill>
                <a:latin typeface="Calibri" panose="020F0502020204030204" pitchFamily="34" charset="0"/>
                <a:cs typeface="Calibri" panose="020F0502020204030204" pitchFamily="34" charset="0"/>
              </a:rPr>
              <a:t> beam envelope</a:t>
            </a:r>
            <a:endParaRPr lang="en-US" sz="1000" b="1" dirty="0">
              <a:solidFill>
                <a:schemeClr val="bg1"/>
              </a:solidFill>
              <a:latin typeface="Calibri" panose="020F0502020204030204" pitchFamily="34" charset="0"/>
              <a:cs typeface="Calibri" panose="020F0502020204030204" pitchFamily="34" charset="0"/>
            </a:endParaRPr>
          </a:p>
        </p:txBody>
      </p:sp>
      <p:sp>
        <p:nvSpPr>
          <p:cNvPr id="2" name="Right Arrow 1"/>
          <p:cNvSpPr/>
          <p:nvPr/>
        </p:nvSpPr>
        <p:spPr>
          <a:xfrm rot="21024947">
            <a:off x="3008351" y="4297614"/>
            <a:ext cx="1298503" cy="23858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424492" y="1046943"/>
            <a:ext cx="4663015" cy="338554"/>
          </a:xfrm>
          <a:prstGeom prst="rect">
            <a:avLst/>
          </a:prstGeom>
          <a:noFill/>
        </p:spPr>
        <p:txBody>
          <a:bodyPr wrap="square" rtlCol="0">
            <a:spAutoFit/>
          </a:bodyPr>
          <a:lstStyle/>
          <a:p>
            <a:r>
              <a:rPr lang="en-US" sz="1600" i="1" dirty="0" smtClean="0">
                <a:latin typeface="Calibri" panose="020F0502020204030204" pitchFamily="34" charset="0"/>
                <a:cs typeface="Calibri" panose="020F0502020204030204" pitchFamily="34" charset="0"/>
              </a:rPr>
              <a:t>Several topics require follow-up:</a:t>
            </a:r>
            <a:endParaRPr lang="en-US" sz="16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5468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8459372" y="4895217"/>
            <a:ext cx="457200" cy="273844"/>
          </a:xfrm>
        </p:spPr>
        <p:txBody>
          <a:bodyPr/>
          <a:lstStyle/>
          <a:p>
            <a:fld id="{974172A1-1CBF-0B40-9234-7D4D80EC19EA}" type="slidenum">
              <a:rPr lang="en-GB" smtClean="0"/>
              <a:pPr/>
              <a:t>6</a:t>
            </a:fld>
            <a:endParaRPr lang="en-GB" dirty="0"/>
          </a:p>
        </p:txBody>
      </p:sp>
      <p:sp>
        <p:nvSpPr>
          <p:cNvPr id="5" name="Titre 4"/>
          <p:cNvSpPr>
            <a:spLocks noGrp="1"/>
          </p:cNvSpPr>
          <p:nvPr>
            <p:ph type="title"/>
          </p:nvPr>
        </p:nvSpPr>
        <p:spPr>
          <a:xfrm>
            <a:off x="1295400" y="206375"/>
            <a:ext cx="7423288" cy="857250"/>
          </a:xfrm>
        </p:spPr>
        <p:txBody>
          <a:bodyPr/>
          <a:lstStyle/>
          <a:p>
            <a:r>
              <a:rPr lang="en-GB" dirty="0" smtClean="0">
                <a:latin typeface="Calibri" panose="020F0502020204030204" pitchFamily="34" charset="0"/>
                <a:cs typeface="Calibri" panose="020F0502020204030204" pitchFamily="34" charset="0"/>
              </a:rPr>
              <a:t>IR layout and lattice</a:t>
            </a:r>
            <a:endParaRPr lang="en-GB" dirty="0">
              <a:latin typeface="Calibri" panose="020F0502020204030204" pitchFamily="34" charset="0"/>
              <a:cs typeface="Calibri" panose="020F0502020204030204" pitchFamily="34" charset="0"/>
            </a:endParaRPr>
          </a:p>
        </p:txBody>
      </p:sp>
      <p:sp>
        <p:nvSpPr>
          <p:cNvPr id="14" name="Espace réservé du contenu 1"/>
          <p:cNvSpPr>
            <a:spLocks noGrp="1"/>
          </p:cNvSpPr>
          <p:nvPr>
            <p:ph sz="quarter" idx="12"/>
          </p:nvPr>
        </p:nvSpPr>
        <p:spPr>
          <a:xfrm>
            <a:off x="293058" y="1536483"/>
            <a:ext cx="8392642" cy="3168352"/>
          </a:xfrm>
        </p:spPr>
        <p:txBody>
          <a:bodyPr lIns="91440" tIns="45720" rIns="91440" bIns="45720" anchor="t"/>
          <a:lstStyle/>
          <a:p>
            <a:r>
              <a:rPr lang="en-GB" sz="1600" b="1" dirty="0" smtClean="0">
                <a:latin typeface="Calibri" panose="020F0502020204030204" pitchFamily="34" charset="0"/>
                <a:ea typeface="Tahoma" panose="020B0604030504040204" pitchFamily="34" charset="0"/>
                <a:cs typeface="Calibri" panose="020F0502020204030204" pitchFamily="34" charset="0"/>
              </a:rPr>
              <a:t>Realistic space requirements for nozzle-magnet interconnect</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Presently, there is no space included in the present layout</a:t>
            </a:r>
            <a:endPar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Need to account for cryostat end cap, cold-warm transition, flanges, BPMs? + routing of</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services (e.g. nozzle cooling circuits);</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Also depends on how the nozzle will be supported and if we need a support structure outside of the detector</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In order to account for the necessary space, likely have </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to increase L*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which </a:t>
            </a:r>
            <a:r>
              <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in turn will increase the length of the final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focus</a:t>
            </a:r>
            <a:endParaRPr lang="en-GB" sz="1400" dirty="0" smtClean="0">
              <a:latin typeface="Calibri" panose="020F0502020204030204" pitchFamily="34" charset="0"/>
              <a:ea typeface="Tahoma" panose="020B0604030504040204" pitchFamily="34" charset="0"/>
              <a:cs typeface="Calibri" panose="020F0502020204030204" pitchFamily="34" charset="0"/>
            </a:endParaRPr>
          </a:p>
          <a:p>
            <a:r>
              <a:rPr lang="en-GB" sz="1600" b="1" dirty="0" smtClean="0">
                <a:latin typeface="Calibri" panose="020F0502020204030204" pitchFamily="34" charset="0"/>
                <a:ea typeface="Tahoma" panose="020B0604030504040204" pitchFamily="34" charset="0"/>
                <a:cs typeface="Calibri" panose="020F0502020204030204" pitchFamily="34" charset="0"/>
              </a:rPr>
              <a:t>Realistic space requirements for magnet-magnet interconnects in IR</a:t>
            </a:r>
          </a:p>
          <a:p>
            <a:pPr lvl="1"/>
            <a:r>
              <a:rPr lang="en-GB" sz="1400" dirty="0" smtClean="0">
                <a:latin typeface="Calibri"/>
                <a:ea typeface="Tahoma"/>
                <a:cs typeface="Calibri"/>
              </a:rPr>
              <a:t>The presently assumed interconnect lengths are probably not sufficient </a:t>
            </a:r>
            <a:r>
              <a:rPr lang="en-GB" sz="1400" b="1" dirty="0">
                <a:latin typeface="Calibri" panose="020F0502020204030204" pitchFamily="34" charset="0"/>
                <a:ea typeface="Tahoma" panose="020B0604030504040204" pitchFamily="34" charset="0"/>
                <a:cs typeface="Calibri" panose="020F0502020204030204" pitchFamily="34" charset="0"/>
              </a:rPr>
              <a:t>(discussion at annual meeting</a:t>
            </a:r>
            <a:r>
              <a:rPr lang="en-GB" sz="1400" b="1" dirty="0" smtClean="0">
                <a:latin typeface="Calibri" panose="020F0502020204030204" pitchFamily="34" charset="0"/>
                <a:ea typeface="Tahoma" panose="020B0604030504040204" pitchFamily="34" charset="0"/>
                <a:cs typeface="Calibri" panose="020F0502020204030204" pitchFamily="34" charset="0"/>
              </a:rPr>
              <a:t>)</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Possibly need to increase the interconnect length, which will increase the length of the final focus</a:t>
            </a:r>
          </a:p>
          <a:p>
            <a:pPr lvl="1"/>
            <a:endParaRPr lang="en-GB" sz="1200" b="1" dirty="0" smtClean="0">
              <a:latin typeface="Calibri" panose="020F0502020204030204" pitchFamily="34" charset="0"/>
              <a:ea typeface="Tahoma" panose="020B0604030504040204" pitchFamily="34" charset="0"/>
              <a:cs typeface="Calibri" panose="020F0502020204030204" pitchFamily="34" charset="0"/>
            </a:endParaRPr>
          </a:p>
          <a:p>
            <a:pPr marL="457200" lvl="1" indent="0">
              <a:buNone/>
            </a:pPr>
            <a:endParaRPr lang="en-GB" sz="1200" b="1" dirty="0" smtClean="0">
              <a:latin typeface="Calibri" panose="020F0502020204030204" pitchFamily="34" charset="0"/>
              <a:ea typeface="Tahoma" panose="020B0604030504040204" pitchFamily="34" charset="0"/>
              <a:cs typeface="Calibri" panose="020F0502020204030204" pitchFamily="34" charset="0"/>
            </a:endParaRPr>
          </a:p>
          <a:p>
            <a:pPr lvl="1"/>
            <a:endParaRPr lang="en-GB" sz="1200" b="1" dirty="0">
              <a:latin typeface="Calibri" panose="020F0502020204030204" pitchFamily="34" charset="0"/>
              <a:ea typeface="Tahoma" panose="020B0604030504040204" pitchFamily="34" charset="0"/>
              <a:cs typeface="Calibri" panose="020F0502020204030204" pitchFamily="34" charset="0"/>
            </a:endParaRPr>
          </a:p>
          <a:p>
            <a:endParaRPr lang="en-GB" sz="2200" dirty="0">
              <a:latin typeface="Calibri" panose="020F0502020204030204" pitchFamily="34" charset="0"/>
              <a:ea typeface="Tahoma" panose="020B0604030504040204" pitchFamily="34" charset="0"/>
              <a:cs typeface="Calibri" panose="020F0502020204030204" pitchFamily="34" charset="0"/>
            </a:endParaRPr>
          </a:p>
          <a:p>
            <a:pPr lvl="1"/>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US" sz="2200" b="1"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1084" r="49593" b="20153"/>
          <a:stretch/>
        </p:blipFill>
        <p:spPr>
          <a:xfrm>
            <a:off x="6221160" y="678423"/>
            <a:ext cx="2497528" cy="129367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6153792" y="774825"/>
            <a:ext cx="2725426" cy="246221"/>
          </a:xfrm>
          <a:prstGeom prst="rect">
            <a:avLst/>
          </a:prstGeom>
          <a:noFill/>
        </p:spPr>
        <p:txBody>
          <a:bodyPr wrap="none" rtlCol="0">
            <a:spAutoFit/>
          </a:bodyPr>
          <a:lstStyle/>
          <a:p>
            <a:r>
              <a:rPr lang="en-US" sz="1000" b="1" dirty="0" smtClean="0">
                <a:solidFill>
                  <a:schemeClr val="bg1"/>
                </a:solidFill>
                <a:latin typeface="Calibri" panose="020F0502020204030204" pitchFamily="34" charset="0"/>
                <a:cs typeface="Calibri" panose="020F0502020204030204" pitchFamily="34" charset="0"/>
              </a:rPr>
              <a:t>Presently no space between magnet and nozzle</a:t>
            </a:r>
            <a:endParaRPr lang="en-US" sz="1000" b="1" dirty="0">
              <a:solidFill>
                <a:schemeClr val="bg1"/>
              </a:solidFill>
              <a:latin typeface="Calibri" panose="020F0502020204030204" pitchFamily="34" charset="0"/>
              <a:cs typeface="Calibri" panose="020F0502020204030204" pitchFamily="34" charset="0"/>
            </a:endParaRPr>
          </a:p>
        </p:txBody>
      </p:sp>
      <p:cxnSp>
        <p:nvCxnSpPr>
          <p:cNvPr id="10" name="Straight Arrow Connector 9"/>
          <p:cNvCxnSpPr/>
          <p:nvPr/>
        </p:nvCxnSpPr>
        <p:spPr>
          <a:xfrm>
            <a:off x="8044515" y="975990"/>
            <a:ext cx="106777" cy="16844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24492" y="1059582"/>
            <a:ext cx="4663015" cy="338554"/>
          </a:xfrm>
          <a:prstGeom prst="rect">
            <a:avLst/>
          </a:prstGeom>
          <a:noFill/>
        </p:spPr>
        <p:txBody>
          <a:bodyPr wrap="square" rtlCol="0">
            <a:spAutoFit/>
          </a:bodyPr>
          <a:lstStyle/>
          <a:p>
            <a:r>
              <a:rPr lang="en-US" sz="1600" i="1" dirty="0" smtClean="0">
                <a:latin typeface="Calibri" panose="020F0502020204030204" pitchFamily="34" charset="0"/>
                <a:cs typeface="Calibri" panose="020F0502020204030204" pitchFamily="34" charset="0"/>
              </a:rPr>
              <a:t>Several (more) topics require follow-up:</a:t>
            </a:r>
            <a:endParaRPr lang="en-US" sz="16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31056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7884368" y="4904185"/>
            <a:ext cx="457200" cy="273844"/>
          </a:xfrm>
        </p:spPr>
        <p:txBody>
          <a:bodyPr/>
          <a:lstStyle/>
          <a:p>
            <a:fld id="{974172A1-1CBF-0B40-9234-7D4D80EC19EA}" type="slidenum">
              <a:rPr lang="en-GB" smtClean="0"/>
              <a:pPr/>
              <a:t>7</a:t>
            </a:fld>
            <a:endParaRPr lang="en-GB" dirty="0"/>
          </a:p>
        </p:txBody>
      </p:sp>
      <p:sp>
        <p:nvSpPr>
          <p:cNvPr id="5" name="Titre 4"/>
          <p:cNvSpPr>
            <a:spLocks noGrp="1"/>
          </p:cNvSpPr>
          <p:nvPr>
            <p:ph type="title"/>
          </p:nvPr>
        </p:nvSpPr>
        <p:spPr>
          <a:xfrm>
            <a:off x="1295400" y="206375"/>
            <a:ext cx="7423288" cy="857250"/>
          </a:xfrm>
        </p:spPr>
        <p:txBody>
          <a:bodyPr/>
          <a:lstStyle/>
          <a:p>
            <a:r>
              <a:rPr lang="en-GB" dirty="0" smtClean="0">
                <a:latin typeface="Calibri" panose="020F0502020204030204" pitchFamily="34" charset="0"/>
                <a:cs typeface="Calibri" panose="020F0502020204030204" pitchFamily="34" charset="0"/>
              </a:rPr>
              <a:t>Nozzle and central beam chamber</a:t>
            </a:r>
            <a:endParaRPr lang="en-GB"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6713" y="3284505"/>
            <a:ext cx="1570943" cy="117820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5193" y="2437650"/>
            <a:ext cx="1288123" cy="96609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5181" y="721752"/>
            <a:ext cx="2363893" cy="3151857"/>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1755" y="1238407"/>
            <a:ext cx="1811972" cy="128208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71161" y="2437979"/>
            <a:ext cx="1849655" cy="2466206"/>
          </a:xfrm>
          <a:prstGeom prst="rect">
            <a:avLst/>
          </a:prstGeom>
        </p:spPr>
      </p:pic>
      <p:sp>
        <p:nvSpPr>
          <p:cNvPr id="10" name="TextBox 9"/>
          <p:cNvSpPr txBox="1"/>
          <p:nvPr/>
        </p:nvSpPr>
        <p:spPr>
          <a:xfrm>
            <a:off x="5369656" y="961408"/>
            <a:ext cx="2047320" cy="276999"/>
          </a:xfrm>
          <a:prstGeom prst="rect">
            <a:avLst/>
          </a:prstGeom>
          <a:noFill/>
        </p:spPr>
        <p:txBody>
          <a:bodyPr wrap="square" rtlCol="0">
            <a:spAutoFit/>
          </a:bodyPr>
          <a:lstStyle/>
          <a:p>
            <a:r>
              <a:rPr lang="en-US" sz="1200" dirty="0" smtClean="0">
                <a:latin typeface="Calibri" panose="020F0502020204030204" pitchFamily="34" charset="0"/>
                <a:cs typeface="Calibri" panose="020F0502020204030204" pitchFamily="34" charset="0"/>
              </a:rPr>
              <a:t>ATLAS </a:t>
            </a:r>
            <a:r>
              <a:rPr lang="en-US" sz="1200" dirty="0">
                <a:latin typeface="Calibri" panose="020F0502020204030204" pitchFamily="34" charset="0"/>
                <a:cs typeface="Calibri" panose="020F0502020204030204" pitchFamily="34" charset="0"/>
              </a:rPr>
              <a:t>shielding*:</a:t>
            </a:r>
          </a:p>
        </p:txBody>
      </p:sp>
      <p:sp>
        <p:nvSpPr>
          <p:cNvPr id="11" name="Rounded Rectangle 10"/>
          <p:cNvSpPr/>
          <p:nvPr/>
        </p:nvSpPr>
        <p:spPr>
          <a:xfrm>
            <a:off x="6880479" y="2081595"/>
            <a:ext cx="2154068" cy="730006"/>
          </a:xfrm>
          <a:prstGeom prst="roundRect">
            <a:avLst/>
          </a:prstGeom>
          <a:solidFill>
            <a:srgbClr val="E3F1FD"/>
          </a:solidFill>
          <a:ln w="254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b="1" dirty="0">
                <a:solidFill>
                  <a:srgbClr val="002060"/>
                </a:solidFill>
                <a:latin typeface="Calibri" panose="020F0502020204030204" pitchFamily="34" charset="0"/>
                <a:ea typeface="Tahoma" panose="020B0604030504040204" pitchFamily="34" charset="0"/>
                <a:cs typeface="Calibri" panose="020F0502020204030204" pitchFamily="34" charset="0"/>
              </a:rPr>
              <a:t>ATLAS forward shielding:</a:t>
            </a:r>
          </a:p>
          <a:p>
            <a:pPr algn="ct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775 </a:t>
            </a:r>
            <a:r>
              <a:rPr lang="en-US" sz="1000" dirty="0" err="1">
                <a:solidFill>
                  <a:srgbClr val="002060"/>
                </a:solidFill>
                <a:latin typeface="Calibri" panose="020F0502020204030204" pitchFamily="34" charset="0"/>
                <a:ea typeface="Tahoma" panose="020B0604030504040204" pitchFamily="34" charset="0"/>
                <a:cs typeface="Calibri" panose="020F0502020204030204" pitchFamily="34" charset="0"/>
              </a:rPr>
              <a:t>tonnes</a:t>
            </a: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 of cast iron, </a:t>
            </a:r>
          </a:p>
          <a:p>
            <a:pPr algn="ct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50 </a:t>
            </a:r>
            <a:r>
              <a:rPr lang="en-US" sz="1000" dirty="0" err="1">
                <a:solidFill>
                  <a:srgbClr val="002060"/>
                </a:solidFill>
                <a:latin typeface="Calibri" panose="020F0502020204030204" pitchFamily="34" charset="0"/>
                <a:ea typeface="Tahoma" panose="020B0604030504040204" pitchFamily="34" charset="0"/>
                <a:cs typeface="Calibri" panose="020F0502020204030204" pitchFamily="34" charset="0"/>
              </a:rPr>
              <a:t>tonnes</a:t>
            </a: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 of steel plates </a:t>
            </a:r>
          </a:p>
          <a:p>
            <a:pPr algn="ct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11 </a:t>
            </a:r>
            <a:r>
              <a:rPr lang="en-US" sz="1000" dirty="0" err="1">
                <a:solidFill>
                  <a:srgbClr val="002060"/>
                </a:solidFill>
                <a:latin typeface="Calibri" panose="020F0502020204030204" pitchFamily="34" charset="0"/>
                <a:ea typeface="Tahoma" panose="020B0604030504040204" pitchFamily="34" charset="0"/>
                <a:cs typeface="Calibri" panose="020F0502020204030204" pitchFamily="34" charset="0"/>
              </a:rPr>
              <a:t>tonnes</a:t>
            </a: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 of borated polyethylene</a:t>
            </a:r>
            <a:endParaRPr lang="pl-PL" sz="1000" dirty="0">
              <a:solidFill>
                <a:srgbClr val="002060"/>
              </a:solidFill>
              <a:latin typeface="Calibri" panose="020F0502020204030204" pitchFamily="34" charset="0"/>
              <a:ea typeface="Tahoma" panose="020B0604030504040204" pitchFamily="34" charset="0"/>
              <a:cs typeface="Calibri" panose="020F0502020204030204" pitchFamily="34" charset="0"/>
            </a:endParaRPr>
          </a:p>
        </p:txBody>
      </p:sp>
      <p:sp>
        <p:nvSpPr>
          <p:cNvPr id="12" name="Rounded Rectangle 11"/>
          <p:cNvSpPr/>
          <p:nvPr/>
        </p:nvSpPr>
        <p:spPr>
          <a:xfrm>
            <a:off x="5171649" y="4299942"/>
            <a:ext cx="1656690" cy="639104"/>
          </a:xfrm>
          <a:prstGeom prst="roundRect">
            <a:avLst/>
          </a:prstGeom>
          <a:solidFill>
            <a:srgbClr val="E3F1FD"/>
          </a:solidFill>
          <a:ln w="254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b="1" dirty="0">
                <a:solidFill>
                  <a:srgbClr val="002060"/>
                </a:solidFill>
                <a:latin typeface="Calibri" panose="020F0502020204030204" pitchFamily="34" charset="0"/>
                <a:ea typeface="Tahoma" panose="020B0604030504040204" pitchFamily="34" charset="0"/>
                <a:cs typeface="Calibri" panose="020F0502020204030204" pitchFamily="34" charset="0"/>
              </a:rPr>
              <a:t>ATLAS toroid shielding:</a:t>
            </a:r>
          </a:p>
          <a:p>
            <a:pPr algn="ct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110 </a:t>
            </a:r>
            <a:r>
              <a:rPr lang="en-US" sz="1000" dirty="0" err="1">
                <a:solidFill>
                  <a:srgbClr val="002060"/>
                </a:solidFill>
                <a:latin typeface="Calibri" panose="020F0502020204030204" pitchFamily="34" charset="0"/>
                <a:ea typeface="Tahoma" panose="020B0604030504040204" pitchFamily="34" charset="0"/>
                <a:cs typeface="Calibri" panose="020F0502020204030204" pitchFamily="34" charset="0"/>
              </a:rPr>
              <a:t>tonnes</a:t>
            </a: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 of cast iron,</a:t>
            </a:r>
          </a:p>
          <a:p>
            <a:pPr algn="ct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2.6 </a:t>
            </a:r>
            <a:r>
              <a:rPr lang="en-US" sz="1000" dirty="0" err="1">
                <a:solidFill>
                  <a:srgbClr val="002060"/>
                </a:solidFill>
                <a:latin typeface="Calibri" panose="020F0502020204030204" pitchFamily="34" charset="0"/>
                <a:ea typeface="Tahoma" panose="020B0604030504040204" pitchFamily="34" charset="0"/>
                <a:cs typeface="Calibri" panose="020F0502020204030204" pitchFamily="34" charset="0"/>
              </a:rPr>
              <a:t>tonnes</a:t>
            </a:r>
            <a:r>
              <a:rPr lang="en-US" sz="1000" dirty="0">
                <a:solidFill>
                  <a:srgbClr val="002060"/>
                </a:solidFill>
                <a:latin typeface="Calibri" panose="020F0502020204030204" pitchFamily="34" charset="0"/>
                <a:ea typeface="Tahoma" panose="020B0604030504040204" pitchFamily="34" charset="0"/>
                <a:cs typeface="Calibri" panose="020F0502020204030204" pitchFamily="34" charset="0"/>
              </a:rPr>
              <a:t> of borated polyethylene </a:t>
            </a:r>
            <a:endParaRPr lang="pl-PL" sz="1000" dirty="0">
              <a:solidFill>
                <a:srgbClr val="002060"/>
              </a:solidFill>
              <a:latin typeface="Calibri" panose="020F0502020204030204" pitchFamily="34" charset="0"/>
              <a:ea typeface="Tahoma" panose="020B0604030504040204" pitchFamily="34" charset="0"/>
              <a:cs typeface="Calibri" panose="020F0502020204030204" pitchFamily="34" charset="0"/>
            </a:endParaRPr>
          </a:p>
        </p:txBody>
      </p:sp>
      <p:sp>
        <p:nvSpPr>
          <p:cNvPr id="13" name="Rectangle 12"/>
          <p:cNvSpPr/>
          <p:nvPr/>
        </p:nvSpPr>
        <p:spPr>
          <a:xfrm>
            <a:off x="323528" y="4733330"/>
            <a:ext cx="4173963" cy="307777"/>
          </a:xfrm>
          <a:prstGeom prst="rect">
            <a:avLst/>
          </a:prstGeom>
        </p:spPr>
        <p:txBody>
          <a:bodyPr wrap="none">
            <a:spAutoFit/>
          </a:bodyPr>
          <a:lstStyle/>
          <a:p>
            <a:r>
              <a:rPr lang="en-US" sz="1400" i="1" dirty="0">
                <a:latin typeface="Calibri" panose="020F0502020204030204" pitchFamily="34" charset="0"/>
                <a:cs typeface="Calibri" panose="020F0502020204030204" pitchFamily="34" charset="0"/>
              </a:rPr>
              <a:t>*Pictures/info from https://atlas-shielding.web.cern.ch</a:t>
            </a:r>
            <a:endParaRPr lang="en-US" sz="1400" i="1" dirty="0"/>
          </a:p>
        </p:txBody>
      </p:sp>
      <p:sp>
        <p:nvSpPr>
          <p:cNvPr id="14" name="Espace réservé du contenu 1"/>
          <p:cNvSpPr>
            <a:spLocks noGrp="1"/>
          </p:cNvSpPr>
          <p:nvPr>
            <p:ph sz="quarter" idx="12"/>
          </p:nvPr>
        </p:nvSpPr>
        <p:spPr>
          <a:xfrm>
            <a:off x="138227" y="1392568"/>
            <a:ext cx="4725357" cy="3123398"/>
          </a:xfrm>
        </p:spPr>
        <p:txBody>
          <a:bodyPr/>
          <a:lstStyle/>
          <a:p>
            <a:r>
              <a:rPr lang="en-GB" sz="1600" b="1" dirty="0" smtClean="0">
                <a:latin typeface="Calibri" panose="020F0502020204030204" pitchFamily="34" charset="0"/>
                <a:ea typeface="Tahoma" panose="020B0604030504040204" pitchFamily="34" charset="0"/>
                <a:cs typeface="Calibri" panose="020F0502020204030204" pitchFamily="34" charset="0"/>
              </a:rPr>
              <a:t>Technical nozzle design</a:t>
            </a:r>
            <a:r>
              <a:rPr lang="en-GB" sz="1600" b="1" dirty="0" smtClean="0">
                <a:latin typeface="Calibri" panose="020F0502020204030204" pitchFamily="34" charset="0"/>
                <a:ea typeface="Tahoma" panose="020B0604030504040204" pitchFamily="34" charset="0"/>
                <a:cs typeface="Calibri" panose="020F0502020204030204" pitchFamily="34" charset="0"/>
              </a:rPr>
              <a:t>:</a:t>
            </a:r>
            <a:endParaRPr lang="en-GB" sz="1600" b="1" dirty="0">
              <a:latin typeface="Calibri" panose="020F0502020204030204" pitchFamily="34" charset="0"/>
              <a:ea typeface="Tahoma" panose="020B0604030504040204" pitchFamily="34" charset="0"/>
              <a:cs typeface="Calibri" panose="020F0502020204030204" pitchFamily="34" charset="0"/>
            </a:endParaRPr>
          </a:p>
          <a:p>
            <a:pPr lvl="1"/>
            <a:r>
              <a:rPr lang="en-GB" sz="1400" dirty="0">
                <a:latin typeface="Calibri" panose="020F0502020204030204" pitchFamily="34" charset="0"/>
                <a:ea typeface="Tahoma" panose="020B0604030504040204" pitchFamily="34" charset="0"/>
                <a:cs typeface="Calibri" panose="020F0502020204030204" pitchFamily="34" charset="0"/>
              </a:rPr>
              <a:t>Integration and support inside detector</a:t>
            </a:r>
          </a:p>
          <a:p>
            <a:pPr lvl="1"/>
            <a:r>
              <a:rPr lang="en-GB" sz="1400" dirty="0">
                <a:latin typeface="Calibri" panose="020F0502020204030204" pitchFamily="34" charset="0"/>
                <a:ea typeface="Tahoma" panose="020B0604030504040204" pitchFamily="34" charset="0"/>
                <a:cs typeface="Calibri" panose="020F0502020204030204" pitchFamily="34" charset="0"/>
              </a:rPr>
              <a:t>Shielding segmentation and assembly</a:t>
            </a:r>
          </a:p>
          <a:p>
            <a:pPr lvl="1"/>
            <a:r>
              <a:rPr lang="en-GB" sz="1400" dirty="0">
                <a:latin typeface="Calibri" panose="020F0502020204030204" pitchFamily="34" charset="0"/>
                <a:ea typeface="Tahoma" panose="020B0604030504040204" pitchFamily="34" charset="0"/>
                <a:cs typeface="Calibri" panose="020F0502020204030204" pitchFamily="34" charset="0"/>
              </a:rPr>
              <a:t>Selection of specific material (tungsten heavy alloy) → machining is an important aspect</a:t>
            </a:r>
          </a:p>
          <a:p>
            <a:pPr lvl="1"/>
            <a:r>
              <a:rPr lang="en-GB" sz="1400" dirty="0">
                <a:latin typeface="Calibri" panose="020F0502020204030204" pitchFamily="34" charset="0"/>
                <a:ea typeface="Tahoma" panose="020B0604030504040204" pitchFamily="34" charset="0"/>
                <a:cs typeface="Calibri" panose="020F0502020204030204" pitchFamily="34" charset="0"/>
              </a:rPr>
              <a:t>Heat extraction (cooling</a:t>
            </a:r>
            <a:r>
              <a:rPr lang="en-GB" sz="1400" dirty="0" smtClean="0">
                <a:latin typeface="Calibri" panose="020F0502020204030204" pitchFamily="34" charset="0"/>
                <a:ea typeface="Tahoma" panose="020B0604030504040204" pitchFamily="34" charset="0"/>
                <a:cs typeface="Calibri" panose="020F0502020204030204" pitchFamily="34" charset="0"/>
              </a:rPr>
              <a:t>)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thermo-mechanical studies</a:t>
            </a:r>
            <a:endParaRPr lang="en-GB" sz="1400" dirty="0">
              <a:latin typeface="Calibri" panose="020F0502020204030204" pitchFamily="34" charset="0"/>
              <a:ea typeface="Tahoma" panose="020B0604030504040204" pitchFamily="34" charset="0"/>
              <a:cs typeface="Calibri" panose="020F0502020204030204" pitchFamily="34" charset="0"/>
            </a:endParaRPr>
          </a:p>
          <a:p>
            <a:pPr lvl="1"/>
            <a:r>
              <a:rPr lang="en-GB" sz="1400" dirty="0">
                <a:latin typeface="Calibri" panose="020F0502020204030204" pitchFamily="34" charset="0"/>
                <a:ea typeface="Tahoma" panose="020B0604030504040204" pitchFamily="34" charset="0"/>
                <a:cs typeface="Calibri" panose="020F0502020204030204" pitchFamily="34" charset="0"/>
              </a:rPr>
              <a:t>Alignment, vibrations, tolerances, etc.</a:t>
            </a:r>
          </a:p>
          <a:p>
            <a:pPr lvl="1"/>
            <a:r>
              <a:rPr lang="en-GB" sz="1400" dirty="0">
                <a:latin typeface="Calibri" panose="020F0502020204030204" pitchFamily="34" charset="0"/>
                <a:ea typeface="Tahoma" panose="020B0604030504040204" pitchFamily="34" charset="0"/>
                <a:cs typeface="Calibri" panose="020F0502020204030204" pitchFamily="34" charset="0"/>
              </a:rPr>
              <a:t>Dedicated vacuum chamber inside </a:t>
            </a:r>
            <a:r>
              <a:rPr lang="en-GB" sz="1400" dirty="0" smtClean="0">
                <a:latin typeface="Calibri" panose="020F0502020204030204" pitchFamily="34" charset="0"/>
                <a:ea typeface="Tahoma" panose="020B0604030504040204" pitchFamily="34" charset="0"/>
                <a:cs typeface="Calibri" panose="020F0502020204030204" pitchFamily="34" charset="0"/>
              </a:rPr>
              <a:t>nozzle?</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Integration of instrumentation</a:t>
            </a:r>
            <a:r>
              <a:rPr lang="en-GB" sz="1400" dirty="0" smtClean="0">
                <a:latin typeface="Calibri" panose="020F0502020204030204" pitchFamily="34" charset="0"/>
                <a:ea typeface="Tahoma" panose="020B0604030504040204" pitchFamily="34" charset="0"/>
                <a:cs typeface="Calibri" panose="020F0502020204030204" pitchFamily="34" charset="0"/>
              </a:rPr>
              <a:t>?</a:t>
            </a:r>
          </a:p>
          <a:p>
            <a:r>
              <a:rPr lang="en-GB" sz="1600" b="1" dirty="0">
                <a:latin typeface="Calibri" panose="020F0502020204030204" pitchFamily="34" charset="0"/>
                <a:ea typeface="Tahoma" panose="020B0604030504040204" pitchFamily="34" charset="0"/>
                <a:cs typeface="Calibri" panose="020F0502020204030204" pitchFamily="34" charset="0"/>
              </a:rPr>
              <a:t>Technical </a:t>
            </a:r>
            <a:r>
              <a:rPr lang="en-GB" sz="1600" b="1" dirty="0" smtClean="0">
                <a:latin typeface="Calibri" panose="020F0502020204030204" pitchFamily="34" charset="0"/>
                <a:ea typeface="Tahoma" panose="020B0604030504040204" pitchFamily="34" charset="0"/>
                <a:cs typeface="Calibri" panose="020F0502020204030204" pitchFamily="34" charset="0"/>
              </a:rPr>
              <a:t>chamber </a:t>
            </a:r>
            <a:r>
              <a:rPr lang="en-GB" sz="1600" b="1" dirty="0">
                <a:latin typeface="Calibri" panose="020F0502020204030204" pitchFamily="34" charset="0"/>
                <a:ea typeface="Tahoma" panose="020B0604030504040204" pitchFamily="34" charset="0"/>
                <a:cs typeface="Calibri" panose="020F0502020204030204" pitchFamily="34" charset="0"/>
              </a:rPr>
              <a:t>design:</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Material budget, support, cooling, integration, …</a:t>
            </a:r>
            <a:endParaRPr lang="en-GB" sz="1400" dirty="0">
              <a:latin typeface="Calibri" panose="020F0502020204030204" pitchFamily="34" charset="0"/>
              <a:ea typeface="Tahoma" panose="020B0604030504040204" pitchFamily="34" charset="0"/>
              <a:cs typeface="Calibri" panose="020F0502020204030204" pitchFamily="34" charset="0"/>
            </a:endParaRPr>
          </a:p>
          <a:p>
            <a:endParaRPr lang="en-GB" sz="1800"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sp>
        <p:nvSpPr>
          <p:cNvPr id="15" name="TextBox 14"/>
          <p:cNvSpPr txBox="1"/>
          <p:nvPr/>
        </p:nvSpPr>
        <p:spPr>
          <a:xfrm>
            <a:off x="424492" y="1059582"/>
            <a:ext cx="4663015" cy="338554"/>
          </a:xfrm>
          <a:prstGeom prst="rect">
            <a:avLst/>
          </a:prstGeom>
          <a:noFill/>
        </p:spPr>
        <p:txBody>
          <a:bodyPr wrap="square" rtlCol="0">
            <a:spAutoFit/>
          </a:bodyPr>
          <a:lstStyle/>
          <a:p>
            <a:r>
              <a:rPr lang="en-US" sz="1600" i="1" dirty="0" smtClean="0">
                <a:latin typeface="Calibri" panose="020F0502020204030204" pitchFamily="34" charset="0"/>
                <a:cs typeface="Calibri" panose="020F0502020204030204" pitchFamily="34" charset="0"/>
              </a:rPr>
              <a:t>Several topics require follow-up:</a:t>
            </a:r>
            <a:endParaRPr lang="en-US" sz="16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3680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contenu 1"/>
          <p:cNvSpPr txBox="1">
            <a:spLocks/>
          </p:cNvSpPr>
          <p:nvPr/>
        </p:nvSpPr>
        <p:spPr>
          <a:xfrm>
            <a:off x="248026" y="1754657"/>
            <a:ext cx="4756022" cy="1296144"/>
          </a:xfrm>
          <a:prstGeom prst="rect">
            <a:avLst/>
          </a:prstGeom>
          <a:solidFill>
            <a:schemeClr val="bg1"/>
          </a:solidFill>
        </p:spPr>
        <p:txBody>
          <a:bodyPr lIns="91440" tIns="45720" rIns="91440" bIns="45720" anchor="t"/>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Detector and solenoid integration</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What are the envelopes for the detector + solenoid?</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What are the space requirements for opening the detector?</a:t>
            </a:r>
          </a:p>
          <a:p>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Nozzle integration</a:t>
            </a:r>
            <a:endParaRPr lang="en-GB" sz="1600" b="1"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How is the nozzle supported?</a:t>
            </a:r>
          </a:p>
          <a:p>
            <a:pPr lvl="1"/>
            <a:endParaRPr lang="en-GB" sz="1400" dirty="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endParaRPr lang="en-GB" sz="18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endParaRPr lang="en-GB" sz="2200" b="1" dirty="0" smtClean="0">
              <a:latin typeface="Calibri" panose="020F0502020204030204" pitchFamily="34" charset="0"/>
              <a:ea typeface="Tahoma" panose="020B0604030504040204" pitchFamily="34" charset="0"/>
              <a:cs typeface="Calibri" panose="020F0502020204030204" pitchFamily="34" charset="0"/>
            </a:endParaRPr>
          </a:p>
          <a:p>
            <a:endParaRPr lang="en-GB" sz="2200" dirty="0" smtClean="0">
              <a:latin typeface="Calibri" panose="020F0502020204030204" pitchFamily="34" charset="0"/>
              <a:ea typeface="Tahoma" panose="020B0604030504040204" pitchFamily="34" charset="0"/>
              <a:cs typeface="Calibri" panose="020F0502020204030204" pitchFamily="34" charset="0"/>
            </a:endParaRPr>
          </a:p>
          <a:p>
            <a:pPr lvl="1"/>
            <a:endParaRPr lang="en-US" sz="1800" dirty="0" smtClean="0">
              <a:latin typeface="Calibri" panose="020F0502020204030204" pitchFamily="34" charset="0"/>
              <a:ea typeface="Tahoma" panose="020B0604030504040204" pitchFamily="34" charset="0"/>
              <a:cs typeface="Calibri" panose="020F0502020204030204" pitchFamily="34" charset="0"/>
            </a:endParaRPr>
          </a:p>
          <a:p>
            <a:endParaRPr lang="en-US" sz="2200" b="1" dirty="0" smtClean="0">
              <a:latin typeface="Calibri" panose="020F0502020204030204" pitchFamily="34" charset="0"/>
              <a:ea typeface="Tahoma" panose="020B0604030504040204" pitchFamily="34" charset="0"/>
              <a:cs typeface="Calibri" panose="020F0502020204030204" pitchFamily="34" charset="0"/>
            </a:endParaRPr>
          </a:p>
          <a:p>
            <a:pPr lvl="1"/>
            <a:endParaRPr lang="en-GB" sz="1800" dirty="0" smtClean="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sp>
        <p:nvSpPr>
          <p:cNvPr id="4" name="Espace réservé du numéro de diapositive 3"/>
          <p:cNvSpPr>
            <a:spLocks noGrp="1"/>
          </p:cNvSpPr>
          <p:nvPr>
            <p:ph type="sldNum" sz="quarter" idx="4"/>
          </p:nvPr>
        </p:nvSpPr>
        <p:spPr>
          <a:xfrm>
            <a:off x="7884368" y="4904185"/>
            <a:ext cx="457200" cy="273844"/>
          </a:xfrm>
        </p:spPr>
        <p:txBody>
          <a:bodyPr/>
          <a:lstStyle/>
          <a:p>
            <a:fld id="{974172A1-1CBF-0B40-9234-7D4D80EC19EA}" type="slidenum">
              <a:rPr lang="en-GB" smtClean="0"/>
              <a:pPr/>
              <a:t>8</a:t>
            </a:fld>
            <a:endParaRPr lang="en-GB" dirty="0"/>
          </a:p>
        </p:txBody>
      </p:sp>
      <p:sp>
        <p:nvSpPr>
          <p:cNvPr id="5" name="Titre 4"/>
          <p:cNvSpPr>
            <a:spLocks noGrp="1"/>
          </p:cNvSpPr>
          <p:nvPr>
            <p:ph type="title"/>
          </p:nvPr>
        </p:nvSpPr>
        <p:spPr>
          <a:xfrm>
            <a:off x="1295400" y="206375"/>
            <a:ext cx="7423288" cy="857250"/>
          </a:xfrm>
        </p:spPr>
        <p:txBody>
          <a:bodyPr/>
          <a:lstStyle/>
          <a:p>
            <a:r>
              <a:rPr lang="en-GB" dirty="0" smtClean="0">
                <a:latin typeface="Calibri" panose="020F0502020204030204" pitchFamily="34" charset="0"/>
                <a:cs typeface="Calibri" panose="020F0502020204030204" pitchFamily="34" charset="0"/>
              </a:rPr>
              <a:t>MDI integration</a:t>
            </a:r>
            <a:endParaRPr lang="en-GB" dirty="0">
              <a:latin typeface="Calibri" panose="020F0502020204030204" pitchFamily="34" charset="0"/>
              <a:cs typeface="Calibri" panose="020F0502020204030204" pitchFamily="34" charset="0"/>
            </a:endParaRPr>
          </a:p>
        </p:txBody>
      </p:sp>
      <p:sp>
        <p:nvSpPr>
          <p:cNvPr id="25" name="Espace réservé du contenu 1"/>
          <p:cNvSpPr>
            <a:spLocks noGrp="1"/>
          </p:cNvSpPr>
          <p:nvPr>
            <p:ph sz="quarter" idx="12"/>
          </p:nvPr>
        </p:nvSpPr>
        <p:spPr>
          <a:xfrm>
            <a:off x="229196" y="3377291"/>
            <a:ext cx="8208912" cy="1296144"/>
          </a:xfrm>
          <a:solidFill>
            <a:schemeClr val="bg1"/>
          </a:solidFill>
        </p:spPr>
        <p:txBody>
          <a:bodyPr lIns="91440" tIns="45720" rIns="91440" bIns="45720" anchor="t"/>
          <a:lstStyle/>
          <a:p>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Final focus</a:t>
            </a:r>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a:t>
            </a:r>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magnet </a:t>
            </a:r>
            <a:r>
              <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integration and surrounding shielding</a:t>
            </a:r>
            <a:endParaRPr lang="en-GB" sz="1600" b="1"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pPr lvl="1"/>
            <a:r>
              <a:rPr lang="en-GB" sz="1400" dirty="0" smtClean="0">
                <a:solidFill>
                  <a:schemeClr val="accent1"/>
                </a:solidFill>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Are the final focus magnets and the surrounding shielding elements located on a </a:t>
            </a:r>
            <a:r>
              <a:rPr lang="en-GB" sz="1400" dirty="0" smtClean="0">
                <a:solidFill>
                  <a:schemeClr val="accent1"/>
                </a:solidFill>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support structure</a:t>
            </a:r>
            <a:r>
              <a:rPr lang="en-GB" sz="1400" dirty="0" smtClean="0">
                <a:solidFill>
                  <a:schemeClr val="accent1"/>
                </a:solidFill>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inside the detector cavern or does the collider tunnel extend until the detector? </a:t>
            </a:r>
          </a:p>
          <a:p>
            <a:pPr lvl="1"/>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What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are the space requirements for the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FF magnet cryostats and required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services (cryogenic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lines, cables, </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etc</a:t>
            </a:r>
            <a:r>
              <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rPr>
              <a:t>.)? What are access requirements for installation/handling/maintenance for the magnets? How tight can the surrounding shielding enclose the magnets?</a:t>
            </a:r>
            <a:endPar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pPr marL="457200" lvl="1" indent="0">
              <a:buNone/>
            </a:pPr>
            <a:endParaRPr lang="en-GB" sz="14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a:p>
            <a:endParaRPr lang="en-GB" sz="2200" dirty="0">
              <a:latin typeface="Calibri" panose="020F0502020204030204" pitchFamily="34" charset="0"/>
              <a:ea typeface="Tahoma" panose="020B0604030504040204" pitchFamily="34" charset="0"/>
              <a:cs typeface="Calibri" panose="020F0502020204030204" pitchFamily="34" charset="0"/>
            </a:endParaRPr>
          </a:p>
          <a:p>
            <a:pPr lvl="1"/>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US" sz="2200" b="1"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1041" y="1136799"/>
            <a:ext cx="3904219" cy="1759020"/>
          </a:xfrm>
          <a:prstGeom prst="rect">
            <a:avLst/>
          </a:prstGeom>
        </p:spPr>
      </p:pic>
      <p:sp>
        <p:nvSpPr>
          <p:cNvPr id="3" name="Rounded Rectangle 2"/>
          <p:cNvSpPr/>
          <p:nvPr/>
        </p:nvSpPr>
        <p:spPr>
          <a:xfrm>
            <a:off x="7452319" y="1486788"/>
            <a:ext cx="1393709" cy="1751109"/>
          </a:xfrm>
          <a:prstGeom prst="roundRect">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rot="18905288">
            <a:off x="7236294" y="3033801"/>
            <a:ext cx="432048"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248026" y="1136799"/>
            <a:ext cx="4663015" cy="584775"/>
          </a:xfrm>
          <a:prstGeom prst="rect">
            <a:avLst/>
          </a:prstGeom>
          <a:noFill/>
        </p:spPr>
        <p:txBody>
          <a:bodyPr wrap="square" rtlCol="0">
            <a:spAutoFit/>
          </a:bodyPr>
          <a:lstStyle/>
          <a:p>
            <a:r>
              <a:rPr lang="en-US" sz="1600" i="1" dirty="0" smtClean="0">
                <a:latin typeface="Calibri" panose="020F0502020204030204" pitchFamily="34" charset="0"/>
                <a:cs typeface="Calibri" panose="020F0502020204030204" pitchFamily="34" charset="0"/>
              </a:rPr>
              <a:t>Need to start working on an overall MDI integration model. As a starting point needs some basic input:</a:t>
            </a:r>
            <a:endParaRPr lang="en-US" sz="16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2249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7884368" y="4904185"/>
            <a:ext cx="457200" cy="273844"/>
          </a:xfrm>
        </p:spPr>
        <p:txBody>
          <a:bodyPr/>
          <a:lstStyle/>
          <a:p>
            <a:fld id="{974172A1-1CBF-0B40-9234-7D4D80EC19EA}" type="slidenum">
              <a:rPr lang="en-GB" smtClean="0"/>
              <a:pPr/>
              <a:t>9</a:t>
            </a:fld>
            <a:endParaRPr lang="en-GB" dirty="0"/>
          </a:p>
        </p:txBody>
      </p:sp>
      <p:sp>
        <p:nvSpPr>
          <p:cNvPr id="25" name="Espace réservé du contenu 1"/>
          <p:cNvSpPr>
            <a:spLocks noGrp="1"/>
          </p:cNvSpPr>
          <p:nvPr>
            <p:ph sz="quarter" idx="12"/>
          </p:nvPr>
        </p:nvSpPr>
        <p:spPr>
          <a:xfrm>
            <a:off x="395536" y="1419622"/>
            <a:ext cx="8496944" cy="1944216"/>
          </a:xfrm>
          <a:solidFill>
            <a:schemeClr val="bg1"/>
          </a:solidFill>
        </p:spPr>
        <p:txBody>
          <a:bodyPr lIns="91440" tIns="45720" rIns="91440" bIns="45720" anchor="t"/>
          <a:lstStyle/>
          <a:p>
            <a:r>
              <a:rPr lang="en-GB" sz="1600" b="1" dirty="0" smtClean="0">
                <a:latin typeface="Calibri" panose="020F0502020204030204" pitchFamily="34" charset="0"/>
                <a:ea typeface="Tahoma" panose="020B0604030504040204" pitchFamily="34" charset="0"/>
                <a:cs typeface="Calibri" panose="020F0502020204030204" pitchFamily="34" charset="0"/>
              </a:rPr>
              <a:t>Luminosity measurement</a:t>
            </a:r>
            <a:endParaRPr lang="en-GB" sz="1600" b="1" dirty="0">
              <a:latin typeface="Calibri" panose="020F0502020204030204" pitchFamily="34" charset="0"/>
              <a:ea typeface="Tahoma" panose="020B0604030504040204" pitchFamily="34" charset="0"/>
              <a:cs typeface="Calibri" panose="020F0502020204030204" pitchFamily="34" charset="0"/>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rPr>
              <a:t>Concepts </a:t>
            </a:r>
            <a:r>
              <a:rPr lang="en-GB" sz="1400" dirty="0" smtClean="0">
                <a:latin typeface="Calibri" panose="020F0502020204030204" pitchFamily="34" charset="0"/>
                <a:ea typeface="Tahoma" panose="020B0604030504040204" pitchFamily="34" charset="0"/>
                <a:cs typeface="Calibri" panose="020F0502020204030204" pitchFamily="34" charset="0"/>
              </a:rPr>
              <a:t>for luminosity monitoring and associated </a:t>
            </a:r>
            <a:r>
              <a:rPr lang="en-GB" sz="1400" dirty="0" smtClean="0">
                <a:latin typeface="Calibri" panose="020F0502020204030204" pitchFamily="34" charset="0"/>
                <a:ea typeface="Tahoma" panose="020B0604030504040204" pitchFamily="34" charset="0"/>
                <a:cs typeface="Calibri" panose="020F0502020204030204" pitchFamily="34" charset="0"/>
              </a:rPr>
              <a:t>detectors?</a:t>
            </a:r>
            <a:endParaRPr lang="en-GB" sz="1400" dirty="0" smtClean="0">
              <a:latin typeface="Calibri" panose="020F0502020204030204" pitchFamily="34" charset="0"/>
              <a:ea typeface="Tahoma" panose="020B0604030504040204" pitchFamily="34" charset="0"/>
              <a:cs typeface="Calibri" panose="020F0502020204030204" pitchFamily="34" charset="0"/>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rPr>
              <a:t>Integration </a:t>
            </a:r>
            <a:r>
              <a:rPr lang="en-GB" sz="1400" dirty="0" smtClean="0">
                <a:latin typeface="Calibri" panose="020F0502020204030204" pitchFamily="34" charset="0"/>
                <a:ea typeface="Tahoma" panose="020B0604030504040204" pitchFamily="34" charset="0"/>
                <a:cs typeface="Calibri" panose="020F0502020204030204" pitchFamily="34" charset="0"/>
              </a:rPr>
              <a:t>of luminosity detectors in the forward region (in the nozzle</a:t>
            </a:r>
            <a:r>
              <a:rPr lang="en-GB" sz="1400" dirty="0" smtClean="0">
                <a:latin typeface="Calibri" panose="020F0502020204030204" pitchFamily="34" charset="0"/>
                <a:ea typeface="Tahoma" panose="020B0604030504040204" pitchFamily="34" charset="0"/>
                <a:cs typeface="Calibri" panose="020F0502020204030204" pitchFamily="34" charset="0"/>
              </a:rPr>
              <a:t>?)</a:t>
            </a:r>
          </a:p>
          <a:p>
            <a:r>
              <a:rPr lang="en-GB" sz="1600" b="1" dirty="0">
                <a:latin typeface="Calibri" panose="020F0502020204030204" pitchFamily="34" charset="0"/>
                <a:ea typeface="Tahoma" panose="020B0604030504040204" pitchFamily="34" charset="0"/>
                <a:cs typeface="Calibri" panose="020F0502020204030204" pitchFamily="34" charset="0"/>
              </a:rPr>
              <a:t>Forward muon detectors</a:t>
            </a:r>
          </a:p>
          <a:p>
            <a:pPr lvl="1"/>
            <a:r>
              <a:rPr lang="en-GB" sz="1400" dirty="0" smtClean="0">
                <a:latin typeface="Calibri" panose="020F0502020204030204" pitchFamily="34" charset="0"/>
                <a:ea typeface="Tahoma" panose="020B0604030504040204" pitchFamily="34" charset="0"/>
                <a:cs typeface="Calibri" panose="020F0502020204030204" pitchFamily="34" charset="0"/>
              </a:rPr>
              <a:t>Specs for forward muon detectors?</a:t>
            </a:r>
            <a:endParaRPr lang="en-GB" sz="1400" dirty="0">
              <a:latin typeface="Calibri" panose="020F0502020204030204" pitchFamily="34" charset="0"/>
              <a:ea typeface="Tahoma" panose="020B0604030504040204" pitchFamily="34" charset="0"/>
              <a:cs typeface="Calibri" panose="020F0502020204030204" pitchFamily="34" charset="0"/>
            </a:endParaRPr>
          </a:p>
          <a:p>
            <a:pPr lvl="1"/>
            <a:r>
              <a:rPr lang="en-GB" sz="1400" dirty="0" smtClean="0">
                <a:latin typeface="Calibri" panose="020F0502020204030204" pitchFamily="34" charset="0"/>
                <a:ea typeface="Tahoma" panose="020B0604030504040204" pitchFamily="34" charset="0"/>
                <a:cs typeface="Calibri" panose="020F0502020204030204" pitchFamily="34" charset="0"/>
              </a:rPr>
              <a:t>Possible </a:t>
            </a:r>
            <a:r>
              <a:rPr lang="en-GB" sz="1400" dirty="0">
                <a:latin typeface="Calibri" panose="020F0502020204030204" pitchFamily="34" charset="0"/>
                <a:ea typeface="Tahoma" panose="020B0604030504040204" pitchFamily="34" charset="0"/>
                <a:cs typeface="Calibri" panose="020F0502020204030204" pitchFamily="34" charset="0"/>
              </a:rPr>
              <a:t>integration of in the beam line</a:t>
            </a:r>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GB" sz="1800" dirty="0" smtClean="0">
              <a:latin typeface="Calibri" panose="020F0502020204030204" pitchFamily="34" charset="0"/>
              <a:ea typeface="Tahoma" panose="020B0604030504040204" pitchFamily="34" charset="0"/>
              <a:cs typeface="Calibri" panose="020F0502020204030204" pitchFamily="34" charset="0"/>
              <a:sym typeface="Wingdings" panose="05000000000000000000" pitchFamily="2" charset="2"/>
            </a:endParaRPr>
          </a:p>
          <a:p>
            <a:endParaRPr lang="en-GB" sz="2200" dirty="0">
              <a:latin typeface="Calibri" panose="020F0502020204030204" pitchFamily="34" charset="0"/>
              <a:ea typeface="Tahoma" panose="020B0604030504040204" pitchFamily="34" charset="0"/>
              <a:cs typeface="Calibri" panose="020F0502020204030204" pitchFamily="34" charset="0"/>
            </a:endParaRPr>
          </a:p>
          <a:p>
            <a:pPr lvl="1"/>
            <a:endParaRPr lang="en-US" sz="1800" dirty="0">
              <a:latin typeface="Calibri" panose="020F0502020204030204" pitchFamily="34" charset="0"/>
              <a:ea typeface="Tahoma" panose="020B0604030504040204" pitchFamily="34" charset="0"/>
              <a:cs typeface="Calibri" panose="020F0502020204030204" pitchFamily="34" charset="0"/>
            </a:endParaRPr>
          </a:p>
          <a:p>
            <a:endParaRPr lang="en-US" sz="2200" b="1" dirty="0">
              <a:latin typeface="Calibri" panose="020F0502020204030204" pitchFamily="34" charset="0"/>
              <a:ea typeface="Tahoma" panose="020B0604030504040204" pitchFamily="34" charset="0"/>
              <a:cs typeface="Calibri" panose="020F0502020204030204" pitchFamily="34" charset="0"/>
            </a:endParaRPr>
          </a:p>
          <a:p>
            <a:pPr lvl="1"/>
            <a:endParaRPr lang="en-GB" sz="1800" dirty="0">
              <a:latin typeface="Calibri" panose="020F0502020204030204" pitchFamily="34" charset="0"/>
              <a:ea typeface="Tahoma" panose="020B0604030504040204" pitchFamily="34" charset="0"/>
              <a:cs typeface="Calibri" panose="020F0502020204030204" pitchFamily="34" charset="0"/>
            </a:endParaRPr>
          </a:p>
          <a:p>
            <a:endParaRPr lang="en-GB" sz="2200" b="1" dirty="0">
              <a:latin typeface="Calibri" panose="020F0502020204030204" pitchFamily="34" charset="0"/>
              <a:ea typeface="Tahoma" panose="020B0604030504040204" pitchFamily="34" charset="0"/>
              <a:cs typeface="Calibri" panose="020F0502020204030204" pitchFamily="34" charset="0"/>
            </a:endParaRPr>
          </a:p>
        </p:txBody>
      </p:sp>
      <p:sp>
        <p:nvSpPr>
          <p:cNvPr id="14" name="Titre 4"/>
          <p:cNvSpPr>
            <a:spLocks noGrp="1"/>
          </p:cNvSpPr>
          <p:nvPr>
            <p:ph type="title"/>
          </p:nvPr>
        </p:nvSpPr>
        <p:spPr>
          <a:xfrm>
            <a:off x="1295400" y="206375"/>
            <a:ext cx="7423288" cy="857250"/>
          </a:xfrm>
        </p:spPr>
        <p:txBody>
          <a:bodyPr/>
          <a:lstStyle/>
          <a:p>
            <a:r>
              <a:rPr lang="en-GB" dirty="0" smtClean="0">
                <a:latin typeface="Calibri" panose="020F0502020204030204" pitchFamily="34" charset="0"/>
                <a:cs typeface="Calibri" panose="020F0502020204030204" pitchFamily="34" charset="0"/>
              </a:rPr>
              <a:t>Other topics</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0156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89758</TotalTime>
  <Words>1049</Words>
  <Application>Microsoft Office PowerPoint</Application>
  <PresentationFormat>On-screen Show (16:9)</PresentationFormat>
  <Paragraphs>152</Paragraphs>
  <Slides>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Arial Narrow</vt:lpstr>
      <vt:lpstr>Calibri</vt:lpstr>
      <vt:lpstr>Tahoma</vt:lpstr>
      <vt:lpstr>Wingdings</vt:lpstr>
      <vt:lpstr>IMCC - 1</vt:lpstr>
      <vt:lpstr>1_IMCC - 1</vt:lpstr>
      <vt:lpstr>PowerPoint Presentation</vt:lpstr>
      <vt:lpstr>Introduction</vt:lpstr>
      <vt:lpstr>Beam-induced background</vt:lpstr>
      <vt:lpstr>Beam-induced background</vt:lpstr>
      <vt:lpstr>IR layout and lattice</vt:lpstr>
      <vt:lpstr>IR layout and lattice</vt:lpstr>
      <vt:lpstr>Nozzle and central beam chamber</vt:lpstr>
      <vt:lpstr>MDI integration</vt:lpstr>
      <vt:lpstr>Other topics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Anton Lechner</cp:lastModifiedBy>
  <cp:revision>2536</cp:revision>
  <dcterms:created xsi:type="dcterms:W3CDTF">2021-05-17T12:13:58Z</dcterms:created>
  <dcterms:modified xsi:type="dcterms:W3CDTF">2025-07-28T13:52:20Z</dcterms:modified>
</cp:coreProperties>
</file>