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371" r:id="rId4"/>
    <p:sldId id="372" r:id="rId5"/>
    <p:sldId id="373" r:id="rId6"/>
    <p:sldId id="259" r:id="rId7"/>
    <p:sldId id="321" r:id="rId8"/>
    <p:sldId id="365" r:id="rId9"/>
    <p:sldId id="366" r:id="rId10"/>
    <p:sldId id="369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1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DE421-565E-4BE5-AF85-0A7AFB02FFF0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4DB10-9C85-46E5-9FE0-A9D4A25D2342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27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74DB10-9C85-46E5-9FE0-A9D4A25D2342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95089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6F3157-66FF-48A3-884F-127595D5DE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2287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F7EAB2-3C79-8AA7-C0DB-6A9A594069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5C8B814-D87F-3690-2AF9-408CC871CF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B34C08-4F9F-FDA8-39E3-B5113D6E1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14CECC-B6FA-2E4D-61A5-986FBE210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3E4376-47E7-C15C-1546-22244E251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0958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DCF586-D901-0658-EA30-EE3E303A5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A495737-B6CC-D0D7-64D2-C5745BBD3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105FEB-E240-9C39-47DD-8F0AE597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8CF48C-9AC2-3B13-A0EB-00ECAA07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36FEB-07A1-FA2F-B197-63097AB85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56373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B5C0974-A421-4152-CDB7-A9D4407C80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3F772B0-0AE5-D1DC-A481-BA098B37E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183BAB-75D8-7073-722A-EA4895B29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F602C9-C0A4-9CF2-528B-79DB765C1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AF6B1C-DDA4-4625-576E-2757D1134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27539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475252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" y="188640"/>
            <a:ext cx="535230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.ch\dfs\Users\c\ciapettm\Documents\Library\Logos\CERN-logo-blue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92" y="247311"/>
            <a:ext cx="720081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paint"/>
          <p:cNvPicPr>
            <a:picLocks noChangeArrowheads="1"/>
          </p:cNvPicPr>
          <p:nvPr userDrawn="1"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>
              <a:defRPr sz="22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" y="6552000"/>
            <a:ext cx="90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US"/>
              <a:t>16/07/2025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000" y="6552000"/>
            <a:ext cx="9720000" cy="270000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rgbClr val="62869E"/>
                </a:solidFill>
              </a:defRPr>
            </a:lvl1pPr>
          </a:lstStyle>
          <a:p>
            <a:r>
              <a:rPr lang="en-GB"/>
              <a:t>Design Status of the HGTD Flexible Chain in S05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62869E"/>
                </a:solidFill>
              </a:defRPr>
            </a:lvl1pPr>
          </a:lstStyle>
          <a:p>
            <a:fld id="{B80E61DE-7917-4B53-816D-D9F416F99DF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26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F7FD93-1B68-A973-D506-32DDE6B86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BB6CC7-BB51-FB1C-57FB-675F33A5C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DD00CE-836A-5CB0-5003-A8B9659C4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3CA689-F47F-FA96-CE55-9C220465C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F59043-1764-A9E3-765E-A13C86DAE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20382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4C719A-3297-B6D7-38D5-8A938D2F3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85673F-1E0D-A286-0A39-BE4E94F22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04B1AA-1170-7BAD-C101-7D2E867EA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D4F3C3-2C00-FA51-3C39-B887048F8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E95E4B-7BA4-FEB8-B99D-0ADB226EF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91400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7D6C51-244E-2AB0-FC60-45FE05296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328AFDD-6E9B-0FBA-63D7-0887964C7B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A332778-DB0F-7970-A2E7-D98EEA5B01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B29C9B9-71B5-C8F0-23DF-48E8A8185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4FBB4D7-2559-6E8B-C362-E2A64A19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76DF127-D484-143B-BC67-2F4D8F20B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2466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209FFE-9035-0F63-6149-2D13C93A2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FDF780-5B7D-7510-0340-5CD43AFF1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329425D-E961-C866-EE61-E53F62D63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9EA5701-7AB8-7FBA-9FCF-EF8D4577C4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9977700-2BB2-E705-11C1-6A444FE84F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4ED827C-8281-E4FE-A652-CB9A67A97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2A0F381-7DC2-EF6A-7019-53E989C5B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4DD778D-8B76-69AC-0915-0B968F456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51792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9E1CC2-7E82-52A7-2D97-FC66DCBDB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2D2D8C-2CA7-5A2B-D206-6C349CDA7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F86EB4F-AB77-0836-A8E9-EDB00EC73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2580E3-3F10-88FC-BF77-7ADDA64A3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6730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32FCFD6-81E2-A9F4-96B0-F61E681D9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DBCFDA-B5F0-7737-FA47-57CD9874A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EA9A487-35D4-A278-E9C3-7C0DC8E31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3540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073D5B-4787-7CFE-E5E1-5340BD055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B937AE-7081-3F7A-7A6A-8AD1C6498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C3DF0F-C07B-809D-DC30-44DF453755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737F84-0013-0B55-5329-BBAE76191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DF4207-CF0E-9F9D-E542-E137DBB7E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77A919-EA2B-1F1F-9CCA-9E1CEE202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9137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DCF2AE-A8CA-E60A-2CB8-155BE2D32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2FB4BF2-F86D-0173-F272-91FA4BE9B2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5D817EC-2451-6291-6793-D556A62A0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2683791-6427-B017-B8D1-41DC9AC51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0CD6DA-E899-A009-2DF2-2AC3A428B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9DD079A-23C1-507C-6262-DB7303CE4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7215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6A41857-3461-6596-0446-640144651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2808BA-D396-7582-0CF1-69A3651A3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4DA78D-9590-51AA-B7CE-99AEDC909F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DB528F-0581-41AA-99A1-17BF2B0C6214}" type="datetimeFigureOut">
              <a:rPr lang="fr-CH" smtClean="0"/>
              <a:t>21.07.2025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DC1A81-CB8C-2BD8-E6CB-79D5A5A2E3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47E4AF-C8DC-6807-2BED-2E9820B313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8DCAF5-0059-4AF0-8056-0098D9F6555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835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C583C14-C144-5E11-D0E7-0D0BD1366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635" y="1239182"/>
            <a:ext cx="9613397" cy="1802512"/>
          </a:xfrm>
          <a:prstGeom prst="rect">
            <a:avLst/>
          </a:prstGeom>
        </p:spPr>
      </p:pic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9CE0364-3504-04BA-E424-034C199942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0968" y="3014134"/>
            <a:ext cx="8921672" cy="1713305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GB" sz="4900" noProof="0" dirty="0"/>
              <a:t>Iron blocs cutting with a diamond wire</a:t>
            </a:r>
            <a:br>
              <a:rPr lang="en-GB" sz="3800" noProof="0" dirty="0"/>
            </a:br>
            <a:br>
              <a:rPr lang="fr-CH" sz="3800" dirty="0"/>
            </a:br>
            <a:r>
              <a:rPr lang="en-GB" sz="3800" i="1" noProof="0" dirty="0"/>
              <a:t>Diamond </a:t>
            </a:r>
            <a:r>
              <a:rPr lang="en-GB" sz="3800" i="1" noProof="0" dirty="0" err="1"/>
              <a:t>Pauber</a:t>
            </a:r>
            <a:r>
              <a:rPr lang="en-GB" sz="3800" i="1" noProof="0" dirty="0"/>
              <a:t> visit at CERN</a:t>
            </a:r>
            <a:endParaRPr lang="fr-CH" sz="3800" i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A3BD7F-EEF1-75DA-EF8B-6EA896D78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303" y="5142305"/>
            <a:ext cx="7321298" cy="753165"/>
          </a:xfrm>
        </p:spPr>
        <p:txBody>
          <a:bodyPr anchor="t">
            <a:normAutofit/>
          </a:bodyPr>
          <a:lstStyle/>
          <a:p>
            <a:pPr algn="l"/>
            <a:endParaRPr lang="fr-CH" sz="1900" dirty="0"/>
          </a:p>
          <a:p>
            <a:pPr algn="l"/>
            <a:r>
              <a:rPr lang="fr-CH" sz="1900" dirty="0"/>
              <a:t>WP 4  Stefano Marzari 30.7.2025</a:t>
            </a:r>
          </a:p>
        </p:txBody>
      </p:sp>
    </p:spTree>
    <p:extLst>
      <p:ext uri="{BB962C8B-B14F-4D97-AF65-F5344CB8AC3E}">
        <p14:creationId xmlns:p14="http://schemas.microsoft.com/office/powerpoint/2010/main" val="861597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86499F2-C212-9BA3-B1ED-7713E5A4E2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86276" y="1016540"/>
            <a:ext cx="5302027" cy="517853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A5B655A-3806-9B61-14F7-29D8EE93F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Possible cutting scheme </a:t>
            </a:r>
            <a:r>
              <a:rPr lang="en-US" sz="1800" dirty="0"/>
              <a:t>(to be discuss with the company)</a:t>
            </a:r>
            <a:endParaRPr lang="en-GB" sz="1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FBBEB5-82B8-C0DF-1312-E99BA37357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16/07/2025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6FAC2-5213-0D63-593A-10D64F7B0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0E61DE-7917-4B53-816D-D9F416F99DF8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31D311-CB77-1A1F-8438-0461C0E60816}"/>
              </a:ext>
            </a:extLst>
          </p:cNvPr>
          <p:cNvCxnSpPr/>
          <p:nvPr/>
        </p:nvCxnSpPr>
        <p:spPr>
          <a:xfrm>
            <a:off x="10302616" y="1145808"/>
            <a:ext cx="0" cy="48954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9843F7-D278-82F0-364E-FBD9E92E68F6}"/>
              </a:ext>
            </a:extLst>
          </p:cNvPr>
          <p:cNvCxnSpPr/>
          <p:nvPr/>
        </p:nvCxnSpPr>
        <p:spPr>
          <a:xfrm>
            <a:off x="8013547" y="1145808"/>
            <a:ext cx="0" cy="48954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0B4E6E6-8652-448E-CB5A-A71E01D3FE35}"/>
              </a:ext>
            </a:extLst>
          </p:cNvPr>
          <p:cNvCxnSpPr>
            <a:cxnSpLocks/>
          </p:cNvCxnSpPr>
          <p:nvPr/>
        </p:nvCxnSpPr>
        <p:spPr>
          <a:xfrm flipH="1">
            <a:off x="6905396" y="2387342"/>
            <a:ext cx="4572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7508411-F402-30DA-EEF2-C60431D27CA9}"/>
              </a:ext>
            </a:extLst>
          </p:cNvPr>
          <p:cNvCxnSpPr>
            <a:cxnSpLocks/>
          </p:cNvCxnSpPr>
          <p:nvPr/>
        </p:nvCxnSpPr>
        <p:spPr>
          <a:xfrm flipH="1">
            <a:off x="6905396" y="4731643"/>
            <a:ext cx="4572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B61360B6-04C3-4272-1111-C198C43E3144}"/>
              </a:ext>
            </a:extLst>
          </p:cNvPr>
          <p:cNvSpPr txBox="1">
            <a:spLocks/>
          </p:cNvSpPr>
          <p:nvPr/>
        </p:nvSpPr>
        <p:spPr>
          <a:xfrm>
            <a:off x="609600" y="1124744"/>
            <a:ext cx="5679233" cy="11954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 guess that wire cutting in only possible on straight line … if curve trajectories are possible, please let me know…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3927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DCE4F4-892D-F5D0-A7F3-5EB345C76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021" y="10386"/>
            <a:ext cx="10515600" cy="1325563"/>
          </a:xfrm>
        </p:spPr>
        <p:txBody>
          <a:bodyPr/>
          <a:lstStyle/>
          <a:p>
            <a:r>
              <a:rPr lang="en-GB" noProof="0" dirty="0"/>
              <a:t>Our needs for the project IBDRS: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BE922EB-B28B-4F7C-C5D5-61EB5F6DA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1253331"/>
            <a:ext cx="107061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noProof="0" dirty="0"/>
              <a:t>Introduction: </a:t>
            </a:r>
          </a:p>
          <a:p>
            <a:r>
              <a:rPr lang="en-GB" dirty="0"/>
              <a:t>During LS3 (2026-2028) we must replace the </a:t>
            </a:r>
            <a:r>
              <a:rPr lang="en-GB" b="1" dirty="0"/>
              <a:t>ISOLDE </a:t>
            </a:r>
            <a:r>
              <a:rPr lang="en-GB" dirty="0"/>
              <a:t>facility dumps </a:t>
            </a:r>
          </a:p>
          <a:p>
            <a:r>
              <a:rPr lang="en-GB" noProof="0" dirty="0"/>
              <a:t>A </a:t>
            </a:r>
            <a:r>
              <a:rPr lang="en-GB" b="1" noProof="0" dirty="0"/>
              <a:t>new building </a:t>
            </a:r>
            <a:r>
              <a:rPr lang="en-GB" noProof="0" dirty="0"/>
              <a:t>on top of the present target area will be constructed</a:t>
            </a:r>
          </a:p>
          <a:p>
            <a:pPr marL="0" indent="0">
              <a:buNone/>
            </a:pPr>
            <a:endParaRPr lang="en-GB" b="1" noProof="0" dirty="0"/>
          </a:p>
          <a:p>
            <a:pPr marL="0" indent="0">
              <a:buNone/>
            </a:pPr>
            <a:endParaRPr lang="en-GB" noProof="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8F51BB9-3100-D257-AFF5-6F2989927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271" y="3109587"/>
            <a:ext cx="5041829" cy="311532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1D9B143-EA30-C0C4-035F-DAF11DAB7C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5356" y="3109587"/>
            <a:ext cx="4825304" cy="311532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16090D2-C1B2-74A4-5B2B-483554D0CC33}"/>
              </a:ext>
            </a:extLst>
          </p:cNvPr>
          <p:cNvSpPr txBox="1"/>
          <p:nvPr/>
        </p:nvSpPr>
        <p:spPr>
          <a:xfrm>
            <a:off x="2774950" y="4006850"/>
            <a:ext cx="1563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New construction</a:t>
            </a:r>
          </a:p>
        </p:txBody>
      </p:sp>
    </p:spTree>
    <p:extLst>
      <p:ext uri="{BB962C8B-B14F-4D97-AF65-F5344CB8AC3E}">
        <p14:creationId xmlns:p14="http://schemas.microsoft.com/office/powerpoint/2010/main" val="172770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7417E-8680-E83F-6AAA-26E90FBBB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CE4FF2-9AEC-6376-FBD1-8F6C0A25F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315912"/>
            <a:ext cx="107061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noProof="0" dirty="0"/>
              <a:t>Introduction: </a:t>
            </a:r>
          </a:p>
          <a:p>
            <a:r>
              <a:rPr lang="en-GB" dirty="0"/>
              <a:t>The new building will host the </a:t>
            </a:r>
            <a:r>
              <a:rPr lang="en-GB" b="1" dirty="0"/>
              <a:t>new dumps and the new shielding</a:t>
            </a:r>
          </a:p>
          <a:p>
            <a:r>
              <a:rPr lang="en-GB" b="1" noProof="0" dirty="0"/>
              <a:t>282 m3 of iron </a:t>
            </a:r>
            <a:r>
              <a:rPr lang="en-GB" noProof="0" dirty="0"/>
              <a:t>will be needed</a:t>
            </a:r>
          </a:p>
          <a:p>
            <a:pPr marL="0" indent="0">
              <a:buNone/>
            </a:pPr>
            <a:endParaRPr lang="en-GB" noProof="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141E7AD-BADC-2E92-7DF0-2C3879D6E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60" y="2119403"/>
            <a:ext cx="4294840" cy="442268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06D5287-444A-CA08-FAB6-63067D552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023" y="2119403"/>
            <a:ext cx="6291617" cy="26337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3C17779-737F-C5B2-0842-365ED318A082}"/>
              </a:ext>
            </a:extLst>
          </p:cNvPr>
          <p:cNvSpPr/>
          <p:nvPr/>
        </p:nvSpPr>
        <p:spPr>
          <a:xfrm>
            <a:off x="6413500" y="5016500"/>
            <a:ext cx="488950" cy="17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DDDE0DE-C2B1-8CAC-EAA0-F0B9579C51D6}"/>
              </a:ext>
            </a:extLst>
          </p:cNvPr>
          <p:cNvCxnSpPr>
            <a:cxnSpLocks/>
          </p:cNvCxnSpPr>
          <p:nvPr/>
        </p:nvCxnSpPr>
        <p:spPr>
          <a:xfrm>
            <a:off x="482600" y="2679700"/>
            <a:ext cx="1661460" cy="2413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DADB4B9-1D1E-8989-2EEA-C940A063339E}"/>
              </a:ext>
            </a:extLst>
          </p:cNvPr>
          <p:cNvCxnSpPr>
            <a:cxnSpLocks/>
          </p:cNvCxnSpPr>
          <p:nvPr/>
        </p:nvCxnSpPr>
        <p:spPr>
          <a:xfrm>
            <a:off x="482600" y="2746247"/>
            <a:ext cx="2540000" cy="138125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B75ED9BE-5071-4A32-B3B7-1448521CC704}"/>
              </a:ext>
            </a:extLst>
          </p:cNvPr>
          <p:cNvSpPr txBox="1"/>
          <p:nvPr/>
        </p:nvSpPr>
        <p:spPr>
          <a:xfrm rot="16200000">
            <a:off x="-104842" y="2525811"/>
            <a:ext cx="784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FF0000"/>
                </a:solidFill>
              </a:rPr>
              <a:t>protons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841264E-C51D-0C45-72E0-2449AA24112D}"/>
              </a:ext>
            </a:extLst>
          </p:cNvPr>
          <p:cNvSpPr txBox="1"/>
          <p:nvPr/>
        </p:nvSpPr>
        <p:spPr>
          <a:xfrm>
            <a:off x="2223983" y="280035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1724184-1C00-C99D-30B8-33345B4BED88}"/>
              </a:ext>
            </a:extLst>
          </p:cNvPr>
          <p:cNvSpPr txBox="1"/>
          <p:nvPr/>
        </p:nvSpPr>
        <p:spPr>
          <a:xfrm>
            <a:off x="3198863" y="412750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2BCD4F3-D8B0-45BC-B6C0-4F02E68C0102}"/>
              </a:ext>
            </a:extLst>
          </p:cNvPr>
          <p:cNvSpPr txBox="1"/>
          <p:nvPr/>
        </p:nvSpPr>
        <p:spPr>
          <a:xfrm>
            <a:off x="6992833" y="2592358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39F0AEF-303C-070D-59C0-07D3F80E5C3F}"/>
              </a:ext>
            </a:extLst>
          </p:cNvPr>
          <p:cNvSpPr txBox="1"/>
          <p:nvPr/>
        </p:nvSpPr>
        <p:spPr>
          <a:xfrm>
            <a:off x="10669483" y="2917515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06A7212-2686-51AB-E18A-62025DE790F8}"/>
              </a:ext>
            </a:extLst>
          </p:cNvPr>
          <p:cNvSpPr txBox="1"/>
          <p:nvPr/>
        </p:nvSpPr>
        <p:spPr>
          <a:xfrm>
            <a:off x="6992833" y="4920734"/>
            <a:ext cx="26522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Iron shielding blocs</a:t>
            </a:r>
          </a:p>
          <a:p>
            <a:r>
              <a:rPr lang="en-GB" noProof="0" dirty="0"/>
              <a:t>Concrete shielding blocs</a:t>
            </a:r>
          </a:p>
          <a:p>
            <a:r>
              <a:rPr lang="en-GB" noProof="0" dirty="0"/>
              <a:t>Poured concrete</a:t>
            </a:r>
          </a:p>
          <a:p>
            <a:endParaRPr lang="en-GB" noProof="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0CB9078-85F3-C508-AC2E-CF304E45318A}"/>
              </a:ext>
            </a:extLst>
          </p:cNvPr>
          <p:cNvSpPr/>
          <p:nvPr/>
        </p:nvSpPr>
        <p:spPr>
          <a:xfrm>
            <a:off x="6413500" y="5279897"/>
            <a:ext cx="488950" cy="177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E0E6512-D3EF-9D02-6501-3EF167B4CBC5}"/>
              </a:ext>
            </a:extLst>
          </p:cNvPr>
          <p:cNvSpPr/>
          <p:nvPr/>
        </p:nvSpPr>
        <p:spPr>
          <a:xfrm>
            <a:off x="6413500" y="5543294"/>
            <a:ext cx="488950" cy="177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4804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DC15F-8C5B-EFEE-AEEC-A958CAB96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6DEEE0-EF07-0CBB-E2A8-B0A7C9F76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315912"/>
            <a:ext cx="107061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noProof="0" dirty="0"/>
              <a:t>Our iron needs for IBDRS: </a:t>
            </a:r>
          </a:p>
          <a:p>
            <a:r>
              <a:rPr lang="en-GB" dirty="0"/>
              <a:t>We intend to </a:t>
            </a:r>
            <a:r>
              <a:rPr lang="en-GB" b="1" dirty="0"/>
              <a:t>reuse 80% of iron </a:t>
            </a:r>
            <a:r>
              <a:rPr lang="en-GB" dirty="0"/>
              <a:t>already present at CERN</a:t>
            </a:r>
          </a:p>
          <a:p>
            <a:r>
              <a:rPr lang="en-GB" dirty="0"/>
              <a:t>Some are in good conditions (only to be painted)</a:t>
            </a:r>
          </a:p>
          <a:p>
            <a:r>
              <a:rPr lang="en-GB" dirty="0"/>
              <a:t>Others </a:t>
            </a:r>
            <a:r>
              <a:rPr lang="en-GB" b="1" dirty="0"/>
              <a:t>have not standard dimension </a:t>
            </a:r>
            <a:r>
              <a:rPr lang="en-GB" dirty="0"/>
              <a:t>and are difficult to integrate</a:t>
            </a:r>
          </a:p>
          <a:p>
            <a:endParaRPr lang="en-GB" noProof="0" dirty="0"/>
          </a:p>
          <a:p>
            <a:pPr marL="0" indent="0">
              <a:buNone/>
            </a:pPr>
            <a:endParaRPr lang="en-GB" noProof="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CC395BD-B577-C3F4-155F-62EE0C0199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2747801"/>
            <a:ext cx="4432542" cy="268883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2A3C5EE-FFEF-6B79-C9DF-191FE866B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0683" y="2485290"/>
            <a:ext cx="6245346" cy="16317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40796D9-6098-9A2E-26F6-DC5F57D97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8411" y="4527112"/>
            <a:ext cx="1279179" cy="17018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0FCC8D8-735E-0BB2-4B3F-640BCF559F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8082" y="4187090"/>
            <a:ext cx="3092318" cy="2499084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AD68DEAF-97A7-FB23-59FB-74CB00B8E90D}"/>
              </a:ext>
            </a:extLst>
          </p:cNvPr>
          <p:cNvSpPr txBox="1"/>
          <p:nvPr/>
        </p:nvSpPr>
        <p:spPr>
          <a:xfrm>
            <a:off x="148866" y="5492046"/>
            <a:ext cx="2983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«good shape» 160x80x40 cm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FAB7FFB-38C4-C6C3-897B-0D46A15B8B2F}"/>
              </a:ext>
            </a:extLst>
          </p:cNvPr>
          <p:cNvSpPr txBox="1"/>
          <p:nvPr/>
        </p:nvSpPr>
        <p:spPr>
          <a:xfrm>
            <a:off x="6027521" y="4157780"/>
            <a:ext cx="2843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«exotic shape» =&gt; to be cut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4616F94-3D10-B339-735D-DF9ABC901B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9331" y="4527111"/>
            <a:ext cx="2270857" cy="1701800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AB7DB56E-043C-A9B3-0058-4A18F368FD0E}"/>
              </a:ext>
            </a:extLst>
          </p:cNvPr>
          <p:cNvSpPr txBox="1"/>
          <p:nvPr/>
        </p:nvSpPr>
        <p:spPr>
          <a:xfrm>
            <a:off x="7899921" y="6190297"/>
            <a:ext cx="827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Opera plates</a:t>
            </a:r>
          </a:p>
        </p:txBody>
      </p:sp>
    </p:spTree>
    <p:extLst>
      <p:ext uri="{BB962C8B-B14F-4D97-AF65-F5344CB8AC3E}">
        <p14:creationId xmlns:p14="http://schemas.microsoft.com/office/powerpoint/2010/main" val="3704499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9E255A-18BD-0570-D864-37080F8F6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8AE8EA-9AE9-CDE2-A5F8-BDCB862E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315912"/>
            <a:ext cx="107061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noProof="0" dirty="0"/>
              <a:t>Our iron needs for IBDRS: </a:t>
            </a:r>
          </a:p>
          <a:p>
            <a:r>
              <a:rPr lang="en-GB" dirty="0"/>
              <a:t>We need mostly perpendicular cuts</a:t>
            </a:r>
          </a:p>
          <a:p>
            <a:r>
              <a:rPr lang="en-GB" dirty="0"/>
              <a:t>But also, with an angle</a:t>
            </a:r>
          </a:p>
          <a:p>
            <a:endParaRPr lang="en-GB" noProof="0" dirty="0"/>
          </a:p>
          <a:p>
            <a:pPr marL="0" indent="0">
              <a:buNone/>
            </a:pPr>
            <a:endParaRPr lang="en-GB" noProof="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CFDC633-B100-02AB-3784-EAA78847B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714" y="2631754"/>
            <a:ext cx="4371102" cy="325749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E1B59A4-E62A-88B8-6084-E5AFCA91E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100" y="2631754"/>
            <a:ext cx="5105933" cy="325749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FFFD958-B7DC-7E65-7BD6-95D1A562BD83}"/>
              </a:ext>
            </a:extLst>
          </p:cNvPr>
          <p:cNvSpPr txBox="1"/>
          <p:nvPr/>
        </p:nvSpPr>
        <p:spPr>
          <a:xfrm>
            <a:off x="2094196" y="2262422"/>
            <a:ext cx="1952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/>
              <a:t>Perpendicular cut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9E49212-24BA-4DEC-F042-2168536F9FA8}"/>
              </a:ext>
            </a:extLst>
          </p:cNvPr>
          <p:cNvSpPr txBox="1"/>
          <p:nvPr/>
        </p:nvSpPr>
        <p:spPr>
          <a:xfrm>
            <a:off x="7777446" y="2262422"/>
            <a:ext cx="1439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Diagonal cut</a:t>
            </a:r>
          </a:p>
        </p:txBody>
      </p:sp>
    </p:spTree>
    <p:extLst>
      <p:ext uri="{BB962C8B-B14F-4D97-AF65-F5344CB8AC3E}">
        <p14:creationId xmlns:p14="http://schemas.microsoft.com/office/powerpoint/2010/main" val="1617434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C840FE88-FB6B-9F47-CBD0-361CDBE19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2852" y="1011140"/>
            <a:ext cx="5748378" cy="156540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B7DE7649-DED4-DFEA-403D-75F7AD8210B2}"/>
              </a:ext>
            </a:extLst>
          </p:cNvPr>
          <p:cNvSpPr txBox="1"/>
          <p:nvPr/>
        </p:nvSpPr>
        <p:spPr>
          <a:xfrm>
            <a:off x="6262852" y="678542"/>
            <a:ext cx="5155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Cutting speed for “standard” steel : </a:t>
            </a:r>
            <a:r>
              <a:rPr lang="en-GB" dirty="0">
                <a:solidFill>
                  <a:srgbClr val="FF0000"/>
                </a:solidFill>
              </a:rPr>
              <a:t>7…19 dm2/h</a:t>
            </a:r>
            <a:endParaRPr lang="en-GB" noProof="0" dirty="0">
              <a:solidFill>
                <a:srgbClr val="FF0000"/>
              </a:solidFill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85F10CA7-B1A5-1E2D-1E04-6C8CD23A56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934" y="927601"/>
            <a:ext cx="2499838" cy="1450122"/>
          </a:xfrm>
          <a:prstGeom prst="rect">
            <a:avLst/>
          </a:prstGeom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33ADD9F-2D4E-C4FA-2505-651AF3C97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770" y="162860"/>
            <a:ext cx="107061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noProof="0" dirty="0"/>
              <a:t>Diamond </a:t>
            </a:r>
            <a:r>
              <a:rPr lang="en-GB" b="1" noProof="0" dirty="0" err="1"/>
              <a:t>Pauber</a:t>
            </a:r>
            <a:r>
              <a:rPr lang="en-GB" b="1" noProof="0" dirty="0"/>
              <a:t> preliminary quotation: </a:t>
            </a:r>
          </a:p>
          <a:p>
            <a:pPr marL="0" indent="0">
              <a:buNone/>
            </a:pPr>
            <a:endParaRPr lang="en-GB" noProof="0" dirty="0"/>
          </a:p>
          <a:p>
            <a:pPr marL="0" indent="0">
              <a:buNone/>
            </a:pPr>
            <a:endParaRPr lang="en-GB" noProof="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9500101-4CE7-0F17-8FEA-FBBA97848F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35" y="2434431"/>
            <a:ext cx="5532996" cy="293766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665CC4E1-E045-A738-1404-D481B14BE888}"/>
              </a:ext>
            </a:extLst>
          </p:cNvPr>
          <p:cNvSpPr txBox="1"/>
          <p:nvPr/>
        </p:nvSpPr>
        <p:spPr>
          <a:xfrm>
            <a:off x="6515857" y="2763440"/>
            <a:ext cx="5083058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noProof="0" dirty="0"/>
              <a:t>Diamond </a:t>
            </a:r>
            <a:r>
              <a:rPr lang="en-GB" b="1" noProof="0" dirty="0" err="1"/>
              <a:t>Pauber</a:t>
            </a:r>
            <a:r>
              <a:rPr lang="en-GB" b="1" noProof="0" dirty="0"/>
              <a:t> proposal : </a:t>
            </a:r>
            <a:r>
              <a:rPr lang="en-GB" noProof="0" dirty="0"/>
              <a:t>for 250 Opera plates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Cut in 5 by 5 batches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2,5 batches by day =&gt; 12.5 plates by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Cutting speed 17 dm2 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~25 days to cup 250 plates</a:t>
            </a:r>
          </a:p>
          <a:p>
            <a:r>
              <a:rPr lang="en-GB" b="1" noProof="0" dirty="0"/>
              <a:t>Included: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Workers, supports, water cooling installation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Work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Cutting precision +/- 2.5mm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Cutting width 10mm</a:t>
            </a:r>
          </a:p>
          <a:p>
            <a:r>
              <a:rPr lang="en-GB" b="1" noProof="0" dirty="0"/>
              <a:t>Non included: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Plates handling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400 </a:t>
            </a:r>
            <a:r>
              <a:rPr lang="en-GB" noProof="0" dirty="0" err="1"/>
              <a:t>Eur</a:t>
            </a:r>
            <a:r>
              <a:rPr lang="en-GB" noProof="0" dirty="0"/>
              <a:t>/day for TXD (not all the days ?)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178AE33-DB96-5B11-D94A-B0BD34684D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600" y="5444178"/>
            <a:ext cx="5788667" cy="141382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3B187E17-349F-790D-65E5-15C07AB20A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482" y="1011140"/>
            <a:ext cx="2917304" cy="94952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13185557-FEDE-0892-1D3A-A6D8841E70AC}"/>
              </a:ext>
            </a:extLst>
          </p:cNvPr>
          <p:cNvSpPr txBox="1"/>
          <p:nvPr/>
        </p:nvSpPr>
        <p:spPr>
          <a:xfrm>
            <a:off x="793750" y="1972328"/>
            <a:ext cx="1463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Opera plates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C1A91E1-CC5F-6D17-B6A4-F3787E2D52BB}"/>
              </a:ext>
            </a:extLst>
          </p:cNvPr>
          <p:cNvSpPr/>
          <p:nvPr/>
        </p:nvSpPr>
        <p:spPr>
          <a:xfrm>
            <a:off x="7729903" y="1754573"/>
            <a:ext cx="4229100" cy="2483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639C49-09AA-A606-2619-A3CE71FC1BA1}"/>
              </a:ext>
            </a:extLst>
          </p:cNvPr>
          <p:cNvSpPr/>
          <p:nvPr/>
        </p:nvSpPr>
        <p:spPr>
          <a:xfrm>
            <a:off x="7729903" y="2294323"/>
            <a:ext cx="4229100" cy="2483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11881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28683-1CA4-6D07-4104-398375BB2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16/07/2025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360" y="1844824"/>
            <a:ext cx="11449272" cy="1470025"/>
          </a:xfrm>
        </p:spPr>
        <p:txBody>
          <a:bodyPr/>
          <a:lstStyle/>
          <a:p>
            <a:r>
              <a:rPr lang="en-GB" dirty="0"/>
              <a:t>JD cutting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5F0B6-E20A-A8E3-7E00-567FE788DDB0}"/>
              </a:ext>
            </a:extLst>
          </p:cNvPr>
          <p:cNvSpPr txBox="1"/>
          <p:nvPr/>
        </p:nvSpPr>
        <p:spPr>
          <a:xfrm>
            <a:off x="1914717" y="3739081"/>
            <a:ext cx="7965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Raphael Vuillermet,</a:t>
            </a:r>
          </a:p>
        </p:txBody>
      </p:sp>
    </p:spTree>
    <p:extLst>
      <p:ext uri="{BB962C8B-B14F-4D97-AF65-F5344CB8AC3E}">
        <p14:creationId xmlns:p14="http://schemas.microsoft.com/office/powerpoint/2010/main" val="2167156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8131CB-002A-85A9-2BE4-DA6D734E3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4"/>
            <a:ext cx="8577943" cy="475252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the context of the dismantling of the muon Small Wheels, splitting the shielding disk in several pieces is mandatory to dispose and transport the material.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shielding disk is now laying horizontally.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9512B0-D74E-7A07-50C3-A8E6EE14F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CC4261-1DBD-534E-AC9F-E4150CB550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16/07/2025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2645AB-73B9-BCAA-E9FD-5149A0F02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0E61DE-7917-4B53-816D-D9F416F99DF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 descr="A large blue and yellow object in a room&#10;&#10;AI-generated content may be incorrect.">
            <a:extLst>
              <a:ext uri="{FF2B5EF4-FFF2-40B4-BE49-F238E27FC236}">
                <a16:creationId xmlns:a16="http://schemas.microsoft.com/office/drawing/2014/main" id="{6EFDE82A-882F-C0B2-579F-DFD663F4B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09"/>
          <a:stretch/>
        </p:blipFill>
        <p:spPr>
          <a:xfrm rot="5400000">
            <a:off x="7995447" y="2451384"/>
            <a:ext cx="5404678" cy="279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224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B9E68A-5A75-24CA-21F2-F7C113FC3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Material : steel EN 10 025-S275. JR</a:t>
            </a:r>
          </a:p>
          <a:p>
            <a:pPr marL="0" indent="0">
              <a:buNone/>
            </a:pPr>
            <a:r>
              <a:rPr lang="en-US" dirty="0"/>
              <a:t>Maximum thickness : 80mm + 50mm = 120mm</a:t>
            </a:r>
          </a:p>
          <a:p>
            <a:pPr marL="0" indent="0">
              <a:buNone/>
            </a:pPr>
            <a:r>
              <a:rPr lang="en-US" dirty="0"/>
              <a:t>Dimension : Ø 9000mm</a:t>
            </a:r>
          </a:p>
          <a:p>
            <a:pPr marL="0" indent="0">
              <a:buNone/>
            </a:pPr>
            <a:r>
              <a:rPr lang="en-US" dirty="0"/>
              <a:t>Availability of the material : end of August - September 2025</a:t>
            </a:r>
          </a:p>
          <a:p>
            <a:pPr marL="0" indent="0">
              <a:buNone/>
            </a:pPr>
            <a:r>
              <a:rPr lang="en-US" dirty="0"/>
              <a:t>Location : either inside the building 191 or just outside the building.</a:t>
            </a:r>
          </a:p>
          <a:p>
            <a:pPr marL="0" indent="0">
              <a:buNone/>
            </a:pPr>
            <a:r>
              <a:rPr lang="en-US" dirty="0"/>
              <a:t>Masse : 54t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AF7A3F-2BE6-6D3C-20D3-3C9D9AD0B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17A371-04D0-5A70-DEA7-128DED778D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16/07/2025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10C208-69BF-3D75-82EC-210189E28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80E61DE-7917-4B53-816D-D9F416F99DF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C6014A-3ED0-9BD4-ABDE-A32FC48736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5180" y="1053752"/>
            <a:ext cx="2667220" cy="26031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D00565-2ACF-C021-E102-23AC33C3C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40" y="3940675"/>
            <a:ext cx="10411477" cy="250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693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12298</TotalTime>
  <Words>390</Words>
  <Application>Microsoft Office PowerPoint</Application>
  <PresentationFormat>Grand écran</PresentationFormat>
  <Paragraphs>73</Paragraphs>
  <Slides>10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Courier New</vt:lpstr>
      <vt:lpstr>Wingdings</vt:lpstr>
      <vt:lpstr>Thème Office</vt:lpstr>
      <vt:lpstr>Iron blocs cutting with a diamond wire  Diamond Pauber visit at CERN</vt:lpstr>
      <vt:lpstr>Our needs for the project IBDRS:</vt:lpstr>
      <vt:lpstr>Présentation PowerPoint</vt:lpstr>
      <vt:lpstr>Présentation PowerPoint</vt:lpstr>
      <vt:lpstr>Présentation PowerPoint</vt:lpstr>
      <vt:lpstr>Présentation PowerPoint</vt:lpstr>
      <vt:lpstr>JD cutting</vt:lpstr>
      <vt:lpstr>Introduction </vt:lpstr>
      <vt:lpstr>Characteristics</vt:lpstr>
      <vt:lpstr>Possible cutting scheme (to be discuss with the company)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Stefano Marzari</dc:creator>
  <cp:lastModifiedBy>Stefano Marzari</cp:lastModifiedBy>
  <cp:revision>30</cp:revision>
  <dcterms:created xsi:type="dcterms:W3CDTF">2025-07-16T06:27:31Z</dcterms:created>
  <dcterms:modified xsi:type="dcterms:W3CDTF">2025-07-29T12:16:17Z</dcterms:modified>
</cp:coreProperties>
</file>