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14" r:id="rId2"/>
    <p:sldId id="256" r:id="rId3"/>
    <p:sldId id="315" r:id="rId4"/>
    <p:sldId id="316" r:id="rId5"/>
    <p:sldId id="368" r:id="rId6"/>
    <p:sldId id="318" r:id="rId7"/>
    <p:sldId id="320" r:id="rId8"/>
    <p:sldId id="321" r:id="rId9"/>
    <p:sldId id="322" r:id="rId10"/>
    <p:sldId id="323" r:id="rId11"/>
    <p:sldId id="373" r:id="rId12"/>
    <p:sldId id="361" r:id="rId13"/>
    <p:sldId id="370" r:id="rId14"/>
    <p:sldId id="372" r:id="rId15"/>
    <p:sldId id="371" r:id="rId16"/>
    <p:sldId id="340" r:id="rId17"/>
    <p:sldId id="365" r:id="rId18"/>
    <p:sldId id="366" r:id="rId19"/>
    <p:sldId id="353" r:id="rId20"/>
    <p:sldId id="288" r:id="rId21"/>
    <p:sldId id="356" r:id="rId22"/>
    <p:sldId id="362" r:id="rId23"/>
    <p:sldId id="36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08"/>
    <p:restoredTop sz="95761"/>
  </p:normalViewPr>
  <p:slideViewPr>
    <p:cSldViewPr snapToGrid="0">
      <p:cViewPr varScale="1">
        <p:scale>
          <a:sx n="79" d="100"/>
          <a:sy n="79" d="100"/>
        </p:scale>
        <p:origin x="216" y="6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5" d="100"/>
        <a:sy n="8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6B7AC3-47E8-3C40-8534-98C91364A321}" type="doc">
      <dgm:prSet loTypeId="urn:microsoft.com/office/officeart/2005/8/layout/hList3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9052FA-976D-BA44-847A-9BBD0956A138}">
      <dgm:prSet phldrT="[Text]"/>
      <dgm:spPr/>
      <dgm:t>
        <a:bodyPr/>
        <a:lstStyle/>
        <a:p>
          <a:r>
            <a:rPr lang="en-US" dirty="0"/>
            <a:t>Technology Pillars</a:t>
          </a:r>
        </a:p>
      </dgm:t>
    </dgm:pt>
    <dgm:pt modelId="{F5CE84C6-4A43-E14C-A59D-5BB88F158B9D}" type="parTrans" cxnId="{A69F7C5E-C38C-7747-89CD-5080FE58CAE3}">
      <dgm:prSet/>
      <dgm:spPr/>
      <dgm:t>
        <a:bodyPr/>
        <a:lstStyle/>
        <a:p>
          <a:endParaRPr lang="en-US"/>
        </a:p>
      </dgm:t>
    </dgm:pt>
    <dgm:pt modelId="{A3B5827D-5105-0B4C-8F0A-CF1E05E5F9C3}" type="sibTrans" cxnId="{A69F7C5E-C38C-7747-89CD-5080FE58CAE3}">
      <dgm:prSet/>
      <dgm:spPr/>
      <dgm:t>
        <a:bodyPr/>
        <a:lstStyle/>
        <a:p>
          <a:endParaRPr lang="en-US"/>
        </a:p>
      </dgm:t>
    </dgm:pt>
    <dgm:pt modelId="{D1FB2442-2994-7D47-8933-B715F79DAD08}">
      <dgm:prSet phldrT="[Text]"/>
      <dgm:spPr/>
      <dgm:t>
        <a:bodyPr/>
        <a:lstStyle/>
        <a:p>
          <a:r>
            <a:rPr lang="en-US" sz="3200" b="1" dirty="0"/>
            <a:t>Oriented Crystals</a:t>
          </a:r>
        </a:p>
      </dgm:t>
    </dgm:pt>
    <dgm:pt modelId="{92E42D91-68B0-EA40-BBEA-E7B2C179F68F}" type="parTrans" cxnId="{C26DE670-E8E9-CF46-A6B3-A94D97C53456}">
      <dgm:prSet/>
      <dgm:spPr/>
      <dgm:t>
        <a:bodyPr/>
        <a:lstStyle/>
        <a:p>
          <a:endParaRPr lang="en-US"/>
        </a:p>
      </dgm:t>
    </dgm:pt>
    <dgm:pt modelId="{ED3AADA7-5BBB-2D4D-BE94-56C6DEE56E41}" type="sibTrans" cxnId="{C26DE670-E8E9-CF46-A6B3-A94D97C53456}">
      <dgm:prSet/>
      <dgm:spPr/>
      <dgm:t>
        <a:bodyPr/>
        <a:lstStyle/>
        <a:p>
          <a:endParaRPr lang="en-US"/>
        </a:p>
      </dgm:t>
    </dgm:pt>
    <dgm:pt modelId="{7EBAB263-5097-1A4A-987B-09851EDFC30D}">
      <dgm:prSet phldrT="[Text]"/>
      <dgm:spPr/>
      <dgm:t>
        <a:bodyPr anchor="t"/>
        <a:lstStyle/>
        <a:p>
          <a:r>
            <a:rPr lang="en-US" sz="3200" b="1" dirty="0"/>
            <a:t>Rounded Shape</a:t>
          </a:r>
        </a:p>
      </dgm:t>
    </dgm:pt>
    <dgm:pt modelId="{2156D499-703A-4440-B02A-2E8F5386E264}" type="parTrans" cxnId="{BFC10E29-4D39-8842-A4BD-639C4DD9EF7D}">
      <dgm:prSet/>
      <dgm:spPr/>
      <dgm:t>
        <a:bodyPr/>
        <a:lstStyle/>
        <a:p>
          <a:endParaRPr lang="en-US"/>
        </a:p>
      </dgm:t>
    </dgm:pt>
    <dgm:pt modelId="{84E7C5AE-2912-8B41-AB78-085C7FFE8DF0}" type="sibTrans" cxnId="{BFC10E29-4D39-8842-A4BD-639C4DD9EF7D}">
      <dgm:prSet/>
      <dgm:spPr/>
      <dgm:t>
        <a:bodyPr/>
        <a:lstStyle/>
        <a:p>
          <a:endParaRPr lang="en-US"/>
        </a:p>
      </dgm:t>
    </dgm:pt>
    <dgm:pt modelId="{5C1C3D74-D83B-1C44-9C86-821A72C187E2}">
      <dgm:prSet phldrT="[Text]"/>
      <dgm:spPr/>
      <dgm:t>
        <a:bodyPr anchor="t"/>
        <a:lstStyle/>
        <a:p>
          <a:r>
            <a:rPr lang="en-US" sz="3200" b="1" dirty="0"/>
            <a:t>SHX</a:t>
          </a:r>
          <a:br>
            <a:rPr lang="en-US" sz="3200" b="1" dirty="0"/>
          </a:br>
          <a:r>
            <a:rPr lang="en-US" sz="3200" b="1" dirty="0"/>
            <a:t>Polymeric Coating</a:t>
          </a:r>
        </a:p>
      </dgm:t>
    </dgm:pt>
    <dgm:pt modelId="{84087C6A-96D9-1146-AB5B-E555291D7A1B}" type="parTrans" cxnId="{942E5938-F515-964A-8B0A-86A169BD08C3}">
      <dgm:prSet/>
      <dgm:spPr/>
      <dgm:t>
        <a:bodyPr/>
        <a:lstStyle/>
        <a:p>
          <a:endParaRPr lang="en-US"/>
        </a:p>
      </dgm:t>
    </dgm:pt>
    <dgm:pt modelId="{5FDBDDDC-8B42-FC4F-B5E5-FA669A8EB0B3}" type="sibTrans" cxnId="{942E5938-F515-964A-8B0A-86A169BD08C3}">
      <dgm:prSet/>
      <dgm:spPr/>
      <dgm:t>
        <a:bodyPr/>
        <a:lstStyle/>
        <a:p>
          <a:endParaRPr lang="en-US"/>
        </a:p>
      </dgm:t>
    </dgm:pt>
    <dgm:pt modelId="{8BA8BBBB-354C-DB4B-9CEE-4518E4C85E2E}">
      <dgm:prSet phldrT="[Text]" custT="1"/>
      <dgm:spPr/>
      <dgm:t>
        <a:bodyPr anchor="t"/>
        <a:lstStyle/>
        <a:p>
          <a:pPr marL="0"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Safe Guard Technology</a:t>
          </a:r>
        </a:p>
      </dgm:t>
    </dgm:pt>
    <dgm:pt modelId="{55F25F21-E6D2-F44A-9110-A594FC627276}" type="parTrans" cxnId="{10C5F316-0A8D-E14D-9506-B62656E1932F}">
      <dgm:prSet/>
      <dgm:spPr/>
      <dgm:t>
        <a:bodyPr/>
        <a:lstStyle/>
        <a:p>
          <a:endParaRPr lang="en-US"/>
        </a:p>
      </dgm:t>
    </dgm:pt>
    <dgm:pt modelId="{6E05C33B-4543-FA43-B9B2-5710BF66996A}" type="sibTrans" cxnId="{10C5F316-0A8D-E14D-9506-B62656E1932F}">
      <dgm:prSet/>
      <dgm:spPr/>
      <dgm:t>
        <a:bodyPr/>
        <a:lstStyle/>
        <a:p>
          <a:endParaRPr lang="en-US"/>
        </a:p>
      </dgm:t>
    </dgm:pt>
    <dgm:pt modelId="{7CBE02A7-491D-9547-A245-D037661B584E}">
      <dgm:prSet custT="1"/>
      <dgm:spPr>
        <a:gradFill rotWithShape="0">
          <a:gsLst>
            <a:gs pos="0">
              <a:srgbClr val="15608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15608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15608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 spcFirstLastPara="0" vert="horz" wrap="square" lIns="76200" tIns="76200" rIns="76200" bIns="76200" numCol="1" spcCol="1270" anchor="t" anchorCtr="0"/>
        <a:lstStyle/>
        <a:p>
          <a:r>
            <a:rPr lang="en-US" sz="32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Sloped Planes</a:t>
          </a:r>
        </a:p>
      </dgm:t>
    </dgm:pt>
    <dgm:pt modelId="{EF4F3372-5CDE-DF45-AB17-4D783379EF57}" type="parTrans" cxnId="{1CF55232-FB36-284E-8AEE-6AE89B309449}">
      <dgm:prSet/>
      <dgm:spPr/>
      <dgm:t>
        <a:bodyPr/>
        <a:lstStyle/>
        <a:p>
          <a:endParaRPr lang="en-US"/>
        </a:p>
      </dgm:t>
    </dgm:pt>
    <dgm:pt modelId="{B13D817D-A3F5-C840-A049-C78FB1672CA8}" type="sibTrans" cxnId="{1CF55232-FB36-284E-8AEE-6AE89B309449}">
      <dgm:prSet/>
      <dgm:spPr/>
      <dgm:t>
        <a:bodyPr/>
        <a:lstStyle/>
        <a:p>
          <a:endParaRPr lang="en-US"/>
        </a:p>
      </dgm:t>
    </dgm:pt>
    <dgm:pt modelId="{3BB942EF-F06F-F441-8E9E-BB61F87B0079}">
      <dgm:prSet custT="1"/>
      <dgm:spPr/>
      <dgm:t>
        <a:bodyPr anchor="t"/>
        <a:lstStyle/>
        <a:p>
          <a:r>
            <a:rPr lang="en-US" sz="1800" dirty="0"/>
            <a:t>High Cutting Pressure</a:t>
          </a:r>
        </a:p>
      </dgm:t>
    </dgm:pt>
    <dgm:pt modelId="{46CAF7C8-66D2-114E-81A0-862A106F96DF}" type="parTrans" cxnId="{320C0FCA-E64F-6B47-9A9D-D428DE2B68B8}">
      <dgm:prSet/>
      <dgm:spPr/>
      <dgm:t>
        <a:bodyPr/>
        <a:lstStyle/>
        <a:p>
          <a:endParaRPr lang="en-US"/>
        </a:p>
      </dgm:t>
    </dgm:pt>
    <dgm:pt modelId="{ED4F5D16-F92E-6846-A2EB-28B162B3D8E3}" type="sibTrans" cxnId="{320C0FCA-E64F-6B47-9A9D-D428DE2B68B8}">
      <dgm:prSet/>
      <dgm:spPr/>
      <dgm:t>
        <a:bodyPr/>
        <a:lstStyle/>
        <a:p>
          <a:endParaRPr lang="en-US"/>
        </a:p>
      </dgm:t>
    </dgm:pt>
    <dgm:pt modelId="{746F80D6-5C12-5C4C-97BF-0600750F0F51}">
      <dgm:prSet custT="1"/>
      <dgm:spPr/>
      <dgm:t>
        <a:bodyPr anchor="t"/>
        <a:lstStyle/>
        <a:p>
          <a:r>
            <a:rPr lang="en-US" sz="1800" dirty="0"/>
            <a:t>Self Renewing wear</a:t>
          </a:r>
        </a:p>
      </dgm:t>
    </dgm:pt>
    <dgm:pt modelId="{583CED89-FF27-474D-A3CA-7EA1662F3173}" type="parTrans" cxnId="{B01124D9-1FE7-E345-8D4C-6FF3E8BAE3C4}">
      <dgm:prSet/>
      <dgm:spPr/>
      <dgm:t>
        <a:bodyPr/>
        <a:lstStyle/>
        <a:p>
          <a:endParaRPr lang="en-US"/>
        </a:p>
      </dgm:t>
    </dgm:pt>
    <dgm:pt modelId="{D827D2EA-4D8C-F44F-999F-68D14F364FED}" type="sibTrans" cxnId="{B01124D9-1FE7-E345-8D4C-6FF3E8BAE3C4}">
      <dgm:prSet/>
      <dgm:spPr/>
      <dgm:t>
        <a:bodyPr/>
        <a:lstStyle/>
        <a:p>
          <a:endParaRPr lang="en-US"/>
        </a:p>
      </dgm:t>
    </dgm:pt>
    <dgm:pt modelId="{1EA2518C-9BAE-484B-A52A-270BE2C9ADDB}">
      <dgm:prSet custT="1"/>
      <dgm:spPr/>
      <dgm:t>
        <a:bodyPr/>
        <a:lstStyle/>
        <a:p>
          <a:r>
            <a:rPr lang="en-US" sz="2000" dirty="0"/>
            <a:t>High Cutting Speed</a:t>
          </a:r>
        </a:p>
      </dgm:t>
    </dgm:pt>
    <dgm:pt modelId="{C01FB653-4E76-154D-A95C-C99DCA0A8B72}" type="parTrans" cxnId="{C18FEAF4-B2D9-3D46-AC26-E67046F3792F}">
      <dgm:prSet/>
      <dgm:spPr/>
      <dgm:t>
        <a:bodyPr/>
        <a:lstStyle/>
        <a:p>
          <a:endParaRPr lang="en-US"/>
        </a:p>
      </dgm:t>
    </dgm:pt>
    <dgm:pt modelId="{DEBC6A0A-43DF-5D42-8054-866F561B78F8}" type="sibTrans" cxnId="{C18FEAF4-B2D9-3D46-AC26-E67046F3792F}">
      <dgm:prSet/>
      <dgm:spPr/>
      <dgm:t>
        <a:bodyPr/>
        <a:lstStyle/>
        <a:p>
          <a:endParaRPr lang="en-US"/>
        </a:p>
      </dgm:t>
    </dgm:pt>
    <dgm:pt modelId="{CBEA8AE8-0A08-B141-8D90-83E35CEB4566}">
      <dgm:prSet custT="1"/>
      <dgm:spPr/>
      <dgm:t>
        <a:bodyPr/>
        <a:lstStyle/>
        <a:p>
          <a:r>
            <a:rPr lang="en-US" sz="2000" dirty="0"/>
            <a:t>Double Action: Cutting &amp; Protecting</a:t>
          </a:r>
        </a:p>
      </dgm:t>
    </dgm:pt>
    <dgm:pt modelId="{3BBF10EF-C4A6-394A-B5A2-3BDE590277AF}" type="sibTrans" cxnId="{A91F94C8-6DFE-2841-A8DB-2416AB23F101}">
      <dgm:prSet/>
      <dgm:spPr/>
      <dgm:t>
        <a:bodyPr/>
        <a:lstStyle/>
        <a:p>
          <a:endParaRPr lang="en-US"/>
        </a:p>
      </dgm:t>
    </dgm:pt>
    <dgm:pt modelId="{17CD7689-9BF3-B841-BF16-CBB167AF3764}" type="parTrans" cxnId="{A91F94C8-6DFE-2841-A8DB-2416AB23F101}">
      <dgm:prSet/>
      <dgm:spPr/>
      <dgm:t>
        <a:bodyPr/>
        <a:lstStyle/>
        <a:p>
          <a:endParaRPr lang="en-US"/>
        </a:p>
      </dgm:t>
    </dgm:pt>
    <dgm:pt modelId="{8E5C8705-4F39-2D4C-A48B-4E0022CA696F}">
      <dgm:prSet phldrT="[Text]" custT="1"/>
      <dgm:spPr/>
      <dgm:t>
        <a:bodyPr anchor="t"/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Long Lasting</a:t>
          </a:r>
        </a:p>
      </dgm:t>
    </dgm:pt>
    <dgm:pt modelId="{9EC07BC9-D1E0-FB42-AF80-05CE9F472CB9}" type="parTrans" cxnId="{013F8568-177B-9242-89D5-DCC0E166A7E9}">
      <dgm:prSet/>
      <dgm:spPr/>
      <dgm:t>
        <a:bodyPr/>
        <a:lstStyle/>
        <a:p>
          <a:endParaRPr lang="en-US"/>
        </a:p>
      </dgm:t>
    </dgm:pt>
    <dgm:pt modelId="{1B52FD50-3925-B84B-B4EA-5A6AD9525D56}" type="sibTrans" cxnId="{013F8568-177B-9242-89D5-DCC0E166A7E9}">
      <dgm:prSet/>
      <dgm:spPr/>
      <dgm:t>
        <a:bodyPr/>
        <a:lstStyle/>
        <a:p>
          <a:endParaRPr lang="en-US"/>
        </a:p>
      </dgm:t>
    </dgm:pt>
    <dgm:pt modelId="{51C31CC8-80AC-2D41-92D3-85C88B12A962}">
      <dgm:prSet custT="1"/>
      <dgm:spPr/>
      <dgm:t>
        <a:bodyPr/>
        <a:lstStyle/>
        <a:p>
          <a:r>
            <a:rPr lang="en-US" sz="2000" dirty="0"/>
            <a:t>Long Lasting</a:t>
          </a:r>
        </a:p>
      </dgm:t>
    </dgm:pt>
    <dgm:pt modelId="{5173DF1D-089E-154A-A822-4D987E9E19CF}" type="parTrans" cxnId="{F4E59A21-64E6-204E-8DE9-DC6F02D78034}">
      <dgm:prSet/>
      <dgm:spPr/>
      <dgm:t>
        <a:bodyPr/>
        <a:lstStyle/>
        <a:p>
          <a:endParaRPr lang="en-US"/>
        </a:p>
      </dgm:t>
    </dgm:pt>
    <dgm:pt modelId="{57CBF9F7-EACC-864F-93D3-FEB568999792}" type="sibTrans" cxnId="{F4E59A21-64E6-204E-8DE9-DC6F02D78034}">
      <dgm:prSet/>
      <dgm:spPr/>
      <dgm:t>
        <a:bodyPr/>
        <a:lstStyle/>
        <a:p>
          <a:endParaRPr lang="en-US"/>
        </a:p>
      </dgm:t>
    </dgm:pt>
    <dgm:pt modelId="{53717FC2-2E50-5C4E-82D2-ECB1FBF32EEC}" type="pres">
      <dgm:prSet presAssocID="{196B7AC3-47E8-3C40-8534-98C91364A321}" presName="composite" presStyleCnt="0">
        <dgm:presLayoutVars>
          <dgm:chMax val="1"/>
          <dgm:dir/>
          <dgm:resizeHandles val="exact"/>
        </dgm:presLayoutVars>
      </dgm:prSet>
      <dgm:spPr/>
    </dgm:pt>
    <dgm:pt modelId="{794E2DF9-48CB-1B4E-A6F5-7C07DF61D2E6}" type="pres">
      <dgm:prSet presAssocID="{599052FA-976D-BA44-847A-9BBD0956A138}" presName="roof" presStyleLbl="dkBgShp" presStyleIdx="0" presStyleCnt="2" custLinFactY="-2119" custLinFactNeighborX="7494" custLinFactNeighborY="-100000"/>
      <dgm:spPr/>
    </dgm:pt>
    <dgm:pt modelId="{B88DF1D5-4976-C14A-BB69-18C9A31C1859}" type="pres">
      <dgm:prSet presAssocID="{599052FA-976D-BA44-847A-9BBD0956A138}" presName="pillars" presStyleCnt="0"/>
      <dgm:spPr/>
    </dgm:pt>
    <dgm:pt modelId="{8DA7E55F-5540-574C-B840-BFE096E74040}" type="pres">
      <dgm:prSet presAssocID="{599052FA-976D-BA44-847A-9BBD0956A138}" presName="pillar1" presStyleLbl="node1" presStyleIdx="0" presStyleCnt="5">
        <dgm:presLayoutVars>
          <dgm:bulletEnabled val="1"/>
        </dgm:presLayoutVars>
      </dgm:prSet>
      <dgm:spPr>
        <a:xfrm>
          <a:off x="1301" y="1307918"/>
          <a:ext cx="2131990" cy="2746628"/>
        </a:xfrm>
        <a:prstGeom prst="rect">
          <a:avLst/>
        </a:prstGeom>
      </dgm:spPr>
    </dgm:pt>
    <dgm:pt modelId="{D514FFB3-6E7A-4946-BF8C-4C06B5195A83}" type="pres">
      <dgm:prSet presAssocID="{D1FB2442-2994-7D47-8933-B715F79DAD08}" presName="pillarX" presStyleLbl="node1" presStyleIdx="1" presStyleCnt="5">
        <dgm:presLayoutVars>
          <dgm:bulletEnabled val="1"/>
        </dgm:presLayoutVars>
      </dgm:prSet>
      <dgm:spPr/>
    </dgm:pt>
    <dgm:pt modelId="{7AD2EA3B-3777-E140-B8DD-E39528183969}" type="pres">
      <dgm:prSet presAssocID="{7EBAB263-5097-1A4A-987B-09851EDFC30D}" presName="pillarX" presStyleLbl="node1" presStyleIdx="2" presStyleCnt="5">
        <dgm:presLayoutVars>
          <dgm:bulletEnabled val="1"/>
        </dgm:presLayoutVars>
      </dgm:prSet>
      <dgm:spPr/>
    </dgm:pt>
    <dgm:pt modelId="{5AD087EE-77D4-EC46-A8E2-4F5308148182}" type="pres">
      <dgm:prSet presAssocID="{5C1C3D74-D83B-1C44-9C86-821A72C187E2}" presName="pillarX" presStyleLbl="node1" presStyleIdx="3" presStyleCnt="5">
        <dgm:presLayoutVars>
          <dgm:bulletEnabled val="1"/>
        </dgm:presLayoutVars>
      </dgm:prSet>
      <dgm:spPr/>
    </dgm:pt>
    <dgm:pt modelId="{7DCDBE81-43C7-8C44-9C72-76072395440D}" type="pres">
      <dgm:prSet presAssocID="{8BA8BBBB-354C-DB4B-9CEE-4518E4C85E2E}" presName="pillarX" presStyleLbl="node1" presStyleIdx="4" presStyleCnt="5" custLinFactNeighborX="370" custLinFactNeighborY="492">
        <dgm:presLayoutVars>
          <dgm:bulletEnabled val="1"/>
        </dgm:presLayoutVars>
      </dgm:prSet>
      <dgm:spPr/>
    </dgm:pt>
    <dgm:pt modelId="{E59173B1-45B8-1049-AFBE-8D95BE0B0D86}" type="pres">
      <dgm:prSet presAssocID="{599052FA-976D-BA44-847A-9BBD0956A138}" presName="base" presStyleLbl="dkBgShp" presStyleIdx="1" presStyleCnt="2"/>
      <dgm:spPr/>
    </dgm:pt>
  </dgm:ptLst>
  <dgm:cxnLst>
    <dgm:cxn modelId="{0AF82D0F-E45B-5D43-97E7-75E5691B5B7F}" type="presOf" srcId="{D1FB2442-2994-7D47-8933-B715F79DAD08}" destId="{D514FFB3-6E7A-4946-BF8C-4C06B5195A83}" srcOrd="0" destOrd="0" presId="urn:microsoft.com/office/officeart/2005/8/layout/hList3"/>
    <dgm:cxn modelId="{10C5F316-0A8D-E14D-9506-B62656E1932F}" srcId="{599052FA-976D-BA44-847A-9BBD0956A138}" destId="{8BA8BBBB-354C-DB4B-9CEE-4518E4C85E2E}" srcOrd="4" destOrd="0" parTransId="{55F25F21-E6D2-F44A-9110-A594FC627276}" sibTransId="{6E05C33B-4543-FA43-B9B2-5710BF66996A}"/>
    <dgm:cxn modelId="{F4E59A21-64E6-204E-8DE9-DC6F02D78034}" srcId="{5C1C3D74-D83B-1C44-9C86-821A72C187E2}" destId="{51C31CC8-80AC-2D41-92D3-85C88B12A962}" srcOrd="0" destOrd="0" parTransId="{5173DF1D-089E-154A-A822-4D987E9E19CF}" sibTransId="{57CBF9F7-EACC-864F-93D3-FEB568999792}"/>
    <dgm:cxn modelId="{BFC10E29-4D39-8842-A4BD-639C4DD9EF7D}" srcId="{599052FA-976D-BA44-847A-9BBD0956A138}" destId="{7EBAB263-5097-1A4A-987B-09851EDFC30D}" srcOrd="2" destOrd="0" parTransId="{2156D499-703A-4440-B02A-2E8F5386E264}" sibTransId="{84E7C5AE-2912-8B41-AB78-085C7FFE8DF0}"/>
    <dgm:cxn modelId="{1CF55232-FB36-284E-8AEE-6AE89B309449}" srcId="{599052FA-976D-BA44-847A-9BBD0956A138}" destId="{7CBE02A7-491D-9547-A245-D037661B584E}" srcOrd="0" destOrd="0" parTransId="{EF4F3372-5CDE-DF45-AB17-4D783379EF57}" sibTransId="{B13D817D-A3F5-C840-A049-C78FB1672CA8}"/>
    <dgm:cxn modelId="{942E5938-F515-964A-8B0A-86A169BD08C3}" srcId="{599052FA-976D-BA44-847A-9BBD0956A138}" destId="{5C1C3D74-D83B-1C44-9C86-821A72C187E2}" srcOrd="3" destOrd="0" parTransId="{84087C6A-96D9-1146-AB5B-E555291D7A1B}" sibTransId="{5FDBDDDC-8B42-FC4F-B5E5-FA669A8EB0B3}"/>
    <dgm:cxn modelId="{AD1D3C42-A213-CB4D-8AA8-8FE7B25D04BA}" type="presOf" srcId="{51C31CC8-80AC-2D41-92D3-85C88B12A962}" destId="{5AD087EE-77D4-EC46-A8E2-4F5308148182}" srcOrd="0" destOrd="1" presId="urn:microsoft.com/office/officeart/2005/8/layout/hList3"/>
    <dgm:cxn modelId="{3F3B9246-74A1-9646-8C79-F0E5877F6EDA}" type="presOf" srcId="{1EA2518C-9BAE-484B-A52A-270BE2C9ADDB}" destId="{D514FFB3-6E7A-4946-BF8C-4C06B5195A83}" srcOrd="0" destOrd="1" presId="urn:microsoft.com/office/officeart/2005/8/layout/hList3"/>
    <dgm:cxn modelId="{1184C34B-9061-3E4F-863B-F630FF6A015D}" type="presOf" srcId="{599052FA-976D-BA44-847A-9BBD0956A138}" destId="{794E2DF9-48CB-1B4E-A6F5-7C07DF61D2E6}" srcOrd="0" destOrd="0" presId="urn:microsoft.com/office/officeart/2005/8/layout/hList3"/>
    <dgm:cxn modelId="{D2B0994C-6BA3-0441-9B6F-460DFCCA3A21}" type="presOf" srcId="{196B7AC3-47E8-3C40-8534-98C91364A321}" destId="{53717FC2-2E50-5C4E-82D2-ECB1FBF32EEC}" srcOrd="0" destOrd="0" presId="urn:microsoft.com/office/officeart/2005/8/layout/hList3"/>
    <dgm:cxn modelId="{CEB4B759-368E-7040-A5D2-6EC411409892}" type="presOf" srcId="{7EBAB263-5097-1A4A-987B-09851EDFC30D}" destId="{7AD2EA3B-3777-E140-B8DD-E39528183969}" srcOrd="0" destOrd="0" presId="urn:microsoft.com/office/officeart/2005/8/layout/hList3"/>
    <dgm:cxn modelId="{A69F7C5E-C38C-7747-89CD-5080FE58CAE3}" srcId="{196B7AC3-47E8-3C40-8534-98C91364A321}" destId="{599052FA-976D-BA44-847A-9BBD0956A138}" srcOrd="0" destOrd="0" parTransId="{F5CE84C6-4A43-E14C-A59D-5BB88F158B9D}" sibTransId="{A3B5827D-5105-0B4C-8F0A-CF1E05E5F9C3}"/>
    <dgm:cxn modelId="{84388460-2526-6C43-BDA1-176DB4CB8C21}" type="presOf" srcId="{8E5C8705-4F39-2D4C-A48B-4E0022CA696F}" destId="{7DCDBE81-43C7-8C44-9C72-76072395440D}" srcOrd="0" destOrd="1" presId="urn:microsoft.com/office/officeart/2005/8/layout/hList3"/>
    <dgm:cxn modelId="{013F8568-177B-9242-89D5-DCC0E166A7E9}" srcId="{8BA8BBBB-354C-DB4B-9CEE-4518E4C85E2E}" destId="{8E5C8705-4F39-2D4C-A48B-4E0022CA696F}" srcOrd="0" destOrd="0" parTransId="{9EC07BC9-D1E0-FB42-AF80-05CE9F472CB9}" sibTransId="{1B52FD50-3925-B84B-B4EA-5A6AD9525D56}"/>
    <dgm:cxn modelId="{C26DE670-E8E9-CF46-A6B3-A94D97C53456}" srcId="{599052FA-976D-BA44-847A-9BBD0956A138}" destId="{D1FB2442-2994-7D47-8933-B715F79DAD08}" srcOrd="1" destOrd="0" parTransId="{92E42D91-68B0-EA40-BBEA-E7B2C179F68F}" sibTransId="{ED3AADA7-5BBB-2D4D-BE94-56C6DEE56E41}"/>
    <dgm:cxn modelId="{101E209F-CDEE-5C47-B287-ADDA06ACB326}" type="presOf" srcId="{3BB942EF-F06F-F441-8E9E-BB61F87B0079}" destId="{8DA7E55F-5540-574C-B840-BFE096E74040}" srcOrd="0" destOrd="1" presId="urn:microsoft.com/office/officeart/2005/8/layout/hList3"/>
    <dgm:cxn modelId="{860C87B5-5717-3D4C-A006-1A064E15DDC3}" type="presOf" srcId="{8BA8BBBB-354C-DB4B-9CEE-4518E4C85E2E}" destId="{7DCDBE81-43C7-8C44-9C72-76072395440D}" srcOrd="0" destOrd="0" presId="urn:microsoft.com/office/officeart/2005/8/layout/hList3"/>
    <dgm:cxn modelId="{A91F94C8-6DFE-2841-A8DB-2416AB23F101}" srcId="{7EBAB263-5097-1A4A-987B-09851EDFC30D}" destId="{CBEA8AE8-0A08-B141-8D90-83E35CEB4566}" srcOrd="0" destOrd="0" parTransId="{17CD7689-9BF3-B841-BF16-CBB167AF3764}" sibTransId="{3BBF10EF-C4A6-394A-B5A2-3BDE590277AF}"/>
    <dgm:cxn modelId="{9A8A8FC9-B403-5140-8CA4-20B0591D142F}" type="presOf" srcId="{5C1C3D74-D83B-1C44-9C86-821A72C187E2}" destId="{5AD087EE-77D4-EC46-A8E2-4F5308148182}" srcOrd="0" destOrd="0" presId="urn:microsoft.com/office/officeart/2005/8/layout/hList3"/>
    <dgm:cxn modelId="{320C0FCA-E64F-6B47-9A9D-D428DE2B68B8}" srcId="{7CBE02A7-491D-9547-A245-D037661B584E}" destId="{3BB942EF-F06F-F441-8E9E-BB61F87B0079}" srcOrd="0" destOrd="0" parTransId="{46CAF7C8-66D2-114E-81A0-862A106F96DF}" sibTransId="{ED4F5D16-F92E-6846-A2EB-28B162B3D8E3}"/>
    <dgm:cxn modelId="{52DDC5D1-78FC-2441-87BD-923F56BEFCF6}" type="presOf" srcId="{CBEA8AE8-0A08-B141-8D90-83E35CEB4566}" destId="{7AD2EA3B-3777-E140-B8DD-E39528183969}" srcOrd="0" destOrd="1" presId="urn:microsoft.com/office/officeart/2005/8/layout/hList3"/>
    <dgm:cxn modelId="{B01124D9-1FE7-E345-8D4C-6FF3E8BAE3C4}" srcId="{7CBE02A7-491D-9547-A245-D037661B584E}" destId="{746F80D6-5C12-5C4C-97BF-0600750F0F51}" srcOrd="1" destOrd="0" parTransId="{583CED89-FF27-474D-A3CA-7EA1662F3173}" sibTransId="{D827D2EA-4D8C-F44F-999F-68D14F364FED}"/>
    <dgm:cxn modelId="{C18FEAF4-B2D9-3D46-AC26-E67046F3792F}" srcId="{D1FB2442-2994-7D47-8933-B715F79DAD08}" destId="{1EA2518C-9BAE-484B-A52A-270BE2C9ADDB}" srcOrd="0" destOrd="0" parTransId="{C01FB653-4E76-154D-A95C-C99DCA0A8B72}" sibTransId="{DEBC6A0A-43DF-5D42-8054-866F561B78F8}"/>
    <dgm:cxn modelId="{2A4554FC-A0C3-2640-8A82-092F71D699CF}" type="presOf" srcId="{7CBE02A7-491D-9547-A245-D037661B584E}" destId="{8DA7E55F-5540-574C-B840-BFE096E74040}" srcOrd="0" destOrd="0" presId="urn:microsoft.com/office/officeart/2005/8/layout/hList3"/>
    <dgm:cxn modelId="{921AE9FD-B924-B744-9F93-9DCFE2A73389}" type="presOf" srcId="{746F80D6-5C12-5C4C-97BF-0600750F0F51}" destId="{8DA7E55F-5540-574C-B840-BFE096E74040}" srcOrd="0" destOrd="2" presId="urn:microsoft.com/office/officeart/2005/8/layout/hList3"/>
    <dgm:cxn modelId="{B53F7599-8E9E-6A4C-9D36-8E325D81209F}" type="presParOf" srcId="{53717FC2-2E50-5C4E-82D2-ECB1FBF32EEC}" destId="{794E2DF9-48CB-1B4E-A6F5-7C07DF61D2E6}" srcOrd="0" destOrd="0" presId="urn:microsoft.com/office/officeart/2005/8/layout/hList3"/>
    <dgm:cxn modelId="{4E7A1221-CECF-BB46-BDF5-F678B3904896}" type="presParOf" srcId="{53717FC2-2E50-5C4E-82D2-ECB1FBF32EEC}" destId="{B88DF1D5-4976-C14A-BB69-18C9A31C1859}" srcOrd="1" destOrd="0" presId="urn:microsoft.com/office/officeart/2005/8/layout/hList3"/>
    <dgm:cxn modelId="{80787C51-1D3B-9747-A1B7-D7129E265C51}" type="presParOf" srcId="{B88DF1D5-4976-C14A-BB69-18C9A31C1859}" destId="{8DA7E55F-5540-574C-B840-BFE096E74040}" srcOrd="0" destOrd="0" presId="urn:microsoft.com/office/officeart/2005/8/layout/hList3"/>
    <dgm:cxn modelId="{1A245AD6-ABDD-734B-AB85-6DD614DA8DE5}" type="presParOf" srcId="{B88DF1D5-4976-C14A-BB69-18C9A31C1859}" destId="{D514FFB3-6E7A-4946-BF8C-4C06B5195A83}" srcOrd="1" destOrd="0" presId="urn:microsoft.com/office/officeart/2005/8/layout/hList3"/>
    <dgm:cxn modelId="{A25E1512-B4B4-1247-9895-AD4D9FDB56C6}" type="presParOf" srcId="{B88DF1D5-4976-C14A-BB69-18C9A31C1859}" destId="{7AD2EA3B-3777-E140-B8DD-E39528183969}" srcOrd="2" destOrd="0" presId="urn:microsoft.com/office/officeart/2005/8/layout/hList3"/>
    <dgm:cxn modelId="{9EB8F6AF-0D57-3E4F-A96F-80378812F821}" type="presParOf" srcId="{B88DF1D5-4976-C14A-BB69-18C9A31C1859}" destId="{5AD087EE-77D4-EC46-A8E2-4F5308148182}" srcOrd="3" destOrd="0" presId="urn:microsoft.com/office/officeart/2005/8/layout/hList3"/>
    <dgm:cxn modelId="{A38B4509-6B4D-7C4E-A62C-6D0A70C970DF}" type="presParOf" srcId="{B88DF1D5-4976-C14A-BB69-18C9A31C1859}" destId="{7DCDBE81-43C7-8C44-9C72-76072395440D}" srcOrd="4" destOrd="0" presId="urn:microsoft.com/office/officeart/2005/8/layout/hList3"/>
    <dgm:cxn modelId="{E4FE9202-B0E5-9F45-B438-FC6AA866901B}" type="presParOf" srcId="{53717FC2-2E50-5C4E-82D2-ECB1FBF32EEC}" destId="{E59173B1-45B8-1049-AFBE-8D95BE0B0D8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4E2DF9-48CB-1B4E-A6F5-7C07DF61D2E6}">
      <dsp:nvSpPr>
        <dsp:cNvPr id="0" name=""/>
        <dsp:cNvSpPr/>
      </dsp:nvSpPr>
      <dsp:spPr>
        <a:xfrm>
          <a:off x="0" y="0"/>
          <a:ext cx="10662557" cy="130791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 dirty="0"/>
            <a:t>Technology Pillars</a:t>
          </a:r>
        </a:p>
      </dsp:txBody>
      <dsp:txXfrm>
        <a:off x="0" y="0"/>
        <a:ext cx="10662557" cy="1307918"/>
      </dsp:txXfrm>
    </dsp:sp>
    <dsp:sp modelId="{8DA7E55F-5540-574C-B840-BFE096E74040}">
      <dsp:nvSpPr>
        <dsp:cNvPr id="0" name=""/>
        <dsp:cNvSpPr/>
      </dsp:nvSpPr>
      <dsp:spPr>
        <a:xfrm>
          <a:off x="1301" y="1307918"/>
          <a:ext cx="2131990" cy="2746628"/>
        </a:xfrm>
        <a:prstGeom prst="rect">
          <a:avLst/>
        </a:prstGeom>
        <a:gradFill rotWithShape="0">
          <a:gsLst>
            <a:gs pos="0">
              <a:srgbClr val="15608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15608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15608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Sloped Planes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High Cutting Pressure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Self Renewing wear</a:t>
          </a:r>
        </a:p>
      </dsp:txBody>
      <dsp:txXfrm>
        <a:off x="1301" y="1307918"/>
        <a:ext cx="2131990" cy="2746628"/>
      </dsp:txXfrm>
    </dsp:sp>
    <dsp:sp modelId="{D514FFB3-6E7A-4946-BF8C-4C06B5195A83}">
      <dsp:nvSpPr>
        <dsp:cNvPr id="0" name=""/>
        <dsp:cNvSpPr/>
      </dsp:nvSpPr>
      <dsp:spPr>
        <a:xfrm>
          <a:off x="2133292" y="1307918"/>
          <a:ext cx="2131990" cy="27466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Oriented Crystals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High Cutting Speed</a:t>
          </a:r>
        </a:p>
      </dsp:txBody>
      <dsp:txXfrm>
        <a:off x="2133292" y="1307918"/>
        <a:ext cx="2131990" cy="2746628"/>
      </dsp:txXfrm>
    </dsp:sp>
    <dsp:sp modelId="{7AD2EA3B-3777-E140-B8DD-E39528183969}">
      <dsp:nvSpPr>
        <dsp:cNvPr id="0" name=""/>
        <dsp:cNvSpPr/>
      </dsp:nvSpPr>
      <dsp:spPr>
        <a:xfrm>
          <a:off x="4265283" y="1307918"/>
          <a:ext cx="2131990" cy="27466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Rounded Shape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Double Action: Cutting &amp; Protecting</a:t>
          </a:r>
        </a:p>
      </dsp:txBody>
      <dsp:txXfrm>
        <a:off x="4265283" y="1307918"/>
        <a:ext cx="2131990" cy="2746628"/>
      </dsp:txXfrm>
    </dsp:sp>
    <dsp:sp modelId="{5AD087EE-77D4-EC46-A8E2-4F5308148182}">
      <dsp:nvSpPr>
        <dsp:cNvPr id="0" name=""/>
        <dsp:cNvSpPr/>
      </dsp:nvSpPr>
      <dsp:spPr>
        <a:xfrm>
          <a:off x="6397273" y="1307918"/>
          <a:ext cx="2131990" cy="27466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SHX</a:t>
          </a:r>
          <a:br>
            <a:rPr lang="en-US" sz="3200" b="1" kern="1200" dirty="0"/>
          </a:br>
          <a:r>
            <a:rPr lang="en-US" sz="3200" b="1" kern="1200" dirty="0"/>
            <a:t>Polymeric Coating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Long Lasting</a:t>
          </a:r>
        </a:p>
      </dsp:txBody>
      <dsp:txXfrm>
        <a:off x="6397273" y="1307918"/>
        <a:ext cx="2131990" cy="2746628"/>
      </dsp:txXfrm>
    </dsp:sp>
    <dsp:sp modelId="{7DCDBE81-43C7-8C44-9C72-76072395440D}">
      <dsp:nvSpPr>
        <dsp:cNvPr id="0" name=""/>
        <dsp:cNvSpPr/>
      </dsp:nvSpPr>
      <dsp:spPr>
        <a:xfrm>
          <a:off x="8530566" y="1321431"/>
          <a:ext cx="2131990" cy="27466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Safe Guard Technology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rPr>
            <a:t>Long Lasting</a:t>
          </a:r>
        </a:p>
      </dsp:txBody>
      <dsp:txXfrm>
        <a:off x="8530566" y="1321431"/>
        <a:ext cx="2131990" cy="2746628"/>
      </dsp:txXfrm>
    </dsp:sp>
    <dsp:sp modelId="{E59173B1-45B8-1049-AFBE-8D95BE0B0D86}">
      <dsp:nvSpPr>
        <dsp:cNvPr id="0" name=""/>
        <dsp:cNvSpPr/>
      </dsp:nvSpPr>
      <dsp:spPr>
        <a:xfrm>
          <a:off x="0" y="4054546"/>
          <a:ext cx="10662557" cy="30518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6CE9E-B9D3-2342-A82A-A6A9BF98E0B7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995A0-70AD-CD4D-AE7F-FD1F1CEB6B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969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200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Buongiorno a tutti. Ringrazio il Dott. Finotto per la presentazione, l’organizzazione </a:t>
            </a:r>
            <a:r>
              <a:rPr lang="it-IT" sz="1200" kern="0" dirty="0" err="1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1200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 Power Expo, i colleghi delle realtà presenti a cui faccio i complimenti per le interessantissime presentazioni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200" kern="0" dirty="0">
              <a:solidFill>
                <a:srgbClr val="0E0E0E"/>
              </a:solidFill>
              <a:effectLst/>
              <a:latin typeface=".AppleSystemUIFon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200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Mi chiamo  Stefano Bernieri  e rappresento </a:t>
            </a:r>
            <a:r>
              <a:rPr lang="it-IT" sz="1200" b="1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Diamond Pauber</a:t>
            </a:r>
            <a:r>
              <a:rPr lang="it-IT" sz="1200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, piccola ma agguerrita azienda italiana che da oltre quarant’anni </a:t>
            </a:r>
            <a:r>
              <a:rPr lang="it-IT" sz="1200" b="1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coltiva un’unica ossessione</a:t>
            </a:r>
            <a:r>
              <a:rPr lang="it-IT" sz="1200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1200" kern="0" dirty="0">
                <a:solidFill>
                  <a:srgbClr val="0E0E0E"/>
                </a:solidFill>
                <a:effectLst/>
                <a:highlight>
                  <a:srgbClr val="FFFF00"/>
                </a:highlight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rendere “facile” ciò che è “estremo”</a:t>
            </a:r>
            <a:r>
              <a:rPr lang="it-IT" sz="1200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 nel taglio dei materiali più </a:t>
            </a:r>
            <a:r>
              <a:rPr lang="it-IT" sz="1200" b="1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difficili</a:t>
            </a:r>
            <a:r>
              <a:rPr lang="it-IT" sz="1200" kern="0" dirty="0">
                <a:solidFill>
                  <a:srgbClr val="0E0E0E"/>
                </a:solidFill>
                <a:effectLst/>
                <a:latin typeface=".AppleSystemUIFont"/>
                <a:ea typeface="Times New Roman" panose="02020603050405020304" pitchFamily="18" charset="0"/>
                <a:cs typeface="Times New Roman" panose="02020603050405020304" pitchFamily="18" charset="0"/>
              </a:rPr>
              <a:t> utilizzando filo diamantato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BFE6B-A0DA-4810-81E2-9FAD93AB64F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2383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0973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82CA1-FF9E-8B7A-0670-D4B9EF66A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28D7DE-17CB-2123-F815-6A979595B9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C7303C-38FF-749E-8DE4-8018813EDE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Sempre nella prima decade del 2000, abbiamo iniziato a collaborare con BD </a:t>
            </a:r>
            <a:r>
              <a:rPr lang="it-IT" dirty="0" err="1"/>
              <a:t>Nuclear</a:t>
            </a:r>
            <a:r>
              <a:rPr lang="it-IT" dirty="0"/>
              <a:t>, </a:t>
            </a:r>
          </a:p>
          <a:p>
            <a:r>
              <a:rPr lang="it-IT" dirty="0"/>
              <a:t>Azienda inglese specializzata nel taglio con il filo diamantato in ambiente nucleare.</a:t>
            </a:r>
          </a:p>
          <a:p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7C7B54-AB05-8BF6-6C68-A9E87BFCE2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055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Vediamo</a:t>
            </a:r>
            <a:r>
              <a:rPr lang="en-GB" dirty="0"/>
              <a:t> </a:t>
            </a:r>
            <a:r>
              <a:rPr lang="en-GB" dirty="0" err="1"/>
              <a:t>alcune</a:t>
            </a:r>
            <a:r>
              <a:rPr lang="en-GB" dirty="0"/>
              <a:t> </a:t>
            </a:r>
            <a:r>
              <a:rPr lang="en-GB" dirty="0" err="1"/>
              <a:t>delle</a:t>
            </a:r>
            <a:r>
              <a:rPr lang="en-GB" dirty="0"/>
              <a:t> </a:t>
            </a:r>
            <a:r>
              <a:rPr lang="en-GB" dirty="0" err="1"/>
              <a:t>esperienze</a:t>
            </a:r>
            <a:r>
              <a:rPr lang="en-GB" dirty="0"/>
              <a:t> di BD Nuclear </a:t>
            </a:r>
            <a:r>
              <a:rPr lang="en-GB" dirty="0" err="1"/>
              <a:t>fatte</a:t>
            </a:r>
            <a:r>
              <a:rPr lang="en-GB" dirty="0"/>
              <a:t> con il </a:t>
            </a:r>
            <a:r>
              <a:rPr lang="en-GB" dirty="0" err="1"/>
              <a:t>nosto</a:t>
            </a:r>
            <a:r>
              <a:rPr lang="en-GB" dirty="0"/>
              <a:t> filo </a:t>
            </a:r>
            <a:r>
              <a:rPr lang="en-GB" dirty="0" err="1"/>
              <a:t>diamantato</a:t>
            </a:r>
            <a:endParaRPr lang="en-GB" dirty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BFE6B-A0DA-4810-81E2-9FAD93AB64F4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340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1394C-A255-4FB1-AE58-7EEE9CA19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B989827-BE22-E35E-6021-93FF4CAFAC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C8113CC-76C8-0F5C-872F-C2032FBFB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D68E313-FF98-EF65-BD2F-60D354CE5E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BFE6B-A0DA-4810-81E2-9FAD93AB64F4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9291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8D715-B116-6CC8-1642-C662A2ED4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A25C2F7-8A72-A55F-3D8F-4BB1BA4103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9339A4D-3F63-2E85-5FDA-0DBCB3DE6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 </a:t>
            </a:r>
            <a:r>
              <a:rPr lang="en-US" b="1" dirty="0" err="1"/>
              <a:t>recipiente</a:t>
            </a:r>
            <a:r>
              <a:rPr lang="en-US" b="1" dirty="0"/>
              <a:t> (o modulo) </a:t>
            </a:r>
            <a:r>
              <a:rPr lang="en-US" b="1" dirty="0" err="1"/>
              <a:t>dell’evaporatore</a:t>
            </a:r>
            <a:r>
              <a:rPr lang="en-US" b="1" dirty="0"/>
              <a:t> di un </a:t>
            </a:r>
            <a:r>
              <a:rPr lang="en-US" b="1" dirty="0" err="1"/>
              <a:t>circuito</a:t>
            </a:r>
            <a:r>
              <a:rPr lang="en-US" b="1" dirty="0"/>
              <a:t> a sodio </a:t>
            </a:r>
            <a:r>
              <a:rPr lang="en-US" b="1" dirty="0" err="1"/>
              <a:t>liquido</a:t>
            </a:r>
            <a:r>
              <a:rPr lang="en-US" b="1" dirty="0"/>
              <a:t> </a:t>
            </a:r>
            <a:r>
              <a:rPr lang="en-US" b="1" dirty="0" err="1"/>
              <a:t>che</a:t>
            </a:r>
            <a:r>
              <a:rPr lang="en-US" b="1" dirty="0"/>
              <a:t> </a:t>
            </a:r>
            <a:r>
              <a:rPr lang="en-US" b="1" dirty="0" err="1"/>
              <a:t>risulta</a:t>
            </a:r>
            <a:r>
              <a:rPr lang="en-US" b="1" dirty="0"/>
              <a:t> </a:t>
            </a:r>
            <a:r>
              <a:rPr lang="en-US" b="1" dirty="0" err="1"/>
              <a:t>contaminato</a:t>
            </a:r>
            <a:r>
              <a:rPr lang="en-US" dirty="0"/>
              <a:t>:</a:t>
            </a:r>
          </a:p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2D72BD5-410E-8D60-FEC4-0B1FBF32D8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BFE6B-A0DA-4810-81E2-9FAD93AB64F4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627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9D124-73AD-F005-E4D1-3510A3FD7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84616BC-CD34-BB40-AF0F-E5937BFD12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A1A525C-9290-DA7A-704B-4ED39B862C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D3DBF2-9F4D-B864-7DD2-BCA0125AF0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BFE6B-A0DA-4810-81E2-9FAD93AB64F4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17817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Sistema di taglio a portale totalmente automatizzato. </a:t>
            </a:r>
          </a:p>
          <a:p>
            <a:r>
              <a:rPr lang="it-IT" dirty="0"/>
              <a:t>In gradi di caricare il filo sulla macchina, di posizionare l’oggetto da tagliare ed eseguire il tutto senza la presenza di uomini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73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2E88D-C1E2-9728-D293-C0B3933CE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F7E4FF8-17C2-79C0-C73B-E4A6A1B165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49E6C52-8686-5E56-ABB8-4DEBFB5B2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Ora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abbiamo</a:t>
            </a:r>
            <a:r>
              <a:rPr lang="en-US" dirty="0"/>
              <a:t> visto il </a:t>
            </a:r>
            <a:r>
              <a:rPr lang="en-US" dirty="0" err="1"/>
              <a:t>risultato</a:t>
            </a:r>
            <a:r>
              <a:rPr lang="en-US" dirty="0"/>
              <a:t> </a:t>
            </a:r>
            <a:r>
              <a:rPr lang="en-US" dirty="0" err="1"/>
              <a:t>delle</a:t>
            </a:r>
            <a:r>
              <a:rPr lang="en-US" dirty="0"/>
              <a:t>  </a:t>
            </a:r>
            <a:r>
              <a:rPr lang="en-US" dirty="0" err="1"/>
              <a:t>esperieze</a:t>
            </a:r>
            <a:r>
              <a:rPr lang="en-US" dirty="0"/>
              <a:t> di </a:t>
            </a:r>
            <a:r>
              <a:rPr lang="en-US" dirty="0" err="1"/>
              <a:t>taglio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Diamo</a:t>
            </a:r>
            <a:r>
              <a:rPr lang="en-US" dirty="0"/>
              <a:t> uno </a:t>
            </a:r>
            <a:r>
              <a:rPr lang="en-US" dirty="0" err="1"/>
              <a:t>sguardo</a:t>
            </a:r>
            <a:r>
              <a:rPr lang="en-US" dirty="0"/>
              <a:t> ai </a:t>
            </a:r>
            <a:r>
              <a:rPr lang="en-US" dirty="0" err="1"/>
              <a:t>fili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hanno</a:t>
            </a:r>
            <a:r>
              <a:rPr lang="en-US" dirty="0"/>
              <a:t> </a:t>
            </a:r>
            <a:r>
              <a:rPr lang="en-US" dirty="0" err="1"/>
              <a:t>reso</a:t>
            </a:r>
            <a:r>
              <a:rPr lang="en-US" dirty="0"/>
              <a:t> </a:t>
            </a:r>
            <a:r>
              <a:rPr lang="en-US" dirty="0" err="1"/>
              <a:t>possibile</a:t>
            </a:r>
            <a:r>
              <a:rPr lang="en-US" dirty="0"/>
              <a:t> </a:t>
            </a:r>
            <a:r>
              <a:rPr lang="en-US" dirty="0" err="1"/>
              <a:t>queste</a:t>
            </a:r>
            <a:r>
              <a:rPr lang="en-US" dirty="0"/>
              <a:t> </a:t>
            </a:r>
            <a:r>
              <a:rPr lang="en-US" dirty="0" err="1"/>
              <a:t>esperienze</a:t>
            </a:r>
            <a:r>
              <a:rPr lang="en-US" dirty="0"/>
              <a:t>,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8EEADB-156A-9BD1-16EE-9B96A34146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CBFE6B-A0DA-4810-81E2-9FAD93AB64F4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0123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Oggi Diamond Pauber </a:t>
            </a:r>
            <a:r>
              <a:rPr lang="en-US" i="1" dirty="0" err="1"/>
              <a:t>offre</a:t>
            </a:r>
            <a:r>
              <a:rPr lang="en-US" i="1" dirty="0"/>
              <a:t> </a:t>
            </a:r>
            <a:r>
              <a:rPr lang="en-US" i="1" dirty="0" err="1"/>
              <a:t>una</a:t>
            </a:r>
            <a:r>
              <a:rPr lang="en-US" i="1" dirty="0"/>
              <a:t> gamma </a:t>
            </a:r>
            <a:r>
              <a:rPr lang="en-US" i="1" dirty="0" err="1"/>
              <a:t>completa</a:t>
            </a:r>
            <a:r>
              <a:rPr lang="en-US" i="1" dirty="0"/>
              <a:t> di </a:t>
            </a:r>
            <a:r>
              <a:rPr lang="en-US" i="1" dirty="0" err="1"/>
              <a:t>fili</a:t>
            </a:r>
            <a:r>
              <a:rPr lang="en-US" i="1" dirty="0"/>
              <a:t> </a:t>
            </a:r>
            <a:r>
              <a:rPr lang="en-US" i="1" dirty="0" err="1"/>
              <a:t>diamantati</a:t>
            </a:r>
            <a:r>
              <a:rPr lang="en-US" i="1" dirty="0"/>
              <a:t> per tutte le </a:t>
            </a:r>
            <a:r>
              <a:rPr lang="en-US" i="1" dirty="0" err="1"/>
              <a:t>esigenze</a:t>
            </a:r>
            <a:r>
              <a:rPr lang="en-US" i="1" dirty="0"/>
              <a:t> di </a:t>
            </a:r>
            <a:r>
              <a:rPr lang="en-US" i="1" dirty="0" err="1"/>
              <a:t>taglio</a:t>
            </a:r>
            <a:r>
              <a:rPr lang="en-US" i="1" dirty="0"/>
              <a:t> </a:t>
            </a:r>
            <a:r>
              <a:rPr lang="en-US" i="1" dirty="0" err="1"/>
              <a:t>nel</a:t>
            </a:r>
            <a:r>
              <a:rPr lang="en-US" i="1" dirty="0"/>
              <a:t> </a:t>
            </a:r>
            <a:r>
              <a:rPr lang="en-US" i="1" dirty="0" err="1"/>
              <a:t>docommissioning</a:t>
            </a:r>
            <a:r>
              <a:rPr lang="en-US" i="1" dirty="0"/>
              <a:t> </a:t>
            </a:r>
            <a:r>
              <a:rPr lang="en-US" i="1" dirty="0" err="1"/>
              <a:t>nucleare</a:t>
            </a:r>
            <a:endParaRPr lang="en-US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err="1"/>
              <a:t>Conclusione</a:t>
            </a:r>
            <a:r>
              <a:rPr lang="en-US" i="1" dirty="0"/>
              <a:t> hook</a:t>
            </a:r>
            <a:r>
              <a:rPr lang="en-US" dirty="0"/>
              <a:t> «Con </a:t>
            </a:r>
            <a:r>
              <a:rPr lang="en-US" dirty="0" err="1"/>
              <a:t>questa</a:t>
            </a:r>
            <a:r>
              <a:rPr lang="en-US" dirty="0"/>
              <a:t> checklist in </a:t>
            </a:r>
            <a:r>
              <a:rPr lang="en-US" dirty="0" err="1"/>
              <a:t>mente</a:t>
            </a:r>
            <a:r>
              <a:rPr lang="en-US" dirty="0"/>
              <a:t>, </a:t>
            </a:r>
            <a:r>
              <a:rPr lang="en-US" dirty="0" err="1"/>
              <a:t>analizziamo</a:t>
            </a:r>
            <a:r>
              <a:rPr lang="en-US" dirty="0"/>
              <a:t> </a:t>
            </a:r>
            <a:r>
              <a:rPr lang="en-US" dirty="0" err="1"/>
              <a:t>ora</a:t>
            </a:r>
            <a:r>
              <a:rPr lang="en-US" dirty="0"/>
              <a:t> le </a:t>
            </a:r>
            <a:r>
              <a:rPr lang="en-US" dirty="0" err="1"/>
              <a:t>caratteristiche</a:t>
            </a:r>
            <a:r>
              <a:rPr lang="en-US" dirty="0"/>
              <a:t> di </a:t>
            </a:r>
            <a:r>
              <a:rPr lang="en-US" dirty="0" err="1"/>
              <a:t>ognuno</a:t>
            </a:r>
            <a:r>
              <a:rPr lang="en-US" dirty="0"/>
              <a:t>.» </a:t>
            </a:r>
            <a:endParaRPr lang="it-IT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61331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468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Siamo</a:t>
            </a:r>
            <a:r>
              <a:rPr lang="en-US" dirty="0"/>
              <a:t> </a:t>
            </a:r>
            <a:r>
              <a:rPr lang="en-US" dirty="0" err="1"/>
              <a:t>nati</a:t>
            </a:r>
            <a:r>
              <a:rPr lang="en-US" dirty="0"/>
              <a:t> </a:t>
            </a:r>
            <a:r>
              <a:rPr lang="en-US" dirty="0" err="1"/>
              <a:t>negli</a:t>
            </a:r>
            <a:r>
              <a:rPr lang="en-US" dirty="0"/>
              <a:t> anni ’80 come </a:t>
            </a:r>
            <a:r>
              <a:rPr lang="en-US" b="1" dirty="0"/>
              <a:t>primo </a:t>
            </a:r>
            <a:r>
              <a:rPr lang="en-US" b="1" dirty="0" err="1"/>
              <a:t>produttore</a:t>
            </a:r>
            <a:r>
              <a:rPr lang="en-US" b="1" dirty="0"/>
              <a:t> </a:t>
            </a:r>
            <a:r>
              <a:rPr lang="en-US" b="1" dirty="0" err="1"/>
              <a:t>nazionale</a:t>
            </a:r>
            <a:r>
              <a:rPr lang="en-US" b="1" dirty="0"/>
              <a:t> di filo </a:t>
            </a:r>
            <a:r>
              <a:rPr lang="en-US" b="1" dirty="0" err="1"/>
              <a:t>diamantato</a:t>
            </a:r>
            <a:r>
              <a:rPr lang="en-US" b="1" dirty="0"/>
              <a:t> </a:t>
            </a:r>
            <a:r>
              <a:rPr lang="en-US" b="1" dirty="0" err="1"/>
              <a:t>elettrodeposto</a:t>
            </a:r>
            <a:r>
              <a:rPr lang="en-US" dirty="0"/>
              <a:t> per il </a:t>
            </a:r>
            <a:r>
              <a:rPr lang="en-US" dirty="0" err="1"/>
              <a:t>settore</a:t>
            </a:r>
            <a:r>
              <a:rPr lang="en-US" dirty="0"/>
              <a:t> </a:t>
            </a:r>
            <a:r>
              <a:rPr lang="en-US" dirty="0" err="1"/>
              <a:t>lapideo</a:t>
            </a:r>
            <a:r>
              <a:rPr lang="en-US" dirty="0"/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 </a:t>
            </a:r>
            <a:r>
              <a:rPr lang="en-US" dirty="0" err="1"/>
              <a:t>lì</a:t>
            </a:r>
            <a:r>
              <a:rPr lang="en-US" dirty="0"/>
              <a:t> </a:t>
            </a:r>
            <a:r>
              <a:rPr lang="en-US" dirty="0" err="1"/>
              <a:t>abbiamo</a:t>
            </a:r>
            <a:r>
              <a:rPr lang="en-US" dirty="0"/>
              <a:t> </a:t>
            </a:r>
            <a:r>
              <a:rPr lang="en-US" dirty="0" err="1"/>
              <a:t>seguito</a:t>
            </a:r>
            <a:r>
              <a:rPr lang="en-US" dirty="0"/>
              <a:t> un </a:t>
            </a:r>
            <a:r>
              <a:rPr lang="en-US" b="1" dirty="0" err="1"/>
              <a:t>percorso</a:t>
            </a:r>
            <a:r>
              <a:rPr lang="en-US" b="1" dirty="0"/>
              <a:t> </a:t>
            </a:r>
            <a:r>
              <a:rPr lang="en-US" b="1" dirty="0" err="1"/>
              <a:t>naturale</a:t>
            </a:r>
            <a:r>
              <a:rPr lang="en-US" b="1" dirty="0"/>
              <a:t> ma </a:t>
            </a:r>
            <a:r>
              <a:rPr lang="en-US" b="1" dirty="0" err="1"/>
              <a:t>impegnativo</a:t>
            </a:r>
            <a:r>
              <a:rPr lang="en-US" dirty="0"/>
              <a:t>: </a:t>
            </a:r>
            <a:r>
              <a:rPr lang="en-US" dirty="0" err="1"/>
              <a:t>pietra</a:t>
            </a:r>
            <a:r>
              <a:rPr lang="en-US" dirty="0"/>
              <a:t>, </a:t>
            </a:r>
            <a:r>
              <a:rPr lang="en-US" dirty="0" err="1"/>
              <a:t>cemento</a:t>
            </a:r>
            <a:r>
              <a:rPr lang="en-US" dirty="0"/>
              <a:t>, </a:t>
            </a:r>
            <a:r>
              <a:rPr lang="en-US" dirty="0" err="1"/>
              <a:t>acciaio</a:t>
            </a:r>
            <a:r>
              <a:rPr lang="en-US" dirty="0"/>
              <a:t>, </a:t>
            </a:r>
            <a:r>
              <a:rPr lang="en-US" dirty="0" err="1"/>
              <a:t>contesti</a:t>
            </a:r>
            <a:r>
              <a:rPr lang="en-US" dirty="0"/>
              <a:t> offshore e, </a:t>
            </a:r>
            <a:r>
              <a:rPr lang="en-US" dirty="0" err="1"/>
              <a:t>dagli</a:t>
            </a:r>
            <a:r>
              <a:rPr lang="en-US" dirty="0"/>
              <a:t> anni 2000, il </a:t>
            </a:r>
            <a:r>
              <a:rPr lang="en-US" dirty="0" err="1"/>
              <a:t>nucleare</a:t>
            </a:r>
            <a:r>
              <a:rPr lang="en-US" dirty="0"/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Ogni</a:t>
            </a:r>
            <a:r>
              <a:rPr lang="en-US" dirty="0"/>
              <a:t> volta ci </a:t>
            </a:r>
            <a:r>
              <a:rPr lang="en-US" dirty="0" err="1"/>
              <a:t>siamo</a:t>
            </a:r>
            <a:r>
              <a:rPr lang="en-US" dirty="0"/>
              <a:t> </a:t>
            </a:r>
            <a:r>
              <a:rPr lang="en-US" dirty="0" err="1"/>
              <a:t>chiesti</a:t>
            </a:r>
            <a:r>
              <a:rPr lang="en-US" dirty="0"/>
              <a:t>: </a:t>
            </a:r>
            <a:r>
              <a:rPr lang="en-US" i="1" dirty="0"/>
              <a:t>come </a:t>
            </a:r>
            <a:r>
              <a:rPr lang="en-US" b="1" i="1" dirty="0" err="1"/>
              <a:t>poter</a:t>
            </a:r>
            <a:r>
              <a:rPr lang="en-US" b="1" i="1" dirty="0"/>
              <a:t> </a:t>
            </a:r>
            <a:r>
              <a:rPr lang="en-US" b="1" i="1" dirty="0" err="1"/>
              <a:t>semplificare</a:t>
            </a:r>
            <a:r>
              <a:rPr lang="en-US" b="1" dirty="0"/>
              <a:t> </a:t>
            </a:r>
            <a:r>
              <a:rPr lang="en-US" b="1" dirty="0" err="1"/>
              <a:t>l’operazione</a:t>
            </a:r>
            <a:r>
              <a:rPr lang="en-US" b="1" dirty="0"/>
              <a:t> </a:t>
            </a:r>
            <a:r>
              <a:rPr lang="en-US" b="1" dirty="0" err="1"/>
              <a:t>più</a:t>
            </a:r>
            <a:r>
              <a:rPr lang="en-US" b="1" dirty="0"/>
              <a:t> </a:t>
            </a:r>
            <a:r>
              <a:rPr lang="en-US" b="1" dirty="0" err="1"/>
              <a:t>critica</a:t>
            </a:r>
            <a:r>
              <a:rPr lang="en-US" b="1" dirty="0"/>
              <a:t>, senza </a:t>
            </a:r>
            <a:r>
              <a:rPr lang="en-US" b="1" dirty="0" err="1"/>
              <a:t>compromessi</a:t>
            </a:r>
            <a:r>
              <a:rPr lang="en-US" b="1" dirty="0"/>
              <a:t> </a:t>
            </a:r>
            <a:r>
              <a:rPr lang="en-US" b="1" dirty="0" err="1"/>
              <a:t>sulla</a:t>
            </a:r>
            <a:r>
              <a:rPr lang="en-US" b="1" dirty="0"/>
              <a:t> </a:t>
            </a:r>
            <a:r>
              <a:rPr lang="en-US" b="1" dirty="0" err="1"/>
              <a:t>sicurezza</a:t>
            </a:r>
            <a:r>
              <a:rPr lang="en-US" b="1" dirty="0"/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È</a:t>
            </a:r>
            <a:r>
              <a:rPr lang="en-US" dirty="0"/>
              <a:t> da </a:t>
            </a:r>
            <a:r>
              <a:rPr lang="en-US" dirty="0" err="1"/>
              <a:t>questa</a:t>
            </a:r>
            <a:r>
              <a:rPr lang="en-US" dirty="0"/>
              <a:t> </a:t>
            </a:r>
            <a:r>
              <a:rPr lang="en-US" dirty="0" err="1"/>
              <a:t>domanda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nasce</a:t>
            </a:r>
            <a:r>
              <a:rPr lang="en-US" dirty="0"/>
              <a:t> il nostro motto </a:t>
            </a:r>
            <a:r>
              <a:rPr lang="en-US" b="1" dirty="0"/>
              <a:t>“Think Easy, Think Extreme”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 per </a:t>
            </a:r>
            <a:r>
              <a:rPr lang="en-US" dirty="0" err="1"/>
              <a:t>rispondere</a:t>
            </a:r>
            <a:r>
              <a:rPr lang="en-US" dirty="0"/>
              <a:t> a </a:t>
            </a:r>
            <a:r>
              <a:rPr lang="en-US" dirty="0" err="1"/>
              <a:t>questa</a:t>
            </a:r>
            <a:r>
              <a:rPr lang="en-US" dirty="0"/>
              <a:t> </a:t>
            </a:r>
            <a:r>
              <a:rPr lang="en-US" dirty="0" err="1"/>
              <a:t>domanda</a:t>
            </a:r>
            <a:r>
              <a:rPr lang="en-US" dirty="0"/>
              <a:t> </a:t>
            </a:r>
            <a:r>
              <a:rPr lang="en-US" dirty="0" err="1"/>
              <a:t>vediamo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pilastri</a:t>
            </a:r>
            <a:r>
              <a:rPr lang="en-US" dirty="0"/>
              <a:t> </a:t>
            </a:r>
            <a:r>
              <a:rPr lang="en-US" dirty="0" err="1"/>
              <a:t>tecnologici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hanna</a:t>
            </a:r>
            <a:r>
              <a:rPr lang="en-US" dirty="0"/>
              <a:t> </a:t>
            </a:r>
            <a:r>
              <a:rPr lang="en-US" dirty="0" err="1"/>
              <a:t>permesso</a:t>
            </a:r>
            <a:r>
              <a:rPr lang="en-US" dirty="0"/>
              <a:t> il nostro </a:t>
            </a:r>
            <a:r>
              <a:rPr lang="en-US" dirty="0" err="1"/>
              <a:t>percorso</a:t>
            </a:r>
            <a:endParaRPr lang="en-US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003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3835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“Think Easy, Think Extreme” non </a:t>
            </a:r>
            <a:r>
              <a:rPr lang="en-US" dirty="0" err="1"/>
              <a:t>è</a:t>
            </a:r>
            <a:r>
              <a:rPr lang="en-US" dirty="0"/>
              <a:t> uno slogan di marketing; </a:t>
            </a:r>
            <a:r>
              <a:rPr lang="en-US" dirty="0" err="1"/>
              <a:t>è</a:t>
            </a:r>
            <a:r>
              <a:rPr lang="en-US" dirty="0"/>
              <a:t> la nostra roadmap per </a:t>
            </a:r>
            <a:r>
              <a:rPr lang="en-US" dirty="0" err="1"/>
              <a:t>spingere</a:t>
            </a:r>
            <a:r>
              <a:rPr lang="en-US" dirty="0"/>
              <a:t> la </a:t>
            </a:r>
            <a:r>
              <a:rPr lang="en-US" dirty="0" err="1"/>
              <a:t>tecnologia</a:t>
            </a:r>
            <a:r>
              <a:rPr lang="en-US" dirty="0"/>
              <a:t> dove serve, </a:t>
            </a:r>
            <a:r>
              <a:rPr lang="en-US" dirty="0" err="1"/>
              <a:t>mantenendo</a:t>
            </a:r>
            <a:r>
              <a:rPr lang="en-US" dirty="0"/>
              <a:t> la </a:t>
            </a:r>
            <a:r>
              <a:rPr lang="en-US" dirty="0" err="1"/>
              <a:t>semplicità</a:t>
            </a:r>
            <a:r>
              <a:rPr lang="en-US" dirty="0"/>
              <a:t> </a:t>
            </a:r>
            <a:r>
              <a:rPr lang="en-US" dirty="0" err="1"/>
              <a:t>operativa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vostri</a:t>
            </a:r>
            <a:r>
              <a:rPr lang="en-US" dirty="0"/>
              <a:t> team </a:t>
            </a:r>
            <a:r>
              <a:rPr lang="en-US" dirty="0" err="1"/>
              <a:t>richiedono</a:t>
            </a:r>
            <a:r>
              <a:rPr lang="en-US" dirty="0"/>
              <a:t>. Vi </a:t>
            </a:r>
            <a:r>
              <a:rPr lang="en-US" dirty="0" err="1"/>
              <a:t>invito</a:t>
            </a:r>
            <a:r>
              <a:rPr lang="en-US" dirty="0"/>
              <a:t> al </a:t>
            </a:r>
            <a:r>
              <a:rPr lang="en-US" b="1" dirty="0"/>
              <a:t>booth Diamond Pauber</a:t>
            </a:r>
            <a:r>
              <a:rPr lang="en-US" dirty="0"/>
              <a:t> per </a:t>
            </a:r>
            <a:r>
              <a:rPr lang="en-US" dirty="0" err="1"/>
              <a:t>vedere</a:t>
            </a:r>
            <a:r>
              <a:rPr lang="en-US" dirty="0"/>
              <a:t> da </a:t>
            </a:r>
            <a:r>
              <a:rPr lang="en-US" dirty="0" err="1"/>
              <a:t>vicino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fili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campioni</a:t>
            </a:r>
            <a:r>
              <a:rPr lang="en-US" dirty="0"/>
              <a:t> </a:t>
            </a:r>
            <a:r>
              <a:rPr lang="en-US" dirty="0" err="1"/>
              <a:t>tagliati</a:t>
            </a:r>
            <a:r>
              <a:rPr lang="en-US" dirty="0"/>
              <a:t> e </a:t>
            </a:r>
            <a:r>
              <a:rPr lang="en-US" dirty="0" err="1"/>
              <a:t>discutere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vostri</a:t>
            </a:r>
            <a:r>
              <a:rPr lang="en-US" dirty="0"/>
              <a:t> </a:t>
            </a:r>
            <a:r>
              <a:rPr lang="en-US" dirty="0" err="1"/>
              <a:t>prossimi</a:t>
            </a:r>
            <a:r>
              <a:rPr lang="en-US" dirty="0"/>
              <a:t> </a:t>
            </a:r>
            <a:r>
              <a:rPr lang="en-US" dirty="0" err="1"/>
              <a:t>progetti</a:t>
            </a:r>
            <a:r>
              <a:rPr lang="en-US" dirty="0"/>
              <a:t> di decommissioning.</a:t>
            </a:r>
          </a:p>
          <a:p>
            <a:br>
              <a:rPr lang="en-US" dirty="0"/>
            </a:br>
            <a:endParaRPr lang="en-US" dirty="0"/>
          </a:p>
          <a:p>
            <a:r>
              <a:rPr lang="en-US" i="1" dirty="0"/>
              <a:t>Grazie per </a:t>
            </a:r>
            <a:r>
              <a:rPr lang="en-US" i="1" dirty="0" err="1"/>
              <a:t>l’attenzione</a:t>
            </a:r>
            <a:r>
              <a:rPr lang="en-US" i="1" dirty="0"/>
              <a:t>. Sono a </a:t>
            </a:r>
            <a:r>
              <a:rPr lang="en-US" i="1" dirty="0" err="1"/>
              <a:t>disposizione</a:t>
            </a:r>
            <a:r>
              <a:rPr lang="en-US" i="1" dirty="0"/>
              <a:t> per le </a:t>
            </a:r>
            <a:r>
              <a:rPr lang="en-US" i="1" dirty="0" err="1"/>
              <a:t>domande</a:t>
            </a:r>
            <a:r>
              <a:rPr lang="en-US" i="1" dirty="0"/>
              <a:t>.</a:t>
            </a:r>
            <a:endParaRPr lang="en-US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3599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Deposito </a:t>
            </a:r>
            <a:r>
              <a:rPr lang="en-US" b="1" dirty="0" err="1"/>
              <a:t>su</a:t>
            </a:r>
            <a:r>
              <a:rPr lang="en-US" b="1" dirty="0"/>
              <a:t> </a:t>
            </a:r>
            <a:r>
              <a:rPr lang="en-US" b="1" dirty="0" err="1"/>
              <a:t>piani</a:t>
            </a:r>
            <a:r>
              <a:rPr lang="en-US" b="1" dirty="0"/>
              <a:t> </a:t>
            </a:r>
            <a:r>
              <a:rPr lang="en-US" b="1" dirty="0" err="1"/>
              <a:t>inclinati</a:t>
            </a:r>
            <a:r>
              <a:rPr lang="en-US" dirty="0"/>
              <a:t>: </a:t>
            </a:r>
            <a:r>
              <a:rPr lang="en-US" dirty="0" err="1"/>
              <a:t>riducendo</a:t>
            </a:r>
            <a:r>
              <a:rPr lang="en-US" dirty="0"/>
              <a:t> la </a:t>
            </a:r>
            <a:r>
              <a:rPr lang="en-US" b="1" dirty="0" err="1"/>
              <a:t>superficie</a:t>
            </a:r>
            <a:r>
              <a:rPr lang="en-US" b="1" dirty="0"/>
              <a:t> di </a:t>
            </a:r>
            <a:r>
              <a:rPr lang="en-US" b="1" dirty="0" err="1"/>
              <a:t>contatto</a:t>
            </a:r>
            <a:r>
              <a:rPr lang="en-US" b="1" dirty="0"/>
              <a:t> </a:t>
            </a:r>
            <a:r>
              <a:rPr lang="en-US" dirty="0" err="1"/>
              <a:t>aumentiamo</a:t>
            </a:r>
            <a:r>
              <a:rPr lang="en-US" dirty="0"/>
              <a:t> la </a:t>
            </a:r>
            <a:r>
              <a:rPr lang="en-US" dirty="0" err="1"/>
              <a:t>pressione</a:t>
            </a:r>
            <a:r>
              <a:rPr lang="en-US" dirty="0"/>
              <a:t> locale e </a:t>
            </a:r>
            <a:r>
              <a:rPr lang="en-US" dirty="0" err="1"/>
              <a:t>quindi</a:t>
            </a:r>
            <a:r>
              <a:rPr lang="en-US" dirty="0"/>
              <a:t> la </a:t>
            </a:r>
            <a:r>
              <a:rPr lang="en-US" dirty="0" err="1"/>
              <a:t>velocità</a:t>
            </a:r>
            <a:r>
              <a:rPr lang="en-US" dirty="0"/>
              <a:t> di </a:t>
            </a:r>
            <a:r>
              <a:rPr lang="en-US" dirty="0" err="1"/>
              <a:t>taglio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/>
              <a:t>Oriented Crystals®</a:t>
            </a:r>
            <a:r>
              <a:rPr lang="en-US" dirty="0"/>
              <a:t>: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b="1" dirty="0" err="1"/>
              <a:t>spigoli</a:t>
            </a:r>
            <a:r>
              <a:rPr lang="en-US" b="1" dirty="0"/>
              <a:t> </a:t>
            </a:r>
            <a:r>
              <a:rPr lang="en-US" b="1" dirty="0" err="1"/>
              <a:t>dei</a:t>
            </a:r>
            <a:r>
              <a:rPr lang="en-US" b="1" dirty="0"/>
              <a:t> </a:t>
            </a:r>
            <a:r>
              <a:rPr lang="en-US" b="1" dirty="0" err="1"/>
              <a:t>diamanti</a:t>
            </a:r>
            <a:r>
              <a:rPr lang="en-US" b="1" dirty="0"/>
              <a:t> </a:t>
            </a:r>
            <a:r>
              <a:rPr lang="en-US" b="1" dirty="0" err="1"/>
              <a:t>sono</a:t>
            </a:r>
            <a:r>
              <a:rPr lang="en-US" b="1" dirty="0"/>
              <a:t> </a:t>
            </a:r>
            <a:r>
              <a:rPr lang="en-US" b="1" dirty="0" err="1"/>
              <a:t>orientati</a:t>
            </a:r>
            <a:r>
              <a:rPr lang="en-US" b="1" dirty="0"/>
              <a:t> </a:t>
            </a:r>
            <a:r>
              <a:rPr lang="en-US" dirty="0"/>
              <a:t>in </a:t>
            </a:r>
            <a:r>
              <a:rPr lang="en-US" dirty="0" err="1"/>
              <a:t>direzione</a:t>
            </a:r>
            <a:r>
              <a:rPr lang="en-US" dirty="0"/>
              <a:t> del moto, </a:t>
            </a:r>
            <a:r>
              <a:rPr lang="en-US" dirty="0" err="1"/>
              <a:t>garantendo</a:t>
            </a:r>
            <a:r>
              <a:rPr lang="en-US" dirty="0"/>
              <a:t> </a:t>
            </a:r>
            <a:r>
              <a:rPr lang="en-US" dirty="0" err="1"/>
              <a:t>un’usura</a:t>
            </a:r>
            <a:r>
              <a:rPr lang="en-US" dirty="0"/>
              <a:t> </a:t>
            </a:r>
            <a:r>
              <a:rPr lang="en-US" dirty="0" err="1"/>
              <a:t>regolare</a:t>
            </a:r>
            <a:r>
              <a:rPr lang="en-US" dirty="0"/>
              <a:t> e </a:t>
            </a:r>
            <a:r>
              <a:rPr lang="en-US" dirty="0" err="1"/>
              <a:t>costante</a:t>
            </a:r>
            <a:r>
              <a:rPr lang="en-US" dirty="0"/>
              <a:t>.</a:t>
            </a:r>
          </a:p>
          <a:p>
            <a:endParaRPr lang="en-US" b="1" dirty="0"/>
          </a:p>
          <a:p>
            <a:r>
              <a:rPr lang="en-US" b="1" dirty="0"/>
              <a:t>Rounded Shape + Double Action</a:t>
            </a:r>
            <a:r>
              <a:rPr lang="en-US" dirty="0"/>
              <a:t>: </a:t>
            </a:r>
            <a:r>
              <a:rPr lang="en-US" dirty="0" err="1"/>
              <a:t>forme</a:t>
            </a:r>
            <a:r>
              <a:rPr lang="en-US" dirty="0"/>
              <a:t> </a:t>
            </a:r>
            <a:r>
              <a:rPr lang="en-US" dirty="0" err="1"/>
              <a:t>geometriche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oltre</a:t>
            </a:r>
            <a:r>
              <a:rPr lang="en-US" dirty="0"/>
              <a:t> al </a:t>
            </a:r>
            <a:r>
              <a:rPr lang="en-US" dirty="0" err="1"/>
              <a:t>taglio</a:t>
            </a:r>
            <a:r>
              <a:rPr lang="en-US" dirty="0"/>
              <a:t>, </a:t>
            </a:r>
            <a:r>
              <a:rPr lang="en-US" dirty="0" err="1"/>
              <a:t>permettono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doppia azione,  di </a:t>
            </a:r>
            <a:r>
              <a:rPr lang="en-US" dirty="0" err="1"/>
              <a:t>protezione</a:t>
            </a:r>
            <a:r>
              <a:rPr lang="en-US" dirty="0"/>
              <a:t> </a:t>
            </a:r>
            <a:r>
              <a:rPr lang="en-US" dirty="0" err="1"/>
              <a:t>dell’utensile</a:t>
            </a:r>
            <a:r>
              <a:rPr lang="en-US" dirty="0"/>
              <a:t>.</a:t>
            </a:r>
          </a:p>
          <a:p>
            <a:endParaRPr lang="en-US" b="1" dirty="0"/>
          </a:p>
          <a:p>
            <a:r>
              <a:rPr lang="en-US" b="1" dirty="0" err="1"/>
              <a:t>Rivestimento</a:t>
            </a:r>
            <a:r>
              <a:rPr lang="en-US" b="1" dirty="0"/>
              <a:t> </a:t>
            </a:r>
            <a:r>
              <a:rPr lang="en-US" b="1" dirty="0" err="1"/>
              <a:t>elastomerico</a:t>
            </a:r>
            <a:r>
              <a:rPr lang="en-US" b="1" dirty="0"/>
              <a:t> SHX</a:t>
            </a:r>
            <a:r>
              <a:rPr lang="en-US" dirty="0"/>
              <a:t>: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protegge</a:t>
            </a:r>
            <a:r>
              <a:rPr lang="en-US" dirty="0"/>
              <a:t> tutte le parti </a:t>
            </a:r>
            <a:r>
              <a:rPr lang="en-US" dirty="0" err="1"/>
              <a:t>metalliche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formano</a:t>
            </a:r>
            <a:r>
              <a:rPr lang="en-US" dirty="0"/>
              <a:t> il </a:t>
            </a:r>
            <a:r>
              <a:rPr lang="en-US" dirty="0" err="1"/>
              <a:t>sistema</a:t>
            </a:r>
            <a:r>
              <a:rPr lang="en-US" dirty="0"/>
              <a:t> di </a:t>
            </a:r>
            <a:r>
              <a:rPr lang="en-US" dirty="0" err="1"/>
              <a:t>supporto</a:t>
            </a:r>
            <a:r>
              <a:rPr lang="en-US" dirty="0"/>
              <a:t> del filo </a:t>
            </a:r>
            <a:r>
              <a:rPr lang="en-US" dirty="0" err="1"/>
              <a:t>diamantato</a:t>
            </a:r>
            <a:endParaRPr lang="en-US" dirty="0"/>
          </a:p>
          <a:p>
            <a:endParaRPr lang="en-US" b="1" dirty="0"/>
          </a:p>
          <a:p>
            <a:r>
              <a:rPr lang="en-US" b="1" dirty="0"/>
              <a:t>Safe Guard Technology</a:t>
            </a:r>
            <a:r>
              <a:rPr lang="en-US" dirty="0"/>
              <a:t>: </a:t>
            </a:r>
            <a:r>
              <a:rPr lang="en-US" dirty="0" err="1"/>
              <a:t>fili</a:t>
            </a:r>
            <a:r>
              <a:rPr lang="en-US" dirty="0"/>
              <a:t> </a:t>
            </a:r>
            <a:r>
              <a:rPr lang="en-US" dirty="0" err="1"/>
              <a:t>progettati</a:t>
            </a:r>
            <a:r>
              <a:rPr lang="en-US" dirty="0"/>
              <a:t> per </a:t>
            </a:r>
            <a:r>
              <a:rPr lang="en-US" dirty="0" err="1"/>
              <a:t>lavorare</a:t>
            </a:r>
            <a:r>
              <a:rPr lang="en-US" dirty="0"/>
              <a:t> con </a:t>
            </a:r>
            <a:r>
              <a:rPr lang="en-US" b="1" dirty="0" err="1"/>
              <a:t>bassa</a:t>
            </a:r>
            <a:r>
              <a:rPr lang="en-US" b="1" dirty="0"/>
              <a:t> </a:t>
            </a:r>
            <a:r>
              <a:rPr lang="en-US" b="1" dirty="0" err="1"/>
              <a:t>energia</a:t>
            </a:r>
            <a:r>
              <a:rPr lang="en-US" b="1" dirty="0"/>
              <a:t> </a:t>
            </a:r>
            <a:r>
              <a:rPr lang="en-US" b="1" dirty="0" err="1"/>
              <a:t>cinetica</a:t>
            </a:r>
            <a:r>
              <a:rPr lang="en-US" dirty="0"/>
              <a:t> </a:t>
            </a:r>
            <a:r>
              <a:rPr lang="en-US" dirty="0" err="1"/>
              <a:t>negli</a:t>
            </a:r>
            <a:r>
              <a:rPr lang="en-US" dirty="0"/>
              <a:t> </a:t>
            </a:r>
            <a:r>
              <a:rPr lang="en-US" dirty="0" err="1"/>
              <a:t>ambienti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sensibili</a:t>
            </a:r>
            <a:r>
              <a:rPr lang="en-US" dirty="0"/>
              <a:t>, </a:t>
            </a:r>
            <a:r>
              <a:rPr lang="en-US" dirty="0" err="1"/>
              <a:t>minimizzando</a:t>
            </a:r>
            <a:r>
              <a:rPr lang="en-US" dirty="0"/>
              <a:t> il </a:t>
            </a:r>
            <a:r>
              <a:rPr lang="en-US" dirty="0" err="1"/>
              <a:t>rischio</a:t>
            </a:r>
            <a:r>
              <a:rPr lang="en-US" dirty="0"/>
              <a:t> per </a:t>
            </a:r>
            <a:r>
              <a:rPr lang="en-US" dirty="0" err="1"/>
              <a:t>operatori</a:t>
            </a:r>
            <a:r>
              <a:rPr lang="en-US" dirty="0"/>
              <a:t> e </a:t>
            </a:r>
            <a:r>
              <a:rPr lang="en-US" dirty="0" err="1"/>
              <a:t>attrezzature</a:t>
            </a:r>
            <a:r>
              <a:rPr lang="en-US" dirty="0"/>
              <a:t>  .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654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Venendo al tema della giornata parliamo della nostra esperienza nel </a:t>
            </a:r>
            <a:r>
              <a:rPr lang="it-IT" dirty="0" err="1"/>
              <a:t>decomissioning</a:t>
            </a:r>
            <a:r>
              <a:rPr lang="it-IT" dirty="0"/>
              <a:t> nucleare.</a:t>
            </a:r>
          </a:p>
          <a:p>
            <a:endParaRPr lang="it-IT" dirty="0"/>
          </a:p>
          <a:p>
            <a:r>
              <a:rPr lang="it-IT" dirty="0"/>
              <a:t>All'inizio degli anni 2000 siamo entrati nel lavoro di </a:t>
            </a:r>
            <a:r>
              <a:rPr lang="it-IT" dirty="0" err="1"/>
              <a:t>decommissioing</a:t>
            </a:r>
            <a:r>
              <a:rPr lang="it-IT" dirty="0"/>
              <a:t> della centrale spagnola Jose Cabrera.</a:t>
            </a:r>
            <a:br>
              <a:rPr lang="it-IT" dirty="0"/>
            </a:br>
            <a:br>
              <a:rPr lang="it-IT" dirty="0"/>
            </a:br>
            <a:r>
              <a:rPr lang="it-IT" dirty="0"/>
              <a:t>Avevamo già tagliato diversi tipi di metalli, ma questa volta serviva un approccio ancora diverso, non potevamo usare acqua, ne sistemi di raffreddamento come l'Azoto.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2480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5C5B7-C2D0-3B14-CE02-A21031967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E31895-488E-DA13-0A06-DC219E0126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8976B2-7656-D8C1-D7C6-375941DA85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Nodular</a:t>
            </a:r>
            <a:r>
              <a:rPr lang="it-IT" dirty="0"/>
              <a:t> </a:t>
            </a:r>
            <a:r>
              <a:rPr lang="it-IT" dirty="0" err="1"/>
              <a:t>steel</a:t>
            </a:r>
            <a:r>
              <a:rPr lang="it-IT" dirty="0"/>
              <a:t> - 0,5 metri quadrati</a:t>
            </a:r>
          </a:p>
          <a:p>
            <a:endParaRPr lang="it-IT" dirty="0"/>
          </a:p>
          <a:p>
            <a:r>
              <a:rPr lang="it-IT" dirty="0"/>
              <a:t>taglio a secco</a:t>
            </a:r>
          </a:p>
          <a:p>
            <a:endParaRPr lang="it-IT" dirty="0"/>
          </a:p>
          <a:p>
            <a:r>
              <a:rPr lang="it-IT" dirty="0"/>
              <a:t>operatore non vicino al filo - telecontrollo del taglio</a:t>
            </a:r>
            <a:br>
              <a:rPr lang="it-IT" dirty="0"/>
            </a:br>
            <a:br>
              <a:rPr lang="it-IT" dirty="0"/>
            </a:br>
            <a:r>
              <a:rPr lang="it-IT" dirty="0"/>
              <a:t>Avevamo già tagliato altri tipi di metalli, ma questa volta serviva un approccio ancora diverso </a:t>
            </a:r>
            <a:r>
              <a:rPr lang="it-IT" dirty="0" err="1"/>
              <a:t>nojn</a:t>
            </a:r>
            <a:r>
              <a:rPr lang="it-IT" dirty="0"/>
              <a:t> potendo usare neppure sistemi di raffreddamento con azoto.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7E8FA-9616-36AB-B343-E2D0A8D81F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954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Progettiamo</a:t>
            </a:r>
            <a:r>
              <a:rPr lang="en-US" dirty="0"/>
              <a:t> un filo con </a:t>
            </a:r>
            <a:r>
              <a:rPr lang="en-US" b="1" dirty="0" err="1"/>
              <a:t>indicatore</a:t>
            </a:r>
            <a:r>
              <a:rPr lang="en-US" b="1" dirty="0"/>
              <a:t> </a:t>
            </a:r>
            <a:r>
              <a:rPr lang="en-US" b="1" dirty="0" err="1"/>
              <a:t>termocromico</a:t>
            </a:r>
            <a:r>
              <a:rPr lang="en-US" b="1" dirty="0"/>
              <a:t> di stress</a:t>
            </a:r>
            <a:r>
              <a:rPr lang="en-US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il </a:t>
            </a:r>
            <a:r>
              <a:rPr lang="en-US" dirty="0" err="1"/>
              <a:t>rivestimento</a:t>
            </a:r>
            <a:r>
              <a:rPr lang="en-US" dirty="0"/>
              <a:t> SHX cambia </a:t>
            </a:r>
            <a:r>
              <a:rPr lang="en-US" dirty="0" err="1"/>
              <a:t>colore</a:t>
            </a:r>
            <a:r>
              <a:rPr lang="en-US" dirty="0"/>
              <a:t> se la </a:t>
            </a:r>
            <a:r>
              <a:rPr lang="en-US" dirty="0" err="1"/>
              <a:t>temperatura</a:t>
            </a:r>
            <a:r>
              <a:rPr lang="en-US" dirty="0"/>
              <a:t> del </a:t>
            </a:r>
            <a:r>
              <a:rPr lang="en-US" dirty="0" err="1"/>
              <a:t>filosupera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80°C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il filo non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rotto</a:t>
            </a:r>
            <a:r>
              <a:rPr lang="en-US" dirty="0"/>
              <a:t>, </a:t>
            </a:r>
            <a:r>
              <a:rPr lang="en-US" dirty="0" err="1"/>
              <a:t>l'operatore</a:t>
            </a:r>
            <a:r>
              <a:rPr lang="en-US" dirty="0"/>
              <a:t> </a:t>
            </a:r>
            <a:r>
              <a:rPr lang="en-US" dirty="0" err="1"/>
              <a:t>cambiava</a:t>
            </a:r>
            <a:r>
              <a:rPr lang="en-US" dirty="0"/>
              <a:t> il filo prima del </a:t>
            </a:r>
            <a:r>
              <a:rPr lang="en-US" dirty="0" err="1"/>
              <a:t>deterioramento</a:t>
            </a:r>
            <a:r>
              <a:rPr lang="en-US" dirty="0"/>
              <a:t> del </a:t>
            </a:r>
            <a:r>
              <a:rPr lang="en-US" dirty="0" err="1"/>
              <a:t>sistema</a:t>
            </a:r>
            <a:r>
              <a:rPr lang="en-US" dirty="0"/>
              <a:t> di </a:t>
            </a:r>
            <a:r>
              <a:rPr lang="en-US" dirty="0" err="1"/>
              <a:t>supporto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it-I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Dopo il successo ottenuto nella prima sfida, il cliente ha acquisito fiducia nel nostro prodotto e il nostro approccio Bottom UP, affidandoci nuove sfide</a:t>
            </a:r>
          </a:p>
          <a:p>
            <a:endParaRPr lang="it-IT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775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Sono stati svolti molti lavori, da fasci tubieri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36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generatori di vapore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420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Abbiamo sezionato anche la testa del Vessel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6995A0-70AD-CD4D-AE7F-FD1F1CEB6BD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993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76BAD-EBA4-BB16-119D-F100C19ACE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9F44A6-4D97-4E6C-5BA9-2CAE741BEB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465AF-7D65-CC91-CFEE-4775D774B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25DE4-7E05-01A8-8B71-7F0940B5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18226-4429-39B6-D254-3EACCEB3B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45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31EAC-7C64-0D33-D11B-AF03A96E4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7BCF68-8F13-7D7C-5419-50C17E568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AA4AA-F01D-C4C8-C8C4-3E74DF42A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A4648-FE8F-656D-3189-E004FF283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03668-ECD5-B81E-69CF-A94AF70DB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68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C0459A-D5B6-AE0C-3533-D7E25E17BC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B4CFDD-1A42-FB91-F926-9E5DB280B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34338-AAC8-CD35-0BEB-68EFF34E0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C68B4-74F9-3DB2-2F68-587BEF10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3A4EE-C03E-78C0-BE26-4DD28AB4E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750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1801E-7CFB-A436-C905-75A3EDD40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EBE4C-9351-730F-4FC7-4907EA725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D31B5-B7DD-0513-B2C3-3EC6D0B5F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1E386-C6FE-A660-3D2C-6FF7E2EDC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12F45-6021-E623-1D61-660911EE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465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D2B4-3995-2DCE-66BA-D63F50385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549B3-40B5-9FF5-A8B7-033D51763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7D19A-53D9-A5F4-96D4-10D8E63E9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DC118-8747-BA38-FD0B-98870FB9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EA9F4-5FCC-7018-1E20-F47CD60E5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321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E2875-B52C-B09A-EF0B-3A7536A08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7251F-E390-AD8A-E285-A9F0B4FC22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F4298C-347B-4DC6-2F3E-769FB4775F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52A78-7716-7FFC-4FA1-33C02BDE9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4B255-D1D1-332A-AA80-AC5A695FB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2DECB1-76A7-DCD6-B91E-F2D5522CF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604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9B56A-CE75-F2CB-4CE5-00D13F9C4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FA78C-5AFA-CA31-233A-279F88B4B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924C0-7919-2FED-4B90-26AE0F286A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132179-2752-EB84-4F23-A343FC19BF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59BF37-7851-AAAB-BAD0-DE8FA0E9AF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857386-9C66-0E35-6E63-158C3C7FA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E056B-713F-96B7-868F-AC03699A8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9A7612-D262-E12E-7E99-90EAA013A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424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68E5D-3AAD-42E9-8401-6B675938D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B4B465-4BE4-73C3-603E-34FD076C5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5C969-DE12-214F-CEC0-242035976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2832D4-4FA7-D694-17B3-7D2AEE405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748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97953B-9A7C-3C57-3085-38EC3E1D5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9B98E-39C4-40D2-939D-75C9F9798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58C76B-4A00-8787-88D0-855216B6A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0113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D54B-F3AD-BE58-CF99-7CA436FBF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3413C-AA1A-20E5-0AF9-6C8C07FD7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7EA202-ABA2-8D30-4B26-1CFA0FAAF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147D0-8924-3530-AEAA-13704084A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09037-3327-ED6F-CA57-1E3A3FB5F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31E5B-4A27-C5D9-3704-B535B36C1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085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55656-9F45-EEC6-B903-6E0418993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C0F82-17DE-A668-F47C-ECCD6446B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2198C-21F4-CE59-66AF-88D160706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D90D6-8F75-97FA-62F4-8DE07CF07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7A6C07-C349-7136-D817-8D6D59415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AC86D-51DB-ED5B-1EA1-85AC579FE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447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EEDA9-9B46-4D6A-DB95-1541F954A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C6DAF-F477-E61B-2131-57EFB6368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5FA7-046E-1968-2367-697B2A2DA6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D5302C-74F9-6545-92B5-7D34EFA932DE}" type="datetimeFigureOut">
              <a:rPr lang="it-IT" smtClean="0"/>
              <a:t>29/07/25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FE4ED-9E9B-ED69-53ED-40D498A2A5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FCE47-6F38-5FD8-82AB-2E7C4645B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0CFB50-00C0-3940-BDEB-35AF830EA7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856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4.em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2.emf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.emf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2.emf"/><Relationship Id="rId4" Type="http://schemas.openxmlformats.org/officeDocument/2006/relationships/image" Target="../media/image39.pn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emf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33.jpeg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33.jpeg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5" Type="http://schemas.openxmlformats.org/officeDocument/2006/relationships/image" Target="../media/image33.jpe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12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2.emf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2.emf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19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18.png"/><Relationship Id="rId9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testo, Carattere, Elementi grafici, poster&#10;&#10;Descrizione generata automaticamente">
            <a:extLst>
              <a:ext uri="{FF2B5EF4-FFF2-40B4-BE49-F238E27FC236}">
                <a16:creationId xmlns:a16="http://schemas.microsoft.com/office/drawing/2014/main" id="{8419D6F6-3236-FBC4-3854-27326B14CBE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970" y="228601"/>
            <a:ext cx="1247775" cy="114737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31C8754-7EE8-77AB-489B-8C8BAED7FD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291185" y="500347"/>
            <a:ext cx="7457527" cy="1657351"/>
          </a:xfrm>
          <a:prstGeom prst="rect">
            <a:avLst/>
          </a:prstGeom>
        </p:spPr>
      </p:pic>
      <p:pic>
        <p:nvPicPr>
          <p:cNvPr id="17" name="Immagine 16" descr="Immagine che contiene musica, tubo, legni&#10;&#10;Descrizione generata automaticamente">
            <a:extLst>
              <a:ext uri="{FF2B5EF4-FFF2-40B4-BE49-F238E27FC236}">
                <a16:creationId xmlns:a16="http://schemas.microsoft.com/office/drawing/2014/main" id="{9F2FA22A-B5DD-09FD-E9A1-B7E4E1DA338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60000">
            <a:off x="5147649" y="-677339"/>
            <a:ext cx="1971675" cy="1208446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5C4BD0BC-EFB2-8C26-F2E3-2BB73688E53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FCA659-7D92-FAA0-4AF4-238AD6BB0F42}"/>
              </a:ext>
            </a:extLst>
          </p:cNvPr>
          <p:cNvSpPr txBox="1"/>
          <p:nvPr/>
        </p:nvSpPr>
        <p:spPr>
          <a:xfrm>
            <a:off x="300710" y="3642222"/>
            <a:ext cx="104029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i="1" dirty="0"/>
              <a:t>Diamond Pauber </a:t>
            </a:r>
            <a:r>
              <a:rPr lang="it-IT" sz="2800" i="1" dirty="0" err="1"/>
              <a:t>Evolves</a:t>
            </a:r>
            <a:r>
              <a:rPr lang="it-IT" sz="2800" i="1" dirty="0"/>
              <a:t> Diamond </a:t>
            </a:r>
            <a:r>
              <a:rPr lang="it-IT" sz="2800" i="1" dirty="0" err="1"/>
              <a:t>Wire</a:t>
            </a:r>
            <a:r>
              <a:rPr lang="it-IT" sz="2800" i="1" dirty="0"/>
              <a:t> Technology for </a:t>
            </a:r>
            <a:r>
              <a:rPr lang="it-IT" sz="2800" i="1" dirty="0" err="1"/>
              <a:t>Nuclear</a:t>
            </a:r>
            <a:r>
              <a:rPr lang="it-IT" sz="2800" i="1" dirty="0"/>
              <a:t> Decommissioning</a:t>
            </a:r>
            <a:endParaRPr lang="it-IT" sz="2800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445820-DDB5-2A25-B57F-AD5EA6CF95A8}"/>
              </a:ext>
            </a:extLst>
          </p:cNvPr>
          <p:cNvSpPr txBox="1"/>
          <p:nvPr/>
        </p:nvSpPr>
        <p:spPr>
          <a:xfrm>
            <a:off x="353717" y="2879904"/>
            <a:ext cx="77817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i="1" dirty="0"/>
              <a:t>Think Easy, Think Extreme! 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3012553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metal cylinder with a yellow machine&#10;&#10;AI-generated content may be incorrect.">
            <a:extLst>
              <a:ext uri="{FF2B5EF4-FFF2-40B4-BE49-F238E27FC236}">
                <a16:creationId xmlns:a16="http://schemas.microsoft.com/office/drawing/2014/main" id="{B2BE9077-74A1-D8E1-BCF0-F4AF3AE533B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>
            <a:fillRect/>
          </a:stretch>
        </p:blipFill>
        <p:spPr>
          <a:xfrm>
            <a:off x="20" y="10"/>
            <a:ext cx="9141724" cy="6863475"/>
          </a:xfrm>
          <a:custGeom>
            <a:avLst/>
            <a:gdLst/>
            <a:ahLst/>
            <a:cxnLst/>
            <a:rect l="l" t="t" r="r" b="b"/>
            <a:pathLst>
              <a:path w="9141744" h="6863485">
                <a:moveTo>
                  <a:pt x="0" y="0"/>
                </a:moveTo>
                <a:lnTo>
                  <a:pt x="5963051" y="0"/>
                </a:lnTo>
                <a:lnTo>
                  <a:pt x="9141744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D01F3C-93C2-6FED-D9AA-FBB7968C8A2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0353" y="10"/>
            <a:ext cx="6401647" cy="6852984"/>
          </a:xfrm>
          <a:custGeom>
            <a:avLst/>
            <a:gdLst/>
            <a:ahLst/>
            <a:cxnLst/>
            <a:rect l="l" t="t" r="r" b="b"/>
            <a:pathLst>
              <a:path w="6401647" h="6852994">
                <a:moveTo>
                  <a:pt x="354282" y="0"/>
                </a:moveTo>
                <a:lnTo>
                  <a:pt x="6401647" y="0"/>
                </a:lnTo>
                <a:lnTo>
                  <a:pt x="6401647" y="6852994"/>
                </a:lnTo>
                <a:lnTo>
                  <a:pt x="0" y="6852994"/>
                </a:lnTo>
                <a:lnTo>
                  <a:pt x="0" y="6852993"/>
                </a:lnTo>
                <a:lnTo>
                  <a:pt x="3528116" y="6852993"/>
                </a:lnTo>
                <a:close/>
              </a:path>
            </a:pathLst>
          </a:custGeom>
        </p:spPr>
      </p:pic>
      <p:pic>
        <p:nvPicPr>
          <p:cNvPr id="7" name="Immagine 10">
            <a:extLst>
              <a:ext uri="{FF2B5EF4-FFF2-40B4-BE49-F238E27FC236}">
                <a16:creationId xmlns:a16="http://schemas.microsoft.com/office/drawing/2014/main" id="{CFAADEE3-1EA8-58F9-1387-26E51E20514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00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69E361-B852-3A4C-C634-A72E6C650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05385E-88F2-F430-AE33-E45043114367}"/>
              </a:ext>
            </a:extLst>
          </p:cNvPr>
          <p:cNvSpPr txBox="1"/>
          <p:nvPr/>
        </p:nvSpPr>
        <p:spPr>
          <a:xfrm>
            <a:off x="876692" y="2533476"/>
            <a:ext cx="10500841" cy="34478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had extensive experience in the UK with one of the most skilled customers capable of executing truly remarkable projects.</a:t>
            </a: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E11296FE-CEFA-D4AF-2815-F87EF3FEF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1EE6B7E0-F62F-FF83-18FF-7DD48BE517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A08AAAFF-76F2-4C70-817F-FECC8494A0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Immagine 10">
            <a:extLst>
              <a:ext uri="{FF2B5EF4-FFF2-40B4-BE49-F238E27FC236}">
                <a16:creationId xmlns:a16="http://schemas.microsoft.com/office/drawing/2014/main" id="{E6C6D71E-69A0-4382-9900-A71FFE75F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D5669E-57C6-CEE9-DE59-881BE27B1387}"/>
              </a:ext>
            </a:extLst>
          </p:cNvPr>
          <p:cNvSpPr txBox="1"/>
          <p:nvPr/>
        </p:nvSpPr>
        <p:spPr>
          <a:xfrm>
            <a:off x="876693" y="1777066"/>
            <a:ext cx="3834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/>
              <a:t>UK </a:t>
            </a:r>
            <a:r>
              <a:rPr lang="it-IT" sz="3600" dirty="0" err="1"/>
              <a:t>Nuclear</a:t>
            </a:r>
            <a:r>
              <a:rPr lang="it-IT" sz="3600" dirty="0"/>
              <a:t> </a:t>
            </a:r>
            <a:r>
              <a:rPr lang="it-IT" sz="3600" dirty="0" err="1"/>
              <a:t>sites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3069762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52F68BB1-DE37-20AB-37B3-EC4306FD63A3}"/>
              </a:ext>
            </a:extLst>
          </p:cNvPr>
          <p:cNvCxnSpPr>
            <a:cxnSpLocks/>
          </p:cNvCxnSpPr>
          <p:nvPr/>
        </p:nvCxnSpPr>
        <p:spPr>
          <a:xfrm>
            <a:off x="641553" y="1575355"/>
            <a:ext cx="104320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64164B87-9079-B801-DBF3-5B78D8EF95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pic>
        <p:nvPicPr>
          <p:cNvPr id="2" name="Immagine 10">
            <a:extLst>
              <a:ext uri="{FF2B5EF4-FFF2-40B4-BE49-F238E27FC236}">
                <a16:creationId xmlns:a16="http://schemas.microsoft.com/office/drawing/2014/main" id="{3B860624-CF18-39C0-C167-710C4859C3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  <p:pic>
        <p:nvPicPr>
          <p:cNvPr id="3" name="Picture 4" descr="BD Nuclear Ltd Careers and Employment | Indeed.com">
            <a:extLst>
              <a:ext uri="{FF2B5EF4-FFF2-40B4-BE49-F238E27FC236}">
                <a16:creationId xmlns:a16="http://schemas.microsoft.com/office/drawing/2014/main" id="{124A50C6-A961-3826-C83D-A7F6FB882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7726" y="130756"/>
            <a:ext cx="978231" cy="40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A large white piece of machinery&#10;&#10;AI-generated content may be incorrect.">
            <a:extLst>
              <a:ext uri="{FF2B5EF4-FFF2-40B4-BE49-F238E27FC236}">
                <a16:creationId xmlns:a16="http://schemas.microsoft.com/office/drawing/2014/main" id="{07AB3C9F-11D4-CC41-C63C-E7A9818A43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406" y="712202"/>
            <a:ext cx="3199731" cy="3375928"/>
          </a:xfrm>
          <a:prstGeom prst="rect">
            <a:avLst/>
          </a:prstGeom>
        </p:spPr>
      </p:pic>
      <p:pic>
        <p:nvPicPr>
          <p:cNvPr id="23" name="Picture 22" descr="A large white object in a factory&#10;&#10;AI-generated content may be incorrect.">
            <a:extLst>
              <a:ext uri="{FF2B5EF4-FFF2-40B4-BE49-F238E27FC236}">
                <a16:creationId xmlns:a16="http://schemas.microsoft.com/office/drawing/2014/main" id="{20C7E800-D4AA-1794-A1E2-AFE7D48238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9918" y="721894"/>
            <a:ext cx="2995779" cy="3152275"/>
          </a:xfrm>
          <a:prstGeom prst="rect">
            <a:avLst/>
          </a:prstGeom>
        </p:spPr>
      </p:pic>
      <p:pic>
        <p:nvPicPr>
          <p:cNvPr id="25" name="Picture 24" descr="A large industrial machine in a room&#10;&#10;AI-generated content may be incorrect.">
            <a:extLst>
              <a:ext uri="{FF2B5EF4-FFF2-40B4-BE49-F238E27FC236}">
                <a16:creationId xmlns:a16="http://schemas.microsoft.com/office/drawing/2014/main" id="{1CC5D9C8-2498-4575-CD3F-6FD62864B63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1736" y="3780827"/>
            <a:ext cx="2887863" cy="2897062"/>
          </a:xfrm>
          <a:prstGeom prst="rect">
            <a:avLst/>
          </a:prstGeom>
        </p:spPr>
      </p:pic>
      <p:pic>
        <p:nvPicPr>
          <p:cNvPr id="27" name="Picture 26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84938560-9F96-33EB-B2C1-90D750A94D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0012" y="721894"/>
            <a:ext cx="4654187" cy="5966906"/>
          </a:xfrm>
          <a:prstGeom prst="rect">
            <a:avLst/>
          </a:prstGeom>
        </p:spPr>
      </p:pic>
      <p:pic>
        <p:nvPicPr>
          <p:cNvPr id="29" name="Picture 28" descr="A large piece of metal from a crane&#10;&#10;AI-generated content may be incorrect.">
            <a:extLst>
              <a:ext uri="{FF2B5EF4-FFF2-40B4-BE49-F238E27FC236}">
                <a16:creationId xmlns:a16="http://schemas.microsoft.com/office/drawing/2014/main" id="{9258F474-1298-B0E7-6A80-ED7631E71E8D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89158" y="3765883"/>
            <a:ext cx="3334976" cy="291164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7221C66-0751-3B0B-248B-A87ECFCD3810}"/>
              </a:ext>
            </a:extLst>
          </p:cNvPr>
          <p:cNvSpPr/>
          <p:nvPr/>
        </p:nvSpPr>
        <p:spPr>
          <a:xfrm>
            <a:off x="476674" y="350058"/>
            <a:ext cx="114070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Contaminated Upper Turbine Cover</a:t>
            </a:r>
            <a:b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Size Reduction</a:t>
            </a:r>
            <a:endParaRPr lang="it-IT" sz="5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829860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C4423-0C18-5AB0-3E22-8E4A7D74B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CA3AE52D-C2F0-31D0-8AF4-F30AD22E69DD}"/>
              </a:ext>
            </a:extLst>
          </p:cNvPr>
          <p:cNvCxnSpPr>
            <a:cxnSpLocks/>
          </p:cNvCxnSpPr>
          <p:nvPr/>
        </p:nvCxnSpPr>
        <p:spPr>
          <a:xfrm>
            <a:off x="641553" y="1575355"/>
            <a:ext cx="104320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4972B979-DC31-A0BC-695A-384A4B4E6E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pic>
        <p:nvPicPr>
          <p:cNvPr id="19" name="Immagine 18" descr="Immagine che contiene edificio, supporto, negozio, interno&#10;&#10;Descrizione generata automaticamente">
            <a:extLst>
              <a:ext uri="{FF2B5EF4-FFF2-40B4-BE49-F238E27FC236}">
                <a16:creationId xmlns:a16="http://schemas.microsoft.com/office/drawing/2014/main" id="{1D21E766-D8B1-2A2C-4A03-D08D995A18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52" y="4223088"/>
            <a:ext cx="5930889" cy="2322091"/>
          </a:xfrm>
          <a:prstGeom prst="rect">
            <a:avLst/>
          </a:prstGeom>
        </p:spPr>
      </p:pic>
      <p:pic>
        <p:nvPicPr>
          <p:cNvPr id="2" name="Immagine 10">
            <a:extLst>
              <a:ext uri="{FF2B5EF4-FFF2-40B4-BE49-F238E27FC236}">
                <a16:creationId xmlns:a16="http://schemas.microsoft.com/office/drawing/2014/main" id="{5A4B7C53-3921-945A-009C-9FF9BFB46D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  <p:pic>
        <p:nvPicPr>
          <p:cNvPr id="3" name="Picture 4" descr="BD Nuclear Ltd Careers and Employment | Indeed.com">
            <a:extLst>
              <a:ext uri="{FF2B5EF4-FFF2-40B4-BE49-F238E27FC236}">
                <a16:creationId xmlns:a16="http://schemas.microsoft.com/office/drawing/2014/main" id="{4D8E21BF-19AD-1D8F-7AF5-69905F7E4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7726" y="130756"/>
            <a:ext cx="978231" cy="40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large metal cylinder with gears&#10;&#10;AI-generated content may be incorrect.">
            <a:extLst>
              <a:ext uri="{FF2B5EF4-FFF2-40B4-BE49-F238E27FC236}">
                <a16:creationId xmlns:a16="http://schemas.microsoft.com/office/drawing/2014/main" id="{99A3CCE4-A48C-09CD-AD11-C45C8D1C58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401" y="713426"/>
            <a:ext cx="5573878" cy="3507749"/>
          </a:xfrm>
          <a:prstGeom prst="rect">
            <a:avLst/>
          </a:prstGeom>
        </p:spPr>
      </p:pic>
      <p:pic>
        <p:nvPicPr>
          <p:cNvPr id="14" name="Picture 13" descr="Close-up of several large gears&#10;&#10;AI-generated content may be incorrect.">
            <a:extLst>
              <a:ext uri="{FF2B5EF4-FFF2-40B4-BE49-F238E27FC236}">
                <a16:creationId xmlns:a16="http://schemas.microsoft.com/office/drawing/2014/main" id="{B4BEA820-B553-5E57-DCD9-DB25D65378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1467" y="711203"/>
            <a:ext cx="5088557" cy="3505197"/>
          </a:xfrm>
          <a:prstGeom prst="rect">
            <a:avLst/>
          </a:prstGeom>
        </p:spPr>
      </p:pic>
      <p:pic>
        <p:nvPicPr>
          <p:cNvPr id="17" name="Picture 16" descr="A container with many plastic bags&#10;&#10;AI-generated content may be incorrect.">
            <a:extLst>
              <a:ext uri="{FF2B5EF4-FFF2-40B4-BE49-F238E27FC236}">
                <a16:creationId xmlns:a16="http://schemas.microsoft.com/office/drawing/2014/main" id="{6DA0023E-2FE4-C676-8BE1-1B5776DB757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053" y="3561272"/>
            <a:ext cx="4836694" cy="29826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6A14F9A-E1BA-31A1-83F4-5C988FB623F3}"/>
              </a:ext>
            </a:extLst>
          </p:cNvPr>
          <p:cNvSpPr/>
          <p:nvPr/>
        </p:nvSpPr>
        <p:spPr>
          <a:xfrm>
            <a:off x="1479927" y="350058"/>
            <a:ext cx="94005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Contaminated Turbine Rotor </a:t>
            </a:r>
          </a:p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Size Reduction</a:t>
            </a:r>
            <a:endParaRPr lang="it-IT" sz="5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956579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649B4-13AF-5EAF-7347-FBC8D92AB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8570A04A-53BC-823A-15A5-1F6FE9FE2ECE}"/>
              </a:ext>
            </a:extLst>
          </p:cNvPr>
          <p:cNvCxnSpPr>
            <a:cxnSpLocks/>
          </p:cNvCxnSpPr>
          <p:nvPr/>
        </p:nvCxnSpPr>
        <p:spPr>
          <a:xfrm>
            <a:off x="641553" y="1575355"/>
            <a:ext cx="104320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93D14BF1-4285-F809-E4D9-5D8E666369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pic>
        <p:nvPicPr>
          <p:cNvPr id="2" name="Immagine 10">
            <a:extLst>
              <a:ext uri="{FF2B5EF4-FFF2-40B4-BE49-F238E27FC236}">
                <a16:creationId xmlns:a16="http://schemas.microsoft.com/office/drawing/2014/main" id="{E46D72C8-B86C-F8BF-1084-089494789C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  <p:pic>
        <p:nvPicPr>
          <p:cNvPr id="3" name="Picture 4" descr="BD Nuclear Ltd Careers and Employment | Indeed.com">
            <a:extLst>
              <a:ext uri="{FF2B5EF4-FFF2-40B4-BE49-F238E27FC236}">
                <a16:creationId xmlns:a16="http://schemas.microsoft.com/office/drawing/2014/main" id="{86B595E9-BEE9-6560-53F0-CEF9DA783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7726" y="130756"/>
            <a:ext cx="978231" cy="40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erson standing next to a large rusty object&#10;&#10;AI-generated content may be incorrect.">
            <a:extLst>
              <a:ext uri="{FF2B5EF4-FFF2-40B4-BE49-F238E27FC236}">
                <a16:creationId xmlns:a16="http://schemas.microsoft.com/office/drawing/2014/main" id="{B8EECEFD-4C90-F0D3-2355-11E3FEBE2A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733" y="733522"/>
            <a:ext cx="8876711" cy="5785811"/>
          </a:xfrm>
          <a:prstGeom prst="rect">
            <a:avLst/>
          </a:prstGeom>
        </p:spPr>
      </p:pic>
      <p:pic>
        <p:nvPicPr>
          <p:cNvPr id="12" name="Picture 11" descr="A large metal cylinder with orange straps&#10;&#10;AI-generated content may be incorrect.">
            <a:extLst>
              <a:ext uri="{FF2B5EF4-FFF2-40B4-BE49-F238E27FC236}">
                <a16:creationId xmlns:a16="http://schemas.microsoft.com/office/drawing/2014/main" id="{D6401950-3B2B-0818-7082-DF1DBFE1883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124" y="748334"/>
            <a:ext cx="2950276" cy="2892333"/>
          </a:xfrm>
          <a:prstGeom prst="rect">
            <a:avLst/>
          </a:prstGeom>
        </p:spPr>
      </p:pic>
      <p:pic>
        <p:nvPicPr>
          <p:cNvPr id="7" name="Picture 6" descr="A large metal cylinder in a factory&#10;&#10;AI-generated content may be incorrect.">
            <a:extLst>
              <a:ext uri="{FF2B5EF4-FFF2-40B4-BE49-F238E27FC236}">
                <a16:creationId xmlns:a16="http://schemas.microsoft.com/office/drawing/2014/main" id="{580602B6-54C5-57D6-216F-D260DC94891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800" y="3639811"/>
            <a:ext cx="2895599" cy="290065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4DD65FB-1EEF-0F62-4125-BCF66C3D162B}"/>
              </a:ext>
            </a:extLst>
          </p:cNvPr>
          <p:cNvSpPr/>
          <p:nvPr/>
        </p:nvSpPr>
        <p:spPr>
          <a:xfrm>
            <a:off x="925105" y="3956858"/>
            <a:ext cx="105102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Sodium circuit </a:t>
            </a:r>
          </a:p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contaminated evaporator vessel</a:t>
            </a:r>
            <a:endParaRPr lang="it-IT" sz="5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911851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853ED-50B5-369D-0744-532886A0E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90D3318E-664B-C042-0A0A-88950525A95D}"/>
              </a:ext>
            </a:extLst>
          </p:cNvPr>
          <p:cNvCxnSpPr>
            <a:cxnSpLocks/>
          </p:cNvCxnSpPr>
          <p:nvPr/>
        </p:nvCxnSpPr>
        <p:spPr>
          <a:xfrm>
            <a:off x="641553" y="1575355"/>
            <a:ext cx="104320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E4E72565-7168-CDFD-7004-8EDABC2A0E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pic>
        <p:nvPicPr>
          <p:cNvPr id="2" name="Immagine 10">
            <a:extLst>
              <a:ext uri="{FF2B5EF4-FFF2-40B4-BE49-F238E27FC236}">
                <a16:creationId xmlns:a16="http://schemas.microsoft.com/office/drawing/2014/main" id="{9D6A987E-29D2-F530-CE88-8F0B558618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  <p:pic>
        <p:nvPicPr>
          <p:cNvPr id="3" name="Picture 4" descr="BD Nuclear Ltd Careers and Employment | Indeed.com">
            <a:extLst>
              <a:ext uri="{FF2B5EF4-FFF2-40B4-BE49-F238E27FC236}">
                <a16:creationId xmlns:a16="http://schemas.microsoft.com/office/drawing/2014/main" id="{AA09B829-6E57-3401-E713-36053DD9F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7726" y="130756"/>
            <a:ext cx="978231" cy="40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E64608F-F9B0-EB5D-81A6-2AF24AE0D1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4736" y="2529417"/>
            <a:ext cx="6069777" cy="404071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1B686D01-D464-D4C4-9FC4-F01EDA35B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67" y="1445683"/>
            <a:ext cx="5426067" cy="410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7268678-28CF-0C87-E848-D4910FF18633}"/>
              </a:ext>
            </a:extLst>
          </p:cNvPr>
          <p:cNvSpPr/>
          <p:nvPr/>
        </p:nvSpPr>
        <p:spPr>
          <a:xfrm>
            <a:off x="1938327" y="350058"/>
            <a:ext cx="8483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Contaminated MSR Racks</a:t>
            </a:r>
            <a:endParaRPr lang="it-IT" sz="5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806836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52F68BB1-DE37-20AB-37B3-EC4306FD63A3}"/>
              </a:ext>
            </a:extLst>
          </p:cNvPr>
          <p:cNvCxnSpPr>
            <a:cxnSpLocks/>
          </p:cNvCxnSpPr>
          <p:nvPr/>
        </p:nvCxnSpPr>
        <p:spPr>
          <a:xfrm>
            <a:off x="641553" y="1575355"/>
            <a:ext cx="104320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64164B87-9079-B801-DBF3-5B78D8EF95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F2F215F-6AAF-12BB-4AC1-45F6BAE541F3}"/>
              </a:ext>
            </a:extLst>
          </p:cNvPr>
          <p:cNvSpPr txBox="1"/>
          <p:nvPr/>
        </p:nvSpPr>
        <p:spPr>
          <a:xfrm>
            <a:off x="7082531" y="1307635"/>
            <a:ext cx="4618402" cy="2722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Stealth III has a bespoke design incorporating intelligent,  interchangeable components using a robotic arm. This enables all forms of highly radioactive waste to be handled without human interaction</a:t>
            </a:r>
          </a:p>
        </p:txBody>
      </p:sp>
      <p:pic>
        <p:nvPicPr>
          <p:cNvPr id="3" name="Immagine 2" descr="Immagine che contiene ingegneria, interno, industria, fabbrica&#10;&#10;Descrizione generata automaticamente">
            <a:extLst>
              <a:ext uri="{FF2B5EF4-FFF2-40B4-BE49-F238E27FC236}">
                <a16:creationId xmlns:a16="http://schemas.microsoft.com/office/drawing/2014/main" id="{5A10B3FA-A484-1EFB-A050-D3AE69CA4B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248" y="1404261"/>
            <a:ext cx="5576213" cy="496048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99087AD-CA0D-1448-3659-E97AC57C7EC8}"/>
              </a:ext>
            </a:extLst>
          </p:cNvPr>
          <p:cNvSpPr txBox="1"/>
          <p:nvPr/>
        </p:nvSpPr>
        <p:spPr>
          <a:xfrm>
            <a:off x="7108920" y="4474271"/>
            <a:ext cx="465974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Stealth III is the first of its kind, a fully automated diamond wire saw, specifically made for </a:t>
            </a: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remote cutting and maintenance, within a hot cell environment</a:t>
            </a: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4" descr="BD Nuclear Ltd Careers and Employment | Indeed.com">
            <a:extLst>
              <a:ext uri="{FF2B5EF4-FFF2-40B4-BE49-F238E27FC236}">
                <a16:creationId xmlns:a16="http://schemas.microsoft.com/office/drawing/2014/main" id="{0641B9F4-EAB3-EB40-40D5-698F20D47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7726" y="130756"/>
            <a:ext cx="978231" cy="40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10">
            <a:extLst>
              <a:ext uri="{FF2B5EF4-FFF2-40B4-BE49-F238E27FC236}">
                <a16:creationId xmlns:a16="http://schemas.microsoft.com/office/drawing/2014/main" id="{0F8D6BA3-55CC-E2F1-DD42-A53900DA13B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BFEE607-E15D-0F4E-F1FA-0715920E0002}"/>
              </a:ext>
            </a:extLst>
          </p:cNvPr>
          <p:cNvSpPr/>
          <p:nvPr/>
        </p:nvSpPr>
        <p:spPr>
          <a:xfrm>
            <a:off x="519748" y="441498"/>
            <a:ext cx="11168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The STEALTH III: Hot Cell Wire Saw</a:t>
            </a:r>
            <a:endParaRPr lang="it-IT" sz="5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74357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5F457-D92A-2547-6C17-C0FFDDEE3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testo, Carattere, Elementi grafici, poster&#10;&#10;Descrizione generata automaticamente">
            <a:extLst>
              <a:ext uri="{FF2B5EF4-FFF2-40B4-BE49-F238E27FC236}">
                <a16:creationId xmlns:a16="http://schemas.microsoft.com/office/drawing/2014/main" id="{CDB8BAA2-134B-49F8-30B0-E5148D2734E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970" y="228601"/>
            <a:ext cx="1247775" cy="114737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1FD5B6B-D177-9306-206B-659E0FF840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291185" y="500347"/>
            <a:ext cx="7457527" cy="1657351"/>
          </a:xfrm>
          <a:prstGeom prst="rect">
            <a:avLst/>
          </a:prstGeom>
        </p:spPr>
      </p:pic>
      <p:pic>
        <p:nvPicPr>
          <p:cNvPr id="17" name="Immagine 16" descr="Immagine che contiene musica, tubo, legni&#10;&#10;Descrizione generata automaticamente">
            <a:extLst>
              <a:ext uri="{FF2B5EF4-FFF2-40B4-BE49-F238E27FC236}">
                <a16:creationId xmlns:a16="http://schemas.microsoft.com/office/drawing/2014/main" id="{4F037379-B161-BBA2-6F6B-6C5D267C83E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60000">
            <a:off x="5147649" y="-641714"/>
            <a:ext cx="1971675" cy="1208446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3AA1E0F-4EBC-C6F7-7EAF-15E59431DC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22535D-CEDA-AFBF-20F5-7550E2686307}"/>
              </a:ext>
            </a:extLst>
          </p:cNvPr>
          <p:cNvSpPr txBox="1"/>
          <p:nvPr/>
        </p:nvSpPr>
        <p:spPr>
          <a:xfrm>
            <a:off x="353717" y="2879900"/>
            <a:ext cx="77817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i="1" dirty="0"/>
              <a:t>Our diamond wires for nuclear decommissioning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3594570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8A41EB-D0CF-BCFB-E6C5-406361D7E04C}"/>
              </a:ext>
            </a:extLst>
          </p:cNvPr>
          <p:cNvSpPr txBox="1"/>
          <p:nvPr/>
        </p:nvSpPr>
        <p:spPr>
          <a:xfrm>
            <a:off x="595251" y="1248399"/>
            <a:ext cx="9542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/>
              <a:t>What</a:t>
            </a:r>
            <a:r>
              <a:rPr lang="it-IT" sz="3600" dirty="0"/>
              <a:t> are the </a:t>
            </a:r>
            <a:r>
              <a:rPr lang="it-IT" sz="3600" dirty="0" err="1"/>
              <a:t>parameters</a:t>
            </a:r>
            <a:r>
              <a:rPr lang="it-IT" sz="3600" dirty="0"/>
              <a:t> for </a:t>
            </a:r>
            <a:r>
              <a:rPr lang="it-IT" sz="3600" dirty="0" err="1"/>
              <a:t>choosing</a:t>
            </a:r>
            <a:r>
              <a:rPr lang="it-IT" sz="3600" dirty="0"/>
              <a:t> the </a:t>
            </a:r>
            <a:r>
              <a:rPr lang="it-IT" sz="3600" dirty="0" err="1"/>
              <a:t>wire</a:t>
            </a:r>
            <a:r>
              <a:rPr lang="it-IT" sz="3600" dirty="0"/>
              <a:t>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8DD2B1A-9FC5-47D1-9540-6C018970DB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592898"/>
              </p:ext>
            </p:extLst>
          </p:nvPr>
        </p:nvGraphicFramePr>
        <p:xfrm>
          <a:off x="690087" y="1974559"/>
          <a:ext cx="10021460" cy="25908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70243">
                  <a:extLst>
                    <a:ext uri="{9D8B030D-6E8A-4147-A177-3AD203B41FA5}">
                      <a16:colId xmlns:a16="http://schemas.microsoft.com/office/drawing/2014/main" val="3002406536"/>
                    </a:ext>
                  </a:extLst>
                </a:gridCol>
                <a:gridCol w="1743319">
                  <a:extLst>
                    <a:ext uri="{9D8B030D-6E8A-4147-A177-3AD203B41FA5}">
                      <a16:colId xmlns:a16="http://schemas.microsoft.com/office/drawing/2014/main" val="1370428384"/>
                    </a:ext>
                  </a:extLst>
                </a:gridCol>
                <a:gridCol w="1537131">
                  <a:extLst>
                    <a:ext uri="{9D8B030D-6E8A-4147-A177-3AD203B41FA5}">
                      <a16:colId xmlns:a16="http://schemas.microsoft.com/office/drawing/2014/main" val="824398571"/>
                    </a:ext>
                  </a:extLst>
                </a:gridCol>
                <a:gridCol w="1935679">
                  <a:extLst>
                    <a:ext uri="{9D8B030D-6E8A-4147-A177-3AD203B41FA5}">
                      <a16:colId xmlns:a16="http://schemas.microsoft.com/office/drawing/2014/main" val="614964338"/>
                    </a:ext>
                  </a:extLst>
                </a:gridCol>
                <a:gridCol w="1464845">
                  <a:extLst>
                    <a:ext uri="{9D8B030D-6E8A-4147-A177-3AD203B41FA5}">
                      <a16:colId xmlns:a16="http://schemas.microsoft.com/office/drawing/2014/main" val="3950565141"/>
                    </a:ext>
                  </a:extLst>
                </a:gridCol>
                <a:gridCol w="1670243">
                  <a:extLst>
                    <a:ext uri="{9D8B030D-6E8A-4147-A177-3AD203B41FA5}">
                      <a16:colId xmlns:a16="http://schemas.microsoft.com/office/drawing/2014/main" val="329123174"/>
                    </a:ext>
                  </a:extLst>
                </a:gridCol>
              </a:tblGrid>
              <a:tr h="660400">
                <a:tc>
                  <a:txBody>
                    <a:bodyPr/>
                    <a:lstStyle/>
                    <a:p>
                      <a:endParaRPr lang="it-IT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  <a:endParaRPr lang="it-IT" sz="1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endParaRPr lang="it-IT" sz="1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Cooling</a:t>
                      </a:r>
                      <a:r>
                        <a:rPr lang="it-IT" sz="1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Mode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Cutting Speed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Resistance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92921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it-IT" sz="1300" dirty="0"/>
                        <a:t>LSR-B 44UA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Metals </a:t>
                      </a:r>
                      <a:r>
                        <a:rPr lang="en-US" sz="1300" dirty="0"/>
                        <a:t>✔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Medium </a:t>
                      </a:r>
                      <a:r>
                        <a:rPr lang="en-US" sz="1300" dirty="0"/>
                        <a:t>✔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Dry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✔✔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✔</a:t>
                      </a:r>
                      <a:endParaRPr lang="it-IT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31951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it-IT" sz="1300" dirty="0"/>
                        <a:t>DST-C 44 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/>
                        <a:t>Very</a:t>
                      </a:r>
                      <a:r>
                        <a:rPr lang="it-IT" sz="1300" dirty="0"/>
                        <a:t> hard metals </a:t>
                      </a:r>
                      <a:r>
                        <a:rPr lang="en-US" sz="1300" dirty="0"/>
                        <a:t>✔✔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/>
                        <a:t>Elevated</a:t>
                      </a:r>
                      <a:r>
                        <a:rPr lang="it-IT" sz="1300" dirty="0"/>
                        <a:t>  </a:t>
                      </a:r>
                      <a:r>
                        <a:rPr lang="en-US" sz="1300" dirty="0"/>
                        <a:t>✔✔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✔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✔✔</a:t>
                      </a:r>
                      <a:endParaRPr lang="it-IT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41601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it-IT" sz="1300" dirty="0"/>
                        <a:t>SEP-T 48 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Metals and Concrete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Medium 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Dry &amp; Wet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✔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✔</a:t>
                      </a:r>
                      <a:endParaRPr lang="it-IT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69673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25E45EA-41FB-EA36-4A77-D7ECF885D4D6}"/>
              </a:ext>
            </a:extLst>
          </p:cNvPr>
          <p:cNvSpPr txBox="1"/>
          <p:nvPr/>
        </p:nvSpPr>
        <p:spPr>
          <a:xfrm>
            <a:off x="3267203" y="5094513"/>
            <a:ext cx="4655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/>
              <a:t>Let's</a:t>
            </a:r>
            <a:r>
              <a:rPr lang="it-IT" sz="2800" dirty="0"/>
              <a:t> </a:t>
            </a:r>
            <a:r>
              <a:rPr lang="it-IT" sz="2800" dirty="0" err="1"/>
              <a:t>not</a:t>
            </a:r>
            <a:r>
              <a:rPr lang="it-IT" sz="2800" dirty="0"/>
              <a:t> </a:t>
            </a:r>
            <a:r>
              <a:rPr lang="it-IT" sz="2800" dirty="0" err="1"/>
              <a:t>forget</a:t>
            </a:r>
            <a:r>
              <a:rPr lang="it-IT" sz="2800" dirty="0"/>
              <a:t> the Machine!!</a:t>
            </a:r>
          </a:p>
        </p:txBody>
      </p:sp>
      <p:pic>
        <p:nvPicPr>
          <p:cNvPr id="6" name="Immagine 10">
            <a:extLst>
              <a:ext uri="{FF2B5EF4-FFF2-40B4-BE49-F238E27FC236}">
                <a16:creationId xmlns:a16="http://schemas.microsoft.com/office/drawing/2014/main" id="{422FAE75-F731-5936-6332-A35749D628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76E02-2ABA-BA65-9FCE-49495812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073" y="727476"/>
            <a:ext cx="6432435" cy="1450757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Segoe UI"/>
                <a:cs typeface="Segoe UI"/>
              </a:rPr>
              <a:t>LSR-B 44 UA </a:t>
            </a:r>
            <a:br>
              <a:rPr lang="en-US" sz="3300" dirty="0">
                <a:latin typeface="Segoe UI"/>
                <a:cs typeface="Segoe UI"/>
              </a:rPr>
            </a:br>
            <a:r>
              <a:rPr lang="en-US" sz="3300" dirty="0">
                <a:latin typeface="Segoe UI"/>
                <a:cs typeface="Segoe UI"/>
              </a:rPr>
              <a:t>DRY CUT</a:t>
            </a:r>
            <a:br>
              <a:rPr lang="en-US" sz="3300" dirty="0">
                <a:latin typeface="Segoe UI"/>
              </a:rPr>
            </a:br>
            <a:r>
              <a:rPr lang="en-US" sz="3300" dirty="0">
                <a:latin typeface="Segoe UI"/>
                <a:cs typeface="Segoe UI"/>
              </a:rPr>
              <a:t>DIAMOND WIRE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58E8B-FBBE-EC83-A372-CA75CD265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57" y="2400013"/>
            <a:ext cx="8387443" cy="3461659"/>
          </a:xfrm>
        </p:spPr>
        <p:txBody>
          <a:bodyPr vert="horz" lIns="0" tIns="45720" rIns="0" bIns="45720" rtlCol="0"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LSR-B 44 UA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is engineered for dry cutting applications</a:t>
            </a:r>
            <a:r>
              <a:rPr lang="en-US" sz="2400" dirty="0">
                <a:latin typeface="Calibri"/>
                <a:cs typeface="Calibri"/>
              </a:rPr>
              <a:t> and designed to be versatile and adaptable to different cutting scenarios on the hard metal</a:t>
            </a:r>
            <a:r>
              <a:rPr lang="en-US" dirty="0">
                <a:latin typeface="Calibri"/>
                <a:cs typeface="Calibri"/>
              </a:rPr>
              <a:t>.</a:t>
            </a:r>
            <a:endParaRPr lang="en-US" u="none" strike="noStrike" baseline="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2100" dirty="0">
                <a:latin typeface="Calibri" panose="020F0502020204030204" pitchFamily="34" charset="0"/>
              </a:rPr>
              <a:t>Available in 10,8  and  9,4 - 7,7 millimeters as backup wires for interrupted cuts  or situations where adding another wire is not possible </a:t>
            </a:r>
          </a:p>
          <a:p>
            <a:pPr marL="0" indent="0">
              <a:buNone/>
            </a:pPr>
            <a:r>
              <a:rPr lang="en-US" sz="2000" dirty="0">
                <a:latin typeface="Calibri"/>
                <a:cs typeface="Calibri"/>
              </a:rPr>
              <a:t>Main Features: </a:t>
            </a: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i="1" dirty="0">
                <a:latin typeface="Calibri"/>
                <a:cs typeface="Calibri"/>
              </a:rPr>
              <a:t>      Tapered shape</a:t>
            </a:r>
            <a:endParaRPr lang="en-US" sz="2000" dirty="0">
              <a:latin typeface="Calibri"/>
              <a:cs typeface="Calibri"/>
            </a:endParaRP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     Oriented Crystals®</a:t>
            </a:r>
            <a:r>
              <a:rPr lang="en-US" sz="2000" i="1" dirty="0">
                <a:latin typeface="Calibri"/>
                <a:cs typeface="Calibri"/>
              </a:rPr>
              <a:t> technology</a:t>
            </a: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i="1" dirty="0">
                <a:latin typeface="Calibri"/>
                <a:cs typeface="Calibri"/>
              </a:rPr>
              <a:t>       Assembled with exclusive SHX Polymer</a:t>
            </a:r>
            <a:endParaRPr lang="en-US" dirty="0">
              <a:latin typeface="Calibri"/>
              <a:cs typeface="Calibri"/>
            </a:endParaRPr>
          </a:p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endParaRPr lang="en-US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dirty="0">
              <a:latin typeface="Avenir Next LT Pro"/>
              <a:cs typeface="Calibri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108D625-4836-FC40-81C4-14E0CECD0E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340" y="2623629"/>
            <a:ext cx="3157539" cy="222434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EB72BBE-2925-D0B3-4D0A-6266829084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pic>
        <p:nvPicPr>
          <p:cNvPr id="5" name="CE-LSR-B- Family.jpg" descr="CE-LSR-B- Family.jpg">
            <a:extLst>
              <a:ext uri="{FF2B5EF4-FFF2-40B4-BE49-F238E27FC236}">
                <a16:creationId xmlns:a16="http://schemas.microsoft.com/office/drawing/2014/main" id="{D70BF1B9-C59C-DA71-4DAA-8D56DA875F8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3594" y="4899290"/>
            <a:ext cx="1911473" cy="1575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magine 16" descr="Immagine che contiene musica, tubo, legni&#10;&#10;Descrizione generata automaticamente">
            <a:extLst>
              <a:ext uri="{FF2B5EF4-FFF2-40B4-BE49-F238E27FC236}">
                <a16:creationId xmlns:a16="http://schemas.microsoft.com/office/drawing/2014/main" id="{38694609-4D64-5F55-D52D-722C135DA7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617"/>
          <a:stretch>
            <a:fillRect/>
          </a:stretch>
        </p:blipFill>
        <p:spPr>
          <a:xfrm rot="16260000">
            <a:off x="6985324" y="-2948235"/>
            <a:ext cx="2653939" cy="7714273"/>
          </a:xfrm>
          <a:prstGeom prst="rect">
            <a:avLst/>
          </a:prstGeom>
        </p:spPr>
      </p:pic>
      <p:pic>
        <p:nvPicPr>
          <p:cNvPr id="9" name="Immagine 10">
            <a:extLst>
              <a:ext uri="{FF2B5EF4-FFF2-40B4-BE49-F238E27FC236}">
                <a16:creationId xmlns:a16="http://schemas.microsoft.com/office/drawing/2014/main" id="{B59350D5-0915-746E-6C14-FA16AC7C51C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280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3C58A-D7C7-1B00-4810-537A283A8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1347" y="274794"/>
            <a:ext cx="9144000" cy="1029167"/>
          </a:xfrm>
        </p:spPr>
        <p:txBody>
          <a:bodyPr/>
          <a:lstStyle/>
          <a:p>
            <a:r>
              <a:rPr lang="it-IT"/>
              <a:t>From Stone to Reactor</a:t>
            </a:r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200D-902F-43F3-6FAC-C09611907D5C}"/>
              </a:ext>
            </a:extLst>
          </p:cNvPr>
          <p:cNvSpPr txBox="1"/>
          <p:nvPr/>
        </p:nvSpPr>
        <p:spPr>
          <a:xfrm>
            <a:off x="1310025" y="1542654"/>
            <a:ext cx="845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1979</a:t>
            </a:r>
          </a:p>
        </p:txBody>
      </p:sp>
      <p:pic>
        <p:nvPicPr>
          <p:cNvPr id="8" name="Picture 7" descr="A large white marble quarry&#10;&#10;AI-generated content may be incorrect.">
            <a:extLst>
              <a:ext uri="{FF2B5EF4-FFF2-40B4-BE49-F238E27FC236}">
                <a16:creationId xmlns:a16="http://schemas.microsoft.com/office/drawing/2014/main" id="{2D70F130-81DE-24E7-6B22-2ADAE838C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046" y="1500181"/>
            <a:ext cx="5987045" cy="4490284"/>
          </a:xfrm>
          <a:prstGeom prst="rect">
            <a:avLst/>
          </a:prstGeom>
        </p:spPr>
      </p:pic>
      <p:pic>
        <p:nvPicPr>
          <p:cNvPr id="10" name="Picture 9" descr="A crane in a dam&#10;&#10;AI-generated content may be incorrect.">
            <a:extLst>
              <a:ext uri="{FF2B5EF4-FFF2-40B4-BE49-F238E27FC236}">
                <a16:creationId xmlns:a16="http://schemas.microsoft.com/office/drawing/2014/main" id="{B1C4BC73-2E7F-9EAF-DE59-B8C41382F1B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8317" y="2279751"/>
            <a:ext cx="1233055" cy="819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7AB0F5-43AE-C23D-2948-BF9134DA5399}"/>
              </a:ext>
            </a:extLst>
          </p:cNvPr>
          <p:cNvSpPr txBox="1"/>
          <p:nvPr/>
        </p:nvSpPr>
        <p:spPr>
          <a:xfrm>
            <a:off x="1310021" y="2327050"/>
            <a:ext cx="1481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it-IT" dirty="0"/>
              <a:t>Concrete</a:t>
            </a:r>
          </a:p>
        </p:txBody>
      </p:sp>
      <p:pic>
        <p:nvPicPr>
          <p:cNvPr id="13" name="Picture 12" descr="A large metal object with rust&#10;&#10;AI-generated content may be incorrect.">
            <a:extLst>
              <a:ext uri="{FF2B5EF4-FFF2-40B4-BE49-F238E27FC236}">
                <a16:creationId xmlns:a16="http://schemas.microsoft.com/office/drawing/2014/main" id="{A8B3F62E-E1B5-3107-E3F3-4EA9B4D6830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6333" y="3099150"/>
            <a:ext cx="1235035" cy="9262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213C44C-D3BF-4832-12D5-26461B99074F}"/>
              </a:ext>
            </a:extLst>
          </p:cNvPr>
          <p:cNvSpPr txBox="1"/>
          <p:nvPr/>
        </p:nvSpPr>
        <p:spPr>
          <a:xfrm>
            <a:off x="1310025" y="3111446"/>
            <a:ext cx="1221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it-IT"/>
              <a:t>Steel</a:t>
            </a:r>
            <a:endParaRPr lang="it-IT" dirty="0"/>
          </a:p>
        </p:txBody>
      </p:sp>
      <p:pic>
        <p:nvPicPr>
          <p:cNvPr id="16" name="Picture 15" descr="A large grey submarine under construction&#10;&#10;AI-generated content may be incorrect.">
            <a:extLst>
              <a:ext uri="{FF2B5EF4-FFF2-40B4-BE49-F238E27FC236}">
                <a16:creationId xmlns:a16="http://schemas.microsoft.com/office/drawing/2014/main" id="{CDD49DB0-A6DF-4466-EAB3-79C2ABF695E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2205" y="4963577"/>
            <a:ext cx="1249167" cy="5725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9D4F618-FB80-0ABF-10DF-ED0E4AFEA83A}"/>
              </a:ext>
            </a:extLst>
          </p:cNvPr>
          <p:cNvSpPr txBox="1"/>
          <p:nvPr/>
        </p:nvSpPr>
        <p:spPr>
          <a:xfrm>
            <a:off x="1310025" y="4680236"/>
            <a:ext cx="1242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/>
              <a:t>Wrecks</a:t>
            </a:r>
            <a:endParaRPr lang="it-IT" sz="24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3A0D0F-76DA-3547-BBEA-2AAF421A4A44}"/>
              </a:ext>
            </a:extLst>
          </p:cNvPr>
          <p:cNvSpPr txBox="1"/>
          <p:nvPr/>
        </p:nvSpPr>
        <p:spPr>
          <a:xfrm>
            <a:off x="1310021" y="3895842"/>
            <a:ext cx="146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it-IT" dirty="0"/>
              <a:t>Oil &amp; Gas</a:t>
            </a:r>
          </a:p>
        </p:txBody>
      </p:sp>
      <p:pic>
        <p:nvPicPr>
          <p:cNvPr id="22" name="Picture 21" descr="A crane lifting a platform in the middle of the ocean&#10;&#10;AI-generated content may be incorrect.">
            <a:extLst>
              <a:ext uri="{FF2B5EF4-FFF2-40B4-BE49-F238E27FC236}">
                <a16:creationId xmlns:a16="http://schemas.microsoft.com/office/drawing/2014/main" id="{3A38BC2F-DC76-A489-DFB7-8EB8725E8972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3143" y="4027403"/>
            <a:ext cx="1248228" cy="93617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460DA7A-C3FE-5A58-8162-9BED6A21E4A8}"/>
              </a:ext>
            </a:extLst>
          </p:cNvPr>
          <p:cNvSpPr txBox="1"/>
          <p:nvPr/>
        </p:nvSpPr>
        <p:spPr>
          <a:xfrm>
            <a:off x="1279545" y="5327469"/>
            <a:ext cx="18650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/>
              <a:t>Nuclear</a:t>
            </a:r>
            <a:r>
              <a:rPr lang="it-IT" sz="2400" b="1" dirty="0"/>
              <a:t> Power Plant</a:t>
            </a:r>
          </a:p>
        </p:txBody>
      </p:sp>
      <p:pic>
        <p:nvPicPr>
          <p:cNvPr id="24" name="Content Placeholder 3">
            <a:extLst>
              <a:ext uri="{FF2B5EF4-FFF2-40B4-BE49-F238E27FC236}">
                <a16:creationId xmlns:a16="http://schemas.microsoft.com/office/drawing/2014/main" id="{28F38AC5-5F46-3041-D7C6-6E7E7F5C980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66"/>
          <a:stretch>
            <a:fillRect/>
          </a:stretch>
        </p:blipFill>
        <p:spPr>
          <a:xfrm>
            <a:off x="10161573" y="5544277"/>
            <a:ext cx="1259795" cy="607145"/>
          </a:xfrm>
          <a:prstGeom prst="rect">
            <a:avLst/>
          </a:prstGeom>
        </p:spPr>
      </p:pic>
      <p:pic>
        <p:nvPicPr>
          <p:cNvPr id="3" name="Picture 2" descr="A large white marble quarry&#10;&#10;AI-generated content may be incorrect.">
            <a:extLst>
              <a:ext uri="{FF2B5EF4-FFF2-40B4-BE49-F238E27FC236}">
                <a16:creationId xmlns:a16="http://schemas.microsoft.com/office/drawing/2014/main" id="{65DEEB86-71E0-B7FA-949F-743BD10C8C3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1437" y="1350192"/>
            <a:ext cx="1239931" cy="929947"/>
          </a:xfrm>
          <a:prstGeom prst="rect">
            <a:avLst/>
          </a:prstGeom>
        </p:spPr>
      </p:pic>
      <p:pic>
        <p:nvPicPr>
          <p:cNvPr id="4" name="Picture 3" descr="A crane in a dam&#10;&#10;AI-generated content may be incorrect.">
            <a:extLst>
              <a:ext uri="{FF2B5EF4-FFF2-40B4-BE49-F238E27FC236}">
                <a16:creationId xmlns:a16="http://schemas.microsoft.com/office/drawing/2014/main" id="{C6C84C0F-065B-EDF3-63D9-CD2EB90DCFAC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24046" y="1509261"/>
            <a:ext cx="5982725" cy="4472124"/>
          </a:xfrm>
          <a:prstGeom prst="rect">
            <a:avLst/>
          </a:prstGeom>
        </p:spPr>
      </p:pic>
      <p:pic>
        <p:nvPicPr>
          <p:cNvPr id="7" name="Picture 6" descr="A large metal object with rust&#10;&#10;AI-generated content may be incorrect.">
            <a:extLst>
              <a:ext uri="{FF2B5EF4-FFF2-40B4-BE49-F238E27FC236}">
                <a16:creationId xmlns:a16="http://schemas.microsoft.com/office/drawing/2014/main" id="{D4DEA69D-B22B-C0F8-8884-063B41C5DC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24045" y="1508087"/>
            <a:ext cx="5965955" cy="4474464"/>
          </a:xfrm>
          <a:prstGeom prst="rect">
            <a:avLst/>
          </a:prstGeom>
        </p:spPr>
      </p:pic>
      <p:pic>
        <p:nvPicPr>
          <p:cNvPr id="9" name="Picture 8" descr="A crane lifting a platform in the middle of the ocean&#10;&#10;AI-generated content may be incorrect.">
            <a:extLst>
              <a:ext uri="{FF2B5EF4-FFF2-40B4-BE49-F238E27FC236}">
                <a16:creationId xmlns:a16="http://schemas.microsoft.com/office/drawing/2014/main" id="{5E214D2D-E10C-BA4A-1A54-EB551CE981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24049" y="1510007"/>
            <a:ext cx="5960831" cy="4470624"/>
          </a:xfrm>
          <a:prstGeom prst="rect">
            <a:avLst/>
          </a:prstGeom>
        </p:spPr>
      </p:pic>
      <p:pic>
        <p:nvPicPr>
          <p:cNvPr id="12" name="Picture 11" descr="A large grey submarine under construction&#10;&#10;AI-generated content may be incorrect.">
            <a:extLst>
              <a:ext uri="{FF2B5EF4-FFF2-40B4-BE49-F238E27FC236}">
                <a16:creationId xmlns:a16="http://schemas.microsoft.com/office/drawing/2014/main" id="{C1855ED1-BCF2-7953-33A6-3A807E53F3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24045" y="2385181"/>
            <a:ext cx="5935171" cy="2720287"/>
          </a:xfrm>
          <a:prstGeom prst="rect">
            <a:avLst/>
          </a:prstGeom>
        </p:spPr>
      </p:pic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id="{078D54F7-48E8-FE4A-69AE-7E919D3064A1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66"/>
          <a:stretch>
            <a:fillRect/>
          </a:stretch>
        </p:blipFill>
        <p:spPr>
          <a:xfrm>
            <a:off x="3124049" y="2320593"/>
            <a:ext cx="5912460" cy="2849451"/>
          </a:xfrm>
          <a:prstGeom prst="rect">
            <a:avLst/>
          </a:prstGeom>
        </p:spPr>
      </p:pic>
      <p:pic>
        <p:nvPicPr>
          <p:cNvPr id="6" name="Immagine 10">
            <a:extLst>
              <a:ext uri="{FF2B5EF4-FFF2-40B4-BE49-F238E27FC236}">
                <a16:creationId xmlns:a16="http://schemas.microsoft.com/office/drawing/2014/main" id="{92568B9F-31A4-3F80-7B26-4D052F0F24B5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807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4" grpId="0"/>
      <p:bldP spid="17" grpId="0"/>
      <p:bldP spid="20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76E02-2ABA-BA65-9FCE-49495812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37" y="716590"/>
            <a:ext cx="6432435" cy="1450757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Segoe UI"/>
                <a:cs typeface="Segoe UI"/>
              </a:rPr>
              <a:t>DST-C 44UA (</a:t>
            </a:r>
            <a:r>
              <a:rPr lang="en-US" sz="3300" i="1" dirty="0" err="1">
                <a:latin typeface="Segoe UI"/>
                <a:cs typeface="Segoe UI"/>
              </a:rPr>
              <a:t>DecoSliceTech</a:t>
            </a:r>
            <a:r>
              <a:rPr lang="en-US" sz="3300" dirty="0">
                <a:latin typeface="Segoe UI"/>
                <a:cs typeface="Segoe UI"/>
              </a:rPr>
              <a:t>) </a:t>
            </a:r>
            <a:br>
              <a:rPr lang="en-US" sz="3300" dirty="0">
                <a:latin typeface="Segoe UI"/>
                <a:cs typeface="Segoe UI"/>
              </a:rPr>
            </a:br>
            <a:r>
              <a:rPr lang="en-US" sz="3300" dirty="0">
                <a:latin typeface="Segoe UI"/>
                <a:cs typeface="Segoe UI"/>
              </a:rPr>
              <a:t>DRY CUT</a:t>
            </a:r>
            <a:br>
              <a:rPr lang="en-US" sz="3300" dirty="0">
                <a:latin typeface="Segoe UI"/>
              </a:rPr>
            </a:br>
            <a:r>
              <a:rPr lang="en-US" sz="3300" dirty="0">
                <a:latin typeface="Segoe UI"/>
                <a:cs typeface="Segoe UI"/>
              </a:rPr>
              <a:t>DIAMOND WIRE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58E8B-FBBE-EC83-A372-CA75CD265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95" y="2373689"/>
            <a:ext cx="8501743" cy="3461659"/>
          </a:xfrm>
        </p:spPr>
        <p:txBody>
          <a:bodyPr vert="horz" lIns="0" tIns="45720" rIns="0" bIns="45720" rtlCol="0"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DST-C 44UA 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is engineered for dry cutting applications</a:t>
            </a:r>
            <a:r>
              <a:rPr lang="en-US" sz="2400" dirty="0">
                <a:latin typeface="Calibri"/>
                <a:cs typeface="Calibri"/>
              </a:rPr>
              <a:t>. </a:t>
            </a:r>
            <a:r>
              <a:rPr lang="en-US" sz="2400" i="1" dirty="0" err="1">
                <a:latin typeface="Calibri"/>
                <a:cs typeface="Calibri"/>
              </a:rPr>
              <a:t>DecoSliceTech</a:t>
            </a:r>
            <a:r>
              <a:rPr lang="en-US" sz="2400" dirty="0">
                <a:latin typeface="Calibri"/>
                <a:cs typeface="Calibri"/>
              </a:rPr>
              <a:t> is designed to be versatile and adaptable to different cutting scenarios, with a great strength and resistance.</a:t>
            </a:r>
          </a:p>
          <a:p>
            <a:pPr marL="0" indent="0">
              <a:buNone/>
            </a:pPr>
            <a:r>
              <a:rPr lang="en-US" sz="2200" dirty="0">
                <a:latin typeface="Calibri"/>
                <a:cs typeface="Calibri"/>
              </a:rPr>
              <a:t>It can be used with a Backup Wire with a diameter of ø8.8mm for interrupted cuts or situations where adding another wire is not possible.</a:t>
            </a:r>
          </a:p>
          <a:p>
            <a:pPr marL="0" indent="0">
              <a:buNone/>
            </a:pPr>
            <a:r>
              <a:rPr lang="en-US" sz="2000" dirty="0">
                <a:latin typeface="Calibri"/>
                <a:cs typeface="Calibri"/>
              </a:rPr>
              <a:t>Main Features: </a:t>
            </a: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i="1" dirty="0">
                <a:latin typeface="Calibri"/>
                <a:cs typeface="Calibri"/>
              </a:rPr>
              <a:t>      Tapered shape</a:t>
            </a:r>
            <a:endParaRPr lang="en-US" sz="2000" dirty="0">
              <a:latin typeface="Calibri"/>
              <a:cs typeface="Calibri"/>
            </a:endParaRP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     Oriented Crystals®</a:t>
            </a:r>
            <a:r>
              <a:rPr lang="en-US" sz="2000" i="1" dirty="0">
                <a:latin typeface="Calibri"/>
                <a:cs typeface="Calibri"/>
              </a:rPr>
              <a:t> technology</a:t>
            </a: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i="1" dirty="0">
                <a:latin typeface="Calibri"/>
                <a:cs typeface="Calibri"/>
              </a:rPr>
              <a:t>       Assembled with exclusive SHX Polymer</a:t>
            </a:r>
          </a:p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endParaRPr lang="en-US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dirty="0">
              <a:latin typeface="Avenir Next LT Pro"/>
              <a:cs typeface="Calibri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3D530FA-71D6-DD3B-D451-0CD9616CA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545" y="488281"/>
            <a:ext cx="5933499" cy="151245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108D625-4836-FC40-81C4-14E0CECD0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134" y="4294415"/>
            <a:ext cx="3296527" cy="2007659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EB72BBE-2925-D0B3-4D0A-6266829084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pic>
        <p:nvPicPr>
          <p:cNvPr id="7" name="Immagine 10">
            <a:extLst>
              <a:ext uri="{FF2B5EF4-FFF2-40B4-BE49-F238E27FC236}">
                <a16:creationId xmlns:a16="http://schemas.microsoft.com/office/drawing/2014/main" id="{98906163-5E37-2343-106A-902449365D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34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083F8-F14A-C186-D29A-3F055FCB9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AF33B-9E58-B817-EBAE-90D13ED0F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417" y="727476"/>
            <a:ext cx="6432435" cy="1450757"/>
          </a:xfrm>
        </p:spPr>
        <p:txBody>
          <a:bodyPr>
            <a:normAutofit/>
          </a:bodyPr>
          <a:lstStyle/>
          <a:p>
            <a:r>
              <a:rPr lang="en-US" sz="3300" dirty="0">
                <a:latin typeface="Segoe UI"/>
                <a:cs typeface="Segoe UI"/>
              </a:rPr>
              <a:t>SEP-T 48HA </a:t>
            </a:r>
            <a:br>
              <a:rPr lang="en-US" sz="3300" dirty="0">
                <a:latin typeface="Segoe UI"/>
                <a:cs typeface="Segoe UI"/>
              </a:rPr>
            </a:br>
            <a:r>
              <a:rPr lang="en-US" sz="3300" dirty="0">
                <a:latin typeface="Segoe UI"/>
                <a:cs typeface="Segoe UI"/>
              </a:rPr>
              <a:t>DRY CUT</a:t>
            </a:r>
            <a:br>
              <a:rPr lang="en-US" sz="3300" dirty="0">
                <a:latin typeface="Segoe UI"/>
              </a:rPr>
            </a:br>
            <a:r>
              <a:rPr lang="en-US" sz="3300" dirty="0">
                <a:latin typeface="Segoe UI"/>
                <a:cs typeface="Segoe UI"/>
              </a:rPr>
              <a:t>DIAMOND WIRE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15709-8327-4C34-E6C8-50E37DB39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21" y="2441181"/>
            <a:ext cx="8147959" cy="3461659"/>
          </a:xfrm>
        </p:spPr>
        <p:txBody>
          <a:bodyPr vert="horz" lIns="0" tIns="45720" rIns="0" bIns="45720" rtlCol="0"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SEP-T 48 HA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is engineered for dry cutting applications</a:t>
            </a:r>
            <a:r>
              <a:rPr lang="en-US" sz="2400" dirty="0">
                <a:latin typeface="Calibri"/>
                <a:cs typeface="Calibri"/>
              </a:rPr>
              <a:t> and designed to be versatile and adaptable to simplest cutting scenarios even on metal and on concrete</a:t>
            </a: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</a:rPr>
              <a:t>Available in 10,8  and  9,4 - 7,7 millimeters as backup wires for interrupted cuts 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or situations where adding another wire is not possible </a:t>
            </a:r>
          </a:p>
          <a:p>
            <a:pPr marL="0" indent="0">
              <a:buNone/>
            </a:pPr>
            <a:r>
              <a:rPr lang="en-US" sz="2000" dirty="0">
                <a:latin typeface="Calibri"/>
                <a:cs typeface="Calibri"/>
              </a:rPr>
              <a:t>Main Features: </a:t>
            </a: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i="1" dirty="0">
                <a:latin typeface="Calibri"/>
                <a:cs typeface="Calibri"/>
              </a:rPr>
              <a:t>      Tapered shape</a:t>
            </a:r>
            <a:endParaRPr lang="en-US" sz="2000" dirty="0">
              <a:latin typeface="Calibri"/>
              <a:cs typeface="Calibri"/>
            </a:endParaRP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     Oriented Crystals®</a:t>
            </a:r>
            <a:r>
              <a:rPr lang="en-US" sz="2000" i="1" dirty="0">
                <a:latin typeface="Calibri"/>
                <a:cs typeface="Calibri"/>
              </a:rPr>
              <a:t> technology</a:t>
            </a:r>
          </a:p>
          <a:p>
            <a:pPr marL="114297" lvl="1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2000" i="1" dirty="0">
                <a:latin typeface="Calibri"/>
                <a:cs typeface="Calibri"/>
              </a:rPr>
              <a:t>       Assembled with exclusive SHX Polymer</a:t>
            </a:r>
            <a:endParaRPr lang="en-US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dirty="0">
              <a:latin typeface="Avenir Next LT Pro"/>
              <a:cs typeface="Calibri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C13A5E2-7718-AD38-76C5-C3BCEFB6FE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9491" y="2561581"/>
            <a:ext cx="3157539" cy="222434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619BEA1-7B04-72AC-395D-6BCEBA5C30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25000"/>
          </a:blip>
          <a:srcRect t="38563" b="34238"/>
          <a:stretch/>
        </p:blipFill>
        <p:spPr>
          <a:xfrm>
            <a:off x="416265" y="6498974"/>
            <a:ext cx="1357183" cy="260853"/>
          </a:xfrm>
          <a:prstGeom prst="rect">
            <a:avLst/>
          </a:prstGeom>
        </p:spPr>
      </p:pic>
      <p:pic>
        <p:nvPicPr>
          <p:cNvPr id="5" name="CE-LSR-B- Family.jpg" descr="CE-LSR-B- Family.jpg">
            <a:extLst>
              <a:ext uri="{FF2B5EF4-FFF2-40B4-BE49-F238E27FC236}">
                <a16:creationId xmlns:a16="http://schemas.microsoft.com/office/drawing/2014/main" id="{01005E81-D402-BB48-6081-50AD82719F5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01952" y="4948277"/>
            <a:ext cx="1911473" cy="1575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magine 16" descr="Immagine che contiene musica, tubo, legni&#10;&#10;Descrizione generata automaticamente">
            <a:extLst>
              <a:ext uri="{FF2B5EF4-FFF2-40B4-BE49-F238E27FC236}">
                <a16:creationId xmlns:a16="http://schemas.microsoft.com/office/drawing/2014/main" id="{FA478E4F-04C0-33B1-7E18-688F1C007BA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617"/>
          <a:stretch>
            <a:fillRect/>
          </a:stretch>
        </p:blipFill>
        <p:spPr>
          <a:xfrm rot="16260000">
            <a:off x="6985324" y="-2948235"/>
            <a:ext cx="2653939" cy="7714273"/>
          </a:xfrm>
          <a:prstGeom prst="rect">
            <a:avLst/>
          </a:prstGeom>
        </p:spPr>
      </p:pic>
      <p:pic>
        <p:nvPicPr>
          <p:cNvPr id="9" name="Immagine 10">
            <a:extLst>
              <a:ext uri="{FF2B5EF4-FFF2-40B4-BE49-F238E27FC236}">
                <a16:creationId xmlns:a16="http://schemas.microsoft.com/office/drawing/2014/main" id="{481FF649-D243-27EA-FDCF-2696269A4BC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838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DE41E-FA23-3854-5164-84F726E88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2" y="969287"/>
            <a:ext cx="11440887" cy="812511"/>
          </a:xfrm>
        </p:spPr>
        <p:txBody>
          <a:bodyPr>
            <a:noAutofit/>
          </a:bodyPr>
          <a:lstStyle/>
          <a:p>
            <a:r>
              <a:rPr lang="it-IT" sz="3600" dirty="0" err="1"/>
              <a:t>Advantages</a:t>
            </a:r>
            <a:r>
              <a:rPr lang="it-IT" sz="3600" dirty="0"/>
              <a:t> of </a:t>
            </a:r>
            <a:r>
              <a:rPr lang="it-IT" sz="3600" dirty="0" err="1"/>
              <a:t>diamond</a:t>
            </a:r>
            <a:r>
              <a:rPr lang="it-IT" sz="3600" dirty="0"/>
              <a:t> </a:t>
            </a:r>
            <a:r>
              <a:rPr lang="it-IT" sz="3600" dirty="0" err="1"/>
              <a:t>wire</a:t>
            </a:r>
            <a:r>
              <a:rPr lang="it-IT" sz="3600" dirty="0"/>
              <a:t> in </a:t>
            </a:r>
            <a:r>
              <a:rPr lang="it-IT" sz="3600" dirty="0" err="1"/>
              <a:t>nuclear</a:t>
            </a:r>
            <a:r>
              <a:rPr lang="it-IT" sz="3600" dirty="0"/>
              <a:t> decommissioning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99201-ED60-86E6-FD2F-98B4CF870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87" y="1810291"/>
            <a:ext cx="10515600" cy="1569727"/>
          </a:xfrm>
        </p:spPr>
        <p:txBody>
          <a:bodyPr>
            <a:normAutofit/>
          </a:bodyPr>
          <a:lstStyle/>
          <a:p>
            <a:r>
              <a:rPr lang="it-IT" sz="2400" dirty="0"/>
              <a:t>Dry cutting (</a:t>
            </a:r>
            <a:r>
              <a:rPr lang="it-IT" sz="2400" dirty="0" err="1"/>
              <a:t>very</a:t>
            </a:r>
            <a:r>
              <a:rPr lang="it-IT" sz="2400" dirty="0"/>
              <a:t> low </a:t>
            </a:r>
            <a:r>
              <a:rPr lang="it-IT" sz="2400" dirty="0" err="1"/>
              <a:t>contamination</a:t>
            </a:r>
            <a:r>
              <a:rPr lang="it-IT" sz="2400" dirty="0"/>
              <a:t>)</a:t>
            </a:r>
          </a:p>
          <a:p>
            <a:r>
              <a:rPr lang="it-IT" sz="2400" dirty="0" err="1"/>
              <a:t>Cold</a:t>
            </a:r>
            <a:r>
              <a:rPr lang="it-IT" sz="2400" dirty="0"/>
              <a:t> cut (no </a:t>
            </a:r>
            <a:r>
              <a:rPr lang="it-IT" sz="2400" dirty="0" err="1"/>
              <a:t>fumes</a:t>
            </a:r>
            <a:r>
              <a:rPr lang="it-IT" sz="2400" dirty="0"/>
              <a:t>)</a:t>
            </a:r>
          </a:p>
          <a:p>
            <a:r>
              <a:rPr lang="it-IT" sz="2400" dirty="0"/>
              <a:t>Custom </a:t>
            </a:r>
            <a:r>
              <a:rPr lang="it-IT" sz="2400" dirty="0" err="1"/>
              <a:t>applications</a:t>
            </a:r>
            <a:r>
              <a:rPr lang="it-IT" sz="2400" dirty="0"/>
              <a:t> in </a:t>
            </a:r>
            <a:r>
              <a:rPr lang="it-IT" sz="2400" dirty="0" err="1"/>
              <a:t>confined</a:t>
            </a:r>
            <a:r>
              <a:rPr lang="it-IT" sz="2400" dirty="0"/>
              <a:t> </a:t>
            </a:r>
            <a:r>
              <a:rPr lang="it-IT" sz="2400" dirty="0" err="1"/>
              <a:t>areas</a:t>
            </a:r>
            <a:endParaRPr lang="it-IT" sz="2400" dirty="0">
              <a:highlight>
                <a:srgbClr val="FFFF00"/>
              </a:highligh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C05E112-5187-BF95-9C89-AD4A5E9A969C}"/>
              </a:ext>
            </a:extLst>
          </p:cNvPr>
          <p:cNvSpPr txBox="1">
            <a:spLocks/>
          </p:cNvSpPr>
          <p:nvPr/>
        </p:nvSpPr>
        <p:spPr>
          <a:xfrm>
            <a:off x="146957" y="3625898"/>
            <a:ext cx="10645240" cy="684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u="sng" dirty="0" err="1"/>
              <a:t>Advantages</a:t>
            </a:r>
            <a:r>
              <a:rPr lang="it-IT" sz="3600" u="sng" dirty="0"/>
              <a:t> with Diamond Pauber products</a:t>
            </a:r>
            <a:endParaRPr lang="it-IT" sz="3600" b="1" u="sng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1064BBC-E158-19F5-3285-E847775D33D8}"/>
              </a:ext>
            </a:extLst>
          </p:cNvPr>
          <p:cNvSpPr txBox="1">
            <a:spLocks/>
          </p:cNvSpPr>
          <p:nvPr/>
        </p:nvSpPr>
        <p:spPr>
          <a:xfrm>
            <a:off x="865909" y="4721229"/>
            <a:ext cx="10515600" cy="2136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highlight>
                <a:srgbClr val="FFFF00"/>
              </a:highlight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6270667-67F7-59D1-5BD5-888F62D26AA7}"/>
              </a:ext>
            </a:extLst>
          </p:cNvPr>
          <p:cNvSpPr txBox="1">
            <a:spLocks/>
          </p:cNvSpPr>
          <p:nvPr/>
        </p:nvSpPr>
        <p:spPr>
          <a:xfrm>
            <a:off x="504207" y="4310749"/>
            <a:ext cx="11426536" cy="2285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/>
              <a:t>Cutting </a:t>
            </a:r>
            <a:r>
              <a:rPr lang="it-IT" sz="2400" dirty="0" err="1"/>
              <a:t>heterogeneous</a:t>
            </a:r>
            <a:r>
              <a:rPr lang="it-IT" sz="2400" dirty="0"/>
              <a:t> </a:t>
            </a:r>
            <a:r>
              <a:rPr lang="it-IT" sz="2400" dirty="0" err="1"/>
              <a:t>materials</a:t>
            </a:r>
            <a:r>
              <a:rPr lang="it-IT" sz="2400" dirty="0"/>
              <a:t> and </a:t>
            </a:r>
            <a:r>
              <a:rPr lang="it-IT" sz="2400" dirty="0" err="1"/>
              <a:t>superalloys</a:t>
            </a:r>
            <a:r>
              <a:rPr lang="it-IT" sz="2400" dirty="0"/>
              <a:t> (</a:t>
            </a:r>
            <a:r>
              <a:rPr lang="it-IT" sz="2400" b="1" dirty="0"/>
              <a:t>Super Duplex </a:t>
            </a:r>
            <a:r>
              <a:rPr lang="it-IT" sz="2400" dirty="0"/>
              <a:t>and </a:t>
            </a:r>
            <a:r>
              <a:rPr lang="it-IT" sz="2400" b="1" dirty="0" err="1"/>
              <a:t>Inconel</a:t>
            </a:r>
            <a:r>
              <a:rPr lang="it-IT" sz="2400" dirty="0"/>
              <a:t>)</a:t>
            </a:r>
          </a:p>
          <a:p>
            <a:r>
              <a:rPr lang="it-IT" sz="2400" dirty="0"/>
              <a:t>Safe Guard Technology (</a:t>
            </a:r>
            <a:r>
              <a:rPr lang="it-IT" sz="2400" b="1" dirty="0" err="1"/>
              <a:t>Increased</a:t>
            </a:r>
            <a:r>
              <a:rPr lang="it-IT" sz="2400" b="1" dirty="0"/>
              <a:t> </a:t>
            </a:r>
            <a:r>
              <a:rPr lang="it-IT" sz="2400" b="1" dirty="0" err="1"/>
              <a:t>safety</a:t>
            </a:r>
            <a:r>
              <a:rPr lang="it-IT" sz="2400" dirty="0"/>
              <a:t>, </a:t>
            </a:r>
            <a:r>
              <a:rPr lang="it-IT" sz="2400" dirty="0" err="1"/>
              <a:t>reduces</a:t>
            </a:r>
            <a:r>
              <a:rPr lang="it-IT" sz="2400" dirty="0"/>
              <a:t> </a:t>
            </a:r>
            <a:r>
              <a:rPr lang="it-IT" sz="2400" dirty="0" err="1"/>
              <a:t>dust</a:t>
            </a:r>
            <a:r>
              <a:rPr lang="it-IT" sz="2400" dirty="0"/>
              <a:t> </a:t>
            </a:r>
            <a:r>
              <a:rPr lang="it-IT" sz="2400" dirty="0" err="1"/>
              <a:t>contamination</a:t>
            </a:r>
            <a:r>
              <a:rPr lang="it-IT" sz="2400" dirty="0"/>
              <a:t>)</a:t>
            </a:r>
          </a:p>
          <a:p>
            <a:r>
              <a:rPr lang="it-IT" sz="2400" b="1" dirty="0" err="1"/>
              <a:t>Elastomeric</a:t>
            </a:r>
            <a:r>
              <a:rPr lang="it-IT" sz="2400" b="1" dirty="0"/>
              <a:t> </a:t>
            </a:r>
            <a:r>
              <a:rPr lang="it-IT" sz="2400" b="1" dirty="0" err="1"/>
              <a:t>coatings</a:t>
            </a:r>
            <a:r>
              <a:rPr lang="it-IT" sz="2400" b="1" dirty="0"/>
              <a:t> with </a:t>
            </a:r>
            <a:r>
              <a:rPr lang="it-IT" sz="2400" b="1" dirty="0" err="1"/>
              <a:t>different</a:t>
            </a:r>
            <a:r>
              <a:rPr lang="it-IT" sz="2400" b="1" dirty="0"/>
              <a:t> </a:t>
            </a:r>
            <a:r>
              <a:rPr lang="it-IT" sz="2400" b="1" dirty="0" err="1"/>
              <a:t>characteristics</a:t>
            </a:r>
            <a:endParaRPr lang="it-IT" sz="2400" b="1" dirty="0"/>
          </a:p>
          <a:p>
            <a:r>
              <a:rPr lang="it-IT" sz="2400" b="1" dirty="0" err="1"/>
              <a:t>Customization</a:t>
            </a:r>
            <a:r>
              <a:rPr lang="it-IT" sz="2400" dirty="0"/>
              <a:t> of the cutting system,</a:t>
            </a:r>
          </a:p>
          <a:p>
            <a:r>
              <a:rPr lang="it-IT" sz="2400" b="1" dirty="0"/>
              <a:t>On-site </a:t>
            </a:r>
            <a:r>
              <a:rPr lang="it-IT" sz="2400" b="1" dirty="0" err="1"/>
              <a:t>advising</a:t>
            </a:r>
            <a:endParaRPr lang="it-IT" sz="2400" b="1" dirty="0"/>
          </a:p>
        </p:txBody>
      </p:sp>
      <p:pic>
        <p:nvPicPr>
          <p:cNvPr id="6" name="Immagine 10">
            <a:extLst>
              <a:ext uri="{FF2B5EF4-FFF2-40B4-BE49-F238E27FC236}">
                <a16:creationId xmlns:a16="http://schemas.microsoft.com/office/drawing/2014/main" id="{02A1988E-6E1A-DB2B-89C1-446D6CA62D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80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3944E07-CF1A-9DC3-164D-C53A28FB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6501" y="489512"/>
            <a:ext cx="5754896" cy="16675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/>
              <a:t>Think Easy, Think Extreme! </a:t>
            </a:r>
          </a:p>
        </p:txBody>
      </p:sp>
      <p:pic>
        <p:nvPicPr>
          <p:cNvPr id="10" name="Graphic 9" descr="Fingerprint">
            <a:extLst>
              <a:ext uri="{FF2B5EF4-FFF2-40B4-BE49-F238E27FC236}">
                <a16:creationId xmlns:a16="http://schemas.microsoft.com/office/drawing/2014/main" id="{AC39F846-588D-47F6-62C3-5A6EBB8479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8131" y="1275071"/>
            <a:ext cx="3876165" cy="38761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03F048-9931-F041-87DD-D46E1AA9E3E9}"/>
              </a:ext>
            </a:extLst>
          </p:cNvPr>
          <p:cNvSpPr txBox="1"/>
          <p:nvPr/>
        </p:nvSpPr>
        <p:spPr>
          <a:xfrm>
            <a:off x="5596501" y="2405895"/>
            <a:ext cx="5754896" cy="10557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It’s not just a slogan — it’s our </a:t>
            </a:r>
            <a:r>
              <a:rPr lang="en-US" sz="2000" b="1" dirty="0"/>
              <a:t>roadmap</a:t>
            </a:r>
            <a:r>
              <a:rPr lang="en-US" sz="2000" dirty="0"/>
              <a:t> </a:t>
            </a:r>
            <a:r>
              <a:rPr lang="en-US" sz="2000" b="1" dirty="0"/>
              <a:t>to drive technology </a:t>
            </a:r>
            <a:r>
              <a:rPr lang="en-US" sz="2000" dirty="0"/>
              <a:t>where it’s needed most, while preserving the operational simplicity your teams rely on.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800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1" y="6400799"/>
            <a:ext cx="8153399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DCC3CF4D-8188-0937-5FAE-FA6203F1A4F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0046" y="6396589"/>
            <a:ext cx="1910444" cy="4614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058443-08E7-CE54-C09E-362A65D57C43}"/>
              </a:ext>
            </a:extLst>
          </p:cNvPr>
          <p:cNvSpPr txBox="1"/>
          <p:nvPr/>
        </p:nvSpPr>
        <p:spPr>
          <a:xfrm>
            <a:off x="5596501" y="4425150"/>
            <a:ext cx="376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Stefano.Bernieri@diamondpauber.it</a:t>
            </a:r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2C095A-EC61-D883-67EB-293474CB35EB}"/>
              </a:ext>
            </a:extLst>
          </p:cNvPr>
          <p:cNvSpPr txBox="1"/>
          <p:nvPr/>
        </p:nvSpPr>
        <p:spPr>
          <a:xfrm>
            <a:off x="5596501" y="5034750"/>
            <a:ext cx="389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Diamond Pauber S.r.l.</a:t>
            </a:r>
            <a:br>
              <a:rPr lang="it-IT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Via Aprilia, 5 54100 Massa (MS) –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Italy</a:t>
            </a:r>
            <a:br>
              <a:rPr lang="it-IT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Tel: +39 (0)585 830425</a:t>
            </a:r>
            <a:br>
              <a:rPr lang="it-IT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it-IT" dirty="0" err="1">
                <a:solidFill>
                  <a:schemeClr val="bg2">
                    <a:lumMod val="50000"/>
                  </a:schemeClr>
                </a:solidFill>
              </a:rPr>
              <a:t>www.diamondpauber.it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081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diamond&#10;&#10;AI-generated content may be incorrect.">
            <a:extLst>
              <a:ext uri="{FF2B5EF4-FFF2-40B4-BE49-F238E27FC236}">
                <a16:creationId xmlns:a16="http://schemas.microsoft.com/office/drawing/2014/main" id="{57E66509-E3B2-9476-62D6-71CAD8E41FD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8521" y="5102677"/>
            <a:ext cx="1590931" cy="1420587"/>
          </a:xfrm>
          <a:prstGeom prst="rect">
            <a:avLst/>
          </a:prstGeom>
        </p:spPr>
      </p:pic>
      <p:pic>
        <p:nvPicPr>
          <p:cNvPr id="7" name="Picture 6" descr="A diagram of a pipe with hexagons&#10;&#10;AI-generated content may be incorrect.">
            <a:extLst>
              <a:ext uri="{FF2B5EF4-FFF2-40B4-BE49-F238E27FC236}">
                <a16:creationId xmlns:a16="http://schemas.microsoft.com/office/drawing/2014/main" id="{BEC7A558-9C47-8C2E-BEB3-9EDEE347011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22670" y="5110843"/>
            <a:ext cx="1784949" cy="1404256"/>
          </a:xfrm>
          <a:prstGeom prst="rect">
            <a:avLst/>
          </a:prstGeom>
        </p:spPr>
      </p:pic>
      <p:pic>
        <p:nvPicPr>
          <p:cNvPr id="9" name="Picture 8" descr="A black and white logo&#10;&#10;AI-generated content may be incorrect.">
            <a:extLst>
              <a:ext uri="{FF2B5EF4-FFF2-40B4-BE49-F238E27FC236}">
                <a16:creationId xmlns:a16="http://schemas.microsoft.com/office/drawing/2014/main" id="{44F623B7-2281-FAED-ECB9-6411B7E175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3843" y="5388200"/>
            <a:ext cx="1865085" cy="849541"/>
          </a:xfrm>
          <a:prstGeom prst="rect">
            <a:avLst/>
          </a:prstGeom>
        </p:spPr>
      </p:pic>
      <p:pic>
        <p:nvPicPr>
          <p:cNvPr id="11" name="Picture 10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E4C08F51-1068-CE37-5EFD-0C1DC1458B4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2454" y="5368471"/>
            <a:ext cx="1892300" cy="889000"/>
          </a:xfrm>
          <a:prstGeom prst="rect">
            <a:avLst/>
          </a:prstGeom>
        </p:spPr>
      </p:pic>
      <p:pic>
        <p:nvPicPr>
          <p:cNvPr id="12" name="image3.png" descr="Immagine che contiene testo, logo, simbolo, emblema&#10;&#10;Il contenuto generato dall'IA potrebbe non essere corretto.">
            <a:extLst>
              <a:ext uri="{FF2B5EF4-FFF2-40B4-BE49-F238E27FC236}">
                <a16:creationId xmlns:a16="http://schemas.microsoft.com/office/drawing/2014/main" id="{902F0516-0E2A-6E12-B8E8-D156F3F9524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45612" y="5262108"/>
            <a:ext cx="918211" cy="1101725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02210C35-D447-67DD-896C-E65B3655E4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6365920"/>
              </p:ext>
            </p:extLst>
          </p:nvPr>
        </p:nvGraphicFramePr>
        <p:xfrm>
          <a:off x="881744" y="674316"/>
          <a:ext cx="10662557" cy="4359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" name="Immagine 10">
            <a:extLst>
              <a:ext uri="{FF2B5EF4-FFF2-40B4-BE49-F238E27FC236}">
                <a16:creationId xmlns:a16="http://schemas.microsoft.com/office/drawing/2014/main" id="{438F4E25-9248-DD58-D993-85AB903E8BA7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7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77015DD-06C8-00EC-C29F-D0942B2BD20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22356" y="10"/>
            <a:ext cx="9669643" cy="685799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B454A0-A57E-FEA8-ECED-7C6B3AFD78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728" y="1045028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Jose Cabrera Nuclear Power Plant </a:t>
            </a:r>
          </a:p>
        </p:txBody>
      </p:sp>
      <p:pic>
        <p:nvPicPr>
          <p:cNvPr id="5" name="Immagine 10">
            <a:extLst>
              <a:ext uri="{FF2B5EF4-FFF2-40B4-BE49-F238E27FC236}">
                <a16:creationId xmlns:a16="http://schemas.microsoft.com/office/drawing/2014/main" id="{DECADB80-56A5-6FF6-9F7D-6AC2211583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5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7F60F-6057-D747-42A2-ED0A04787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22DC134-5C05-6007-1407-7FA6B4552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CDE2AF9-CDBF-C7D6-93DA-DD6B3D94058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2356" y="10"/>
            <a:ext cx="9669643" cy="685799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BE8875B-9D95-76D5-A247-DEE2BB891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491644-3A1D-75C8-7731-D95A088036A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6071" y="1132569"/>
            <a:ext cx="3822189" cy="468040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/>
              <a:t>Jose Cabrera Nuclear Power Plant </a:t>
            </a:r>
            <a:br>
              <a:rPr lang="en-US" sz="4000" dirty="0"/>
            </a:br>
            <a:r>
              <a:rPr lang="en-US" sz="4000" dirty="0"/>
              <a:t>Nodular steel Heat Exchanger cutting</a:t>
            </a:r>
          </a:p>
        </p:txBody>
      </p:sp>
      <p:pic>
        <p:nvPicPr>
          <p:cNvPr id="3" name="Immagine 10">
            <a:extLst>
              <a:ext uri="{FF2B5EF4-FFF2-40B4-BE49-F238E27FC236}">
                <a16:creationId xmlns:a16="http://schemas.microsoft.com/office/drawing/2014/main" id="{AEE559E3-AFCE-F8EC-7D5D-7A60FB331A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1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5ECF2D-4008-954C-564B-5AC2D46E5F2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" y="3"/>
            <a:ext cx="12191977" cy="68580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7E55F6-7F09-C2F2-BF0D-0C88B2683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843" y="-2"/>
            <a:ext cx="4634227" cy="6662059"/>
          </a:xfrm>
        </p:spPr>
        <p:txBody>
          <a:bodyPr anchor="b">
            <a:noAutofit/>
          </a:bodyPr>
          <a:lstStyle/>
          <a:p>
            <a:pPr algn="l"/>
            <a:r>
              <a:rPr lang="en-US" b="1" spc="51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We have developed a unique assembly capable of changing color when exposed to heat. Initially, it appears as a glossy black; once heated above 80°C, it transforms into a matte gray that can be easily distinguished by the operator, even from a distance.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8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magine 10">
            <a:extLst>
              <a:ext uri="{FF2B5EF4-FFF2-40B4-BE49-F238E27FC236}">
                <a16:creationId xmlns:a16="http://schemas.microsoft.com/office/drawing/2014/main" id="{DD309388-53D9-4422-45CC-E46083CCD7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9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BB7C0E06-6EE7-4DC1-8358-E6A2581DF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close-up of a metal surface&#10;&#10;AI-generated content may be incorrect.">
            <a:extLst>
              <a:ext uri="{FF2B5EF4-FFF2-40B4-BE49-F238E27FC236}">
                <a16:creationId xmlns:a16="http://schemas.microsoft.com/office/drawing/2014/main" id="{E897DC0C-440B-7120-26B4-CE80B250A52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>
            <a:fillRect/>
          </a:stretch>
        </p:blipFill>
        <p:spPr>
          <a:xfrm>
            <a:off x="643467" y="557190"/>
            <a:ext cx="5346948" cy="5743612"/>
          </a:xfrm>
          <a:prstGeom prst="rect">
            <a:avLst/>
          </a:prstGeom>
        </p:spPr>
      </p:pic>
      <p:pic>
        <p:nvPicPr>
          <p:cNvPr id="3" name="Picture 2" descr="A large round metal container&#10;&#10;AI-generated content may be incorrect.">
            <a:extLst>
              <a:ext uri="{FF2B5EF4-FFF2-40B4-BE49-F238E27FC236}">
                <a16:creationId xmlns:a16="http://schemas.microsoft.com/office/drawing/2014/main" id="{E2F4B8FE-D96B-7A8F-F6F3-50708DC53D6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2942" y="557190"/>
            <a:ext cx="5365590" cy="5743612"/>
          </a:xfrm>
          <a:prstGeom prst="rect">
            <a:avLst/>
          </a:prstGeom>
        </p:spPr>
      </p:pic>
      <p:pic>
        <p:nvPicPr>
          <p:cNvPr id="4" name="Immagine 10">
            <a:extLst>
              <a:ext uri="{FF2B5EF4-FFF2-40B4-BE49-F238E27FC236}">
                <a16:creationId xmlns:a16="http://schemas.microsoft.com/office/drawing/2014/main" id="{7AEF4D7A-9FDA-B280-8393-9DF02E94990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535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close-up of a large metal cylinder&#10;&#10;AI-generated content may be incorrect.">
            <a:extLst>
              <a:ext uri="{FF2B5EF4-FFF2-40B4-BE49-F238E27FC236}">
                <a16:creationId xmlns:a16="http://schemas.microsoft.com/office/drawing/2014/main" id="{A7E7163C-34C2-926F-CD06-65ABEA76AE1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5" name="Picture 4" descr="A metal object in a room&#10;&#10;AI-generated content may be incorrect.">
            <a:extLst>
              <a:ext uri="{FF2B5EF4-FFF2-40B4-BE49-F238E27FC236}">
                <a16:creationId xmlns:a16="http://schemas.microsoft.com/office/drawing/2014/main" id="{DF9E4928-CF57-C416-808F-2BFFEB15A55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pic>
        <p:nvPicPr>
          <p:cNvPr id="4" name="Immagine 10">
            <a:extLst>
              <a:ext uri="{FF2B5EF4-FFF2-40B4-BE49-F238E27FC236}">
                <a16:creationId xmlns:a16="http://schemas.microsoft.com/office/drawing/2014/main" id="{203A7B1C-8251-3AB4-BC49-E1CFA88B2D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578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rawing of a circular object&#10;&#10;AI-generated content may be incorrect.">
            <a:extLst>
              <a:ext uri="{FF2B5EF4-FFF2-40B4-BE49-F238E27FC236}">
                <a16:creationId xmlns:a16="http://schemas.microsoft.com/office/drawing/2014/main" id="{3184010A-14A0-2BAD-CE53-8B28148AA81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>
            <a:fillRect/>
          </a:stretch>
        </p:blipFill>
        <p:spPr>
          <a:xfrm>
            <a:off x="20" y="10"/>
            <a:ext cx="9141724" cy="6863475"/>
          </a:xfrm>
          <a:custGeom>
            <a:avLst/>
            <a:gdLst/>
            <a:ahLst/>
            <a:cxnLst/>
            <a:rect l="l" t="t" r="r" b="b"/>
            <a:pathLst>
              <a:path w="9141744" h="6863485">
                <a:moveTo>
                  <a:pt x="0" y="0"/>
                </a:moveTo>
                <a:lnTo>
                  <a:pt x="5963051" y="0"/>
                </a:lnTo>
                <a:lnTo>
                  <a:pt x="9141744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" name="Picture 2" descr="A large round object in a concrete room&#10;&#10;AI-generated content may be incorrect.">
            <a:extLst>
              <a:ext uri="{FF2B5EF4-FFF2-40B4-BE49-F238E27FC236}">
                <a16:creationId xmlns:a16="http://schemas.microsoft.com/office/drawing/2014/main" id="{2F7EFCDF-1A7B-ADFF-FDF1-CE6A7378D4D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0353" y="10"/>
            <a:ext cx="6401647" cy="6852984"/>
          </a:xfrm>
          <a:custGeom>
            <a:avLst/>
            <a:gdLst/>
            <a:ahLst/>
            <a:cxnLst/>
            <a:rect l="l" t="t" r="r" b="b"/>
            <a:pathLst>
              <a:path w="6401647" h="6852994">
                <a:moveTo>
                  <a:pt x="354282" y="0"/>
                </a:moveTo>
                <a:lnTo>
                  <a:pt x="6401647" y="0"/>
                </a:lnTo>
                <a:lnTo>
                  <a:pt x="6401647" y="6852994"/>
                </a:lnTo>
                <a:lnTo>
                  <a:pt x="0" y="6852994"/>
                </a:lnTo>
                <a:lnTo>
                  <a:pt x="0" y="6852993"/>
                </a:lnTo>
                <a:lnTo>
                  <a:pt x="3528116" y="6852993"/>
                </a:lnTo>
                <a:close/>
              </a:path>
            </a:pathLst>
          </a:custGeom>
        </p:spPr>
      </p:pic>
      <p:pic>
        <p:nvPicPr>
          <p:cNvPr id="6" name="Immagine 10">
            <a:extLst>
              <a:ext uri="{FF2B5EF4-FFF2-40B4-BE49-F238E27FC236}">
                <a16:creationId xmlns:a16="http://schemas.microsoft.com/office/drawing/2014/main" id="{BA2C24DE-D771-891B-00C0-5AE1261F22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9" b="32141"/>
          <a:stretch/>
        </p:blipFill>
        <p:spPr>
          <a:xfrm>
            <a:off x="203200" y="220137"/>
            <a:ext cx="1616528" cy="3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41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4602</TotalTime>
  <Words>1387</Words>
  <Application>Microsoft Macintosh PowerPoint</Application>
  <PresentationFormat>Widescreen</PresentationFormat>
  <Paragraphs>170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.AppleSystemUIFont</vt:lpstr>
      <vt:lpstr>Aptos</vt:lpstr>
      <vt:lpstr>Aptos Display</vt:lpstr>
      <vt:lpstr>Arial</vt:lpstr>
      <vt:lpstr>Avenir Next LT Pro</vt:lpstr>
      <vt:lpstr>Calibri</vt:lpstr>
      <vt:lpstr>Segoe UI</vt:lpstr>
      <vt:lpstr>Office Theme</vt:lpstr>
      <vt:lpstr>PowerPoint Presentation</vt:lpstr>
      <vt:lpstr>From Stone to Reactor</vt:lpstr>
      <vt:lpstr>PowerPoint Presentation</vt:lpstr>
      <vt:lpstr>Jose Cabrera Nuclear Power Plant </vt:lpstr>
      <vt:lpstr>Jose Cabrera Nuclear Power Plant  Nodular steel Heat Exchanger cutting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LSR-B 44 UA  DRY CUT DIAMOND WIRE</vt:lpstr>
      <vt:lpstr>DST-C 44UA (DecoSliceTech)  DRY CUT DIAMOND WIRE</vt:lpstr>
      <vt:lpstr>SEP-T 48HA  DRY CUT DIAMOND WIRE</vt:lpstr>
      <vt:lpstr>Advantages of diamond wire in nuclear decommissioning</vt:lpstr>
      <vt:lpstr>Think Easy, Think Extreme!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Stefano Bernieri</dc:creator>
  <cp:lastModifiedBy>Stefano Bernieri</cp:lastModifiedBy>
  <cp:revision>4</cp:revision>
  <cp:lastPrinted>2025-05-19T13:22:31Z</cp:lastPrinted>
  <dcterms:created xsi:type="dcterms:W3CDTF">2025-05-18T17:30:46Z</dcterms:created>
  <dcterms:modified xsi:type="dcterms:W3CDTF">2025-07-29T15:17:42Z</dcterms:modified>
</cp:coreProperties>
</file>