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1" r:id="rId4"/>
    <p:sldId id="262"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5479" autoAdjust="0"/>
  </p:normalViewPr>
  <p:slideViewPr>
    <p:cSldViewPr snapToGrid="0">
      <p:cViewPr varScale="1">
        <p:scale>
          <a:sx n="80" d="100"/>
          <a:sy n="80" d="100"/>
        </p:scale>
        <p:origin x="643"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glė Lenkaitytė" userId="76c214a24af5a5e2" providerId="LiveId" clId="{716FE841-C4DD-42F7-8F9F-2C41456C17CF}"/>
    <pc:docChg chg="modSld sldOrd">
      <pc:chgData name="Eglė Lenkaitytė" userId="76c214a24af5a5e2" providerId="LiveId" clId="{716FE841-C4DD-42F7-8F9F-2C41456C17CF}" dt="2025-08-06T14:55:15.944" v="1"/>
      <pc:docMkLst>
        <pc:docMk/>
      </pc:docMkLst>
      <pc:sldChg chg="ord">
        <pc:chgData name="Eglė Lenkaitytė" userId="76c214a24af5a5e2" providerId="LiveId" clId="{716FE841-C4DD-42F7-8F9F-2C41456C17CF}" dt="2025-08-06T14:55:15.944" v="1"/>
        <pc:sldMkLst>
          <pc:docMk/>
          <pc:sldMk cId="3751616066" sldId="262"/>
        </pc:sldMkLst>
      </pc:sldChg>
    </pc:docChg>
  </pc:docChgLst>
  <pc:docChgLst>
    <pc:chgData name="Eglė Lenkaitytė" userId="76c214a24af5a5e2" providerId="LiveId" clId="{F0779C8B-F17F-40D5-B07A-B7E17ED08B5F}"/>
    <pc:docChg chg="delSld modSld">
      <pc:chgData name="Eglė Lenkaitytė" userId="76c214a24af5a5e2" providerId="LiveId" clId="{F0779C8B-F17F-40D5-B07A-B7E17ED08B5F}" dt="2025-08-07T11:44:35.172" v="35" actId="20577"/>
      <pc:docMkLst>
        <pc:docMk/>
      </pc:docMkLst>
      <pc:sldChg chg="modSp mod modNotesTx">
        <pc:chgData name="Eglė Lenkaitytė" userId="76c214a24af5a5e2" providerId="LiveId" clId="{F0779C8B-F17F-40D5-B07A-B7E17ED08B5F}" dt="2025-08-07T11:44:11.549" v="20" actId="20577"/>
        <pc:sldMkLst>
          <pc:docMk/>
          <pc:sldMk cId="1531991879" sldId="257"/>
        </pc:sldMkLst>
        <pc:spChg chg="mod">
          <ac:chgData name="Eglė Lenkaitytė" userId="76c214a24af5a5e2" providerId="LiveId" clId="{F0779C8B-F17F-40D5-B07A-B7E17ED08B5F}" dt="2025-08-07T11:20:18.185" v="8" actId="20577"/>
          <ac:spMkLst>
            <pc:docMk/>
            <pc:sldMk cId="1531991879" sldId="257"/>
            <ac:spMk id="2" creationId="{A531EDA8-59E1-76B1-D31F-B89D672A91AA}"/>
          </ac:spMkLst>
        </pc:spChg>
      </pc:sldChg>
      <pc:sldChg chg="modNotesTx">
        <pc:chgData name="Eglė Lenkaitytė" userId="76c214a24af5a5e2" providerId="LiveId" clId="{F0779C8B-F17F-40D5-B07A-B7E17ED08B5F}" dt="2025-08-07T11:44:35.172" v="35" actId="20577"/>
        <pc:sldMkLst>
          <pc:docMk/>
          <pc:sldMk cId="1896465483" sldId="258"/>
        </pc:sldMkLst>
      </pc:sldChg>
      <pc:sldChg chg="del">
        <pc:chgData name="Eglė Lenkaitytė" userId="76c214a24af5a5e2" providerId="LiveId" clId="{F0779C8B-F17F-40D5-B07A-B7E17ED08B5F}" dt="2025-08-07T11:16:44.140" v="0" actId="47"/>
        <pc:sldMkLst>
          <pc:docMk/>
          <pc:sldMk cId="2008036354" sldId="259"/>
        </pc:sldMkLst>
      </pc:sldChg>
      <pc:sldChg chg="modSp mod modNotesTx">
        <pc:chgData name="Eglė Lenkaitytė" userId="76c214a24af5a5e2" providerId="LiveId" clId="{F0779C8B-F17F-40D5-B07A-B7E17ED08B5F}" dt="2025-08-07T11:44:24.792" v="30" actId="20577"/>
        <pc:sldMkLst>
          <pc:docMk/>
          <pc:sldMk cId="146891149" sldId="261"/>
        </pc:sldMkLst>
        <pc:spChg chg="mod">
          <ac:chgData name="Eglė Lenkaitytė" userId="76c214a24af5a5e2" providerId="LiveId" clId="{F0779C8B-F17F-40D5-B07A-B7E17ED08B5F}" dt="2025-08-07T11:20:22.622" v="16" actId="20577"/>
          <ac:spMkLst>
            <pc:docMk/>
            <pc:sldMk cId="146891149" sldId="261"/>
            <ac:spMk id="2" creationId="{F0A52EDC-031B-AE8A-99BB-906540030865}"/>
          </ac:spMkLst>
        </pc:spChg>
      </pc:sldChg>
      <pc:sldChg chg="modNotesTx">
        <pc:chgData name="Eglė Lenkaitytė" userId="76c214a24af5a5e2" providerId="LiveId" clId="{F0779C8B-F17F-40D5-B07A-B7E17ED08B5F}" dt="2025-08-07T11:44:29.494" v="32" actId="20577"/>
        <pc:sldMkLst>
          <pc:docMk/>
          <pc:sldMk cId="3751616066" sldId="26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0AF469-F6CC-47AC-BAAB-30D135610AF9}" type="datetimeFigureOut">
              <a:rPr lang="en-GB" smtClean="0"/>
              <a:t>07/08/2025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70DE5E-76C5-440B-B134-A142C858B953}" type="slidenum">
              <a:rPr lang="en-GB" smtClean="0"/>
              <a:t>‹#›</a:t>
            </a:fld>
            <a:endParaRPr lang="en-GB"/>
          </a:p>
        </p:txBody>
      </p:sp>
    </p:spTree>
    <p:extLst>
      <p:ext uri="{BB962C8B-B14F-4D97-AF65-F5344CB8AC3E}">
        <p14:creationId xmlns:p14="http://schemas.microsoft.com/office/powerpoint/2010/main" val="1723782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Future Circular Collider is a proposed next-generation particle accelerator at CERN. It aims to reach up to 100 TeV collision energies, significantly higher than the LHC. With greater precision and data rates, the FCC could open the door to a deeper understanding of the Standard Model and potentially uncover new physics.</a:t>
            </a:r>
          </a:p>
          <a:p>
            <a:endParaRPr lang="en-GB" dirty="0"/>
          </a:p>
          <a:p>
            <a:r>
              <a:rPr lang="en-GB" dirty="0"/>
              <a:t>Even though the FCC is not to start running for the next 15-20 years, it is crucial to develop robust data analysis infrastructure now to ensure good preparation for when the real data begins to flow </a:t>
            </a:r>
          </a:p>
          <a:p>
            <a:endParaRPr lang="en-GB" dirty="0"/>
          </a:p>
        </p:txBody>
      </p:sp>
      <p:sp>
        <p:nvSpPr>
          <p:cNvPr id="4" name="Slide Number Placeholder 3"/>
          <p:cNvSpPr>
            <a:spLocks noGrp="1"/>
          </p:cNvSpPr>
          <p:nvPr>
            <p:ph type="sldNum" sz="quarter" idx="5"/>
          </p:nvPr>
        </p:nvSpPr>
        <p:spPr/>
        <p:txBody>
          <a:bodyPr/>
          <a:lstStyle/>
          <a:p>
            <a:fld id="{7070DE5E-76C5-440B-B134-A142C858B953}" type="slidenum">
              <a:rPr lang="en-GB" smtClean="0"/>
              <a:t>2</a:t>
            </a:fld>
            <a:endParaRPr lang="en-GB"/>
          </a:p>
        </p:txBody>
      </p:sp>
    </p:spTree>
    <p:extLst>
      <p:ext uri="{BB962C8B-B14F-4D97-AF65-F5344CB8AC3E}">
        <p14:creationId xmlns:p14="http://schemas.microsoft.com/office/powerpoint/2010/main" val="795450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Coffea stands for the Columnar Object Framework For Effective Analysis. It’s a Python-based toolkit designed to streamline data analysis in high energy physics. Coffea simplifies workflows and improves reproducibility, making it ideal for </a:t>
            </a:r>
            <a:r>
              <a:rPr lang="en-GB" dirty="0" err="1"/>
              <a:t>analyzing</a:t>
            </a:r>
            <a:r>
              <a:rPr lang="en-GB" dirty="0"/>
              <a:t> large datasets like those expected from FCC.</a:t>
            </a:r>
          </a:p>
          <a:p>
            <a:endParaRPr lang="en-GB" dirty="0"/>
          </a:p>
          <a:p>
            <a:r>
              <a:rPr lang="en-GB" dirty="0"/>
              <a:t>Coffea has already been successfully deployed in CMS (Compact Muon Solenoid). However, its application to FCC data, which is based on Key4hep and FCC-specific software ecosystem (FCCSW), is still being developed. This will allow for Coffea to work smoothly and be compatible with data formats and workflows used in FCC environment.</a:t>
            </a:r>
          </a:p>
        </p:txBody>
      </p:sp>
      <p:sp>
        <p:nvSpPr>
          <p:cNvPr id="4" name="Slide Number Placeholder 3"/>
          <p:cNvSpPr>
            <a:spLocks noGrp="1"/>
          </p:cNvSpPr>
          <p:nvPr>
            <p:ph type="sldNum" sz="quarter" idx="5"/>
          </p:nvPr>
        </p:nvSpPr>
        <p:spPr/>
        <p:txBody>
          <a:bodyPr/>
          <a:lstStyle/>
          <a:p>
            <a:fld id="{7070DE5E-76C5-440B-B134-A142C858B953}" type="slidenum">
              <a:rPr lang="en-GB" smtClean="0"/>
              <a:t>3</a:t>
            </a:fld>
            <a:endParaRPr lang="en-GB"/>
          </a:p>
        </p:txBody>
      </p:sp>
    </p:spTree>
    <p:extLst>
      <p:ext uri="{BB962C8B-B14F-4D97-AF65-F5344CB8AC3E}">
        <p14:creationId xmlns:p14="http://schemas.microsoft.com/office/powerpoint/2010/main" val="1151634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key application I looked into was the ZH production channel, where both the Z and the Higgs bosons decay to leptons. This clean four-lepton final state makes it a useful benchmark for FCC analyses using Coffea.</a:t>
            </a:r>
          </a:p>
          <a:p>
            <a:endParaRPr lang="en-GB" dirty="0"/>
          </a:p>
        </p:txBody>
      </p:sp>
      <p:sp>
        <p:nvSpPr>
          <p:cNvPr id="4" name="Slide Number Placeholder 3"/>
          <p:cNvSpPr>
            <a:spLocks noGrp="1"/>
          </p:cNvSpPr>
          <p:nvPr>
            <p:ph type="sldNum" sz="quarter" idx="5"/>
          </p:nvPr>
        </p:nvSpPr>
        <p:spPr/>
        <p:txBody>
          <a:bodyPr/>
          <a:lstStyle/>
          <a:p>
            <a:fld id="{7070DE5E-76C5-440B-B134-A142C858B953}" type="slidenum">
              <a:rPr lang="en-GB" smtClean="0"/>
              <a:t>4</a:t>
            </a:fld>
            <a:endParaRPr lang="en-GB"/>
          </a:p>
        </p:txBody>
      </p:sp>
    </p:spTree>
    <p:extLst>
      <p:ext uri="{BB962C8B-B14F-4D97-AF65-F5344CB8AC3E}">
        <p14:creationId xmlns:p14="http://schemas.microsoft.com/office/powerpoint/2010/main" val="212310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 goal was to build documented examples showing how FCC simulated data can be analysed using Coffea. This also meant ensuring compatibility with FCC software tools like Key4hep and FCCSW. So far, I’ve spent time learning key libraries like NumPy and Awkward Array, reviewing existing Coffea-based analyses, and successfully running and fixing those codebases. Going forward, I’ll focus on developing my own analysis examples using Coffea, tailored for the FCC environment.</a:t>
            </a:r>
          </a:p>
        </p:txBody>
      </p:sp>
      <p:sp>
        <p:nvSpPr>
          <p:cNvPr id="4" name="Slide Number Placeholder 3"/>
          <p:cNvSpPr>
            <a:spLocks noGrp="1"/>
          </p:cNvSpPr>
          <p:nvPr>
            <p:ph type="sldNum" sz="quarter" idx="5"/>
          </p:nvPr>
        </p:nvSpPr>
        <p:spPr/>
        <p:txBody>
          <a:bodyPr/>
          <a:lstStyle/>
          <a:p>
            <a:fld id="{7070DE5E-76C5-440B-B134-A142C858B953}" type="slidenum">
              <a:rPr lang="en-GB" smtClean="0"/>
              <a:t>5</a:t>
            </a:fld>
            <a:endParaRPr lang="en-GB"/>
          </a:p>
        </p:txBody>
      </p:sp>
    </p:spTree>
    <p:extLst>
      <p:ext uri="{BB962C8B-B14F-4D97-AF65-F5344CB8AC3E}">
        <p14:creationId xmlns:p14="http://schemas.microsoft.com/office/powerpoint/2010/main" val="1525574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2569517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GB"/>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GB"/>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8826AB-5657-44CD-A398-2A0C82DC5E4E}" type="datetimeFigureOut">
              <a:rPr lang="en-GB" smtClean="0"/>
              <a:t>07/08/2025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176730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GB"/>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GB"/>
              <a:t>Click to edit Master text styles</a:t>
            </a:r>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249531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GB"/>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GB"/>
              <a:t>Click to edit Master text styles</a:t>
            </a:r>
          </a:p>
        </p:txBody>
      </p:sp>
      <p:sp>
        <p:nvSpPr>
          <p:cNvPr id="2" name="Date Placeholder 1"/>
          <p:cNvSpPr>
            <a:spLocks noGrp="1"/>
          </p:cNvSpPr>
          <p:nvPr>
            <p:ph type="dt" sz="half" idx="10"/>
          </p:nvPr>
        </p:nvSpPr>
        <p:spPr/>
        <p:txBody>
          <a:bodyPr/>
          <a:lstStyle/>
          <a:p>
            <a:fld id="{268826AB-5657-44CD-A398-2A0C82DC5E4E}" type="datetimeFigureOut">
              <a:rPr lang="en-GB" smtClean="0"/>
              <a:t>07/08/2025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510140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815571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94071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GB"/>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217036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GB"/>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68826AB-5657-44CD-A398-2A0C82DC5E4E}" type="datetimeFigureOut">
              <a:rPr lang="en-GB" smtClean="0"/>
              <a:t>07/08/2025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416362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268826AB-5657-44CD-A398-2A0C82DC5E4E}" type="datetimeFigureOut">
              <a:rPr lang="en-GB" smtClean="0"/>
              <a:t>07/08/2025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531850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68826AB-5657-44CD-A398-2A0C82DC5E4E}" type="datetimeFigureOut">
              <a:rPr lang="en-GB" smtClean="0"/>
              <a:t>07/08/2025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86344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268826AB-5657-44CD-A398-2A0C82DC5E4E}" type="datetimeFigureOut">
              <a:rPr lang="en-GB" smtClean="0"/>
              <a:t>07/08/2025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350222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8826AB-5657-44CD-A398-2A0C82DC5E4E}" type="datetimeFigureOut">
              <a:rPr lang="en-GB" smtClean="0"/>
              <a:t>07/08/2025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969123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GB"/>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8826AB-5657-44CD-A398-2A0C82DC5E4E}" type="datetimeFigureOut">
              <a:rPr lang="en-GB" smtClean="0"/>
              <a:t>07/08/2025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1593378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GB"/>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GB"/>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268826AB-5657-44CD-A398-2A0C82DC5E4E}" type="datetimeFigureOut">
              <a:rPr lang="en-GB" smtClean="0"/>
              <a:t>07/08/2025</a:t>
            </a:fld>
            <a:endParaRPr lang="en-GB"/>
          </a:p>
        </p:txBody>
      </p:sp>
      <p:sp>
        <p:nvSpPr>
          <p:cNvPr id="6" name="Footer Placeholder 5"/>
          <p:cNvSpPr>
            <a:spLocks noGrp="1"/>
          </p:cNvSpPr>
          <p:nvPr>
            <p:ph type="ftr" sz="quarter" idx="11"/>
          </p:nvPr>
        </p:nvSpPr>
        <p:spPr>
          <a:xfrm>
            <a:off x="590396" y="6041362"/>
            <a:ext cx="3295413" cy="365125"/>
          </a:xfrm>
        </p:spPr>
        <p:txBody>
          <a:bodyPr/>
          <a:lstStyle/>
          <a:p>
            <a:endParaRPr lang="en-GB"/>
          </a:p>
        </p:txBody>
      </p:sp>
      <p:sp>
        <p:nvSpPr>
          <p:cNvPr id="7" name="Slide Number Placeholder 6"/>
          <p:cNvSpPr>
            <a:spLocks noGrp="1"/>
          </p:cNvSpPr>
          <p:nvPr>
            <p:ph type="sldNum" sz="quarter" idx="12"/>
          </p:nvPr>
        </p:nvSpPr>
        <p:spPr>
          <a:xfrm>
            <a:off x="4862689" y="5915888"/>
            <a:ext cx="1062155" cy="490599"/>
          </a:xfrm>
        </p:spPr>
        <p:txBody>
          <a:bodyPr/>
          <a:lstStyle/>
          <a:p>
            <a:fld id="{DE5654BB-C6E7-44FC-B91C-026C2900C791}" type="slidenum">
              <a:rPr lang="en-GB" smtClean="0"/>
              <a:t>‹#›</a:t>
            </a:fld>
            <a:endParaRPr lang="en-GB"/>
          </a:p>
        </p:txBody>
      </p:sp>
    </p:spTree>
    <p:extLst>
      <p:ext uri="{BB962C8B-B14F-4D97-AF65-F5344CB8AC3E}">
        <p14:creationId xmlns:p14="http://schemas.microsoft.com/office/powerpoint/2010/main" val="968627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GB"/>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GB"/>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268826AB-5657-44CD-A398-2A0C82DC5E4E}" type="datetimeFigureOut">
              <a:rPr lang="en-GB" smtClean="0"/>
              <a:t>07/08/2025</a:t>
            </a:fld>
            <a:endParaRPr lang="en-GB"/>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E5654BB-C6E7-44FC-B91C-026C2900C791}" type="slidenum">
              <a:rPr lang="en-GB" smtClean="0"/>
              <a:t>‹#›</a:t>
            </a:fld>
            <a:endParaRPr lang="en-GB"/>
          </a:p>
        </p:txBody>
      </p:sp>
    </p:spTree>
    <p:extLst>
      <p:ext uri="{BB962C8B-B14F-4D97-AF65-F5344CB8AC3E}">
        <p14:creationId xmlns:p14="http://schemas.microsoft.com/office/powerpoint/2010/main" val="5631975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30A90-A2D6-2211-0C68-806CFF570070}"/>
              </a:ext>
            </a:extLst>
          </p:cNvPr>
          <p:cNvSpPr>
            <a:spLocks noGrp="1"/>
          </p:cNvSpPr>
          <p:nvPr>
            <p:ph type="ctrTitle"/>
          </p:nvPr>
        </p:nvSpPr>
        <p:spPr/>
        <p:txBody>
          <a:bodyPr/>
          <a:lstStyle/>
          <a:p>
            <a:r>
              <a:rPr lang="en-GB" dirty="0">
                <a:latin typeface="Times New Roman" panose="02020603050405020304" pitchFamily="18" charset="0"/>
                <a:cs typeface="Times New Roman" panose="02020603050405020304" pitchFamily="18" charset="0"/>
              </a:rPr>
              <a:t>Adapting the Coffea Framework for FCC</a:t>
            </a:r>
          </a:p>
        </p:txBody>
      </p:sp>
      <p:sp>
        <p:nvSpPr>
          <p:cNvPr id="3" name="Subtitle 2">
            <a:extLst>
              <a:ext uri="{FF2B5EF4-FFF2-40B4-BE49-F238E27FC236}">
                <a16:creationId xmlns:a16="http://schemas.microsoft.com/office/drawing/2014/main" id="{BF6810C1-E3B5-6282-3554-EB6EBAB16FAF}"/>
              </a:ext>
            </a:extLst>
          </p:cNvPr>
          <p:cNvSpPr>
            <a:spLocks noGrp="1"/>
          </p:cNvSpPr>
          <p:nvPr>
            <p:ph type="subTitle" idx="1"/>
          </p:nvPr>
        </p:nvSpPr>
        <p:spPr>
          <a:xfrm>
            <a:off x="810001" y="5408853"/>
            <a:ext cx="9144000" cy="1186530"/>
          </a:xfrm>
        </p:spPr>
        <p:txBody>
          <a:bodyPr>
            <a:normAutofit/>
          </a:bodyPr>
          <a:lstStyle/>
          <a:p>
            <a:r>
              <a:rPr lang="en-GB" sz="2000" dirty="0">
                <a:latin typeface="Times New Roman" panose="02020603050405020304" pitchFamily="18" charset="0"/>
                <a:cs typeface="Times New Roman" panose="02020603050405020304" pitchFamily="18" charset="0"/>
              </a:rPr>
              <a:t>Egl</a:t>
            </a:r>
            <a:r>
              <a:rPr lang="lt-LT" sz="2000" dirty="0">
                <a:latin typeface="Times New Roman" panose="02020603050405020304" pitchFamily="18" charset="0"/>
                <a:cs typeface="Times New Roman" panose="02020603050405020304" pitchFamily="18" charset="0"/>
              </a:rPr>
              <a:t>ė Lenkaitytė</a:t>
            </a:r>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Mentors: David Lange, Prayag Yadav</a:t>
            </a:r>
          </a:p>
        </p:txBody>
      </p:sp>
      <p:pic>
        <p:nvPicPr>
          <p:cNvPr id="2052" name="Picture 4">
            <a:extLst>
              <a:ext uri="{FF2B5EF4-FFF2-40B4-BE49-F238E27FC236}">
                <a16:creationId xmlns:a16="http://schemas.microsoft.com/office/drawing/2014/main" id="{64BB62EE-94E9-9476-3B8E-C6A272DE1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7579" y="113648"/>
            <a:ext cx="1379497" cy="153990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opical Meetings · Indico">
            <a:extLst>
              <a:ext uri="{FF2B5EF4-FFF2-40B4-BE49-F238E27FC236}">
                <a16:creationId xmlns:a16="http://schemas.microsoft.com/office/drawing/2014/main" id="{69870929-6708-E7D9-CF43-9363011B4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0" y="300373"/>
            <a:ext cx="1905000" cy="1019175"/>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a:extLst>
              <a:ext uri="{FF2B5EF4-FFF2-40B4-BE49-F238E27FC236}">
                <a16:creationId xmlns:a16="http://schemas.microsoft.com/office/drawing/2014/main" id="{F6EE2D81-EB33-F985-0532-572D83FD53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537" y="113649"/>
            <a:ext cx="1562439" cy="1539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737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1EDA8-59E1-76B1-D31F-B89D672A91AA}"/>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FCC</a:t>
            </a:r>
          </a:p>
        </p:txBody>
      </p:sp>
      <p:sp>
        <p:nvSpPr>
          <p:cNvPr id="3" name="Content Placeholder 2">
            <a:extLst>
              <a:ext uri="{FF2B5EF4-FFF2-40B4-BE49-F238E27FC236}">
                <a16:creationId xmlns:a16="http://schemas.microsoft.com/office/drawing/2014/main" id="{26E90D9E-4EE0-D1E2-6A95-484ED23E76DC}"/>
              </a:ext>
            </a:extLst>
          </p:cNvPr>
          <p:cNvSpPr>
            <a:spLocks noGrp="1"/>
          </p:cNvSpPr>
          <p:nvPr>
            <p:ph idx="1"/>
          </p:nvPr>
        </p:nvSpPr>
        <p:spPr>
          <a:xfrm>
            <a:off x="810000" y="1671541"/>
            <a:ext cx="11089105" cy="2040522"/>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Future Circular Collider (FCC) is a planned next-generation particle accelerator at CERN. With a potential to reach 100 TeV collision energies, increased data rates and more precision, FCC will open the way to greater understanding of fundamentals and the search for new physics beyond the Standard Model.</a:t>
            </a:r>
          </a:p>
        </p:txBody>
      </p:sp>
      <p:pic>
        <p:nvPicPr>
          <p:cNvPr id="1026" name="Picture 2" descr="Future Circular particle collider: some physicists see a $22 billion gamble  | Vox">
            <a:extLst>
              <a:ext uri="{FF2B5EF4-FFF2-40B4-BE49-F238E27FC236}">
                <a16:creationId xmlns:a16="http://schemas.microsoft.com/office/drawing/2014/main" id="{7AA7DBA2-EB33-E212-F2B2-E5B8AAC1B8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599" y="3490911"/>
            <a:ext cx="6400801" cy="3367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1991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684C7-57B6-4A38-C84D-9731B2CCCF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A52EDC-031B-AE8A-99BB-906540030865}"/>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Coffea</a:t>
            </a:r>
          </a:p>
        </p:txBody>
      </p:sp>
      <p:sp>
        <p:nvSpPr>
          <p:cNvPr id="3" name="Content Placeholder 2">
            <a:extLst>
              <a:ext uri="{FF2B5EF4-FFF2-40B4-BE49-F238E27FC236}">
                <a16:creationId xmlns:a16="http://schemas.microsoft.com/office/drawing/2014/main" id="{57E1E374-EA93-FCE5-8A6E-13B5CBE1E41E}"/>
              </a:ext>
            </a:extLst>
          </p:cNvPr>
          <p:cNvSpPr>
            <a:spLocks noGrp="1"/>
          </p:cNvSpPr>
          <p:nvPr>
            <p:ph idx="1"/>
          </p:nvPr>
        </p:nvSpPr>
        <p:spPr>
          <a:xfrm>
            <a:off x="810000" y="2059474"/>
            <a:ext cx="4343400" cy="4351338"/>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Columnar Object Framework For Effective Analysis (COFFEA) is a Python-based unified analysis toolkit for High Energy Physics (HEP) data. Coffea provides tools and components that simplify data analysis, enabling streamlined and reproducible HEP workflows.</a:t>
            </a:r>
          </a:p>
        </p:txBody>
      </p:sp>
      <p:pic>
        <p:nvPicPr>
          <p:cNvPr id="4" name="Picture 3">
            <a:extLst>
              <a:ext uri="{FF2B5EF4-FFF2-40B4-BE49-F238E27FC236}">
                <a16:creationId xmlns:a16="http://schemas.microsoft.com/office/drawing/2014/main" id="{5CCFDDB6-68DA-2D7B-AAA1-9CC008C4389F}"/>
              </a:ext>
            </a:extLst>
          </p:cNvPr>
          <p:cNvPicPr>
            <a:picLocks noChangeAspect="1"/>
          </p:cNvPicPr>
          <p:nvPr/>
        </p:nvPicPr>
        <p:blipFill>
          <a:blip r:embed="rId3"/>
          <a:stretch>
            <a:fillRect/>
          </a:stretch>
        </p:blipFill>
        <p:spPr>
          <a:xfrm>
            <a:off x="5562185" y="2356086"/>
            <a:ext cx="6497985" cy="4054726"/>
          </a:xfrm>
          <a:prstGeom prst="rect">
            <a:avLst/>
          </a:prstGeom>
        </p:spPr>
      </p:pic>
    </p:spTree>
    <p:extLst>
      <p:ext uri="{BB962C8B-B14F-4D97-AF65-F5344CB8AC3E}">
        <p14:creationId xmlns:p14="http://schemas.microsoft.com/office/powerpoint/2010/main" val="146891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ED42A-F93C-8E30-F7B4-67BA7E7CD77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F3D8BEA-E12E-C11A-2CDB-5D4FC6A7A8F0}"/>
              </a:ext>
            </a:extLst>
          </p:cNvPr>
          <p:cNvPicPr>
            <a:picLocks noChangeAspect="1"/>
          </p:cNvPicPr>
          <p:nvPr/>
        </p:nvPicPr>
        <p:blipFill>
          <a:blip r:embed="rId3"/>
          <a:srcRect t="2911" r="709"/>
          <a:stretch>
            <a:fillRect/>
          </a:stretch>
        </p:blipFill>
        <p:spPr>
          <a:xfrm>
            <a:off x="6644539" y="1894552"/>
            <a:ext cx="5045537" cy="4963447"/>
          </a:xfrm>
          <a:prstGeom prst="rect">
            <a:avLst/>
          </a:prstGeom>
        </p:spPr>
      </p:pic>
      <p:pic>
        <p:nvPicPr>
          <p:cNvPr id="8" name="Picture 7">
            <a:extLst>
              <a:ext uri="{FF2B5EF4-FFF2-40B4-BE49-F238E27FC236}">
                <a16:creationId xmlns:a16="http://schemas.microsoft.com/office/drawing/2014/main" id="{B293B4E9-8658-312D-F0AA-A2CFB9F5B803}"/>
              </a:ext>
            </a:extLst>
          </p:cNvPr>
          <p:cNvPicPr>
            <a:picLocks noChangeAspect="1"/>
          </p:cNvPicPr>
          <p:nvPr/>
        </p:nvPicPr>
        <p:blipFill>
          <a:blip r:embed="rId4"/>
          <a:stretch>
            <a:fillRect/>
          </a:stretch>
        </p:blipFill>
        <p:spPr>
          <a:xfrm>
            <a:off x="966537" y="1894553"/>
            <a:ext cx="4580926" cy="4963447"/>
          </a:xfrm>
          <a:prstGeom prst="rect">
            <a:avLst/>
          </a:prstGeom>
        </p:spPr>
      </p:pic>
      <p:sp>
        <p:nvSpPr>
          <p:cNvPr id="9" name="TextBox 8">
            <a:extLst>
              <a:ext uri="{FF2B5EF4-FFF2-40B4-BE49-F238E27FC236}">
                <a16:creationId xmlns:a16="http://schemas.microsoft.com/office/drawing/2014/main" id="{57C32AF0-6CD3-F644-06C0-275E4D6DD4FA}"/>
              </a:ext>
            </a:extLst>
          </p:cNvPr>
          <p:cNvSpPr txBox="1"/>
          <p:nvPr/>
        </p:nvSpPr>
        <p:spPr>
          <a:xfrm>
            <a:off x="734230" y="681789"/>
            <a:ext cx="10723539" cy="461665"/>
          </a:xfrm>
          <a:prstGeom prst="rect">
            <a:avLst/>
          </a:prstGeom>
          <a:noFill/>
        </p:spPr>
        <p:txBody>
          <a:bodyPr wrap="square" rtlCol="0">
            <a:spAutoFit/>
          </a:bodyPr>
          <a:lstStyle/>
          <a:p>
            <a:pPr algn="ctr"/>
            <a:r>
              <a:rPr lang="en-GB" sz="2400" dirty="0">
                <a:latin typeface="Times New Roman" panose="02020603050405020304" pitchFamily="18" charset="0"/>
                <a:cs typeface="Times New Roman" panose="02020603050405020304" pitchFamily="18" charset="0"/>
              </a:rPr>
              <a:t>FCC ZH analysis using 4 lepton channel implemented in Coffea</a:t>
            </a:r>
          </a:p>
        </p:txBody>
      </p:sp>
    </p:spTree>
    <p:extLst>
      <p:ext uri="{BB962C8B-B14F-4D97-AF65-F5344CB8AC3E}">
        <p14:creationId xmlns:p14="http://schemas.microsoft.com/office/powerpoint/2010/main" val="375161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07973-042C-F4DF-E1AB-BDBA26B397C2}"/>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Goal, progress and plans</a:t>
            </a:r>
          </a:p>
        </p:txBody>
      </p:sp>
      <p:sp>
        <p:nvSpPr>
          <p:cNvPr id="3" name="Content Placeholder 2">
            <a:extLst>
              <a:ext uri="{FF2B5EF4-FFF2-40B4-BE49-F238E27FC236}">
                <a16:creationId xmlns:a16="http://schemas.microsoft.com/office/drawing/2014/main" id="{E83C7C5C-5FB5-BD1F-6EF8-FF497A9E45CF}"/>
              </a:ext>
            </a:extLst>
          </p:cNvPr>
          <p:cNvSpPr>
            <a:spLocks noGrp="1"/>
          </p:cNvSpPr>
          <p:nvPr>
            <p:ph idx="1"/>
          </p:nvPr>
        </p:nvSpPr>
        <p:spPr>
          <a:xfrm>
            <a:off x="810000" y="2603667"/>
            <a:ext cx="10760242" cy="4158080"/>
          </a:xfrm>
        </p:spPr>
        <p:txBody>
          <a:bodyPr>
            <a:normAutofit/>
          </a:bodyPr>
          <a:lstStyle/>
          <a:p>
            <a:pPr marL="0" indent="0">
              <a:buNone/>
            </a:pPr>
            <a:r>
              <a:rPr lang="en-GB" sz="2000" b="1" dirty="0">
                <a:latin typeface="Times New Roman" panose="02020603050405020304" pitchFamily="18" charset="0"/>
                <a:cs typeface="Times New Roman" panose="02020603050405020304" pitchFamily="18" charset="0"/>
              </a:rPr>
              <a:t>Goal:</a:t>
            </a:r>
            <a:r>
              <a:rPr lang="en-GB" sz="2000" dirty="0">
                <a:latin typeface="Times New Roman" panose="02020603050405020304" pitchFamily="18" charset="0"/>
                <a:cs typeface="Times New Roman" panose="02020603050405020304" pitchFamily="18" charset="0"/>
              </a:rPr>
              <a:t> create documented examples of using the Coffea analysis framework with FCC simulated data. This includes ensuring compatibility with the FCC software ecosystem (Key4hep and FCCSW) via the recently developed FCC schemas.</a:t>
            </a: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r>
              <a:rPr lang="en-GB" sz="2000" b="1" dirty="0">
                <a:latin typeface="Times New Roman" panose="02020603050405020304" pitchFamily="18" charset="0"/>
                <a:cs typeface="Times New Roman" panose="02020603050405020304" pitchFamily="18" charset="0"/>
              </a:rPr>
              <a:t>Progress: </a:t>
            </a:r>
            <a:r>
              <a:rPr lang="en-GB" sz="2000" dirty="0">
                <a:latin typeface="Times New Roman" panose="02020603050405020304" pitchFamily="18" charset="0"/>
                <a:cs typeface="Times New Roman" panose="02020603050405020304" pitchFamily="18" charset="0"/>
              </a:rPr>
              <a:t>spent time learning NumPy, Awkward Array and Coffea, reviewed and analysed previous Coffea-based FCC analysis codes, successfully ran the analysis codes after setup, fixed errors encountered during execution.</a:t>
            </a: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r>
              <a:rPr lang="en-GB" sz="2000" b="1" dirty="0">
                <a:latin typeface="Times New Roman" panose="02020603050405020304" pitchFamily="18" charset="0"/>
                <a:cs typeface="Times New Roman" panose="02020603050405020304" pitchFamily="18" charset="0"/>
              </a:rPr>
              <a:t>Plans for now: </a:t>
            </a:r>
            <a:r>
              <a:rPr lang="en-GB" sz="2000" dirty="0">
                <a:latin typeface="Times New Roman" panose="02020603050405020304" pitchFamily="18" charset="0"/>
                <a:cs typeface="Times New Roman" panose="02020603050405020304" pitchFamily="18" charset="0"/>
              </a:rPr>
              <a:t>start creating my own Coffea based FCC analysis code examples.</a:t>
            </a:r>
          </a:p>
          <a:p>
            <a:pPr marL="0" indent="0">
              <a:buNone/>
            </a:pPr>
            <a:endParaRPr lang="en-GB" sz="2000" dirty="0"/>
          </a:p>
          <a:p>
            <a:pPr marL="0" indent="0">
              <a:buNone/>
            </a:pPr>
            <a:endParaRPr lang="en-GB" sz="2000" dirty="0"/>
          </a:p>
        </p:txBody>
      </p:sp>
    </p:spTree>
    <p:extLst>
      <p:ext uri="{BB962C8B-B14F-4D97-AF65-F5344CB8AC3E}">
        <p14:creationId xmlns:p14="http://schemas.microsoft.com/office/powerpoint/2010/main" val="18964654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381</TotalTime>
  <Words>538</Words>
  <Application>Microsoft Office PowerPoint</Application>
  <PresentationFormat>Widescreen</PresentationFormat>
  <Paragraphs>26</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Calibri</vt:lpstr>
      <vt:lpstr>Century Gothic</vt:lpstr>
      <vt:lpstr>Times New Roman</vt:lpstr>
      <vt:lpstr>Wingdings 2</vt:lpstr>
      <vt:lpstr>Quotable</vt:lpstr>
      <vt:lpstr>Adapting the Coffea Framework for FCC</vt:lpstr>
      <vt:lpstr>FCC</vt:lpstr>
      <vt:lpstr>Coffea</vt:lpstr>
      <vt:lpstr>PowerPoint Presentation</vt:lpstr>
      <vt:lpstr>Goal, progress and plans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Eglė Lenkaitytė</dc:creator>
  <cp:lastModifiedBy>Eglė Lenkaitytė</cp:lastModifiedBy>
  <cp:revision>3</cp:revision>
  <dcterms:created xsi:type="dcterms:W3CDTF">2025-08-05T15:27:46Z</dcterms:created>
  <dcterms:modified xsi:type="dcterms:W3CDTF">2025-08-07T11:44:39Z</dcterms:modified>
</cp:coreProperties>
</file>