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48" r:id="rId2"/>
    <p:sldMasterId id="2147483660" r:id="rId3"/>
  </p:sldMasterIdLst>
  <p:notesMasterIdLst>
    <p:notesMasterId r:id="rId11"/>
  </p:notesMasterIdLst>
  <p:sldIdLst>
    <p:sldId id="258" r:id="rId4"/>
    <p:sldId id="271" r:id="rId5"/>
    <p:sldId id="1755" r:id="rId6"/>
    <p:sldId id="1745" r:id="rId7"/>
    <p:sldId id="1748" r:id="rId8"/>
    <p:sldId id="1751" r:id="rId9"/>
    <p:sldId id="1757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15ED6627-5999-4967-BBD8-09B14601D40D}">
          <p14:sldIdLst>
            <p14:sldId id="258"/>
            <p14:sldId id="271"/>
            <p14:sldId id="1755"/>
            <p14:sldId id="1745"/>
            <p14:sldId id="1748"/>
            <p14:sldId id="1751"/>
            <p14:sldId id="17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40" autoAdjust="0"/>
  </p:normalViewPr>
  <p:slideViewPr>
    <p:cSldViewPr snapToGrid="0">
      <p:cViewPr varScale="1">
        <p:scale>
          <a:sx n="121" d="100"/>
          <a:sy n="121" d="100"/>
        </p:scale>
        <p:origin x="681" y="8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mmirabi\Desktop\Test%20sperimentali\Test%20con%20velocit&#224;%2013-1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mmirabi\Desktop\Test%20sperimentali\Test%20con%20velocit&#224;%2013-1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T_air_in=22.5°C, Stave n°6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Middle</c:v>
          </c:tx>
          <c:spPr>
            <a:ln w="22225" cap="rnd">
              <a:solidFill>
                <a:srgbClr val="FF0000"/>
              </a:solidFill>
            </a:ln>
            <a:effectLst>
              <a:glow rad="139700">
                <a:schemeClr val="accent2">
                  <a:tint val="58000"/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tint val="65000"/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tint val="65000"/>
                    <a:satMod val="175000"/>
                    <a:alpha val="25000"/>
                  </a:schemeClr>
                </a:glow>
              </a:effectLst>
            </c:spPr>
          </c:marker>
          <c:errBars>
            <c:errDir val="x"/>
            <c:errBarType val="both"/>
            <c:errValType val="percentage"/>
            <c:noEndCap val="0"/>
            <c:val val="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0"/>
            <c:val val="0.1500000000000000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Foglio1!$W$44:$W$49</c:f>
              <c:numCache>
                <c:formatCode>General</c:formatCode>
                <c:ptCount val="6"/>
                <c:pt idx="0">
                  <c:v>40.299999999999997</c:v>
                </c:pt>
                <c:pt idx="1">
                  <c:v>60</c:v>
                </c:pt>
                <c:pt idx="2">
                  <c:v>84</c:v>
                </c:pt>
                <c:pt idx="3">
                  <c:v>103.4</c:v>
                </c:pt>
                <c:pt idx="4">
                  <c:v>127</c:v>
                </c:pt>
                <c:pt idx="5">
                  <c:v>163</c:v>
                </c:pt>
              </c:numCache>
            </c:numRef>
          </c:xVal>
          <c:yVal>
            <c:numRef>
              <c:f>Foglio1!$Y$44:$Y$49</c:f>
              <c:numCache>
                <c:formatCode>General</c:formatCode>
                <c:ptCount val="6"/>
                <c:pt idx="0">
                  <c:v>40.700000000000003</c:v>
                </c:pt>
                <c:pt idx="1">
                  <c:v>36.700000000000003</c:v>
                </c:pt>
                <c:pt idx="2">
                  <c:v>33.5</c:v>
                </c:pt>
                <c:pt idx="3">
                  <c:v>31.9</c:v>
                </c:pt>
                <c:pt idx="4">
                  <c:v>30.9</c:v>
                </c:pt>
                <c:pt idx="5">
                  <c:v>29.6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658-418F-B6DE-BC365F946CE5}"/>
            </c:ext>
          </c:extLst>
        </c:ser>
        <c:ser>
          <c:idx val="1"/>
          <c:order val="1"/>
          <c:tx>
            <c:v>In</c:v>
          </c:tx>
          <c:spPr>
            <a:ln w="22225" cap="rnd">
              <a:solidFill>
                <a:srgbClr val="FFFF00"/>
              </a:solidFill>
            </a:ln>
            <a:effectLst>
              <a:glow rad="139700">
                <a:schemeClr val="accent2">
                  <a:tint val="86000"/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atMod val="175000"/>
                    <a:alpha val="25000"/>
                  </a:schemeClr>
                </a:glow>
              </a:effectLst>
            </c:spPr>
          </c:marker>
          <c:errBars>
            <c:errDir val="x"/>
            <c:errBarType val="both"/>
            <c:errValType val="percentage"/>
            <c:noEndCap val="0"/>
            <c:val val="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0"/>
            <c:val val="0.1500000000000000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Foglio1!$W$44:$W$49</c:f>
              <c:numCache>
                <c:formatCode>General</c:formatCode>
                <c:ptCount val="6"/>
                <c:pt idx="0">
                  <c:v>40.299999999999997</c:v>
                </c:pt>
                <c:pt idx="1">
                  <c:v>60</c:v>
                </c:pt>
                <c:pt idx="2">
                  <c:v>84</c:v>
                </c:pt>
                <c:pt idx="3">
                  <c:v>103.4</c:v>
                </c:pt>
                <c:pt idx="4">
                  <c:v>127</c:v>
                </c:pt>
                <c:pt idx="5">
                  <c:v>163</c:v>
                </c:pt>
              </c:numCache>
            </c:numRef>
          </c:xVal>
          <c:yVal>
            <c:numRef>
              <c:f>Foglio1!$Z$44:$Z$49</c:f>
              <c:numCache>
                <c:formatCode>General</c:formatCode>
                <c:ptCount val="6"/>
                <c:pt idx="0">
                  <c:v>29.6</c:v>
                </c:pt>
                <c:pt idx="1">
                  <c:v>27.5</c:v>
                </c:pt>
                <c:pt idx="2">
                  <c:v>25.9</c:v>
                </c:pt>
                <c:pt idx="3">
                  <c:v>25.5</c:v>
                </c:pt>
                <c:pt idx="4">
                  <c:v>25.3</c:v>
                </c:pt>
                <c:pt idx="5">
                  <c:v>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658-418F-B6DE-BC365F946CE5}"/>
            </c:ext>
          </c:extLst>
        </c:ser>
        <c:ser>
          <c:idx val="2"/>
          <c:order val="2"/>
          <c:tx>
            <c:v>Out</c:v>
          </c:tx>
          <c:spPr>
            <a:ln w="22225" cap="rnd"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glow rad="139700">
                <a:schemeClr val="accent2">
                  <a:shade val="86000"/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shade val="65000"/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hade val="65000"/>
                    <a:satMod val="175000"/>
                    <a:alpha val="25000"/>
                  </a:schemeClr>
                </a:glow>
              </a:effectLst>
            </c:spPr>
          </c:marker>
          <c:errBars>
            <c:errDir val="x"/>
            <c:errBarType val="both"/>
            <c:errValType val="percentage"/>
            <c:noEndCap val="0"/>
            <c:val val="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errBars>
            <c:errDir val="y"/>
            <c:errBarType val="minus"/>
            <c:errValType val="fixedVal"/>
            <c:noEndCap val="0"/>
            <c:val val="0.1500000000000000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Foglio1!$W$44:$W$49</c:f>
              <c:numCache>
                <c:formatCode>General</c:formatCode>
                <c:ptCount val="6"/>
                <c:pt idx="0">
                  <c:v>40.299999999999997</c:v>
                </c:pt>
                <c:pt idx="1">
                  <c:v>60</c:v>
                </c:pt>
                <c:pt idx="2">
                  <c:v>84</c:v>
                </c:pt>
                <c:pt idx="3">
                  <c:v>103.4</c:v>
                </c:pt>
                <c:pt idx="4">
                  <c:v>127</c:v>
                </c:pt>
                <c:pt idx="5">
                  <c:v>163</c:v>
                </c:pt>
              </c:numCache>
            </c:numRef>
          </c:xVal>
          <c:yVal>
            <c:numRef>
              <c:f>Foglio1!$X$44:$X$49</c:f>
              <c:numCache>
                <c:formatCode>General</c:formatCode>
                <c:ptCount val="6"/>
                <c:pt idx="0">
                  <c:v>38.4</c:v>
                </c:pt>
                <c:pt idx="1">
                  <c:v>34.799999999999997</c:v>
                </c:pt>
                <c:pt idx="2">
                  <c:v>31.6</c:v>
                </c:pt>
                <c:pt idx="3">
                  <c:v>30.3</c:v>
                </c:pt>
                <c:pt idx="4">
                  <c:v>29.4</c:v>
                </c:pt>
                <c:pt idx="5">
                  <c:v>28.4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658-418F-B6DE-BC365F946CE5}"/>
            </c:ext>
          </c:extLst>
        </c:ser>
        <c:ser>
          <c:idx val="3"/>
          <c:order val="3"/>
          <c:tx>
            <c:v>ΔT</c:v>
          </c:tx>
          <c:spPr>
            <a:ln w="22225" cap="rnd">
              <a:solidFill>
                <a:schemeClr val="bg2">
                  <a:lumMod val="90000"/>
                </a:schemeClr>
              </a:solidFill>
            </a:ln>
            <a:effectLst>
              <a:glow rad="139700">
                <a:schemeClr val="accent2">
                  <a:shade val="58000"/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shade val="58000"/>
                  <a:lumMod val="60000"/>
                  <a:lumOff val="4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  <a:effectLst>
                <a:glow rad="63500">
                  <a:schemeClr val="accent2">
                    <a:shade val="58000"/>
                    <a:satMod val="175000"/>
                    <a:alpha val="25000"/>
                  </a:schemeClr>
                </a:glow>
              </a:effectLst>
            </c:spPr>
          </c:marker>
          <c:errBars>
            <c:errDir val="x"/>
            <c:errBarType val="both"/>
            <c:errValType val="percentage"/>
            <c:noEndCap val="0"/>
            <c:val val="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Foglio1!$W$44:$W$49</c:f>
              <c:numCache>
                <c:formatCode>General</c:formatCode>
                <c:ptCount val="6"/>
                <c:pt idx="0">
                  <c:v>40.299999999999997</c:v>
                </c:pt>
                <c:pt idx="1">
                  <c:v>60</c:v>
                </c:pt>
                <c:pt idx="2">
                  <c:v>84</c:v>
                </c:pt>
                <c:pt idx="3">
                  <c:v>103.4</c:v>
                </c:pt>
                <c:pt idx="4">
                  <c:v>127</c:v>
                </c:pt>
                <c:pt idx="5">
                  <c:v>163</c:v>
                </c:pt>
              </c:numCache>
            </c:numRef>
          </c:xVal>
          <c:yVal>
            <c:numRef>
              <c:f>Foglio1!$AA$44:$AA$49</c:f>
              <c:numCache>
                <c:formatCode>General</c:formatCode>
                <c:ptCount val="6"/>
                <c:pt idx="0">
                  <c:v>11.100000000000001</c:v>
                </c:pt>
                <c:pt idx="1">
                  <c:v>9.2000000000000028</c:v>
                </c:pt>
                <c:pt idx="2">
                  <c:v>7.6000000000000014</c:v>
                </c:pt>
                <c:pt idx="3">
                  <c:v>6.3999999999999986</c:v>
                </c:pt>
                <c:pt idx="4">
                  <c:v>5.5999999999999979</c:v>
                </c:pt>
                <c:pt idx="5">
                  <c:v>4.6000000000000014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658-418F-B6DE-BC365F946C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7024271"/>
        <c:axId val="437025711"/>
      </c:scatterChart>
      <c:valAx>
        <c:axId val="43702427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Flow</a:t>
                </a:r>
                <a:r>
                  <a:rPr lang="it-IT" baseline="0"/>
                  <a:t> rate out (slm)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37025711"/>
        <c:crosses val="autoZero"/>
        <c:crossBetween val="midCat"/>
      </c:valAx>
      <c:valAx>
        <c:axId val="4370257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 (°C)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3702427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T_air_in=22.5°C, Stave n°5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Middle</c:v>
          </c:tx>
          <c:spPr>
            <a:ln w="22225" cap="rnd">
              <a:solidFill>
                <a:srgbClr val="FF0000"/>
              </a:solidFill>
            </a:ln>
            <a:effectLst>
              <a:glow rad="139700">
                <a:schemeClr val="accent2">
                  <a:tint val="58000"/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tint val="65000"/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tint val="65000"/>
                    <a:satMod val="175000"/>
                    <a:alpha val="25000"/>
                  </a:schemeClr>
                </a:glow>
              </a:effectLst>
            </c:spPr>
          </c:marker>
          <c:errBars>
            <c:errDir val="x"/>
            <c:errBarType val="both"/>
            <c:errValType val="percentage"/>
            <c:noEndCap val="0"/>
            <c:val val="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0"/>
            <c:val val="0.1500000000000000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Foglio1!$W$44:$W$49</c:f>
              <c:numCache>
                <c:formatCode>General</c:formatCode>
                <c:ptCount val="6"/>
                <c:pt idx="0">
                  <c:v>40.299999999999997</c:v>
                </c:pt>
                <c:pt idx="1">
                  <c:v>60</c:v>
                </c:pt>
                <c:pt idx="2">
                  <c:v>84</c:v>
                </c:pt>
                <c:pt idx="3">
                  <c:v>103.4</c:v>
                </c:pt>
                <c:pt idx="4">
                  <c:v>127</c:v>
                </c:pt>
                <c:pt idx="5">
                  <c:v>163</c:v>
                </c:pt>
              </c:numCache>
            </c:numRef>
          </c:xVal>
          <c:yVal>
            <c:numRef>
              <c:f>Foglio1!$AC$44:$AC$49</c:f>
              <c:numCache>
                <c:formatCode>General</c:formatCode>
                <c:ptCount val="6"/>
                <c:pt idx="0">
                  <c:v>40</c:v>
                </c:pt>
                <c:pt idx="1">
                  <c:v>35.6</c:v>
                </c:pt>
                <c:pt idx="2">
                  <c:v>32.299999999999997</c:v>
                </c:pt>
                <c:pt idx="3">
                  <c:v>30.9</c:v>
                </c:pt>
                <c:pt idx="4">
                  <c:v>30</c:v>
                </c:pt>
                <c:pt idx="5">
                  <c:v>28.9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EAC-455F-902B-CF1A11178A20}"/>
            </c:ext>
          </c:extLst>
        </c:ser>
        <c:ser>
          <c:idx val="1"/>
          <c:order val="1"/>
          <c:tx>
            <c:v>In</c:v>
          </c:tx>
          <c:spPr>
            <a:ln w="22225" cap="rnd">
              <a:solidFill>
                <a:srgbClr val="FFFF00"/>
              </a:solidFill>
            </a:ln>
            <a:effectLst>
              <a:glow rad="139700">
                <a:schemeClr val="accent2">
                  <a:tint val="86000"/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atMod val="175000"/>
                    <a:alpha val="25000"/>
                  </a:schemeClr>
                </a:glow>
              </a:effectLst>
            </c:spPr>
          </c:marker>
          <c:errBars>
            <c:errDir val="x"/>
            <c:errBarType val="both"/>
            <c:errValType val="percentage"/>
            <c:noEndCap val="0"/>
            <c:val val="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0"/>
            <c:val val="0.1500000000000000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Foglio1!$W$44:$W$49</c:f>
              <c:numCache>
                <c:formatCode>General</c:formatCode>
                <c:ptCount val="6"/>
                <c:pt idx="0">
                  <c:v>40.299999999999997</c:v>
                </c:pt>
                <c:pt idx="1">
                  <c:v>60</c:v>
                </c:pt>
                <c:pt idx="2">
                  <c:v>84</c:v>
                </c:pt>
                <c:pt idx="3">
                  <c:v>103.4</c:v>
                </c:pt>
                <c:pt idx="4">
                  <c:v>127</c:v>
                </c:pt>
                <c:pt idx="5">
                  <c:v>163</c:v>
                </c:pt>
              </c:numCache>
            </c:numRef>
          </c:xVal>
          <c:yVal>
            <c:numRef>
              <c:f>Foglio1!$AD$44:$AD$49</c:f>
              <c:numCache>
                <c:formatCode>General</c:formatCode>
                <c:ptCount val="6"/>
                <c:pt idx="0">
                  <c:v>28.9</c:v>
                </c:pt>
                <c:pt idx="1">
                  <c:v>27.2</c:v>
                </c:pt>
                <c:pt idx="2">
                  <c:v>25.9</c:v>
                </c:pt>
                <c:pt idx="3">
                  <c:v>25.5</c:v>
                </c:pt>
                <c:pt idx="4">
                  <c:v>25.4</c:v>
                </c:pt>
                <c:pt idx="5">
                  <c:v>25.1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EAC-455F-902B-CF1A11178A20}"/>
            </c:ext>
          </c:extLst>
        </c:ser>
        <c:ser>
          <c:idx val="2"/>
          <c:order val="2"/>
          <c:tx>
            <c:v>Out</c:v>
          </c:tx>
          <c:spPr>
            <a:ln w="22225" cap="rnd">
              <a:solidFill>
                <a:srgbClr val="00B050"/>
              </a:solidFill>
            </a:ln>
            <a:effectLst>
              <a:glow rad="139700">
                <a:schemeClr val="accent2">
                  <a:shade val="86000"/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shade val="65000"/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hade val="65000"/>
                    <a:satMod val="175000"/>
                    <a:alpha val="25000"/>
                  </a:schemeClr>
                </a:glow>
              </a:effectLst>
            </c:spPr>
          </c:marker>
          <c:errBars>
            <c:errDir val="x"/>
            <c:errBarType val="both"/>
            <c:errValType val="percentage"/>
            <c:noEndCap val="0"/>
            <c:val val="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errBars>
            <c:errDir val="y"/>
            <c:errBarType val="minus"/>
            <c:errValType val="fixedVal"/>
            <c:noEndCap val="0"/>
            <c:val val="0.1500000000000000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Foglio1!$W$44:$W$49</c:f>
              <c:numCache>
                <c:formatCode>General</c:formatCode>
                <c:ptCount val="6"/>
                <c:pt idx="0">
                  <c:v>40.299999999999997</c:v>
                </c:pt>
                <c:pt idx="1">
                  <c:v>60</c:v>
                </c:pt>
                <c:pt idx="2">
                  <c:v>84</c:v>
                </c:pt>
                <c:pt idx="3">
                  <c:v>103.4</c:v>
                </c:pt>
                <c:pt idx="4">
                  <c:v>127</c:v>
                </c:pt>
                <c:pt idx="5">
                  <c:v>163</c:v>
                </c:pt>
              </c:numCache>
            </c:numRef>
          </c:xVal>
          <c:yVal>
            <c:numRef>
              <c:f>Foglio1!$AB$44:$AB$49</c:f>
              <c:numCache>
                <c:formatCode>General</c:formatCode>
                <c:ptCount val="6"/>
                <c:pt idx="0">
                  <c:v>37.6</c:v>
                </c:pt>
                <c:pt idx="1">
                  <c:v>34.1</c:v>
                </c:pt>
                <c:pt idx="2">
                  <c:v>31.1</c:v>
                </c:pt>
                <c:pt idx="3">
                  <c:v>29.8</c:v>
                </c:pt>
                <c:pt idx="4">
                  <c:v>29</c:v>
                </c:pt>
                <c:pt idx="5">
                  <c:v>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EAC-455F-902B-CF1A11178A20}"/>
            </c:ext>
          </c:extLst>
        </c:ser>
        <c:ser>
          <c:idx val="3"/>
          <c:order val="3"/>
          <c:tx>
            <c:v>ΔT</c:v>
          </c:tx>
          <c:spPr>
            <a:ln w="22225" cap="rnd">
              <a:solidFill>
                <a:schemeClr val="bg2">
                  <a:lumMod val="90000"/>
                </a:schemeClr>
              </a:solidFill>
            </a:ln>
            <a:effectLst>
              <a:glow rad="139700">
                <a:schemeClr val="accent2">
                  <a:shade val="58000"/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shade val="58000"/>
                  <a:lumMod val="60000"/>
                  <a:lumOff val="4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  <a:effectLst>
                <a:glow rad="63500">
                  <a:schemeClr val="accent2">
                    <a:shade val="58000"/>
                    <a:satMod val="175000"/>
                    <a:alpha val="25000"/>
                  </a:schemeClr>
                </a:glow>
              </a:effectLst>
            </c:spPr>
          </c:marker>
          <c:errBars>
            <c:errDir val="y"/>
            <c:errBarType val="both"/>
            <c:errValType val="percentage"/>
            <c:noEndCap val="0"/>
            <c:val val="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percentage"/>
            <c:noEndCap val="0"/>
            <c:val val="2"/>
            <c:spPr>
              <a:noFill/>
              <a:ln w="9525">
                <a:solidFill>
                  <a:schemeClr val="l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Foglio1!$W$44:$W$49</c:f>
              <c:numCache>
                <c:formatCode>General</c:formatCode>
                <c:ptCount val="6"/>
                <c:pt idx="0">
                  <c:v>40.299999999999997</c:v>
                </c:pt>
                <c:pt idx="1">
                  <c:v>60</c:v>
                </c:pt>
                <c:pt idx="2">
                  <c:v>84</c:v>
                </c:pt>
                <c:pt idx="3">
                  <c:v>103.4</c:v>
                </c:pt>
                <c:pt idx="4">
                  <c:v>127</c:v>
                </c:pt>
                <c:pt idx="5">
                  <c:v>163</c:v>
                </c:pt>
              </c:numCache>
            </c:numRef>
          </c:xVal>
          <c:yVal>
            <c:numRef>
              <c:f>Foglio1!$AE$44:$AE$49</c:f>
              <c:numCache>
                <c:formatCode>General</c:formatCode>
                <c:ptCount val="6"/>
                <c:pt idx="0">
                  <c:v>11.100000000000001</c:v>
                </c:pt>
                <c:pt idx="1">
                  <c:v>8.4000000000000021</c:v>
                </c:pt>
                <c:pt idx="2">
                  <c:v>6.3999999999999986</c:v>
                </c:pt>
                <c:pt idx="3">
                  <c:v>5.3999999999999986</c:v>
                </c:pt>
                <c:pt idx="4">
                  <c:v>4.6000000000000014</c:v>
                </c:pt>
                <c:pt idx="5">
                  <c:v>3.7999999999999972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EAC-455F-902B-CF1A11178A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7024271"/>
        <c:axId val="437025711"/>
      </c:scatterChart>
      <c:valAx>
        <c:axId val="43702427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Flow</a:t>
                </a:r>
                <a:r>
                  <a:rPr lang="it-IT" baseline="0"/>
                  <a:t> rate out (slm)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37025711"/>
        <c:crosses val="autoZero"/>
        <c:crossBetween val="midCat"/>
      </c:valAx>
      <c:valAx>
        <c:axId val="4370257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 (°C)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3702427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3A241-B081-4160-A53C-0E35B8B12C87}" type="datetimeFigureOut">
              <a:rPr lang="it-IT" smtClean="0"/>
              <a:t>13/10/2025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6FCD3-8F37-48EA-8281-74B109F071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0426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  <a:noFill/>
        </p:spPr>
        <p:txBody>
          <a:bodyPr/>
          <a:lstStyle>
            <a:lvl1pPr marL="342900" indent="-342900">
              <a:lnSpc>
                <a:spcPts val="2600"/>
              </a:lnSpc>
              <a:buFont typeface="Courier New" panose="02070309020205020404" pitchFamily="49" charset="0"/>
              <a:buChar char="o"/>
              <a:defRPr sz="2133" b="1">
                <a:solidFill>
                  <a:srgbClr val="FF0000"/>
                </a:solidFill>
              </a:defRPr>
            </a:lvl1pPr>
            <a:lvl2pPr marL="453578" indent="-453578">
              <a:lnSpc>
                <a:spcPts val="2600"/>
              </a:lnSpc>
              <a:defRPr sz="2000">
                <a:solidFill>
                  <a:schemeClr val="tx2"/>
                </a:solidFill>
              </a:defRPr>
            </a:lvl2pPr>
            <a:lvl3pPr marL="907155" indent="-453578">
              <a:lnSpc>
                <a:spcPts val="2600"/>
              </a:lnSpc>
              <a:defRPr sz="1800">
                <a:solidFill>
                  <a:srgbClr val="00B050"/>
                </a:solidFill>
              </a:defRPr>
            </a:lvl3pPr>
            <a:lvl4pPr marL="1360733" indent="-453578">
              <a:lnSpc>
                <a:spcPts val="2600"/>
              </a:lnSpc>
              <a:defRPr sz="1600"/>
            </a:lvl4pPr>
            <a:lvl5pPr marL="1814309" indent="-453578">
              <a:lnSpc>
                <a:spcPts val="260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3A873841-B7A1-5387-D24B-856864EDF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D8C40688-BA17-1A47-3E61-5A61E6F56577}"/>
              </a:ext>
            </a:extLst>
          </p:cNvPr>
          <p:cNvSpPr/>
          <p:nvPr userDrawn="1"/>
        </p:nvSpPr>
        <p:spPr>
          <a:xfrm>
            <a:off x="0" y="0"/>
            <a:ext cx="12192000" cy="524256"/>
          </a:xfrm>
          <a:prstGeom prst="rect">
            <a:avLst/>
          </a:prstGeom>
          <a:solidFill>
            <a:srgbClr val="0E124A"/>
          </a:solidFill>
          <a:ln>
            <a:solidFill>
              <a:srgbClr val="0E124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145BF16D-6D3C-52C1-B4CB-0DA86FFDD7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063" y="92168"/>
            <a:ext cx="960107" cy="339920"/>
          </a:xfrm>
          <a:prstGeom prst="rect">
            <a:avLst/>
          </a:prstGeom>
        </p:spPr>
      </p:pic>
      <p:pic>
        <p:nvPicPr>
          <p:cNvPr id="10" name="Grafik 16">
            <a:extLst>
              <a:ext uri="{FF2B5EF4-FFF2-40B4-BE49-F238E27FC236}">
                <a16:creationId xmlns:a16="http://schemas.microsoft.com/office/drawing/2014/main" id="{3C4675D3-C765-D6CF-0B7D-A0938BC6DE4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D96ADB-034C-BC4E-FA1B-E3A88E5BE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3171" y="79565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C804D2AE-2E06-D54F-A59E-408327E0CF57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17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7">
            <a:extLst>
              <a:ext uri="{FF2B5EF4-FFF2-40B4-BE49-F238E27FC236}">
                <a16:creationId xmlns:a16="http://schemas.microsoft.com/office/drawing/2014/main" id="{E860FEBF-3A46-E964-6ACC-DA405C8E5131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505" y="432089"/>
            <a:ext cx="12245809" cy="6458400"/>
          </a:xfrm>
          <a:prstGeom prst="rect">
            <a:avLst/>
          </a:prstGeom>
          <a:ln>
            <a:noFill/>
          </a:ln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8C40688-BA17-1A47-3E61-5A61E6F56577}"/>
              </a:ext>
            </a:extLst>
          </p:cNvPr>
          <p:cNvSpPr/>
          <p:nvPr userDrawn="1"/>
        </p:nvSpPr>
        <p:spPr>
          <a:xfrm>
            <a:off x="-13252" y="-13252"/>
            <a:ext cx="12205252" cy="488141"/>
          </a:xfrm>
          <a:prstGeom prst="rect">
            <a:avLst/>
          </a:prstGeom>
          <a:solidFill>
            <a:srgbClr val="0E124A"/>
          </a:solidFill>
          <a:ln>
            <a:solidFill>
              <a:srgbClr val="0E124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145BF16D-6D3C-52C1-B4CB-0DA86FFDD7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063" y="92168"/>
            <a:ext cx="960107" cy="339920"/>
          </a:xfrm>
          <a:prstGeom prst="rect">
            <a:avLst/>
          </a:prstGeom>
        </p:spPr>
      </p:pic>
      <p:pic>
        <p:nvPicPr>
          <p:cNvPr id="10" name="Grafik 16">
            <a:extLst>
              <a:ext uri="{FF2B5EF4-FFF2-40B4-BE49-F238E27FC236}">
                <a16:creationId xmlns:a16="http://schemas.microsoft.com/office/drawing/2014/main" id="{3C4675D3-C765-D6CF-0B7D-A0938BC6DE4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D96ADB-034C-BC4E-FA1B-E3A88E5BE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3171" y="79565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C804D2AE-2E06-D54F-A59E-408327E0CF57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05A189F-AD00-9487-99F6-B52C3CE9436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903" y="-16889"/>
            <a:ext cx="930050" cy="55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837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D8C40688-BA17-1A47-3E61-5A61E6F56577}"/>
              </a:ext>
            </a:extLst>
          </p:cNvPr>
          <p:cNvSpPr/>
          <p:nvPr userDrawn="1"/>
        </p:nvSpPr>
        <p:spPr>
          <a:xfrm>
            <a:off x="0" y="0"/>
            <a:ext cx="12192000" cy="524256"/>
          </a:xfrm>
          <a:prstGeom prst="rect">
            <a:avLst/>
          </a:prstGeom>
          <a:solidFill>
            <a:srgbClr val="0E124A"/>
          </a:solidFill>
          <a:ln>
            <a:solidFill>
              <a:srgbClr val="0E124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145BF16D-6D3C-52C1-B4CB-0DA86FFDD7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063" y="92168"/>
            <a:ext cx="960107" cy="339920"/>
          </a:xfrm>
          <a:prstGeom prst="rect">
            <a:avLst/>
          </a:prstGeom>
        </p:spPr>
      </p:pic>
      <p:pic>
        <p:nvPicPr>
          <p:cNvPr id="10" name="Grafik 16">
            <a:extLst>
              <a:ext uri="{FF2B5EF4-FFF2-40B4-BE49-F238E27FC236}">
                <a16:creationId xmlns:a16="http://schemas.microsoft.com/office/drawing/2014/main" id="{3C4675D3-C765-D6CF-0B7D-A0938BC6DE4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D96ADB-034C-BC4E-FA1B-E3A88E5BE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3171" y="79565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C804D2AE-2E06-D54F-A59E-408327E0CF57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76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2" y="12662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30" y="120000"/>
            <a:ext cx="597087" cy="24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6750F1-C42B-FAA8-EDD5-2785691BBAD8}"/>
              </a:ext>
            </a:extLst>
          </p:cNvPr>
          <p:cNvSpPr txBox="1"/>
          <p:nvPr userDrawn="1"/>
        </p:nvSpPr>
        <p:spPr>
          <a:xfrm>
            <a:off x="2351584" y="-84381"/>
            <a:ext cx="8928992" cy="96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rgbClr val="FFFF00"/>
                </a:solidFill>
              </a:rPr>
              <a:t>Fabrizio Palla – Pisa &amp; CERN </a:t>
            </a:r>
            <a:r>
              <a:rPr lang="en-IT" sz="1400" dirty="0">
                <a:solidFill>
                  <a:schemeClr val="bg1"/>
                </a:solidFill>
              </a:rPr>
              <a:t>– </a:t>
            </a:r>
            <a:r>
              <a:rPr lang="en-IT" sz="1400" dirty="0">
                <a:solidFill>
                  <a:srgbClr val="92D050"/>
                </a:solidFill>
              </a:rPr>
              <a:t>Vertex issues and optimisations </a:t>
            </a:r>
            <a:r>
              <a:rPr lang="en-IT" sz="1400" dirty="0">
                <a:solidFill>
                  <a:schemeClr val="bg1"/>
                </a:solidFill>
              </a:rPr>
              <a:t>- </a:t>
            </a:r>
            <a:r>
              <a:rPr lang="en-IT" sz="1400" i="1" dirty="0">
                <a:solidFill>
                  <a:schemeClr val="bg1"/>
                </a:solidFill>
              </a:rPr>
              <a:t>FCC-ee Tracking workshop – BNL – 7-9 May 2025</a:t>
            </a:r>
            <a:endParaRPr lang="en-I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5" r:id="rId2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57DDB4F-F311-FA5E-ADD9-88865E6D9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EEE6217-E182-2EE5-47B6-36F863F7C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5779EE-2E27-399D-33A0-0227AC384F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653ECD0-158A-F328-B23C-15A07300E3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C2FF7B-4848-62CD-2707-B994F28610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04D2AE-2E06-D54F-A59E-408327E0CF5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2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10522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12" Type="http://schemas.openxmlformats.org/officeDocument/2006/relationships/image" Target="../media/image1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11" Type="http://schemas.openxmlformats.org/officeDocument/2006/relationships/image" Target="../media/image4.jpg"/><Relationship Id="rId5" Type="http://schemas.openxmlformats.org/officeDocument/2006/relationships/image" Target="../media/image8.jp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7" Type="http://schemas.openxmlformats.org/officeDocument/2006/relationships/image" Target="../media/image2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E57E067-3AB0-B7E2-E0BC-A564A7CF0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D2AE-2E06-D54F-A59E-408327E0CF5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B2F6A9F-87EB-00B4-97FC-0F946382BB51}"/>
              </a:ext>
            </a:extLst>
          </p:cNvPr>
          <p:cNvSpPr txBox="1">
            <a:spLocks/>
          </p:cNvSpPr>
          <p:nvPr/>
        </p:nvSpPr>
        <p:spPr>
          <a:xfrm>
            <a:off x="590400" y="3308953"/>
            <a:ext cx="11017800" cy="2387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685800" rtl="0" eaLnBrk="1" latinLnBrk="0" hangingPunct="1">
              <a:lnSpc>
                <a:spcPts val="4751"/>
              </a:lnSpc>
              <a:spcBef>
                <a:spcPct val="0"/>
              </a:spcBef>
              <a:buNone/>
              <a:defRPr sz="48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ts val="4751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D1A9DBE-75EF-C98B-13A3-71062F163DDF}"/>
              </a:ext>
            </a:extLst>
          </p:cNvPr>
          <p:cNvSpPr txBox="1"/>
          <p:nvPr/>
        </p:nvSpPr>
        <p:spPr>
          <a:xfrm>
            <a:off x="1833030" y="2151730"/>
            <a:ext cx="8525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Geneva"/>
              </a:rPr>
              <a:t>Status of the Inner vertex layout for FCC-ee </a:t>
            </a:r>
            <a:endParaRPr lang="it-IT" sz="3200" dirty="0">
              <a:solidFill>
                <a:schemeClr val="bg1"/>
              </a:solidFill>
              <a:latin typeface="Geneva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B1D22EC-D45D-FA67-8593-D38652FCC438}"/>
              </a:ext>
            </a:extLst>
          </p:cNvPr>
          <p:cNvSpPr txBox="1"/>
          <p:nvPr/>
        </p:nvSpPr>
        <p:spPr>
          <a:xfrm>
            <a:off x="2684353" y="3620832"/>
            <a:ext cx="6823289" cy="2780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it-IT" sz="2400" baseline="30000" dirty="0">
                <a:solidFill>
                  <a:srgbClr val="FFFF00"/>
                </a:solidFill>
                <a:latin typeface="Geneva"/>
                <a:ea typeface="Times New Roman" panose="02020603050405020304" pitchFamily="18" charset="0"/>
                <a:cs typeface="Poppins" pitchFamily="2" charset="77"/>
              </a:rPr>
              <a:t>Gherardo Ammirabile</a:t>
            </a: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it-IT" sz="2400" baseline="30000" dirty="0">
                <a:solidFill>
                  <a:schemeClr val="bg1"/>
                </a:solidFill>
                <a:latin typeface="Geneva"/>
                <a:ea typeface="Times New Roman" panose="02020603050405020304" pitchFamily="18" charset="0"/>
                <a:cs typeface="Poppins" pitchFamily="2" charset="77"/>
              </a:rPr>
              <a:t>Filippo Bosi, Andrea Moggi, Maurizio Massa,</a:t>
            </a: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it-IT" sz="2400" baseline="30000" dirty="0">
                <a:solidFill>
                  <a:schemeClr val="bg1"/>
                </a:solidFill>
                <a:latin typeface="Geneva"/>
                <a:ea typeface="Times New Roman" panose="02020603050405020304" pitchFamily="18" charset="0"/>
                <a:cs typeface="Poppins" pitchFamily="2" charset="77"/>
              </a:rPr>
              <a:t>Fabrizio Palla</a:t>
            </a: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endParaRPr lang="it-IT" sz="1600" i="1" dirty="0">
              <a:solidFill>
                <a:srgbClr val="F6FDA3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it-IT" sz="1600" i="1" dirty="0">
                <a:solidFill>
                  <a:srgbClr val="F6FDA3"/>
                </a:solidFill>
                <a:latin typeface="Geneva"/>
                <a:ea typeface="Times New Roman" panose="02020603050405020304" pitchFamily="18" charset="0"/>
                <a:cs typeface="Poppins" pitchFamily="2" charset="77"/>
              </a:rPr>
              <a:t>INFN Pisa</a:t>
            </a: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endParaRPr lang="it-IT" sz="1600" i="1" dirty="0">
              <a:solidFill>
                <a:srgbClr val="F6FDA3"/>
              </a:solidFill>
              <a:latin typeface="Geneva"/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it-IT" sz="1600" i="1" dirty="0">
                <a:solidFill>
                  <a:srgbClr val="92D050"/>
                </a:solidFill>
                <a:latin typeface="Geneva"/>
                <a:ea typeface="Times New Roman" panose="02020603050405020304" pitchFamily="18" charset="0"/>
                <a:cs typeface="Poppins" pitchFamily="2" charset="77"/>
              </a:rPr>
              <a:t>CERN, DRD8 Collaboration Meeting</a:t>
            </a: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it-IT" sz="1600" i="1" dirty="0">
                <a:solidFill>
                  <a:srgbClr val="92D050"/>
                </a:solidFill>
                <a:latin typeface="Geneva"/>
                <a:ea typeface="Times New Roman" panose="02020603050405020304" pitchFamily="18" charset="0"/>
                <a:cs typeface="Poppins" pitchFamily="2" charset="77"/>
              </a:rPr>
              <a:t>14/10/2025</a:t>
            </a:r>
          </a:p>
        </p:txBody>
      </p:sp>
    </p:spTree>
    <p:extLst>
      <p:ext uri="{BB962C8B-B14F-4D97-AF65-F5344CB8AC3E}">
        <p14:creationId xmlns:p14="http://schemas.microsoft.com/office/powerpoint/2010/main" val="11213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5683E048-DAE9-F913-C827-123040F964BB}"/>
              </a:ext>
            </a:extLst>
          </p:cNvPr>
          <p:cNvSpPr txBox="1"/>
          <p:nvPr/>
        </p:nvSpPr>
        <p:spPr>
          <a:xfrm>
            <a:off x="634064" y="799531"/>
            <a:ext cx="3499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FF6600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Layer 1</a:t>
            </a:r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:</a:t>
            </a:r>
          </a:p>
          <a:p>
            <a:pPr algn="ctr"/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15 </a:t>
            </a:r>
            <a:r>
              <a:rPr lang="it-IT" dirty="0" err="1">
                <a:latin typeface="Geneva" panose="020B0503030404040204" pitchFamily="34" charset="0"/>
                <a:ea typeface="Geneva" panose="020B0503030404040204" pitchFamily="34" charset="0"/>
              </a:rPr>
              <a:t>staves</a:t>
            </a:r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 of 6 </a:t>
            </a:r>
            <a:r>
              <a:rPr lang="it-IT" dirty="0" err="1">
                <a:latin typeface="Geneva" panose="020B0503030404040204" pitchFamily="34" charset="0"/>
                <a:ea typeface="Geneva" panose="020B0503030404040204" pitchFamily="34" charset="0"/>
              </a:rPr>
              <a:t>modules</a:t>
            </a:r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 </a:t>
            </a:r>
            <a:r>
              <a:rPr lang="it-IT" dirty="0" err="1">
                <a:latin typeface="Geneva" panose="020B0503030404040204" pitchFamily="34" charset="0"/>
                <a:ea typeface="Geneva" panose="020B0503030404040204" pitchFamily="34" charset="0"/>
              </a:rPr>
              <a:t>each</a:t>
            </a:r>
            <a:endParaRPr lang="it-IT" dirty="0">
              <a:latin typeface="Geneva" panose="020B0503030404040204" pitchFamily="34" charset="0"/>
              <a:ea typeface="Geneva" panose="020B0503030404040204" pitchFamily="34" charset="0"/>
            </a:endParaRPr>
          </a:p>
          <a:p>
            <a:pPr algn="ctr"/>
            <a:r>
              <a:rPr lang="it-IT" u="sng" dirty="0">
                <a:latin typeface="Geneva" panose="020B0503030404040204" pitchFamily="34" charset="0"/>
                <a:ea typeface="Geneva" panose="020B0503030404040204" pitchFamily="34" charset="0"/>
              </a:rPr>
              <a:t>Power budget ≈ 12 W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7BB834FC-C69A-E3F4-9D20-6AA57149FC77}"/>
              </a:ext>
            </a:extLst>
          </p:cNvPr>
          <p:cNvGrpSpPr/>
          <p:nvPr/>
        </p:nvGrpSpPr>
        <p:grpSpPr>
          <a:xfrm>
            <a:off x="424675" y="1701899"/>
            <a:ext cx="3709040" cy="2141878"/>
            <a:chOff x="424675" y="1701899"/>
            <a:chExt cx="3709040" cy="2141878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2A6DB4D7-7269-F4AE-9E29-C3E4CF5398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46" t="32400" r="19189" b="36082"/>
            <a:stretch/>
          </p:blipFill>
          <p:spPr>
            <a:xfrm>
              <a:off x="424675" y="2576915"/>
              <a:ext cx="3709040" cy="1092339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E6C1B956-EA5B-F8CB-E3A0-E8E335757E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76" t="34772" r="36186" b="43045"/>
            <a:stretch/>
          </p:blipFill>
          <p:spPr>
            <a:xfrm>
              <a:off x="863078" y="1701899"/>
              <a:ext cx="2966866" cy="1105816"/>
            </a:xfrm>
            <a:prstGeom prst="rect">
              <a:avLst/>
            </a:prstGeom>
          </p:spPr>
        </p:pic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83BDA22A-A6B8-F807-F342-4415BA393BA3}"/>
                </a:ext>
              </a:extLst>
            </p:cNvPr>
            <p:cNvCxnSpPr>
              <a:cxnSpLocks/>
            </p:cNvCxnSpPr>
            <p:nvPr/>
          </p:nvCxnSpPr>
          <p:spPr>
            <a:xfrm>
              <a:off x="501949" y="3787529"/>
              <a:ext cx="349379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358BF656-6410-A301-0AB0-21FDAD5F154D}"/>
                </a:ext>
              </a:extLst>
            </p:cNvPr>
            <p:cNvSpPr txBox="1"/>
            <p:nvPr/>
          </p:nvSpPr>
          <p:spPr>
            <a:xfrm>
              <a:off x="1719781" y="3474445"/>
              <a:ext cx="13282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Geneva" panose="020B0503030404040204"/>
                </a:rPr>
                <a:t>227.4 mm</a:t>
              </a: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9CF0CCD9-5F3F-6C65-CE57-CBE61A3A47DD}"/>
              </a:ext>
            </a:extLst>
          </p:cNvPr>
          <p:cNvGrpSpPr/>
          <p:nvPr/>
        </p:nvGrpSpPr>
        <p:grpSpPr>
          <a:xfrm>
            <a:off x="1781659" y="3837438"/>
            <a:ext cx="1062185" cy="1092558"/>
            <a:chOff x="1670005" y="3939930"/>
            <a:chExt cx="1470627" cy="1467680"/>
          </a:xfrm>
        </p:grpSpPr>
        <p:pic>
          <p:nvPicPr>
            <p:cNvPr id="24" name="Immagine 23">
              <a:extLst>
                <a:ext uri="{FF2B5EF4-FFF2-40B4-BE49-F238E27FC236}">
                  <a16:creationId xmlns:a16="http://schemas.microsoft.com/office/drawing/2014/main" id="{822A0866-05E0-D1E0-9F56-5EE8313B5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85" t="16302" r="33262" b="15923"/>
            <a:stretch/>
          </p:blipFill>
          <p:spPr>
            <a:xfrm>
              <a:off x="1670005" y="3939930"/>
              <a:ext cx="1384956" cy="1467680"/>
            </a:xfrm>
            <a:prstGeom prst="rect">
              <a:avLst/>
            </a:prstGeom>
          </p:spPr>
        </p:pic>
        <p:cxnSp>
          <p:nvCxnSpPr>
            <p:cNvPr id="26" name="Connettore 2 25">
              <a:extLst>
                <a:ext uri="{FF2B5EF4-FFF2-40B4-BE49-F238E27FC236}">
                  <a16:creationId xmlns:a16="http://schemas.microsoft.com/office/drawing/2014/main" id="{2A658AA1-DF71-D993-3264-1426122D1674}"/>
                </a:ext>
              </a:extLst>
            </p:cNvPr>
            <p:cNvCxnSpPr>
              <a:cxnSpLocks/>
            </p:cNvCxnSpPr>
            <p:nvPr/>
          </p:nvCxnSpPr>
          <p:spPr>
            <a:xfrm>
              <a:off x="2357677" y="4205574"/>
              <a:ext cx="0" cy="38950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C227B3D6-7E2D-3A28-3033-C975A18EE533}"/>
                </a:ext>
              </a:extLst>
            </p:cNvPr>
            <p:cNvSpPr txBox="1"/>
            <p:nvPr/>
          </p:nvSpPr>
          <p:spPr>
            <a:xfrm>
              <a:off x="2041671" y="4521593"/>
              <a:ext cx="1098961" cy="454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latin typeface="Geneva" panose="020B0503030404040204"/>
                </a:rPr>
                <a:t>13.7</a:t>
              </a:r>
            </a:p>
          </p:txBody>
        </p:sp>
      </p:grp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AC4299C0-8652-C4D9-953C-A58CB4B4580B}"/>
              </a:ext>
            </a:extLst>
          </p:cNvPr>
          <p:cNvSpPr txBox="1"/>
          <p:nvPr/>
        </p:nvSpPr>
        <p:spPr>
          <a:xfrm>
            <a:off x="4386956" y="794509"/>
            <a:ext cx="34180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accent6">
                    <a:lumMod val="7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Layer 2</a:t>
            </a:r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:</a:t>
            </a:r>
          </a:p>
          <a:p>
            <a:pPr algn="ctr"/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24 </a:t>
            </a:r>
            <a:r>
              <a:rPr lang="it-IT" dirty="0" err="1">
                <a:latin typeface="Geneva" panose="020B0503030404040204" pitchFamily="34" charset="0"/>
                <a:ea typeface="Geneva" panose="020B0503030404040204" pitchFamily="34" charset="0"/>
              </a:rPr>
              <a:t>staves</a:t>
            </a:r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 of 10 </a:t>
            </a:r>
            <a:r>
              <a:rPr lang="it-IT" dirty="0" err="1">
                <a:latin typeface="Geneva" panose="020B0503030404040204" pitchFamily="34" charset="0"/>
                <a:ea typeface="Geneva" panose="020B0503030404040204" pitchFamily="34" charset="0"/>
              </a:rPr>
              <a:t>modules</a:t>
            </a:r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 </a:t>
            </a:r>
            <a:r>
              <a:rPr lang="it-IT" dirty="0" err="1">
                <a:latin typeface="Geneva" panose="020B0503030404040204" pitchFamily="34" charset="0"/>
                <a:ea typeface="Geneva" panose="020B0503030404040204" pitchFamily="34" charset="0"/>
              </a:rPr>
              <a:t>each</a:t>
            </a:r>
            <a:endParaRPr lang="it-IT" dirty="0">
              <a:latin typeface="Geneva" panose="020B0503030404040204" pitchFamily="34" charset="0"/>
              <a:ea typeface="Geneva" panose="020B0503030404040204" pitchFamily="34" charset="0"/>
            </a:endParaRPr>
          </a:p>
          <a:p>
            <a:pPr algn="ctr"/>
            <a:r>
              <a:rPr lang="it-IT" u="sng" dirty="0">
                <a:latin typeface="Geneva" panose="020B0503030404040204" pitchFamily="34" charset="0"/>
                <a:ea typeface="Geneva" panose="020B0503030404040204" pitchFamily="34" charset="0"/>
              </a:rPr>
              <a:t>Power budget ≈ 32 W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03803FC-C31B-C13C-6EFD-0D424809B1C8}"/>
              </a:ext>
            </a:extLst>
          </p:cNvPr>
          <p:cNvSpPr txBox="1"/>
          <p:nvPr/>
        </p:nvSpPr>
        <p:spPr>
          <a:xfrm>
            <a:off x="8338021" y="778569"/>
            <a:ext cx="34180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0070C0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Layer 3</a:t>
            </a:r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:</a:t>
            </a:r>
          </a:p>
          <a:p>
            <a:pPr algn="ctr"/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36 </a:t>
            </a:r>
            <a:r>
              <a:rPr lang="it-IT" dirty="0" err="1">
                <a:latin typeface="Geneva" panose="020B0503030404040204" pitchFamily="34" charset="0"/>
                <a:ea typeface="Geneva" panose="020B0503030404040204" pitchFamily="34" charset="0"/>
              </a:rPr>
              <a:t>staves</a:t>
            </a:r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 of 16 </a:t>
            </a:r>
            <a:r>
              <a:rPr lang="it-IT" dirty="0" err="1">
                <a:latin typeface="Geneva" panose="020B0503030404040204" pitchFamily="34" charset="0"/>
                <a:ea typeface="Geneva" panose="020B0503030404040204" pitchFamily="34" charset="0"/>
              </a:rPr>
              <a:t>modules</a:t>
            </a:r>
            <a:r>
              <a:rPr lang="it-IT" dirty="0">
                <a:latin typeface="Geneva" panose="020B0503030404040204" pitchFamily="34" charset="0"/>
                <a:ea typeface="Geneva" panose="020B0503030404040204" pitchFamily="34" charset="0"/>
              </a:rPr>
              <a:t> </a:t>
            </a:r>
            <a:r>
              <a:rPr lang="it-IT" dirty="0" err="1">
                <a:latin typeface="Geneva" panose="020B0503030404040204" pitchFamily="34" charset="0"/>
                <a:ea typeface="Geneva" panose="020B0503030404040204" pitchFamily="34" charset="0"/>
              </a:rPr>
              <a:t>each</a:t>
            </a:r>
            <a:endParaRPr lang="it-IT" dirty="0">
              <a:latin typeface="Geneva" panose="020B0503030404040204" pitchFamily="34" charset="0"/>
              <a:ea typeface="Geneva" panose="020B0503030404040204" pitchFamily="34" charset="0"/>
            </a:endParaRPr>
          </a:p>
          <a:p>
            <a:pPr algn="ctr"/>
            <a:r>
              <a:rPr lang="it-IT" u="sng" dirty="0">
                <a:latin typeface="Geneva" panose="020B0503030404040204" pitchFamily="34" charset="0"/>
                <a:ea typeface="Geneva" panose="020B0503030404040204" pitchFamily="34" charset="0"/>
              </a:rPr>
              <a:t>Power budget ≈ 77 W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BC7892AC-9D83-8B6C-A3D1-7D711D0C0E84}"/>
              </a:ext>
            </a:extLst>
          </p:cNvPr>
          <p:cNvGrpSpPr/>
          <p:nvPr/>
        </p:nvGrpSpPr>
        <p:grpSpPr>
          <a:xfrm>
            <a:off x="4272488" y="1703749"/>
            <a:ext cx="3795053" cy="2140028"/>
            <a:chOff x="4272488" y="1703749"/>
            <a:chExt cx="3795053" cy="2140028"/>
          </a:xfrm>
        </p:grpSpPr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6BE83DB2-7C7D-12FF-2763-455BE2F11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91" t="29907" r="25516" b="37367"/>
            <a:stretch/>
          </p:blipFill>
          <p:spPr>
            <a:xfrm>
              <a:off x="4541624" y="1703749"/>
              <a:ext cx="3108746" cy="1064201"/>
            </a:xfrm>
            <a:prstGeom prst="rect">
              <a:avLst/>
            </a:prstGeom>
          </p:spPr>
        </p:pic>
        <p:pic>
          <p:nvPicPr>
            <p:cNvPr id="41" name="Immagine 40">
              <a:extLst>
                <a:ext uri="{FF2B5EF4-FFF2-40B4-BE49-F238E27FC236}">
                  <a16:creationId xmlns:a16="http://schemas.microsoft.com/office/drawing/2014/main" id="{BC0EF751-0D82-8612-A711-62F07A8D48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12" t="29678" r="3445" b="32228"/>
            <a:stretch/>
          </p:blipFill>
          <p:spPr>
            <a:xfrm>
              <a:off x="4272488" y="2732854"/>
              <a:ext cx="3795053" cy="892297"/>
            </a:xfrm>
            <a:prstGeom prst="rect">
              <a:avLst/>
            </a:prstGeom>
          </p:spPr>
        </p:pic>
        <p:cxnSp>
          <p:nvCxnSpPr>
            <p:cNvPr id="42" name="Connettore 2 41">
              <a:extLst>
                <a:ext uri="{FF2B5EF4-FFF2-40B4-BE49-F238E27FC236}">
                  <a16:creationId xmlns:a16="http://schemas.microsoft.com/office/drawing/2014/main" id="{C1B3B88A-7B9A-CCF7-6C67-5065A564F4BC}"/>
                </a:ext>
              </a:extLst>
            </p:cNvPr>
            <p:cNvCxnSpPr>
              <a:cxnSpLocks/>
            </p:cNvCxnSpPr>
            <p:nvPr/>
          </p:nvCxnSpPr>
          <p:spPr>
            <a:xfrm>
              <a:off x="4362457" y="3787528"/>
              <a:ext cx="355892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0AAA2B33-A122-D1C2-13F7-56D5F24C9510}"/>
                </a:ext>
              </a:extLst>
            </p:cNvPr>
            <p:cNvSpPr txBox="1"/>
            <p:nvPr/>
          </p:nvSpPr>
          <p:spPr>
            <a:xfrm>
              <a:off x="5709761" y="3474445"/>
              <a:ext cx="1248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Geneva" panose="020B0503030404040204"/>
                </a:rPr>
                <a:t>356.2 mm</a:t>
              </a:r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CAFCC74C-A875-8F2F-C91E-BA246FF2C9E3}"/>
              </a:ext>
            </a:extLst>
          </p:cNvPr>
          <p:cNvGrpSpPr/>
          <p:nvPr/>
        </p:nvGrpSpPr>
        <p:grpSpPr>
          <a:xfrm>
            <a:off x="5493067" y="3818157"/>
            <a:ext cx="1157713" cy="1041990"/>
            <a:chOff x="5493067" y="3818156"/>
            <a:chExt cx="1682179" cy="1607627"/>
          </a:xfrm>
        </p:grpSpPr>
        <p:pic>
          <p:nvPicPr>
            <p:cNvPr id="49" name="Immagine 48">
              <a:extLst>
                <a:ext uri="{FF2B5EF4-FFF2-40B4-BE49-F238E27FC236}">
                  <a16:creationId xmlns:a16="http://schemas.microsoft.com/office/drawing/2014/main" id="{1F09B635-5424-83B5-5736-2AD40FEA44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04" r="21781"/>
            <a:stretch/>
          </p:blipFill>
          <p:spPr>
            <a:xfrm>
              <a:off x="5493067" y="3818156"/>
              <a:ext cx="1682179" cy="1607627"/>
            </a:xfrm>
            <a:prstGeom prst="rect">
              <a:avLst/>
            </a:prstGeom>
          </p:spPr>
        </p:pic>
        <p:cxnSp>
          <p:nvCxnSpPr>
            <p:cNvPr id="50" name="Connettore 2 49">
              <a:extLst>
                <a:ext uri="{FF2B5EF4-FFF2-40B4-BE49-F238E27FC236}">
                  <a16:creationId xmlns:a16="http://schemas.microsoft.com/office/drawing/2014/main" id="{079C2FFF-6AB5-3BA4-B303-607E4FBAE4D4}"/>
                </a:ext>
              </a:extLst>
            </p:cNvPr>
            <p:cNvCxnSpPr>
              <a:cxnSpLocks/>
            </p:cNvCxnSpPr>
            <p:nvPr/>
          </p:nvCxnSpPr>
          <p:spPr>
            <a:xfrm>
              <a:off x="6334157" y="4079078"/>
              <a:ext cx="0" cy="54289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CasellaDiTesto 51">
              <a:extLst>
                <a:ext uri="{FF2B5EF4-FFF2-40B4-BE49-F238E27FC236}">
                  <a16:creationId xmlns:a16="http://schemas.microsoft.com/office/drawing/2014/main" id="{65DAA000-734E-34EE-C0BC-8B8827166409}"/>
                </a:ext>
              </a:extLst>
            </p:cNvPr>
            <p:cNvSpPr txBox="1"/>
            <p:nvPr/>
          </p:nvSpPr>
          <p:spPr>
            <a:xfrm>
              <a:off x="5894651" y="4501955"/>
              <a:ext cx="1018946" cy="5223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latin typeface="Geneva" panose="020B0503030404040204"/>
                </a:rPr>
                <a:t>23.7</a:t>
              </a:r>
            </a:p>
          </p:txBody>
        </p:sp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A0B740BF-61AA-4EBD-A54B-FAF2A15EDCAD}"/>
              </a:ext>
            </a:extLst>
          </p:cNvPr>
          <p:cNvGrpSpPr/>
          <p:nvPr/>
        </p:nvGrpSpPr>
        <p:grpSpPr>
          <a:xfrm>
            <a:off x="8173183" y="1577300"/>
            <a:ext cx="3795053" cy="2263495"/>
            <a:chOff x="8173183" y="1577300"/>
            <a:chExt cx="3795053" cy="2263495"/>
          </a:xfrm>
        </p:grpSpPr>
        <p:pic>
          <p:nvPicPr>
            <p:cNvPr id="38" name="Immagine 37">
              <a:extLst>
                <a:ext uri="{FF2B5EF4-FFF2-40B4-BE49-F238E27FC236}">
                  <a16:creationId xmlns:a16="http://schemas.microsoft.com/office/drawing/2014/main" id="{8FAE8D61-8D3A-8EC2-C11E-B56C2FA4FE5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0" t="21308" r="11203" b="30211"/>
            <a:stretch/>
          </p:blipFill>
          <p:spPr>
            <a:xfrm>
              <a:off x="8190063" y="1577300"/>
              <a:ext cx="3577262" cy="1172503"/>
            </a:xfrm>
            <a:prstGeom prst="rect">
              <a:avLst/>
            </a:prstGeom>
          </p:spPr>
        </p:pic>
        <p:pic>
          <p:nvPicPr>
            <p:cNvPr id="54" name="Immagine 53">
              <a:extLst>
                <a:ext uri="{FF2B5EF4-FFF2-40B4-BE49-F238E27FC236}">
                  <a16:creationId xmlns:a16="http://schemas.microsoft.com/office/drawing/2014/main" id="{9CFBDBAD-1FD0-7237-C6DF-B3A9CEDC2CC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75" t="38402" r="6355" b="30650"/>
            <a:stretch/>
          </p:blipFill>
          <p:spPr>
            <a:xfrm>
              <a:off x="8173183" y="2760330"/>
              <a:ext cx="3795053" cy="812219"/>
            </a:xfrm>
            <a:prstGeom prst="rect">
              <a:avLst/>
            </a:prstGeom>
          </p:spPr>
        </p:pic>
        <p:cxnSp>
          <p:nvCxnSpPr>
            <p:cNvPr id="55" name="Connettore 2 54">
              <a:extLst>
                <a:ext uri="{FF2B5EF4-FFF2-40B4-BE49-F238E27FC236}">
                  <a16:creationId xmlns:a16="http://schemas.microsoft.com/office/drawing/2014/main" id="{39EA464C-259B-CF8B-55FD-C2760C203575}"/>
                </a:ext>
              </a:extLst>
            </p:cNvPr>
            <p:cNvCxnSpPr>
              <a:cxnSpLocks/>
            </p:cNvCxnSpPr>
            <p:nvPr/>
          </p:nvCxnSpPr>
          <p:spPr>
            <a:xfrm>
              <a:off x="8267600" y="3787528"/>
              <a:ext cx="355892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asellaDiTesto 55">
              <a:extLst>
                <a:ext uri="{FF2B5EF4-FFF2-40B4-BE49-F238E27FC236}">
                  <a16:creationId xmlns:a16="http://schemas.microsoft.com/office/drawing/2014/main" id="{5DDEA705-55B0-8C7D-BE5C-D0C90239CA86}"/>
                </a:ext>
              </a:extLst>
            </p:cNvPr>
            <p:cNvSpPr txBox="1"/>
            <p:nvPr/>
          </p:nvSpPr>
          <p:spPr>
            <a:xfrm>
              <a:off x="9669650" y="3471463"/>
              <a:ext cx="14276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Geneva" panose="020B0503030404040204"/>
                </a:rPr>
                <a:t>549.4 mm</a:t>
              </a:r>
            </a:p>
          </p:txBody>
        </p: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70F3359D-C867-1CD0-CF03-F10CA28B074E}"/>
              </a:ext>
            </a:extLst>
          </p:cNvPr>
          <p:cNvGrpSpPr/>
          <p:nvPr/>
        </p:nvGrpSpPr>
        <p:grpSpPr>
          <a:xfrm>
            <a:off x="9425980" y="3818157"/>
            <a:ext cx="1349464" cy="1215552"/>
            <a:chOff x="9385480" y="3849891"/>
            <a:chExt cx="1837862" cy="1691451"/>
          </a:xfrm>
        </p:grpSpPr>
        <p:pic>
          <p:nvPicPr>
            <p:cNvPr id="58" name="Immagine 57">
              <a:extLst>
                <a:ext uri="{FF2B5EF4-FFF2-40B4-BE49-F238E27FC236}">
                  <a16:creationId xmlns:a16="http://schemas.microsoft.com/office/drawing/2014/main" id="{AF9F1630-50FE-C09F-B5D9-A2F6E170C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89" t="5327" r="23687" b="7435"/>
            <a:stretch/>
          </p:blipFill>
          <p:spPr>
            <a:xfrm>
              <a:off x="9385480" y="3849891"/>
              <a:ext cx="1700750" cy="1691451"/>
            </a:xfrm>
            <a:prstGeom prst="rect">
              <a:avLst/>
            </a:prstGeom>
          </p:spPr>
        </p:pic>
        <p:cxnSp>
          <p:nvCxnSpPr>
            <p:cNvPr id="59" name="Connettore 2 58">
              <a:extLst>
                <a:ext uri="{FF2B5EF4-FFF2-40B4-BE49-F238E27FC236}">
                  <a16:creationId xmlns:a16="http://schemas.microsoft.com/office/drawing/2014/main" id="{9573DC11-2124-545B-C158-ECF237A515A3}"/>
                </a:ext>
              </a:extLst>
            </p:cNvPr>
            <p:cNvCxnSpPr>
              <a:cxnSpLocks/>
            </p:cNvCxnSpPr>
            <p:nvPr/>
          </p:nvCxnSpPr>
          <p:spPr>
            <a:xfrm>
              <a:off x="10235855" y="4066886"/>
              <a:ext cx="0" cy="54289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CasellaDiTesto 59">
              <a:extLst>
                <a:ext uri="{FF2B5EF4-FFF2-40B4-BE49-F238E27FC236}">
                  <a16:creationId xmlns:a16="http://schemas.microsoft.com/office/drawing/2014/main" id="{9A4019FC-7808-D929-4EDD-317CC52B3D62}"/>
                </a:ext>
              </a:extLst>
            </p:cNvPr>
            <p:cNvSpPr txBox="1"/>
            <p:nvPr/>
          </p:nvSpPr>
          <p:spPr>
            <a:xfrm>
              <a:off x="9937521" y="4533596"/>
              <a:ext cx="1285821" cy="471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latin typeface="Geneva" panose="020B0503030404040204"/>
                </a:rPr>
                <a:t>35.6</a:t>
              </a:r>
              <a:r>
                <a:rPr lang="it-IT" sz="900" dirty="0"/>
                <a:t> </a:t>
              </a:r>
            </a:p>
          </p:txBody>
        </p:sp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33EA4D6-48A1-F721-DB8C-F850988818FE}"/>
              </a:ext>
            </a:extLst>
          </p:cNvPr>
          <p:cNvSpPr txBox="1"/>
          <p:nvPr/>
        </p:nvSpPr>
        <p:spPr>
          <a:xfrm>
            <a:off x="5341956" y="503420"/>
            <a:ext cx="2104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u="sng" dirty="0">
                <a:latin typeface="Geneva" panose="020B0503030404040204"/>
              </a:rPr>
              <a:t>Inner vertex</a:t>
            </a:r>
            <a:endParaRPr lang="it-IT" dirty="0">
              <a:latin typeface="Geneva" panose="020B0503030404040204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5CD0AA0-333F-E11E-CA5A-40221E9A0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D2AE-2E06-D54F-A59E-408327E0CF57}" type="slidenum">
              <a:rPr lang="en-US" smtClean="0">
                <a:latin typeface="Geneva" panose="020B0503030404040204"/>
              </a:rPr>
              <a:pPr/>
              <a:t>2</a:t>
            </a:fld>
            <a:endParaRPr lang="en-US" dirty="0">
              <a:latin typeface="Geneva" panose="020B0503030404040204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3DC3F64C-07C9-9841-9E53-E42D72D181B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903" y="-16889"/>
            <a:ext cx="930050" cy="558030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2E6A0AC-E0BA-7741-CC58-B7BC07792EDF}"/>
              </a:ext>
            </a:extLst>
          </p:cNvPr>
          <p:cNvSpPr txBox="1"/>
          <p:nvPr/>
        </p:nvSpPr>
        <p:spPr>
          <a:xfrm>
            <a:off x="4221254" y="77461"/>
            <a:ext cx="3749492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Geneva" panose="020B0503030404040204"/>
                <a:ea typeface="Helvetica Neue" panose="02000503000000020004" pitchFamily="2" charset="0"/>
                <a:cs typeface="Helvetica Neue" panose="02000503000000020004" pitchFamily="2" charset="0"/>
              </a:rPr>
              <a:t>Gherardo Ammirabile, INFN Pisa</a:t>
            </a: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B86C69D1-A7FB-0DFC-2EF5-6F61B3DE5B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58400" y="4890775"/>
            <a:ext cx="5423227" cy="181042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57CF6CF-8E3B-D8F6-F6FE-D332A59782A4}"/>
              </a:ext>
            </a:extLst>
          </p:cNvPr>
          <p:cNvSpPr txBox="1"/>
          <p:nvPr/>
        </p:nvSpPr>
        <p:spPr>
          <a:xfrm>
            <a:off x="786418" y="92849"/>
            <a:ext cx="2818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chemeClr val="bg1"/>
                </a:solidFill>
                <a:latin typeface="Geneva"/>
                <a:ea typeface="Times New Roman" panose="02020603050405020304" pitchFamily="18" charset="0"/>
                <a:cs typeface="Poppins" pitchFamily="2" charset="77"/>
              </a:rPr>
              <a:t>DRD8-Collaboration meeting</a:t>
            </a:r>
            <a:endParaRPr lang="en-US" sz="1600" dirty="0">
              <a:solidFill>
                <a:schemeClr val="bg1"/>
              </a:solidFill>
              <a:latin typeface="Geneva" panose="020B0503030404040204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430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43445-3A07-A4F5-B276-95022436F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6EB44A3-1E69-CB61-9170-7EFB8BDF9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D2AE-2E06-D54F-A59E-408327E0CF57}" type="slidenum">
              <a:rPr lang="en-US" smtClean="0">
                <a:latin typeface="Geneva" panose="020B0503030404040204"/>
              </a:rPr>
              <a:pPr/>
              <a:t>3</a:t>
            </a:fld>
            <a:endParaRPr lang="en-US" dirty="0">
              <a:latin typeface="Geneva" panose="020B0503030404040204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875C6ECF-8C63-7ABA-0CCE-3D0335A039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903" y="-16889"/>
            <a:ext cx="930050" cy="558030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91DD5FC-9A8E-5EF6-F9B9-3621C5015285}"/>
              </a:ext>
            </a:extLst>
          </p:cNvPr>
          <p:cNvSpPr txBox="1"/>
          <p:nvPr/>
        </p:nvSpPr>
        <p:spPr>
          <a:xfrm>
            <a:off x="4221254" y="77461"/>
            <a:ext cx="3749492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Geneva" panose="020B0503030404040204"/>
                <a:ea typeface="Helvetica Neue" panose="02000503000000020004" pitchFamily="2" charset="0"/>
                <a:cs typeface="Helvetica Neue" panose="02000503000000020004" pitchFamily="2" charset="0"/>
              </a:rPr>
              <a:t>Gherardo Ammirabile, INFN Pisa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A16F299-5371-E9B6-9985-EA2EBF67D477}"/>
              </a:ext>
            </a:extLst>
          </p:cNvPr>
          <p:cNvSpPr txBox="1"/>
          <p:nvPr/>
        </p:nvSpPr>
        <p:spPr>
          <a:xfrm>
            <a:off x="4758865" y="541141"/>
            <a:ext cx="2674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u="sng" dirty="0" err="1">
                <a:latin typeface="Geneva" panose="020B0503030404040204"/>
              </a:rPr>
              <a:t>Mockup</a:t>
            </a:r>
            <a:r>
              <a:rPr lang="it-IT" b="1" u="sng" dirty="0">
                <a:latin typeface="Geneva" panose="020B0503030404040204"/>
              </a:rPr>
              <a:t> of the vertex detector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C4D1F55-E478-EF02-7540-FDFF7D21D6EC}"/>
              </a:ext>
            </a:extLst>
          </p:cNvPr>
          <p:cNvSpPr txBox="1"/>
          <p:nvPr/>
        </p:nvSpPr>
        <p:spPr>
          <a:xfrm>
            <a:off x="576016" y="1366719"/>
            <a:ext cx="8081196" cy="97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Geneva" panose="020B0503030404040204"/>
              </a:rPr>
              <a:t>Silicon </a:t>
            </a:r>
            <a:r>
              <a:rPr lang="it-IT" dirty="0" err="1">
                <a:latin typeface="Geneva" panose="020B0503030404040204"/>
              </a:rPr>
              <a:t>modules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 err="1">
                <a:latin typeface="Geneva" panose="020B0503030404040204"/>
              </a:rPr>
              <a:t>replaced</a:t>
            </a:r>
            <a:r>
              <a:rPr lang="it-IT" dirty="0">
                <a:latin typeface="Geneva" panose="020B0503030404040204"/>
              </a:rPr>
              <a:t> by a </a:t>
            </a:r>
            <a:r>
              <a:rPr lang="it-IT" dirty="0" err="1">
                <a:latin typeface="Geneva" panose="020B0503030404040204"/>
              </a:rPr>
              <a:t>brass</a:t>
            </a:r>
            <a:r>
              <a:rPr lang="it-IT" dirty="0">
                <a:latin typeface="Geneva" panose="020B0503030404040204"/>
              </a:rPr>
              <a:t> strip with the </a:t>
            </a:r>
            <a:r>
              <a:rPr lang="it-IT" dirty="0" err="1">
                <a:latin typeface="Geneva" panose="020B0503030404040204"/>
              </a:rPr>
              <a:t>same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 err="1">
                <a:latin typeface="Geneva" panose="020B0503030404040204"/>
              </a:rPr>
              <a:t>thickness</a:t>
            </a:r>
            <a:r>
              <a:rPr lang="it-IT" dirty="0">
                <a:latin typeface="Geneva" panose="020B0503030404040204"/>
              </a:rPr>
              <a:t> = 50 </a:t>
            </a:r>
            <a:r>
              <a:rPr lang="el-GR" dirty="0">
                <a:latin typeface="Geneva" panose="020B0503030404040204"/>
              </a:rPr>
              <a:t>μ</a:t>
            </a:r>
            <a:r>
              <a:rPr lang="it-IT" dirty="0">
                <a:latin typeface="Geneva" panose="020B0503030404040204"/>
              </a:rPr>
              <a:t>m</a:t>
            </a:r>
          </a:p>
          <a:p>
            <a:pPr marL="285750" indent="-28575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Geneva" panose="020B0503030404040204"/>
              </a:rPr>
              <a:t>Thermal load </a:t>
            </a:r>
            <a:r>
              <a:rPr lang="it-IT" dirty="0" err="1">
                <a:latin typeface="Geneva" panose="020B0503030404040204"/>
              </a:rPr>
              <a:t>created</a:t>
            </a:r>
            <a:r>
              <a:rPr lang="it-IT" dirty="0">
                <a:latin typeface="Geneva" panose="020B0503030404040204"/>
              </a:rPr>
              <a:t> by a </a:t>
            </a:r>
            <a:r>
              <a:rPr lang="it-IT" dirty="0" err="1">
                <a:latin typeface="Geneva" panose="020B0503030404040204"/>
              </a:rPr>
              <a:t>bonded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 err="1">
                <a:latin typeface="Geneva" panose="020B0503030404040204"/>
              </a:rPr>
              <a:t>heater</a:t>
            </a:r>
            <a:endParaRPr lang="it-IT" dirty="0">
              <a:latin typeface="Geneva" panose="020B0503030404040204"/>
            </a:endParaRPr>
          </a:p>
        </p:txBody>
      </p:sp>
      <p:grpSp>
        <p:nvGrpSpPr>
          <p:cNvPr id="66" name="Gruppo 65">
            <a:extLst>
              <a:ext uri="{FF2B5EF4-FFF2-40B4-BE49-F238E27FC236}">
                <a16:creationId xmlns:a16="http://schemas.microsoft.com/office/drawing/2014/main" id="{BB2597A1-2A1A-880F-7F9F-8E0E3049EF37}"/>
              </a:ext>
            </a:extLst>
          </p:cNvPr>
          <p:cNvGrpSpPr/>
          <p:nvPr/>
        </p:nvGrpSpPr>
        <p:grpSpPr>
          <a:xfrm>
            <a:off x="4331268" y="1914319"/>
            <a:ext cx="5757685" cy="2806280"/>
            <a:chOff x="2986545" y="2556228"/>
            <a:chExt cx="6007868" cy="2982955"/>
          </a:xfrm>
        </p:grpSpPr>
        <p:grpSp>
          <p:nvGrpSpPr>
            <p:cNvPr id="39" name="Gruppo 38">
              <a:extLst>
                <a:ext uri="{FF2B5EF4-FFF2-40B4-BE49-F238E27FC236}">
                  <a16:creationId xmlns:a16="http://schemas.microsoft.com/office/drawing/2014/main" id="{89971079-C016-C499-7C79-136965A53BAB}"/>
                </a:ext>
              </a:extLst>
            </p:cNvPr>
            <p:cNvGrpSpPr/>
            <p:nvPr/>
          </p:nvGrpSpPr>
          <p:grpSpPr>
            <a:xfrm>
              <a:off x="5232971" y="2556228"/>
              <a:ext cx="3761442" cy="2283420"/>
              <a:chOff x="5232971" y="2556228"/>
              <a:chExt cx="3761442" cy="2283420"/>
            </a:xfrm>
          </p:grpSpPr>
          <p:grpSp>
            <p:nvGrpSpPr>
              <p:cNvPr id="16" name="Gruppo 15">
                <a:extLst>
                  <a:ext uri="{FF2B5EF4-FFF2-40B4-BE49-F238E27FC236}">
                    <a16:creationId xmlns:a16="http://schemas.microsoft.com/office/drawing/2014/main" id="{450EF53F-BAF4-7BB4-3F97-94DAF23587FD}"/>
                  </a:ext>
                </a:extLst>
              </p:cNvPr>
              <p:cNvGrpSpPr/>
              <p:nvPr/>
            </p:nvGrpSpPr>
            <p:grpSpPr>
              <a:xfrm>
                <a:off x="5232971" y="2556228"/>
                <a:ext cx="3761442" cy="2283420"/>
                <a:chOff x="4292067" y="4754156"/>
                <a:chExt cx="3761442" cy="2283420"/>
              </a:xfrm>
            </p:grpSpPr>
            <p:pic>
              <p:nvPicPr>
                <p:cNvPr id="18" name="Immagine 17" descr="Immagine che contiene design&#10;&#10;Il contenuto generato dall'IA potrebbe non essere corretto.">
                  <a:extLst>
                    <a:ext uri="{FF2B5EF4-FFF2-40B4-BE49-F238E27FC236}">
                      <a16:creationId xmlns:a16="http://schemas.microsoft.com/office/drawing/2014/main" id="{350F9948-7E74-191A-8B96-F33795845B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447" t="34293" r="44368" b="32968"/>
                <a:stretch>
                  <a:fillRect/>
                </a:stretch>
              </p:blipFill>
              <p:spPr>
                <a:xfrm>
                  <a:off x="4292067" y="4754156"/>
                  <a:ext cx="1522260" cy="1900106"/>
                </a:xfrm>
                <a:prstGeom prst="rect">
                  <a:avLst/>
                </a:prstGeom>
              </p:spPr>
            </p:pic>
            <p:cxnSp>
              <p:nvCxnSpPr>
                <p:cNvPr id="22" name="Connettore 2 21">
                  <a:extLst>
                    <a:ext uri="{FF2B5EF4-FFF2-40B4-BE49-F238E27FC236}">
                      <a16:creationId xmlns:a16="http://schemas.microsoft.com/office/drawing/2014/main" id="{26EE7433-6905-7B1A-73E3-2F27085637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20036" y="5319423"/>
                  <a:ext cx="445085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ttore 2 23">
                  <a:extLst>
                    <a:ext uri="{FF2B5EF4-FFF2-40B4-BE49-F238E27FC236}">
                      <a16:creationId xmlns:a16="http://schemas.microsoft.com/office/drawing/2014/main" id="{A6B3FD9E-4ABA-C511-DBD1-9822A767D9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5182" y="4806798"/>
                  <a:ext cx="0" cy="2230778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9" name="CasellaDiTesto 28">
                  <a:extLst>
                    <a:ext uri="{FF2B5EF4-FFF2-40B4-BE49-F238E27FC236}">
                      <a16:creationId xmlns:a16="http://schemas.microsoft.com/office/drawing/2014/main" id="{8B9C17EC-36C5-1A4B-98DF-6894FD59DD87}"/>
                    </a:ext>
                  </a:extLst>
                </p:cNvPr>
                <p:cNvSpPr txBox="1"/>
                <p:nvPr/>
              </p:nvSpPr>
              <p:spPr>
                <a:xfrm>
                  <a:off x="4849637" y="4951477"/>
                  <a:ext cx="33012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b="1" dirty="0">
                      <a:latin typeface="Geneva" panose="020B0503030404040204"/>
                    </a:rPr>
                    <a:t>W</a:t>
                  </a:r>
                </a:p>
              </p:txBody>
            </p:sp>
            <p:sp>
              <p:nvSpPr>
                <p:cNvPr id="30" name="CasellaDiTesto 29">
                  <a:extLst>
                    <a:ext uri="{FF2B5EF4-FFF2-40B4-BE49-F238E27FC236}">
                      <a16:creationId xmlns:a16="http://schemas.microsoft.com/office/drawing/2014/main" id="{5F9782E7-30E4-474F-28D0-E3ED008DC7C6}"/>
                    </a:ext>
                  </a:extLst>
                </p:cNvPr>
                <p:cNvSpPr txBox="1"/>
                <p:nvPr/>
              </p:nvSpPr>
              <p:spPr>
                <a:xfrm>
                  <a:off x="7723387" y="5519543"/>
                  <a:ext cx="33012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b="1" dirty="0">
                      <a:latin typeface="Geneva" panose="020B0503030404040204"/>
                    </a:rPr>
                    <a:t>H</a:t>
                  </a:r>
                </a:p>
              </p:txBody>
            </p:sp>
          </p:grpSp>
          <p:sp>
            <p:nvSpPr>
              <p:cNvPr id="31" name="Rettangolo 30">
                <a:extLst>
                  <a:ext uri="{FF2B5EF4-FFF2-40B4-BE49-F238E27FC236}">
                    <a16:creationId xmlns:a16="http://schemas.microsoft.com/office/drawing/2014/main" id="{185EF26E-127F-164D-ECEF-4A71E838CC35}"/>
                  </a:ext>
                </a:extLst>
              </p:cNvPr>
              <p:cNvSpPr/>
              <p:nvPr/>
            </p:nvSpPr>
            <p:spPr>
              <a:xfrm>
                <a:off x="5264841" y="4215809"/>
                <a:ext cx="1427093" cy="845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Rettangolo 33">
                <a:extLst>
                  <a:ext uri="{FF2B5EF4-FFF2-40B4-BE49-F238E27FC236}">
                    <a16:creationId xmlns:a16="http://schemas.microsoft.com/office/drawing/2014/main" id="{E69A2DF4-188B-9F5F-B789-0F4047092F7F}"/>
                  </a:ext>
                </a:extLst>
              </p:cNvPr>
              <p:cNvSpPr/>
              <p:nvPr/>
            </p:nvSpPr>
            <p:spPr>
              <a:xfrm>
                <a:off x="5269935" y="4293817"/>
                <a:ext cx="1427093" cy="16251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Rettangolo 34">
                <a:extLst>
                  <a:ext uri="{FF2B5EF4-FFF2-40B4-BE49-F238E27FC236}">
                    <a16:creationId xmlns:a16="http://schemas.microsoft.com/office/drawing/2014/main" id="{EE16050F-C5EE-4DEC-FB42-1DF967F5C609}"/>
                  </a:ext>
                </a:extLst>
              </p:cNvPr>
              <p:cNvSpPr/>
              <p:nvPr/>
            </p:nvSpPr>
            <p:spPr>
              <a:xfrm>
                <a:off x="5269934" y="4461983"/>
                <a:ext cx="1427093" cy="845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Rettangolo 35">
                <a:extLst>
                  <a:ext uri="{FF2B5EF4-FFF2-40B4-BE49-F238E27FC236}">
                    <a16:creationId xmlns:a16="http://schemas.microsoft.com/office/drawing/2014/main" id="{B9905364-3D15-34B4-6139-A1586CC9E541}"/>
                  </a:ext>
                </a:extLst>
              </p:cNvPr>
              <p:cNvSpPr/>
              <p:nvPr/>
            </p:nvSpPr>
            <p:spPr>
              <a:xfrm>
                <a:off x="5269934" y="4546490"/>
                <a:ext cx="1427093" cy="45719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Rettangolo 36">
                <a:extLst>
                  <a:ext uri="{FF2B5EF4-FFF2-40B4-BE49-F238E27FC236}">
                    <a16:creationId xmlns:a16="http://schemas.microsoft.com/office/drawing/2014/main" id="{31958C82-AEF1-4834-CD62-DB7B3EDC56D7}"/>
                  </a:ext>
                </a:extLst>
              </p:cNvPr>
              <p:cNvSpPr/>
              <p:nvPr/>
            </p:nvSpPr>
            <p:spPr>
              <a:xfrm>
                <a:off x="5269933" y="4592209"/>
                <a:ext cx="1427093" cy="845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Rettangolo 37">
                <a:extLst>
                  <a:ext uri="{FF2B5EF4-FFF2-40B4-BE49-F238E27FC236}">
                    <a16:creationId xmlns:a16="http://schemas.microsoft.com/office/drawing/2014/main" id="{769658EE-0538-571F-CFF4-031F3440466C}"/>
                  </a:ext>
                </a:extLst>
              </p:cNvPr>
              <p:cNvSpPr/>
              <p:nvPr/>
            </p:nvSpPr>
            <p:spPr>
              <a:xfrm>
                <a:off x="5269932" y="4676716"/>
                <a:ext cx="1427093" cy="84507"/>
              </a:xfrm>
              <a:prstGeom prst="rect">
                <a:avLst/>
              </a:prstGeom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40" name="Connettore 2 39">
              <a:extLst>
                <a:ext uri="{FF2B5EF4-FFF2-40B4-BE49-F238E27FC236}">
                  <a16:creationId xmlns:a16="http://schemas.microsoft.com/office/drawing/2014/main" id="{7BCB5D9B-8982-E60E-8266-79124E8B04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36960" y="4241836"/>
              <a:ext cx="45116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2 40">
              <a:extLst>
                <a:ext uri="{FF2B5EF4-FFF2-40B4-BE49-F238E27FC236}">
                  <a16:creationId xmlns:a16="http://schemas.microsoft.com/office/drawing/2014/main" id="{944DC33B-2CD1-3B2C-C384-96E36BFA2B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46096" y="4241836"/>
              <a:ext cx="432897" cy="2474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>
              <a:extLst>
                <a:ext uri="{FF2B5EF4-FFF2-40B4-BE49-F238E27FC236}">
                  <a16:creationId xmlns:a16="http://schemas.microsoft.com/office/drawing/2014/main" id="{308AF4B9-8E06-D069-786B-F4BB309614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64367" y="4241836"/>
              <a:ext cx="414626" cy="3926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asellaDiTesto 45">
              <a:extLst>
                <a:ext uri="{FF2B5EF4-FFF2-40B4-BE49-F238E27FC236}">
                  <a16:creationId xmlns:a16="http://schemas.microsoft.com/office/drawing/2014/main" id="{71994D3B-DB40-7A47-358F-E3C4CDA93DAC}"/>
                </a:ext>
              </a:extLst>
            </p:cNvPr>
            <p:cNvSpPr txBox="1"/>
            <p:nvPr/>
          </p:nvSpPr>
          <p:spPr>
            <a:xfrm>
              <a:off x="7178993" y="3880196"/>
              <a:ext cx="1752957" cy="526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it-IT" sz="1600" dirty="0" err="1">
                  <a:solidFill>
                    <a:schemeClr val="tx2"/>
                  </a:solidFill>
                  <a:latin typeface="Geneva" panose="020B0503030404040204"/>
                </a:rPr>
                <a:t>Glue</a:t>
              </a:r>
              <a:r>
                <a:rPr lang="it-IT" sz="1600" dirty="0">
                  <a:solidFill>
                    <a:schemeClr val="tx2"/>
                  </a:solidFill>
                  <a:latin typeface="Geneva" panose="020B0503030404040204"/>
                </a:rPr>
                <a:t> ~ 90 </a:t>
              </a:r>
              <a:r>
                <a:rPr lang="el-GR" sz="1600" dirty="0">
                  <a:solidFill>
                    <a:schemeClr val="tx2"/>
                  </a:solidFill>
                  <a:latin typeface="Geneva" panose="020B0503030404040204"/>
                </a:rPr>
                <a:t>μ</a:t>
              </a:r>
              <a:r>
                <a:rPr lang="it-IT" sz="1600" dirty="0">
                  <a:solidFill>
                    <a:schemeClr val="tx2"/>
                  </a:solidFill>
                  <a:latin typeface="Geneva" panose="020B0503030404040204"/>
                </a:rPr>
                <a:t>m</a:t>
              </a:r>
            </a:p>
          </p:txBody>
        </p:sp>
        <p:cxnSp>
          <p:nvCxnSpPr>
            <p:cNvPr id="54" name="Connettore 2 53">
              <a:extLst>
                <a:ext uri="{FF2B5EF4-FFF2-40B4-BE49-F238E27FC236}">
                  <a16:creationId xmlns:a16="http://schemas.microsoft.com/office/drawing/2014/main" id="{635846A9-1653-39B5-833F-A04F573F3F3A}"/>
                </a:ext>
              </a:extLst>
            </p:cNvPr>
            <p:cNvCxnSpPr>
              <a:cxnSpLocks/>
              <a:endCxn id="34" idx="1"/>
            </p:cNvCxnSpPr>
            <p:nvPr/>
          </p:nvCxnSpPr>
          <p:spPr>
            <a:xfrm>
              <a:off x="4879207" y="4375076"/>
              <a:ext cx="390728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asellaDiTesto 55">
              <a:extLst>
                <a:ext uri="{FF2B5EF4-FFF2-40B4-BE49-F238E27FC236}">
                  <a16:creationId xmlns:a16="http://schemas.microsoft.com/office/drawing/2014/main" id="{3FA446BD-3D22-2EAF-A02E-5FBB37D32931}"/>
                </a:ext>
              </a:extLst>
            </p:cNvPr>
            <p:cNvSpPr txBox="1"/>
            <p:nvPr/>
          </p:nvSpPr>
          <p:spPr>
            <a:xfrm>
              <a:off x="3061538" y="3994396"/>
              <a:ext cx="1893633" cy="494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700"/>
                </a:lnSpc>
              </a:pPr>
              <a:r>
                <a:rPr lang="it-IT" sz="1600" dirty="0">
                  <a:solidFill>
                    <a:schemeClr val="bg1">
                      <a:lumMod val="50000"/>
                    </a:schemeClr>
                  </a:solidFill>
                  <a:latin typeface="Geneva" panose="020B0503030404040204"/>
                </a:rPr>
                <a:t>CF strip = 360 </a:t>
              </a:r>
              <a:r>
                <a:rPr lang="el-GR" sz="1600" dirty="0">
                  <a:solidFill>
                    <a:schemeClr val="bg1">
                      <a:lumMod val="50000"/>
                    </a:schemeClr>
                  </a:solidFill>
                  <a:latin typeface="Geneva" panose="020B0503030404040204"/>
                </a:rPr>
                <a:t>μ</a:t>
              </a:r>
              <a:r>
                <a:rPr lang="it-IT" sz="1600" dirty="0">
                  <a:solidFill>
                    <a:schemeClr val="bg1">
                      <a:lumMod val="50000"/>
                    </a:schemeClr>
                  </a:solidFill>
                  <a:latin typeface="Geneva" panose="020B0503030404040204"/>
                </a:rPr>
                <a:t>m </a:t>
              </a:r>
            </a:p>
          </p:txBody>
        </p:sp>
        <p:cxnSp>
          <p:nvCxnSpPr>
            <p:cNvPr id="57" name="Connettore 2 56">
              <a:extLst>
                <a:ext uri="{FF2B5EF4-FFF2-40B4-BE49-F238E27FC236}">
                  <a16:creationId xmlns:a16="http://schemas.microsoft.com/office/drawing/2014/main" id="{1444B987-8193-5CA9-6E31-DAABCE803F08}"/>
                </a:ext>
              </a:extLst>
            </p:cNvPr>
            <p:cNvCxnSpPr/>
            <p:nvPr/>
          </p:nvCxnSpPr>
          <p:spPr>
            <a:xfrm flipV="1">
              <a:off x="4884745" y="4583250"/>
              <a:ext cx="357693" cy="11424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asellaDiTesto 58">
              <a:extLst>
                <a:ext uri="{FF2B5EF4-FFF2-40B4-BE49-F238E27FC236}">
                  <a16:creationId xmlns:a16="http://schemas.microsoft.com/office/drawing/2014/main" id="{F3075F61-0FB4-B6B9-254A-79B172B8A841}"/>
                </a:ext>
              </a:extLst>
            </p:cNvPr>
            <p:cNvSpPr txBox="1"/>
            <p:nvPr/>
          </p:nvSpPr>
          <p:spPr>
            <a:xfrm>
              <a:off x="2986545" y="4344769"/>
              <a:ext cx="2084280" cy="494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700"/>
                </a:lnSpc>
              </a:pPr>
              <a:r>
                <a:rPr lang="it-IT" sz="1600" dirty="0">
                  <a:latin typeface="Geneva" panose="020B0503030404040204"/>
                </a:rPr>
                <a:t>Brass strip = 50 </a:t>
              </a:r>
              <a:r>
                <a:rPr lang="el-GR" sz="1600" dirty="0">
                  <a:latin typeface="Geneva" panose="020B0503030404040204"/>
                </a:rPr>
                <a:t>μ</a:t>
              </a:r>
              <a:r>
                <a:rPr lang="it-IT" sz="1600" dirty="0">
                  <a:latin typeface="Geneva" panose="020B0503030404040204"/>
                </a:rPr>
                <a:t>m </a:t>
              </a:r>
            </a:p>
          </p:txBody>
        </p:sp>
        <p:cxnSp>
          <p:nvCxnSpPr>
            <p:cNvPr id="60" name="Connettore 2 59">
              <a:extLst>
                <a:ext uri="{FF2B5EF4-FFF2-40B4-BE49-F238E27FC236}">
                  <a16:creationId xmlns:a16="http://schemas.microsoft.com/office/drawing/2014/main" id="{DE04EE4B-5FB1-96C6-4E4A-A9288A33FF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88209" y="4782971"/>
              <a:ext cx="49670" cy="32907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CasellaDiTesto 61">
              <a:extLst>
                <a:ext uri="{FF2B5EF4-FFF2-40B4-BE49-F238E27FC236}">
                  <a16:creationId xmlns:a16="http://schemas.microsoft.com/office/drawing/2014/main" id="{A4508EAA-60A8-1A96-DC5B-46725EADAA34}"/>
                </a:ext>
              </a:extLst>
            </p:cNvPr>
            <p:cNvSpPr txBox="1"/>
            <p:nvPr/>
          </p:nvSpPr>
          <p:spPr>
            <a:xfrm>
              <a:off x="4805203" y="5038405"/>
              <a:ext cx="2037455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700"/>
                </a:lnSpc>
              </a:pPr>
              <a:r>
                <a:rPr lang="it-IT" sz="1600" dirty="0" err="1">
                  <a:latin typeface="Geneva" panose="020B0503030404040204"/>
                </a:rPr>
                <a:t>Heater</a:t>
              </a:r>
              <a:r>
                <a:rPr lang="it-IT" sz="1600" dirty="0">
                  <a:latin typeface="Geneva" panose="020B0503030404040204"/>
                </a:rPr>
                <a:t> = 150 </a:t>
              </a:r>
              <a:r>
                <a:rPr lang="el-GR" sz="1600" dirty="0">
                  <a:latin typeface="Geneva" panose="020B0503030404040204"/>
                </a:rPr>
                <a:t>μ</a:t>
              </a:r>
              <a:r>
                <a:rPr lang="it-IT" sz="1600" dirty="0">
                  <a:latin typeface="Geneva" panose="020B0503030404040204"/>
                </a:rPr>
                <a:t>m </a:t>
              </a:r>
            </a:p>
          </p:txBody>
        </p:sp>
      </p:grpSp>
      <p:graphicFrame>
        <p:nvGraphicFramePr>
          <p:cNvPr id="64" name="Tabella 63">
            <a:extLst>
              <a:ext uri="{FF2B5EF4-FFF2-40B4-BE49-F238E27FC236}">
                <a16:creationId xmlns:a16="http://schemas.microsoft.com/office/drawing/2014/main" id="{F5DE0463-C3C1-65F5-A7AF-B57DF905D2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248063"/>
              </p:ext>
            </p:extLst>
          </p:nvPr>
        </p:nvGraphicFramePr>
        <p:xfrm>
          <a:off x="792552" y="3463735"/>
          <a:ext cx="3410697" cy="1504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6899">
                  <a:extLst>
                    <a:ext uri="{9D8B030D-6E8A-4147-A177-3AD203B41FA5}">
                      <a16:colId xmlns:a16="http://schemas.microsoft.com/office/drawing/2014/main" val="2141547972"/>
                    </a:ext>
                  </a:extLst>
                </a:gridCol>
                <a:gridCol w="1136899">
                  <a:extLst>
                    <a:ext uri="{9D8B030D-6E8A-4147-A177-3AD203B41FA5}">
                      <a16:colId xmlns:a16="http://schemas.microsoft.com/office/drawing/2014/main" val="3676680611"/>
                    </a:ext>
                  </a:extLst>
                </a:gridCol>
                <a:gridCol w="1136899">
                  <a:extLst>
                    <a:ext uri="{9D8B030D-6E8A-4147-A177-3AD203B41FA5}">
                      <a16:colId xmlns:a16="http://schemas.microsoft.com/office/drawing/2014/main" val="4127460187"/>
                    </a:ext>
                  </a:extLst>
                </a:gridCol>
              </a:tblGrid>
              <a:tr h="317499">
                <a:tc gridSpan="3">
                  <a:txBody>
                    <a:bodyPr/>
                    <a:lstStyle/>
                    <a:p>
                      <a:pPr algn="ctr"/>
                      <a:r>
                        <a:rPr lang="it-IT" dirty="0" err="1">
                          <a:latin typeface="Geneva" panose="020B0503030404040204"/>
                        </a:rPr>
                        <a:t>Stave</a:t>
                      </a:r>
                      <a:r>
                        <a:rPr lang="it-IT" dirty="0">
                          <a:latin typeface="Geneva" panose="020B0503030404040204"/>
                        </a:rPr>
                        <a:t> </a:t>
                      </a:r>
                      <a:r>
                        <a:rPr lang="it-IT" dirty="0" err="1">
                          <a:latin typeface="Geneva" panose="020B0503030404040204"/>
                        </a:rPr>
                        <a:t>dimensions</a:t>
                      </a:r>
                      <a:r>
                        <a:rPr lang="it-IT" dirty="0">
                          <a:latin typeface="Geneva" panose="020B0503030404040204"/>
                        </a:rPr>
                        <a:t> (mm)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790534"/>
                  </a:ext>
                </a:extLst>
              </a:tr>
              <a:tr h="317499">
                <a:tc>
                  <a:txBody>
                    <a:bodyPr/>
                    <a:lstStyle/>
                    <a:p>
                      <a:endParaRPr lang="it-IT" dirty="0">
                        <a:latin typeface="Geneva" panose="020B05030304040402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latin typeface="Geneva" panose="020B0503030404040204"/>
                        </a:rPr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latin typeface="Geneva" panose="020B0503030404040204"/>
                        </a:rPr>
                        <a:t>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80420"/>
                  </a:ext>
                </a:extLst>
              </a:tr>
              <a:tr h="317499">
                <a:tc>
                  <a:txBody>
                    <a:bodyPr/>
                    <a:lstStyle/>
                    <a:p>
                      <a:r>
                        <a:rPr lang="it-IT" dirty="0">
                          <a:latin typeface="Geneva" panose="020B0503030404040204"/>
                        </a:rPr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Geneva" panose="020B0503030404040204"/>
                        </a:rPr>
                        <a:t>10.5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Geneva" panose="020B0503030404040204"/>
                        </a:rPr>
                        <a:t>1.4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184622"/>
                  </a:ext>
                </a:extLst>
              </a:tr>
              <a:tr h="406990">
                <a:tc>
                  <a:txBody>
                    <a:bodyPr/>
                    <a:lstStyle/>
                    <a:p>
                      <a:r>
                        <a:rPr lang="it-IT" dirty="0">
                          <a:latin typeface="Geneva" panose="020B0503030404040204"/>
                        </a:rPr>
                        <a:t>Real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Geneva" panose="020B0503030404040204"/>
                        </a:rPr>
                        <a:t>10.8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Geneva" panose="020B0503030404040204"/>
                        </a:rPr>
                        <a:t>2.6*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2438024"/>
                  </a:ext>
                </a:extLst>
              </a:tr>
            </a:tbl>
          </a:graphicData>
        </a:graphic>
      </p:graphicFrame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E44353B0-6C9C-5ECE-FA9F-3908193FC645}"/>
              </a:ext>
            </a:extLst>
          </p:cNvPr>
          <p:cNvSpPr txBox="1"/>
          <p:nvPr/>
        </p:nvSpPr>
        <p:spPr>
          <a:xfrm>
            <a:off x="552420" y="5012001"/>
            <a:ext cx="4515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* </a:t>
            </a:r>
            <a:r>
              <a:rPr lang="en-US" sz="1600" dirty="0">
                <a:latin typeface="Geneva" panose="020B0503030404040204"/>
              </a:rPr>
              <a:t>increase in thickness of </a:t>
            </a:r>
            <a:r>
              <a:rPr lang="en-US" sz="1600" dirty="0" err="1">
                <a:latin typeface="Geneva" panose="020B0503030404040204"/>
              </a:rPr>
              <a:t>Rohacell</a:t>
            </a:r>
            <a:r>
              <a:rPr lang="en-US" sz="1600" dirty="0">
                <a:latin typeface="Geneva" panose="020B0503030404040204"/>
              </a:rPr>
              <a:t> (best compromise between cost &amp; manufacturing)</a:t>
            </a:r>
            <a:endParaRPr lang="it-IT" sz="1600" dirty="0">
              <a:latin typeface="Geneva" panose="020B0503030404040204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1527ADBB-5CED-ECD2-A94A-55D18893BFEE}"/>
              </a:ext>
            </a:extLst>
          </p:cNvPr>
          <p:cNvGrpSpPr/>
          <p:nvPr/>
        </p:nvGrpSpPr>
        <p:grpSpPr>
          <a:xfrm>
            <a:off x="5032201" y="4739660"/>
            <a:ext cx="4613246" cy="1973479"/>
            <a:chOff x="3868552" y="4600799"/>
            <a:chExt cx="4832905" cy="2081723"/>
          </a:xfrm>
        </p:grpSpPr>
        <p:pic>
          <p:nvPicPr>
            <p:cNvPr id="5" name="Immagine 4" descr="Immagine che contiene barca, nave, navigazione&#10;&#10;Il contenuto generato dall'IA potrebbe non essere corretto.">
              <a:extLst>
                <a:ext uri="{FF2B5EF4-FFF2-40B4-BE49-F238E27FC236}">
                  <a16:creationId xmlns:a16="http://schemas.microsoft.com/office/drawing/2014/main" id="{19FFCBB8-3FA8-E9E2-57DD-451D0D58A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7" b="33020"/>
            <a:stretch>
              <a:fillRect/>
            </a:stretch>
          </p:blipFill>
          <p:spPr>
            <a:xfrm>
              <a:off x="3868552" y="4600799"/>
              <a:ext cx="4454890" cy="208172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774EB109-1FC4-E404-F22A-7D284A85D06A}"/>
                </a:ext>
              </a:extLst>
            </p:cNvPr>
            <p:cNvSpPr txBox="1"/>
            <p:nvPr/>
          </p:nvSpPr>
          <p:spPr>
            <a:xfrm>
              <a:off x="8326487" y="4764497"/>
              <a:ext cx="374970" cy="17543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latin typeface="Geneva" panose="020B0503030404040204"/>
                </a:rPr>
                <a:t>R</a:t>
              </a:r>
            </a:p>
            <a:p>
              <a:pPr algn="ctr"/>
              <a:r>
                <a:rPr lang="it-IT" b="1" dirty="0">
                  <a:latin typeface="Geneva" panose="020B0503030404040204"/>
                </a:rPr>
                <a:t>E</a:t>
              </a:r>
            </a:p>
            <a:p>
              <a:pPr algn="ctr"/>
              <a:r>
                <a:rPr lang="it-IT" b="1" dirty="0">
                  <a:latin typeface="Geneva" panose="020B0503030404040204"/>
                </a:rPr>
                <a:t>S</a:t>
              </a:r>
            </a:p>
            <a:p>
              <a:pPr algn="ctr"/>
              <a:r>
                <a:rPr lang="it-IT" b="1" dirty="0">
                  <a:latin typeface="Geneva" panose="020B0503030404040204"/>
                </a:rPr>
                <a:t>U</a:t>
              </a:r>
            </a:p>
            <a:p>
              <a:pPr algn="ctr"/>
              <a:r>
                <a:rPr lang="it-IT" b="1" dirty="0">
                  <a:latin typeface="Geneva" panose="020B0503030404040204"/>
                </a:rPr>
                <a:t>L</a:t>
              </a:r>
            </a:p>
            <a:p>
              <a:pPr algn="ctr"/>
              <a:r>
                <a:rPr lang="it-IT" b="1" dirty="0">
                  <a:latin typeface="Geneva" panose="020B0503030404040204"/>
                </a:rPr>
                <a:t>T</a:t>
              </a:r>
            </a:p>
          </p:txBody>
        </p:sp>
      </p:grpSp>
      <p:pic>
        <p:nvPicPr>
          <p:cNvPr id="7" name="Immagine 6" descr="Immagine che contiene lima di ferro, strumento&#10;&#10;Il contenuto generato dall'IA potrebbe non essere corretto.">
            <a:extLst>
              <a:ext uri="{FF2B5EF4-FFF2-40B4-BE49-F238E27FC236}">
                <a16:creationId xmlns:a16="http://schemas.microsoft.com/office/drawing/2014/main" id="{1C8ADE46-B220-5637-D28E-FE0ABEF9F3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25" y="5726399"/>
            <a:ext cx="3894200" cy="977354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AE4BB8D-75DA-4E7B-4736-18FB8549B82E}"/>
              </a:ext>
            </a:extLst>
          </p:cNvPr>
          <p:cNvSpPr txBox="1"/>
          <p:nvPr/>
        </p:nvSpPr>
        <p:spPr>
          <a:xfrm>
            <a:off x="786418" y="92849"/>
            <a:ext cx="2818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chemeClr val="bg1"/>
                </a:solidFill>
                <a:latin typeface="Geneva"/>
                <a:ea typeface="Times New Roman" panose="02020603050405020304" pitchFamily="18" charset="0"/>
                <a:cs typeface="Poppins" pitchFamily="2" charset="77"/>
              </a:rPr>
              <a:t>DRD8-Collaboration meeting</a:t>
            </a:r>
            <a:endParaRPr lang="en-US" sz="1600" dirty="0">
              <a:solidFill>
                <a:schemeClr val="bg1"/>
              </a:solidFill>
              <a:latin typeface="Geneva" panose="020B0503030404040204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93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2F75-4281-CDAA-BF49-E1564D47A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699B671-6893-E344-2D3E-3917F89F1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D2AE-2E06-D54F-A59E-408327E0CF57}" type="slidenum">
              <a:rPr lang="en-US" smtClean="0">
                <a:latin typeface="Geneva" panose="020B0503030404040204"/>
              </a:rPr>
              <a:pPr/>
              <a:t>4</a:t>
            </a:fld>
            <a:endParaRPr lang="en-US" dirty="0">
              <a:latin typeface="Geneva" panose="020B0503030404040204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6AD5BAC-6BDC-A3A3-DF86-06EA39E33C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903" y="-16889"/>
            <a:ext cx="930050" cy="558030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193F411-6380-F200-F2A9-ABC3C62B33F7}"/>
              </a:ext>
            </a:extLst>
          </p:cNvPr>
          <p:cNvSpPr txBox="1"/>
          <p:nvPr/>
        </p:nvSpPr>
        <p:spPr>
          <a:xfrm>
            <a:off x="4221254" y="77461"/>
            <a:ext cx="3749492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Geneva" panose="020B0503030404040204"/>
                <a:ea typeface="Helvetica Neue" panose="02000503000000020004" pitchFamily="2" charset="0"/>
                <a:cs typeface="Helvetica Neue" panose="02000503000000020004" pitchFamily="2" charset="0"/>
              </a:rPr>
              <a:t>Gherardo Ammirabile, INFN Pisa</a:t>
            </a:r>
          </a:p>
        </p:txBody>
      </p:sp>
      <p:grpSp>
        <p:nvGrpSpPr>
          <p:cNvPr id="106" name="Gruppo 105">
            <a:extLst>
              <a:ext uri="{FF2B5EF4-FFF2-40B4-BE49-F238E27FC236}">
                <a16:creationId xmlns:a16="http://schemas.microsoft.com/office/drawing/2014/main" id="{90C36777-C1C9-B099-E573-2F3EA16D174B}"/>
              </a:ext>
            </a:extLst>
          </p:cNvPr>
          <p:cNvGrpSpPr/>
          <p:nvPr/>
        </p:nvGrpSpPr>
        <p:grpSpPr>
          <a:xfrm>
            <a:off x="8569291" y="681085"/>
            <a:ext cx="3540880" cy="2399760"/>
            <a:chOff x="8651120" y="666876"/>
            <a:chExt cx="3540880" cy="2399760"/>
          </a:xfrm>
        </p:grpSpPr>
        <p:grpSp>
          <p:nvGrpSpPr>
            <p:cNvPr id="102" name="Gruppo 101">
              <a:extLst>
                <a:ext uri="{FF2B5EF4-FFF2-40B4-BE49-F238E27FC236}">
                  <a16:creationId xmlns:a16="http://schemas.microsoft.com/office/drawing/2014/main" id="{E08F479E-B8DE-3998-C3CD-17CEBC75139A}"/>
                </a:ext>
              </a:extLst>
            </p:cNvPr>
            <p:cNvGrpSpPr/>
            <p:nvPr/>
          </p:nvGrpSpPr>
          <p:grpSpPr>
            <a:xfrm>
              <a:off x="8975620" y="666876"/>
              <a:ext cx="3216380" cy="2399760"/>
              <a:chOff x="8975620" y="666876"/>
              <a:chExt cx="3216380" cy="2399760"/>
            </a:xfrm>
          </p:grpSpPr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FD6AAB09-8B7A-0C44-8077-2331166E14B8}"/>
                  </a:ext>
                </a:extLst>
              </p:cNvPr>
              <p:cNvSpPr txBox="1"/>
              <p:nvPr/>
            </p:nvSpPr>
            <p:spPr>
              <a:xfrm>
                <a:off x="8975620" y="666876"/>
                <a:ext cx="202977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err="1">
                    <a:solidFill>
                      <a:sysClr val="windowText" lastClr="000000"/>
                    </a:solidFill>
                    <a:latin typeface="Geneva" panose="020B0503030404040204"/>
                  </a:rPr>
                  <a:t>Flowmeters</a:t>
                </a:r>
                <a:endParaRPr lang="it-IT" dirty="0">
                  <a:solidFill>
                    <a:sysClr val="windowText" lastClr="000000"/>
                  </a:solidFill>
                  <a:latin typeface="Geneva" panose="020B0503030404040204"/>
                </a:endParaRPr>
              </a:p>
              <a:p>
                <a:endParaRPr lang="it-IT" sz="1100" dirty="0">
                  <a:solidFill>
                    <a:schemeClr val="bg1"/>
                  </a:solidFill>
                </a:endParaRPr>
              </a:p>
              <a:p>
                <a:endParaRPr lang="it-IT" sz="1100" dirty="0"/>
              </a:p>
            </p:txBody>
          </p:sp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C733C876-EE62-0965-0BC9-9843AFD8F9A9}"/>
                  </a:ext>
                </a:extLst>
              </p:cNvPr>
              <p:cNvSpPr txBox="1"/>
              <p:nvPr/>
            </p:nvSpPr>
            <p:spPr>
              <a:xfrm>
                <a:off x="8981560" y="1124359"/>
                <a:ext cx="3162925" cy="538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ysClr val="windowText" lastClr="000000"/>
                    </a:solidFill>
                    <a:latin typeface="Geneva" panose="020B0503030404040204"/>
                  </a:rPr>
                  <a:t>Absolute Pressure </a:t>
                </a:r>
                <a:r>
                  <a:rPr lang="it-IT" dirty="0" err="1">
                    <a:solidFill>
                      <a:sysClr val="windowText" lastClr="000000"/>
                    </a:solidFill>
                    <a:latin typeface="Geneva" panose="020B0503030404040204"/>
                  </a:rPr>
                  <a:t>sensor</a:t>
                </a:r>
                <a:endParaRPr lang="it-IT" dirty="0">
                  <a:solidFill>
                    <a:sysClr val="windowText" lastClr="000000"/>
                  </a:solidFill>
                  <a:latin typeface="Geneva" panose="020B0503030404040204"/>
                </a:endParaRPr>
              </a:p>
              <a:p>
                <a:endParaRPr lang="it-IT" sz="1100" dirty="0"/>
              </a:p>
            </p:txBody>
          </p:sp>
          <p:sp>
            <p:nvSpPr>
              <p:cNvPr id="55" name="CasellaDiTesto 54">
                <a:extLst>
                  <a:ext uri="{FF2B5EF4-FFF2-40B4-BE49-F238E27FC236}">
                    <a16:creationId xmlns:a16="http://schemas.microsoft.com/office/drawing/2014/main" id="{B9C8BBC8-D734-8F1A-5EB1-CC32D09881BE}"/>
                  </a:ext>
                </a:extLst>
              </p:cNvPr>
              <p:cNvSpPr txBox="1"/>
              <p:nvPr/>
            </p:nvSpPr>
            <p:spPr>
              <a:xfrm>
                <a:off x="8987461" y="1566591"/>
                <a:ext cx="3204539" cy="538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ysClr val="windowText" lastClr="000000"/>
                    </a:solidFill>
                    <a:latin typeface="Geneva" panose="020B0503030404040204"/>
                  </a:rPr>
                  <a:t>Temperature/</a:t>
                </a:r>
                <a:r>
                  <a:rPr lang="it-IT" dirty="0" err="1">
                    <a:solidFill>
                      <a:sysClr val="windowText" lastClr="000000"/>
                    </a:solidFill>
                    <a:latin typeface="Geneva" panose="020B0503030404040204"/>
                  </a:rPr>
                  <a:t>Humidity</a:t>
                </a:r>
                <a:r>
                  <a:rPr lang="it-IT" dirty="0">
                    <a:solidFill>
                      <a:sysClr val="windowText" lastClr="000000"/>
                    </a:solidFill>
                    <a:latin typeface="Geneva" panose="020B0503030404040204"/>
                  </a:rPr>
                  <a:t> </a:t>
                </a:r>
                <a:r>
                  <a:rPr lang="it-IT" dirty="0" err="1">
                    <a:solidFill>
                      <a:sysClr val="windowText" lastClr="000000"/>
                    </a:solidFill>
                    <a:latin typeface="Geneva" panose="020B0503030404040204"/>
                  </a:rPr>
                  <a:t>sensor</a:t>
                </a:r>
                <a:endParaRPr lang="it-IT" dirty="0">
                  <a:solidFill>
                    <a:sysClr val="windowText" lastClr="000000"/>
                  </a:solidFill>
                  <a:latin typeface="Geneva" panose="020B0503030404040204"/>
                </a:endParaRPr>
              </a:p>
              <a:p>
                <a:endParaRPr lang="it-IT" sz="1100" dirty="0"/>
              </a:p>
            </p:txBody>
          </p:sp>
          <p:sp>
            <p:nvSpPr>
              <p:cNvPr id="56" name="CasellaDiTesto 55">
                <a:extLst>
                  <a:ext uri="{FF2B5EF4-FFF2-40B4-BE49-F238E27FC236}">
                    <a16:creationId xmlns:a16="http://schemas.microsoft.com/office/drawing/2014/main" id="{F14DC986-1530-49A2-1BEC-E77EFC2F54D4}"/>
                  </a:ext>
                </a:extLst>
              </p:cNvPr>
              <p:cNvSpPr txBox="1"/>
              <p:nvPr/>
            </p:nvSpPr>
            <p:spPr>
              <a:xfrm>
                <a:off x="9018398" y="2041434"/>
                <a:ext cx="1599388" cy="538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ysClr val="windowText" lastClr="000000"/>
                    </a:solidFill>
                    <a:latin typeface="Geneva" panose="020B0503030404040204"/>
                  </a:rPr>
                  <a:t>Valve group</a:t>
                </a:r>
              </a:p>
              <a:p>
                <a:endParaRPr lang="it-IT" sz="1100" dirty="0"/>
              </a:p>
            </p:txBody>
          </p:sp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FEF340A7-70BA-B873-79B3-290107824544}"/>
                  </a:ext>
                </a:extLst>
              </p:cNvPr>
              <p:cNvSpPr txBox="1"/>
              <p:nvPr/>
            </p:nvSpPr>
            <p:spPr>
              <a:xfrm>
                <a:off x="9029076" y="2528027"/>
                <a:ext cx="708148" cy="538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ysClr val="windowText" lastClr="000000"/>
                    </a:solidFill>
                    <a:latin typeface="Geneva" panose="020B0503030404040204"/>
                  </a:rPr>
                  <a:t>RTD</a:t>
                </a:r>
              </a:p>
              <a:p>
                <a:endParaRPr lang="it-IT" sz="1100" dirty="0"/>
              </a:p>
            </p:txBody>
          </p:sp>
        </p:grpSp>
        <p:grpSp>
          <p:nvGrpSpPr>
            <p:cNvPr id="103" name="Gruppo 102">
              <a:extLst>
                <a:ext uri="{FF2B5EF4-FFF2-40B4-BE49-F238E27FC236}">
                  <a16:creationId xmlns:a16="http://schemas.microsoft.com/office/drawing/2014/main" id="{E1AB19E7-E417-4312-CC85-FE343E2E6CE5}"/>
                </a:ext>
              </a:extLst>
            </p:cNvPr>
            <p:cNvGrpSpPr/>
            <p:nvPr/>
          </p:nvGrpSpPr>
          <p:grpSpPr>
            <a:xfrm>
              <a:off x="8651120" y="863905"/>
              <a:ext cx="330440" cy="2022992"/>
              <a:chOff x="8651120" y="863905"/>
              <a:chExt cx="330440" cy="2022992"/>
            </a:xfrm>
          </p:grpSpPr>
          <p:cxnSp>
            <p:nvCxnSpPr>
              <p:cNvPr id="48" name="Connettore diritto 47">
                <a:extLst>
                  <a:ext uri="{FF2B5EF4-FFF2-40B4-BE49-F238E27FC236}">
                    <a16:creationId xmlns:a16="http://schemas.microsoft.com/office/drawing/2014/main" id="{018E136E-3A93-44E7-569C-397DA3525D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04036" y="863905"/>
                <a:ext cx="0" cy="10191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Ovale 48">
                <a:extLst>
                  <a:ext uri="{FF2B5EF4-FFF2-40B4-BE49-F238E27FC236}">
                    <a16:creationId xmlns:a16="http://schemas.microsoft.com/office/drawing/2014/main" id="{348F140A-2441-6F2F-6698-6893D07BE259}"/>
                  </a:ext>
                </a:extLst>
              </p:cNvPr>
              <p:cNvSpPr/>
              <p:nvPr/>
            </p:nvSpPr>
            <p:spPr>
              <a:xfrm>
                <a:off x="8766680" y="1256576"/>
                <a:ext cx="126942" cy="11320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Triangolo isoscele 50">
                <a:extLst>
                  <a:ext uri="{FF2B5EF4-FFF2-40B4-BE49-F238E27FC236}">
                    <a16:creationId xmlns:a16="http://schemas.microsoft.com/office/drawing/2014/main" id="{AF84470A-AEE7-0135-7CF6-A445B4FF871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8699099" y="1605383"/>
                <a:ext cx="251988" cy="269813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cxnSp>
            <p:nvCxnSpPr>
              <p:cNvPr id="53" name="Connettore curvo 52">
                <a:extLst>
                  <a:ext uri="{FF2B5EF4-FFF2-40B4-BE49-F238E27FC236}">
                    <a16:creationId xmlns:a16="http://schemas.microsoft.com/office/drawing/2014/main" id="{FDA85198-8115-49C3-028D-60E9D4B5AEED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5400000">
                <a:off x="8637186" y="2604965"/>
                <a:ext cx="344758" cy="219106"/>
              </a:xfrm>
              <a:prstGeom prst="curvedConnector3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Somma 72">
                <a:extLst>
                  <a:ext uri="{FF2B5EF4-FFF2-40B4-BE49-F238E27FC236}">
                    <a16:creationId xmlns:a16="http://schemas.microsoft.com/office/drawing/2014/main" id="{315213B1-AA05-69B7-172A-8DA39DB4456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51120" y="2056036"/>
                <a:ext cx="330440" cy="330440"/>
              </a:xfrm>
              <a:prstGeom prst="flowChartSummingJuncti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</p:grpSp>
      </p:grpSp>
      <p:grpSp>
        <p:nvGrpSpPr>
          <p:cNvPr id="96" name="Gruppo 95">
            <a:extLst>
              <a:ext uri="{FF2B5EF4-FFF2-40B4-BE49-F238E27FC236}">
                <a16:creationId xmlns:a16="http://schemas.microsoft.com/office/drawing/2014/main" id="{CB54D052-C607-710D-D63B-038F5DA5DEB2}"/>
              </a:ext>
            </a:extLst>
          </p:cNvPr>
          <p:cNvGrpSpPr/>
          <p:nvPr/>
        </p:nvGrpSpPr>
        <p:grpSpPr>
          <a:xfrm>
            <a:off x="244804" y="2673078"/>
            <a:ext cx="3883846" cy="2989000"/>
            <a:chOff x="62279" y="2860642"/>
            <a:chExt cx="3883846" cy="2989000"/>
          </a:xfrm>
        </p:grpSpPr>
        <p:pic>
          <p:nvPicPr>
            <p:cNvPr id="62" name="Immagine 61">
              <a:extLst>
                <a:ext uri="{FF2B5EF4-FFF2-40B4-BE49-F238E27FC236}">
                  <a16:creationId xmlns:a16="http://schemas.microsoft.com/office/drawing/2014/main" id="{5092B816-9484-77A2-70B8-1F823CFE9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8795" y="2860642"/>
              <a:ext cx="3727330" cy="2989000"/>
            </a:xfrm>
            <a:prstGeom prst="rect">
              <a:avLst/>
            </a:prstGeom>
          </p:spPr>
        </p:pic>
        <p:cxnSp>
          <p:nvCxnSpPr>
            <p:cNvPr id="67" name="Connettore 2 66">
              <a:extLst>
                <a:ext uri="{FF2B5EF4-FFF2-40B4-BE49-F238E27FC236}">
                  <a16:creationId xmlns:a16="http://schemas.microsoft.com/office/drawing/2014/main" id="{BED0831C-1FA8-8B49-B2F0-E31AB70AB136}"/>
                </a:ext>
              </a:extLst>
            </p:cNvPr>
            <p:cNvCxnSpPr>
              <a:cxnSpLocks/>
            </p:cNvCxnSpPr>
            <p:nvPr/>
          </p:nvCxnSpPr>
          <p:spPr>
            <a:xfrm>
              <a:off x="500188" y="4223435"/>
              <a:ext cx="1631830" cy="62119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CasellaDiTesto 67">
              <a:extLst>
                <a:ext uri="{FF2B5EF4-FFF2-40B4-BE49-F238E27FC236}">
                  <a16:creationId xmlns:a16="http://schemas.microsoft.com/office/drawing/2014/main" id="{3EC7FAEF-E009-8149-D4FC-A7BC5CA64C1C}"/>
                </a:ext>
              </a:extLst>
            </p:cNvPr>
            <p:cNvSpPr txBox="1"/>
            <p:nvPr/>
          </p:nvSpPr>
          <p:spPr>
            <a:xfrm>
              <a:off x="725075" y="4658121"/>
              <a:ext cx="13507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Geneva" panose="020B0503030404040204"/>
                </a:rPr>
                <a:t> </a:t>
              </a:r>
              <a:r>
                <a:rPr lang="it-IT" sz="1400" dirty="0">
                  <a:latin typeface="Geneva" panose="020B0503030404040204"/>
                </a:rPr>
                <a:t>1600 mm</a:t>
              </a:r>
              <a:endParaRPr lang="it-IT" dirty="0">
                <a:latin typeface="Geneva" panose="020B0503030404040204"/>
              </a:endParaRPr>
            </a:p>
          </p:txBody>
        </p:sp>
        <p:cxnSp>
          <p:nvCxnSpPr>
            <p:cNvPr id="69" name="Connettore 2 68">
              <a:extLst>
                <a:ext uri="{FF2B5EF4-FFF2-40B4-BE49-F238E27FC236}">
                  <a16:creationId xmlns:a16="http://schemas.microsoft.com/office/drawing/2014/main" id="{18846289-94B6-AE01-31FE-E3D7F752D3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7866" y="3505423"/>
              <a:ext cx="387397" cy="23265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CasellaDiTesto 69">
              <a:extLst>
                <a:ext uri="{FF2B5EF4-FFF2-40B4-BE49-F238E27FC236}">
                  <a16:creationId xmlns:a16="http://schemas.microsoft.com/office/drawing/2014/main" id="{6BA4A83F-7317-2277-E359-D2B8084A6E38}"/>
                </a:ext>
              </a:extLst>
            </p:cNvPr>
            <p:cNvSpPr txBox="1"/>
            <p:nvPr/>
          </p:nvSpPr>
          <p:spPr>
            <a:xfrm rot="19783797">
              <a:off x="62279" y="3253220"/>
              <a:ext cx="9567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Geneva" panose="020B0503030404040204"/>
                </a:rPr>
                <a:t> 380 mm</a:t>
              </a:r>
            </a:p>
          </p:txBody>
        </p:sp>
        <p:sp>
          <p:nvSpPr>
            <p:cNvPr id="84" name="CasellaDiTesto 83">
              <a:extLst>
                <a:ext uri="{FF2B5EF4-FFF2-40B4-BE49-F238E27FC236}">
                  <a16:creationId xmlns:a16="http://schemas.microsoft.com/office/drawing/2014/main" id="{46267BC2-717C-50FA-35CF-4C47F7544293}"/>
                </a:ext>
              </a:extLst>
            </p:cNvPr>
            <p:cNvSpPr txBox="1"/>
            <p:nvPr/>
          </p:nvSpPr>
          <p:spPr>
            <a:xfrm>
              <a:off x="1179243" y="3236118"/>
              <a:ext cx="1458832" cy="538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ysClr val="windowText" lastClr="000000"/>
                  </a:solidFill>
                  <a:latin typeface="Geneva" panose="020B0503030404040204"/>
                </a:rPr>
                <a:t>Test </a:t>
              </a:r>
              <a:r>
                <a:rPr lang="it-IT" dirty="0" err="1">
                  <a:solidFill>
                    <a:sysClr val="windowText" lastClr="000000"/>
                  </a:solidFill>
                  <a:latin typeface="Geneva" panose="020B0503030404040204"/>
                </a:rPr>
                <a:t>section</a:t>
              </a:r>
              <a:endParaRPr lang="it-IT" dirty="0">
                <a:solidFill>
                  <a:sysClr val="windowText" lastClr="000000"/>
                </a:solidFill>
                <a:latin typeface="Geneva" panose="020B0503030404040204"/>
              </a:endParaRPr>
            </a:p>
            <a:p>
              <a:endParaRPr lang="it-IT" sz="1100" dirty="0"/>
            </a:p>
          </p:txBody>
        </p:sp>
        <p:cxnSp>
          <p:nvCxnSpPr>
            <p:cNvPr id="86" name="Connettore 2 85">
              <a:extLst>
                <a:ext uri="{FF2B5EF4-FFF2-40B4-BE49-F238E27FC236}">
                  <a16:creationId xmlns:a16="http://schemas.microsoft.com/office/drawing/2014/main" id="{F35F23B0-5DEA-0E2C-01CC-BFF718C32A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79243" y="3563482"/>
              <a:ext cx="221190" cy="3170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3" name="Immagine 62">
            <a:extLst>
              <a:ext uri="{FF2B5EF4-FFF2-40B4-BE49-F238E27FC236}">
                <a16:creationId xmlns:a16="http://schemas.microsoft.com/office/drawing/2014/main" id="{50E44558-DDD1-3FDA-261D-6F3ACA997C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3628" y="2972718"/>
            <a:ext cx="4722658" cy="2714171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20A58374-D4E3-86C0-87D0-4654DB505FE9}"/>
              </a:ext>
            </a:extLst>
          </p:cNvPr>
          <p:cNvGrpSpPr/>
          <p:nvPr/>
        </p:nvGrpSpPr>
        <p:grpSpPr>
          <a:xfrm>
            <a:off x="1142210" y="822268"/>
            <a:ext cx="6828536" cy="1597790"/>
            <a:chOff x="1209875" y="822268"/>
            <a:chExt cx="6828536" cy="1597790"/>
          </a:xfrm>
        </p:grpSpPr>
        <p:grpSp>
          <p:nvGrpSpPr>
            <p:cNvPr id="95" name="Gruppo 94">
              <a:extLst>
                <a:ext uri="{FF2B5EF4-FFF2-40B4-BE49-F238E27FC236}">
                  <a16:creationId xmlns:a16="http://schemas.microsoft.com/office/drawing/2014/main" id="{E180C63F-F60D-823F-6AEC-17E58CCBAD7D}"/>
                </a:ext>
              </a:extLst>
            </p:cNvPr>
            <p:cNvGrpSpPr/>
            <p:nvPr/>
          </p:nvGrpSpPr>
          <p:grpSpPr>
            <a:xfrm>
              <a:off x="1226222" y="822268"/>
              <a:ext cx="6812189" cy="1597790"/>
              <a:chOff x="1133146" y="498512"/>
              <a:chExt cx="6812189" cy="1597790"/>
            </a:xfrm>
          </p:grpSpPr>
          <p:grpSp>
            <p:nvGrpSpPr>
              <p:cNvPr id="8" name="Gruppo 7">
                <a:extLst>
                  <a:ext uri="{FF2B5EF4-FFF2-40B4-BE49-F238E27FC236}">
                    <a16:creationId xmlns:a16="http://schemas.microsoft.com/office/drawing/2014/main" id="{7D7791F2-2864-21D4-1AD8-89F872ED3124}"/>
                  </a:ext>
                </a:extLst>
              </p:cNvPr>
              <p:cNvGrpSpPr/>
              <p:nvPr/>
            </p:nvGrpSpPr>
            <p:grpSpPr>
              <a:xfrm>
                <a:off x="1133146" y="498512"/>
                <a:ext cx="6812189" cy="1597790"/>
                <a:chOff x="1133146" y="498512"/>
                <a:chExt cx="6812189" cy="1597790"/>
              </a:xfrm>
            </p:grpSpPr>
            <p:sp>
              <p:nvSpPr>
                <p:cNvPr id="9" name="Rettangolo con angoli arrotondati 8">
                  <a:extLst>
                    <a:ext uri="{FF2B5EF4-FFF2-40B4-BE49-F238E27FC236}">
                      <a16:creationId xmlns:a16="http://schemas.microsoft.com/office/drawing/2014/main" id="{8AEEC4D7-C40D-59FA-3D08-8EB1EA5D3A91}"/>
                    </a:ext>
                  </a:extLst>
                </p:cNvPr>
                <p:cNvSpPr/>
                <p:nvPr/>
              </p:nvSpPr>
              <p:spPr>
                <a:xfrm>
                  <a:off x="5969390" y="775511"/>
                  <a:ext cx="946086" cy="1320791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dirty="0">
                      <a:latin typeface="Geneva" panose="020B0503030404040204"/>
                    </a:rPr>
                    <a:t>6 bar</a:t>
                  </a:r>
                </a:p>
                <a:p>
                  <a:pPr algn="ctr"/>
                  <a:endParaRPr lang="it-IT" dirty="0">
                    <a:latin typeface="Geneva" panose="020B0503030404040204"/>
                  </a:endParaRPr>
                </a:p>
                <a:p>
                  <a:pPr algn="ctr"/>
                  <a:r>
                    <a:rPr lang="it-IT" dirty="0">
                      <a:latin typeface="Geneva" panose="020B0503030404040204"/>
                    </a:rPr>
                    <a:t>0.5 m</a:t>
                  </a:r>
                  <a:r>
                    <a:rPr lang="it-IT" baseline="30000" dirty="0">
                      <a:latin typeface="Geneva" panose="020B0503030404040204"/>
                    </a:rPr>
                    <a:t>3</a:t>
                  </a:r>
                </a:p>
              </p:txBody>
            </p:sp>
            <p:sp>
              <p:nvSpPr>
                <p:cNvPr id="14" name="Somma 13">
                  <a:extLst>
                    <a:ext uri="{FF2B5EF4-FFF2-40B4-BE49-F238E27FC236}">
                      <a16:creationId xmlns:a16="http://schemas.microsoft.com/office/drawing/2014/main" id="{9A041BDF-14B9-EA57-B442-C4B48965A41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459498" y="1272782"/>
                  <a:ext cx="397933" cy="414867"/>
                </a:xfrm>
                <a:prstGeom prst="flowChartSummingJunction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20" name="CasellaDiTesto 19">
                  <a:extLst>
                    <a:ext uri="{FF2B5EF4-FFF2-40B4-BE49-F238E27FC236}">
                      <a16:creationId xmlns:a16="http://schemas.microsoft.com/office/drawing/2014/main" id="{C0EE5E46-95B8-8AEE-46D5-53BCE709D201}"/>
                    </a:ext>
                  </a:extLst>
                </p:cNvPr>
                <p:cNvSpPr txBox="1"/>
                <p:nvPr/>
              </p:nvSpPr>
              <p:spPr>
                <a:xfrm>
                  <a:off x="6021619" y="498512"/>
                  <a:ext cx="84162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dirty="0">
                      <a:solidFill>
                        <a:schemeClr val="bg1"/>
                      </a:solidFill>
                    </a:rPr>
                    <a:t>Serbatoio</a:t>
                  </a:r>
                </a:p>
              </p:txBody>
            </p:sp>
            <p:sp>
              <p:nvSpPr>
                <p:cNvPr id="21" name="Rettangolo con angoli arrotondati 20">
                  <a:extLst>
                    <a:ext uri="{FF2B5EF4-FFF2-40B4-BE49-F238E27FC236}">
                      <a16:creationId xmlns:a16="http://schemas.microsoft.com/office/drawing/2014/main" id="{293D341B-F880-8CDB-B07E-5841FA7A1917}"/>
                    </a:ext>
                  </a:extLst>
                </p:cNvPr>
                <p:cNvSpPr/>
                <p:nvPr/>
              </p:nvSpPr>
              <p:spPr>
                <a:xfrm>
                  <a:off x="3894510" y="1079665"/>
                  <a:ext cx="1478229" cy="758126"/>
                </a:xfrm>
                <a:prstGeom prst="roundRect">
                  <a:avLst/>
                </a:prstGeom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1600" dirty="0" err="1">
                      <a:latin typeface="Geneva" panose="020B0503030404040204"/>
                    </a:rPr>
                    <a:t>Settling</a:t>
                  </a:r>
                  <a:r>
                    <a:rPr lang="it-IT" sz="1600" dirty="0">
                      <a:latin typeface="Geneva" panose="020B0503030404040204"/>
                    </a:rPr>
                    <a:t> </a:t>
                  </a:r>
                  <a:r>
                    <a:rPr lang="it-IT" sz="1600" dirty="0" err="1">
                      <a:latin typeface="Geneva" panose="020B0503030404040204"/>
                    </a:rPr>
                    <a:t>chamber</a:t>
                  </a:r>
                  <a:endParaRPr lang="it-IT" sz="1600" dirty="0">
                    <a:latin typeface="Geneva" panose="020B0503030404040204"/>
                  </a:endParaRPr>
                </a:p>
              </p:txBody>
            </p:sp>
            <p:cxnSp>
              <p:nvCxnSpPr>
                <p:cNvPr id="22" name="Connettore curvo 21">
                  <a:extLst>
                    <a:ext uri="{FF2B5EF4-FFF2-40B4-BE49-F238E27FC236}">
                      <a16:creationId xmlns:a16="http://schemas.microsoft.com/office/drawing/2014/main" id="{46791D10-D799-E3BC-579C-D65024AA2D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>
                  <a:off x="3206083" y="1083518"/>
                  <a:ext cx="581659" cy="147809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ttore curvo 22">
                  <a:extLst>
                    <a:ext uri="{FF2B5EF4-FFF2-40B4-BE49-F238E27FC236}">
                      <a16:creationId xmlns:a16="http://schemas.microsoft.com/office/drawing/2014/main" id="{55832A44-D9AE-8019-4C15-640374D50E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>
                  <a:off x="3206082" y="1404577"/>
                  <a:ext cx="581659" cy="147809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ttore curvo 23">
                  <a:extLst>
                    <a:ext uri="{FF2B5EF4-FFF2-40B4-BE49-F238E27FC236}">
                      <a16:creationId xmlns:a16="http://schemas.microsoft.com/office/drawing/2014/main" id="{86E0A58E-A7FF-F87C-44D7-BA59213217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>
                  <a:off x="3206622" y="1244474"/>
                  <a:ext cx="581659" cy="147809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5" name="Ovale 24">
                  <a:extLst>
                    <a:ext uri="{FF2B5EF4-FFF2-40B4-BE49-F238E27FC236}">
                      <a16:creationId xmlns:a16="http://schemas.microsoft.com/office/drawing/2014/main" id="{12B5D9D7-0F51-9DE2-AC19-29E10CD7786D}"/>
                    </a:ext>
                  </a:extLst>
                </p:cNvPr>
                <p:cNvSpPr/>
                <p:nvPr/>
              </p:nvSpPr>
              <p:spPr>
                <a:xfrm>
                  <a:off x="6846814" y="879047"/>
                  <a:ext cx="126942" cy="113204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6" name="Ovale 25">
                  <a:extLst>
                    <a:ext uri="{FF2B5EF4-FFF2-40B4-BE49-F238E27FC236}">
                      <a16:creationId xmlns:a16="http://schemas.microsoft.com/office/drawing/2014/main" id="{F71FDFF3-139B-C19B-57DD-66E58BA3A638}"/>
                    </a:ext>
                  </a:extLst>
                </p:cNvPr>
                <p:cNvSpPr/>
                <p:nvPr/>
              </p:nvSpPr>
              <p:spPr>
                <a:xfrm>
                  <a:off x="4625935" y="1011474"/>
                  <a:ext cx="126942" cy="113204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27" name="Connettore diritto 26">
                  <a:extLst>
                    <a:ext uri="{FF2B5EF4-FFF2-40B4-BE49-F238E27FC236}">
                      <a16:creationId xmlns:a16="http://schemas.microsoft.com/office/drawing/2014/main" id="{7B319250-BEDA-25EF-E301-0396D32BB2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60498" y="1156303"/>
                  <a:ext cx="0" cy="96422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ttore diritto 27">
                  <a:extLst>
                    <a:ext uri="{FF2B5EF4-FFF2-40B4-BE49-F238E27FC236}">
                      <a16:creationId xmlns:a16="http://schemas.microsoft.com/office/drawing/2014/main" id="{2B4B7A5C-C8E3-085F-F406-7F4E34CFAB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63983" y="1339485"/>
                  <a:ext cx="0" cy="96422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ttore diritto 28">
                  <a:extLst>
                    <a:ext uri="{FF2B5EF4-FFF2-40B4-BE49-F238E27FC236}">
                      <a16:creationId xmlns:a16="http://schemas.microsoft.com/office/drawing/2014/main" id="{4FAA690E-8CD6-BAA5-8B11-50B4F9C147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60498" y="1480216"/>
                  <a:ext cx="0" cy="96422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ttore curvo 29">
                  <a:extLst>
                    <a:ext uri="{FF2B5EF4-FFF2-40B4-BE49-F238E27FC236}">
                      <a16:creationId xmlns:a16="http://schemas.microsoft.com/office/drawing/2014/main" id="{B3BC86BD-376C-83AD-99DC-0BECEF6E8E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>
                  <a:off x="3206081" y="1564680"/>
                  <a:ext cx="581659" cy="147809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ttore diritto 30">
                  <a:extLst>
                    <a:ext uri="{FF2B5EF4-FFF2-40B4-BE49-F238E27FC236}">
                      <a16:creationId xmlns:a16="http://schemas.microsoft.com/office/drawing/2014/main" id="{023A5F45-C51A-591F-D9F8-EFA7006482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60497" y="1640319"/>
                  <a:ext cx="0" cy="96422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riangolo isoscele 31">
                  <a:extLst>
                    <a:ext uri="{FF2B5EF4-FFF2-40B4-BE49-F238E27FC236}">
                      <a16:creationId xmlns:a16="http://schemas.microsoft.com/office/drawing/2014/main" id="{775222C2-922B-6CB6-6AF6-4B45BF237239}"/>
                    </a:ext>
                  </a:extLst>
                </p:cNvPr>
                <p:cNvSpPr/>
                <p:nvPr/>
              </p:nvSpPr>
              <p:spPr>
                <a:xfrm rot="10800000">
                  <a:off x="4278986" y="1842519"/>
                  <a:ext cx="265719" cy="234409"/>
                </a:xfrm>
                <a:prstGeom prst="triangl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33" name="Connettore 2 32">
                  <a:extLst>
                    <a:ext uri="{FF2B5EF4-FFF2-40B4-BE49-F238E27FC236}">
                      <a16:creationId xmlns:a16="http://schemas.microsoft.com/office/drawing/2014/main" id="{E62B46E2-E6FE-E444-11B1-9DCF157E48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73756" y="1480216"/>
                  <a:ext cx="20955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4" name="CasellaDiTesto 33">
                  <a:extLst>
                    <a:ext uri="{FF2B5EF4-FFF2-40B4-BE49-F238E27FC236}">
                      <a16:creationId xmlns:a16="http://schemas.microsoft.com/office/drawing/2014/main" id="{5F44FB87-BF76-E2F7-AC76-CFA1F4D153A7}"/>
                    </a:ext>
                  </a:extLst>
                </p:cNvPr>
                <p:cNvSpPr txBox="1"/>
                <p:nvPr/>
              </p:nvSpPr>
              <p:spPr>
                <a:xfrm>
                  <a:off x="7245729" y="1281737"/>
                  <a:ext cx="699606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dirty="0" err="1">
                      <a:latin typeface="Geneva" panose="020B0503030404040204"/>
                    </a:rPr>
                    <a:t>Drier</a:t>
                  </a:r>
                  <a:endParaRPr lang="it-IT" dirty="0">
                    <a:latin typeface="Geneva" panose="020B0503030404040204"/>
                  </a:endParaRPr>
                </a:p>
              </p:txBody>
            </p:sp>
            <p:cxnSp>
              <p:nvCxnSpPr>
                <p:cNvPr id="35" name="Connettore diritto 34">
                  <a:extLst>
                    <a:ext uri="{FF2B5EF4-FFF2-40B4-BE49-F238E27FC236}">
                      <a16:creationId xmlns:a16="http://schemas.microsoft.com/office/drawing/2014/main" id="{CFB17366-3A14-0DC9-FB5C-5235416641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229470" y="992251"/>
                  <a:ext cx="86443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ttore diritto 35">
                  <a:extLst>
                    <a:ext uri="{FF2B5EF4-FFF2-40B4-BE49-F238E27FC236}">
                      <a16:creationId xmlns:a16="http://schemas.microsoft.com/office/drawing/2014/main" id="{AD78AF9C-84BE-4F5D-9FA2-38BCE81644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221198" y="1855689"/>
                  <a:ext cx="87271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7" name="Operazione manuale 36">
                  <a:extLst>
                    <a:ext uri="{FF2B5EF4-FFF2-40B4-BE49-F238E27FC236}">
                      <a16:creationId xmlns:a16="http://schemas.microsoft.com/office/drawing/2014/main" id="{FA66797F-9E9E-EBF8-AB17-88F4A4E6F8CB}"/>
                    </a:ext>
                  </a:extLst>
                </p:cNvPr>
                <p:cNvSpPr/>
                <p:nvPr/>
              </p:nvSpPr>
              <p:spPr>
                <a:xfrm rot="16200000">
                  <a:off x="1233796" y="847055"/>
                  <a:ext cx="886752" cy="1088052"/>
                </a:xfrm>
                <a:prstGeom prst="flowChartManualOperation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8" name="CasellaDiTesto 37">
                  <a:extLst>
                    <a:ext uri="{FF2B5EF4-FFF2-40B4-BE49-F238E27FC236}">
                      <a16:creationId xmlns:a16="http://schemas.microsoft.com/office/drawing/2014/main" id="{45EA744A-7C91-5345-61F5-77803A69976E}"/>
                    </a:ext>
                  </a:extLst>
                </p:cNvPr>
                <p:cNvSpPr txBox="1"/>
                <p:nvPr/>
              </p:nvSpPr>
              <p:spPr>
                <a:xfrm>
                  <a:off x="2102094" y="1059356"/>
                  <a:ext cx="1119189" cy="64633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dirty="0">
                      <a:latin typeface="Geneva" panose="020B0503030404040204"/>
                    </a:rPr>
                    <a:t>Test </a:t>
                  </a:r>
                  <a:r>
                    <a:rPr lang="it-IT" dirty="0" err="1">
                      <a:latin typeface="Geneva" panose="020B0503030404040204"/>
                    </a:rPr>
                    <a:t>section</a:t>
                  </a:r>
                  <a:endParaRPr lang="it-IT" dirty="0">
                    <a:latin typeface="Geneva" panose="020B0503030404040204"/>
                  </a:endParaRPr>
                </a:p>
              </p:txBody>
            </p:sp>
            <p:cxnSp>
              <p:nvCxnSpPr>
                <p:cNvPr id="39" name="Connettore curvo 38">
                  <a:extLst>
                    <a:ext uri="{FF2B5EF4-FFF2-40B4-BE49-F238E27FC236}">
                      <a16:creationId xmlns:a16="http://schemas.microsoft.com/office/drawing/2014/main" id="{267DA16D-8833-794B-BF1C-7B7469A06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2242885" y="857370"/>
                  <a:ext cx="369332" cy="198718"/>
                </a:xfrm>
                <a:prstGeom prst="curvedConnector3">
                  <a:avLst/>
                </a:prstGeom>
                <a:ln>
                  <a:solidFill>
                    <a:schemeClr val="accent2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ttore diritto 42">
                  <a:extLst>
                    <a:ext uri="{FF2B5EF4-FFF2-40B4-BE49-F238E27FC236}">
                      <a16:creationId xmlns:a16="http://schemas.microsoft.com/office/drawing/2014/main" id="{A4999F7A-40DE-02C7-8A39-DFDE06E269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93908" y="992251"/>
                  <a:ext cx="0" cy="86343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ttore curvo 43">
                  <a:extLst>
                    <a:ext uri="{FF2B5EF4-FFF2-40B4-BE49-F238E27FC236}">
                      <a16:creationId xmlns:a16="http://schemas.microsoft.com/office/drawing/2014/main" id="{1C0F9E06-8288-34F6-7279-D3C366BDAA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>
                  <a:off x="3193558" y="1731839"/>
                  <a:ext cx="581659" cy="147809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ttore diritto 44">
                  <a:extLst>
                    <a:ext uri="{FF2B5EF4-FFF2-40B4-BE49-F238E27FC236}">
                      <a16:creationId xmlns:a16="http://schemas.microsoft.com/office/drawing/2014/main" id="{25CCD92A-8632-CD95-C626-9D2AC49E0E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47974" y="1807478"/>
                  <a:ext cx="0" cy="96422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ttore curvo 45">
                  <a:extLst>
                    <a:ext uri="{FF2B5EF4-FFF2-40B4-BE49-F238E27FC236}">
                      <a16:creationId xmlns:a16="http://schemas.microsoft.com/office/drawing/2014/main" id="{11C1164B-8346-E62F-6D62-34892F87B3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>
                  <a:off x="3200902" y="921388"/>
                  <a:ext cx="581659" cy="147809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ttore diritto 46">
                  <a:extLst>
                    <a:ext uri="{FF2B5EF4-FFF2-40B4-BE49-F238E27FC236}">
                      <a16:creationId xmlns:a16="http://schemas.microsoft.com/office/drawing/2014/main" id="{C8CE5103-8513-977A-5D20-559731E774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5318" y="997027"/>
                  <a:ext cx="0" cy="96422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Connettore diritto 14">
                <a:extLst>
                  <a:ext uri="{FF2B5EF4-FFF2-40B4-BE49-F238E27FC236}">
                    <a16:creationId xmlns:a16="http://schemas.microsoft.com/office/drawing/2014/main" id="{2ED0CE35-36A8-D262-4E9F-DC8A17F912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23292" y="992251"/>
                <a:ext cx="0" cy="86343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Connettore curvo 80">
                <a:extLst>
                  <a:ext uri="{FF2B5EF4-FFF2-40B4-BE49-F238E27FC236}">
                    <a16:creationId xmlns:a16="http://schemas.microsoft.com/office/drawing/2014/main" id="{9E3D8B7E-827D-BAC5-E898-C94A1F65DE4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424576" y="844992"/>
                <a:ext cx="369332" cy="198718"/>
              </a:xfrm>
              <a:prstGeom prst="curvedConnector3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ttore curvo 81">
                <a:extLst>
                  <a:ext uri="{FF2B5EF4-FFF2-40B4-BE49-F238E27FC236}">
                    <a16:creationId xmlns:a16="http://schemas.microsoft.com/office/drawing/2014/main" id="{C0B673FB-567B-E3B4-6C3D-2C129E4EA97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635148" y="844992"/>
                <a:ext cx="369332" cy="198718"/>
              </a:xfrm>
              <a:prstGeom prst="curvedConnector3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ttore curvo 82">
                <a:extLst>
                  <a:ext uri="{FF2B5EF4-FFF2-40B4-BE49-F238E27FC236}">
                    <a16:creationId xmlns:a16="http://schemas.microsoft.com/office/drawing/2014/main" id="{9E3414CD-C79C-1AD7-D365-E3A02591A43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837900" y="850505"/>
                <a:ext cx="369332" cy="198718"/>
              </a:xfrm>
              <a:prstGeom prst="curvedConnector3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CasellaDiTesto 1">
              <a:extLst>
                <a:ext uri="{FF2B5EF4-FFF2-40B4-BE49-F238E27FC236}">
                  <a16:creationId xmlns:a16="http://schemas.microsoft.com/office/drawing/2014/main" id="{337AC33E-965D-FD7B-58AE-86EBCF7B6D50}"/>
                </a:ext>
              </a:extLst>
            </p:cNvPr>
            <p:cNvSpPr txBox="1"/>
            <p:nvPr/>
          </p:nvSpPr>
          <p:spPr>
            <a:xfrm>
              <a:off x="1209875" y="1528270"/>
              <a:ext cx="111918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err="1">
                  <a:latin typeface="Geneva" panose="020B0503030404040204"/>
                </a:rPr>
                <a:t>Diffuser</a:t>
              </a:r>
              <a:endParaRPr lang="it-IT" dirty="0">
                <a:latin typeface="Geneva" panose="020B0503030404040204"/>
              </a:endParaRPr>
            </a:p>
          </p:txBody>
        </p:sp>
      </p:grp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85C5A48-8D88-2285-BB3D-CD9847F735ED}"/>
              </a:ext>
            </a:extLst>
          </p:cNvPr>
          <p:cNvSpPr txBox="1"/>
          <p:nvPr/>
        </p:nvSpPr>
        <p:spPr>
          <a:xfrm>
            <a:off x="4885782" y="448135"/>
            <a:ext cx="2674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u="sng" dirty="0" err="1">
                <a:latin typeface="Geneva" panose="020B0503030404040204"/>
              </a:rPr>
              <a:t>Compressed</a:t>
            </a:r>
            <a:r>
              <a:rPr lang="it-IT" b="1" u="sng" dirty="0">
                <a:latin typeface="Geneva" panose="020B0503030404040204"/>
              </a:rPr>
              <a:t> air system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49BC5614-3C4E-3F23-036D-6C3FFD6C64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23" b="7316"/>
          <a:stretch>
            <a:fillRect/>
          </a:stretch>
        </p:blipFill>
        <p:spPr>
          <a:xfrm>
            <a:off x="9196488" y="2851591"/>
            <a:ext cx="2678937" cy="2835298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AAA85A8-B0C6-B5C3-1D08-3E672E121CAC}"/>
              </a:ext>
            </a:extLst>
          </p:cNvPr>
          <p:cNvSpPr txBox="1"/>
          <p:nvPr/>
        </p:nvSpPr>
        <p:spPr>
          <a:xfrm>
            <a:off x="3414494" y="5630494"/>
            <a:ext cx="6106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Geneva" panose="020B0503030404040204"/>
              </a:rPr>
              <a:t>Designed</a:t>
            </a:r>
            <a:r>
              <a:rPr lang="it-IT" dirty="0">
                <a:latin typeface="Geneva" panose="020B0503030404040204"/>
              </a:rPr>
              <a:t> to:</a:t>
            </a:r>
          </a:p>
          <a:p>
            <a:pPr marL="285750" indent="-285750" algn="ctr">
              <a:buFontTx/>
              <a:buChar char="-"/>
            </a:pPr>
            <a:r>
              <a:rPr lang="it-IT" dirty="0">
                <a:latin typeface="Geneva" panose="020B0503030404040204"/>
              </a:rPr>
              <a:t>Be </a:t>
            </a:r>
            <a:r>
              <a:rPr lang="it-IT" b="1" dirty="0" err="1">
                <a:latin typeface="Geneva" panose="020B0503030404040204"/>
              </a:rPr>
              <a:t>adaptable</a:t>
            </a:r>
            <a:endParaRPr lang="it-IT" b="1" dirty="0">
              <a:latin typeface="Geneva" panose="020B0503030404040204"/>
            </a:endParaRPr>
          </a:p>
          <a:p>
            <a:pPr marL="285750" indent="-285750" algn="ctr">
              <a:buFontTx/>
              <a:buChar char="-"/>
            </a:pPr>
            <a:r>
              <a:rPr lang="it-IT" dirty="0">
                <a:latin typeface="Geneva" panose="020B0503030404040204"/>
              </a:rPr>
              <a:t>Be </a:t>
            </a:r>
            <a:r>
              <a:rPr lang="it-IT" b="1" dirty="0" err="1">
                <a:latin typeface="Geneva" panose="020B0503030404040204"/>
              </a:rPr>
              <a:t>controlled</a:t>
            </a:r>
            <a:endParaRPr lang="it-IT" b="1" dirty="0">
              <a:latin typeface="Geneva" panose="020B0503030404040204"/>
            </a:endParaRPr>
          </a:p>
          <a:p>
            <a:pPr marL="285750" indent="-285750" algn="ctr">
              <a:buFontTx/>
              <a:buChar char="-"/>
            </a:pPr>
            <a:r>
              <a:rPr lang="it-IT" dirty="0" err="1">
                <a:latin typeface="Geneva" panose="020B0503030404040204"/>
              </a:rPr>
              <a:t>Allow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b="1" dirty="0">
                <a:latin typeface="Geneva" panose="020B0503030404040204"/>
              </a:rPr>
              <a:t>CFD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b="1" dirty="0" err="1">
                <a:latin typeface="Geneva" panose="020B0503030404040204"/>
              </a:rPr>
              <a:t>result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b="1" dirty="0" err="1">
                <a:latin typeface="Geneva" panose="020B0503030404040204"/>
              </a:rPr>
              <a:t>verification</a:t>
            </a:r>
            <a:endParaRPr lang="it-IT" b="1" dirty="0">
              <a:latin typeface="Geneva" panose="020B0503030404040204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682D10C-189D-D2BB-8882-362412691051}"/>
              </a:ext>
            </a:extLst>
          </p:cNvPr>
          <p:cNvSpPr txBox="1"/>
          <p:nvPr/>
        </p:nvSpPr>
        <p:spPr>
          <a:xfrm>
            <a:off x="786418" y="92849"/>
            <a:ext cx="2818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chemeClr val="bg1"/>
                </a:solidFill>
                <a:latin typeface="Geneva"/>
                <a:ea typeface="Times New Roman" panose="02020603050405020304" pitchFamily="18" charset="0"/>
                <a:cs typeface="Poppins" pitchFamily="2" charset="77"/>
              </a:rPr>
              <a:t>DRD8-Collaboration meeting</a:t>
            </a:r>
            <a:endParaRPr lang="en-US" sz="1600" dirty="0">
              <a:solidFill>
                <a:schemeClr val="bg1"/>
              </a:solidFill>
              <a:latin typeface="Geneva" panose="020B0503030404040204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870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C0EC1-397F-2788-C4A0-FC847AFAA0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87367AB-B021-F9C2-19EC-36E58585F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D2AE-2E06-D54F-A59E-408327E0CF57}" type="slidenum">
              <a:rPr lang="en-US" smtClean="0">
                <a:latin typeface="Geneva" panose="020B0503030404040204"/>
              </a:rPr>
              <a:pPr/>
              <a:t>5</a:t>
            </a:fld>
            <a:endParaRPr lang="en-US" dirty="0">
              <a:latin typeface="Geneva" panose="020B0503030404040204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96AB108-365C-75A7-8326-5781DB8000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903" y="-16889"/>
            <a:ext cx="930050" cy="55803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2AFD2F-7151-8CC2-D161-329D83EC60C0}"/>
              </a:ext>
            </a:extLst>
          </p:cNvPr>
          <p:cNvSpPr txBox="1"/>
          <p:nvPr/>
        </p:nvSpPr>
        <p:spPr>
          <a:xfrm>
            <a:off x="4221254" y="77461"/>
            <a:ext cx="3749492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Geneva" panose="020B0503030404040204"/>
                <a:ea typeface="Helvetica Neue" panose="02000503000000020004" pitchFamily="2" charset="0"/>
                <a:cs typeface="Helvetica Neue" panose="02000503000000020004" pitchFamily="2" charset="0"/>
              </a:rPr>
              <a:t>Gherardo Ammirabile, INFN Pisa</a:t>
            </a:r>
          </a:p>
        </p:txBody>
      </p: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EC7D1622-F96C-AFCA-83E4-66B490C4D484}"/>
              </a:ext>
            </a:extLst>
          </p:cNvPr>
          <p:cNvGrpSpPr/>
          <p:nvPr/>
        </p:nvGrpSpPr>
        <p:grpSpPr>
          <a:xfrm>
            <a:off x="7895646" y="553800"/>
            <a:ext cx="3447193" cy="2323994"/>
            <a:chOff x="7895646" y="637595"/>
            <a:chExt cx="3447193" cy="2323994"/>
          </a:xfrm>
        </p:grpSpPr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0D82A048-5D1C-6993-8D6E-4BA82454660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895646" y="637595"/>
              <a:ext cx="3447193" cy="2323994"/>
              <a:chOff x="6238815" y="2972980"/>
              <a:chExt cx="4616754" cy="3112477"/>
            </a:xfrm>
          </p:grpSpPr>
          <p:pic>
            <p:nvPicPr>
              <p:cNvPr id="18" name="Immagine 17">
                <a:extLst>
                  <a:ext uri="{FF2B5EF4-FFF2-40B4-BE49-F238E27FC236}">
                    <a16:creationId xmlns:a16="http://schemas.microsoft.com/office/drawing/2014/main" id="{67461C42-3D0A-F86F-92C3-CF1E398464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38815" y="2972980"/>
                <a:ext cx="4616754" cy="3112477"/>
              </a:xfrm>
              <a:prstGeom prst="rect">
                <a:avLst/>
              </a:prstGeom>
            </p:spPr>
          </p:pic>
          <p:cxnSp>
            <p:nvCxnSpPr>
              <p:cNvPr id="20" name="Connettore 2 19">
                <a:extLst>
                  <a:ext uri="{FF2B5EF4-FFF2-40B4-BE49-F238E27FC236}">
                    <a16:creationId xmlns:a16="http://schemas.microsoft.com/office/drawing/2014/main" id="{63C1ED2C-C27D-FF26-9EA3-51DE8AFEEB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970746" y="5053391"/>
                <a:ext cx="88869" cy="186824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2 20">
                <a:extLst>
                  <a:ext uri="{FF2B5EF4-FFF2-40B4-BE49-F238E27FC236}">
                    <a16:creationId xmlns:a16="http://schemas.microsoft.com/office/drawing/2014/main" id="{717F5AAA-D23F-34DA-2FA1-FCE6DCDE08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46831" y="4824046"/>
                <a:ext cx="52876" cy="41616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04FA813D-6D15-E6A3-2086-A69C156DC8CD}"/>
                  </a:ext>
                </a:extLst>
              </p:cNvPr>
              <p:cNvSpPr txBox="1"/>
              <p:nvPr/>
            </p:nvSpPr>
            <p:spPr>
              <a:xfrm>
                <a:off x="7019454" y="5055782"/>
                <a:ext cx="3255055" cy="900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 err="1">
                    <a:solidFill>
                      <a:schemeClr val="bg1"/>
                    </a:solidFill>
                  </a:rPr>
                  <a:t>Staves</a:t>
                </a:r>
                <a:r>
                  <a:rPr lang="it-IT" b="1" dirty="0">
                    <a:solidFill>
                      <a:schemeClr val="bg1"/>
                    </a:solidFill>
                  </a:rPr>
                  <a:t> under </a:t>
                </a:r>
                <a:r>
                  <a:rPr lang="it-IT" b="1" dirty="0" err="1">
                    <a:solidFill>
                      <a:schemeClr val="bg1"/>
                    </a:solidFill>
                  </a:rPr>
                  <a:t>thermal</a:t>
                </a:r>
                <a:r>
                  <a:rPr lang="it-IT" b="1" dirty="0">
                    <a:solidFill>
                      <a:schemeClr val="bg1"/>
                    </a:solidFill>
                  </a:rPr>
                  <a:t> testing</a:t>
                </a:r>
              </a:p>
            </p:txBody>
          </p:sp>
        </p:grp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CE773F2B-4C66-16F6-9303-F93856DE82A7}"/>
                </a:ext>
              </a:extLst>
            </p:cNvPr>
            <p:cNvSpPr txBox="1"/>
            <p:nvPr/>
          </p:nvSpPr>
          <p:spPr>
            <a:xfrm rot="20795729">
              <a:off x="8874480" y="1570879"/>
              <a:ext cx="2776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/>
                <a:t>6</a:t>
              </a:r>
            </a:p>
          </p:txBody>
        </p: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4776774B-3993-CBD2-8A8F-359739976322}"/>
                </a:ext>
              </a:extLst>
            </p:cNvPr>
            <p:cNvSpPr txBox="1"/>
            <p:nvPr/>
          </p:nvSpPr>
          <p:spPr>
            <a:xfrm rot="21359028">
              <a:off x="9370296" y="1422296"/>
              <a:ext cx="2776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/>
                <a:t>5</a:t>
              </a:r>
            </a:p>
          </p:txBody>
        </p:sp>
      </p:grp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074B70A8-6B06-FD5E-F1E5-EB8C33EF48AA}"/>
              </a:ext>
            </a:extLst>
          </p:cNvPr>
          <p:cNvGrpSpPr/>
          <p:nvPr/>
        </p:nvGrpSpPr>
        <p:grpSpPr>
          <a:xfrm>
            <a:off x="216548" y="778487"/>
            <a:ext cx="7585543" cy="1796724"/>
            <a:chOff x="216548" y="778487"/>
            <a:chExt cx="7585543" cy="1796724"/>
          </a:xfrm>
        </p:grpSpPr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96EA67F6-567C-0201-E94C-72378268C3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6548" y="778487"/>
              <a:ext cx="7585543" cy="1760225"/>
            </a:xfrm>
            <a:prstGeom prst="rect">
              <a:avLst/>
            </a:prstGeom>
          </p:spPr>
        </p:pic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D6B742AA-9D04-6824-C248-C787C5EBC327}"/>
                </a:ext>
              </a:extLst>
            </p:cNvPr>
            <p:cNvSpPr txBox="1"/>
            <p:nvPr/>
          </p:nvSpPr>
          <p:spPr>
            <a:xfrm>
              <a:off x="849161" y="2175101"/>
              <a:ext cx="10744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 err="1"/>
                <a:t>Stave</a:t>
              </a:r>
              <a:r>
                <a:rPr lang="it-IT" sz="2000" b="1" dirty="0"/>
                <a:t> 6</a:t>
              </a:r>
            </a:p>
          </p:txBody>
        </p: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04CF91B2-B38C-0DD8-8AED-A95F67DD3C1C}"/>
                </a:ext>
              </a:extLst>
            </p:cNvPr>
            <p:cNvSpPr txBox="1"/>
            <p:nvPr/>
          </p:nvSpPr>
          <p:spPr>
            <a:xfrm>
              <a:off x="849161" y="876629"/>
              <a:ext cx="10744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 err="1"/>
                <a:t>Stave</a:t>
              </a:r>
              <a:r>
                <a:rPr lang="it-IT" sz="2000" b="1" dirty="0"/>
                <a:t> 5</a:t>
              </a:r>
            </a:p>
          </p:txBody>
        </p:sp>
      </p:grp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3C89B2A-5B33-DE4A-ED97-79CB685C342A}"/>
              </a:ext>
            </a:extLst>
          </p:cNvPr>
          <p:cNvSpPr txBox="1"/>
          <p:nvPr/>
        </p:nvSpPr>
        <p:spPr>
          <a:xfrm>
            <a:off x="60135" y="5587509"/>
            <a:ext cx="4085822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>
                <a:latin typeface="Geneva" panose="020B0503030404040204"/>
              </a:rPr>
              <a:t>Power </a:t>
            </a:r>
            <a:r>
              <a:rPr lang="it-IT" dirty="0" err="1">
                <a:latin typeface="Geneva" panose="020B0503030404040204"/>
              </a:rPr>
              <a:t>density</a:t>
            </a:r>
            <a:r>
              <a:rPr lang="it-IT" dirty="0">
                <a:latin typeface="Geneva" panose="020B0503030404040204"/>
              </a:rPr>
              <a:t> (</a:t>
            </a:r>
            <a:r>
              <a:rPr lang="it-IT" dirty="0" err="1">
                <a:latin typeface="Geneva" panose="020B0503030404040204"/>
              </a:rPr>
              <a:t>sensor</a:t>
            </a:r>
            <a:r>
              <a:rPr lang="it-IT" dirty="0">
                <a:latin typeface="Geneva" panose="020B0503030404040204"/>
              </a:rPr>
              <a:t>) = </a:t>
            </a:r>
            <a:r>
              <a:rPr lang="it-IT" b="1" i="1" dirty="0">
                <a:latin typeface="Geneva" panose="020B0503030404040204"/>
              </a:rPr>
              <a:t>50 </a:t>
            </a:r>
            <a:r>
              <a:rPr lang="it-IT" b="1" i="1" dirty="0" err="1">
                <a:latin typeface="Geneva" panose="020B0503030404040204"/>
              </a:rPr>
              <a:t>mW</a:t>
            </a:r>
            <a:r>
              <a:rPr lang="it-IT" b="1" i="1" dirty="0">
                <a:latin typeface="Geneva" panose="020B0503030404040204"/>
              </a:rPr>
              <a:t>/cm</a:t>
            </a:r>
            <a:r>
              <a:rPr lang="it-IT" b="1" i="1" baseline="30000" dirty="0">
                <a:latin typeface="Geneva" panose="020B0503030404040204"/>
              </a:rPr>
              <a:t>2</a:t>
            </a:r>
          </a:p>
          <a:p>
            <a:endParaRPr lang="it-IT" b="1" i="1" baseline="30000" dirty="0">
              <a:latin typeface="Geneva" panose="020B0503030404040204"/>
            </a:endParaRPr>
          </a:p>
          <a:p>
            <a:r>
              <a:rPr lang="it-IT" dirty="0">
                <a:latin typeface="Geneva" panose="020B0503030404040204"/>
              </a:rPr>
              <a:t>Total power (</a:t>
            </a:r>
            <a:r>
              <a:rPr lang="it-IT" dirty="0" err="1">
                <a:latin typeface="Geneva" panose="020B0503030404040204"/>
              </a:rPr>
              <a:t>each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 err="1">
                <a:latin typeface="Geneva" panose="020B0503030404040204"/>
              </a:rPr>
              <a:t>stave</a:t>
            </a:r>
            <a:r>
              <a:rPr lang="it-IT" dirty="0">
                <a:latin typeface="Geneva" panose="020B0503030404040204"/>
              </a:rPr>
              <a:t>) = </a:t>
            </a:r>
            <a:r>
              <a:rPr lang="it-IT" b="1" i="1" dirty="0">
                <a:latin typeface="Geneva" panose="020B0503030404040204"/>
              </a:rPr>
              <a:t>2.2 W</a:t>
            </a:r>
          </a:p>
          <a:p>
            <a:endParaRPr lang="it-IT" dirty="0">
              <a:latin typeface="Geneva" panose="020B0503030404040204"/>
            </a:endParaRP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6ABDADCE-D50A-4894-2142-3E5BBB91E7C8}"/>
              </a:ext>
            </a:extLst>
          </p:cNvPr>
          <p:cNvCxnSpPr/>
          <p:nvPr/>
        </p:nvCxnSpPr>
        <p:spPr>
          <a:xfrm>
            <a:off x="4190518" y="6140121"/>
            <a:ext cx="4278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B2C5214-3D01-3871-5912-AE18CBD83CAD}"/>
              </a:ext>
            </a:extLst>
          </p:cNvPr>
          <p:cNvSpPr txBox="1"/>
          <p:nvPr/>
        </p:nvSpPr>
        <p:spPr>
          <a:xfrm>
            <a:off x="4636385" y="5678456"/>
            <a:ext cx="408582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Geneva" panose="020B0503030404040204"/>
              </a:rPr>
              <a:t>The Middle </a:t>
            </a:r>
            <a:r>
              <a:rPr lang="it-IT" dirty="0" err="1">
                <a:latin typeface="Geneva" panose="020B0503030404040204"/>
              </a:rPr>
              <a:t>section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 err="1">
                <a:latin typeface="Geneva" panose="020B0503030404040204"/>
              </a:rPr>
              <a:t>has</a:t>
            </a:r>
            <a:r>
              <a:rPr lang="it-IT" dirty="0">
                <a:latin typeface="Geneva" panose="020B0503030404040204"/>
              </a:rPr>
              <a:t> the </a:t>
            </a:r>
            <a:r>
              <a:rPr lang="it-IT" dirty="0" err="1">
                <a:latin typeface="Geneva" panose="020B0503030404040204"/>
              </a:rPr>
              <a:t>highest</a:t>
            </a:r>
            <a:r>
              <a:rPr lang="it-IT" dirty="0">
                <a:latin typeface="Geneva" panose="020B0503030404040204"/>
              </a:rPr>
              <a:t> temperature</a:t>
            </a:r>
            <a:endParaRPr lang="it-IT" b="1" i="1" dirty="0">
              <a:latin typeface="Geneva" panose="020B0503030404040204"/>
            </a:endParaRPr>
          </a:p>
          <a:p>
            <a:endParaRPr lang="it-IT" dirty="0">
              <a:latin typeface="Geneva" panose="020B0503030404040204"/>
            </a:endParaRPr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B471E869-F8BF-7769-9315-E500A6E65331}"/>
              </a:ext>
            </a:extLst>
          </p:cNvPr>
          <p:cNvCxnSpPr/>
          <p:nvPr/>
        </p:nvCxnSpPr>
        <p:spPr>
          <a:xfrm flipV="1">
            <a:off x="8831884" y="5873262"/>
            <a:ext cx="471287" cy="2668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E672123-97A8-6C13-4ACF-B8992952F5B6}"/>
              </a:ext>
            </a:extLst>
          </p:cNvPr>
          <p:cNvSpPr txBox="1"/>
          <p:nvPr/>
        </p:nvSpPr>
        <p:spPr>
          <a:xfrm>
            <a:off x="9303171" y="5587509"/>
            <a:ext cx="2621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Geneva" panose="020B0503030404040204"/>
              </a:rPr>
              <a:t>Without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 err="1">
                <a:latin typeface="Geneva" panose="020B0503030404040204"/>
              </a:rPr>
              <a:t>cooling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>
                <a:solidFill>
                  <a:srgbClr val="FF0000"/>
                </a:solidFill>
                <a:latin typeface="Geneva" panose="020B0503030404040204"/>
              </a:rPr>
              <a:t>&gt; 65°C</a:t>
            </a: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A3EA2F26-9012-99D0-69ED-24A7C2391C63}"/>
              </a:ext>
            </a:extLst>
          </p:cNvPr>
          <p:cNvCxnSpPr/>
          <p:nvPr/>
        </p:nvCxnSpPr>
        <p:spPr>
          <a:xfrm>
            <a:off x="8831884" y="6140121"/>
            <a:ext cx="471287" cy="2782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42E7429-69B8-0DCB-FF04-334506F92E1A}"/>
              </a:ext>
            </a:extLst>
          </p:cNvPr>
          <p:cNvSpPr txBox="1"/>
          <p:nvPr/>
        </p:nvSpPr>
        <p:spPr>
          <a:xfrm>
            <a:off x="9356625" y="6229683"/>
            <a:ext cx="2621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Geneva" panose="020B0503030404040204"/>
              </a:rPr>
              <a:t>With </a:t>
            </a:r>
            <a:r>
              <a:rPr lang="it-IT" dirty="0" err="1">
                <a:latin typeface="Geneva" panose="020B0503030404040204"/>
              </a:rPr>
              <a:t>cooling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>
                <a:solidFill>
                  <a:schemeClr val="accent3"/>
                </a:solidFill>
                <a:latin typeface="Geneva" panose="020B0503030404040204"/>
              </a:rPr>
              <a:t>&lt; 40°C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06A7D5F-0E5F-FD55-93A4-6C3D10E9E6FF}"/>
              </a:ext>
            </a:extLst>
          </p:cNvPr>
          <p:cNvSpPr txBox="1"/>
          <p:nvPr/>
        </p:nvSpPr>
        <p:spPr>
          <a:xfrm>
            <a:off x="6319519" y="2472229"/>
            <a:ext cx="1074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Geneva" panose="020B0503030404040204"/>
              </a:rPr>
              <a:t>Top </a:t>
            </a:r>
            <a:r>
              <a:rPr lang="it-IT" sz="1400" dirty="0" err="1">
                <a:latin typeface="Geneva" panose="020B0503030404040204"/>
              </a:rPr>
              <a:t>view</a:t>
            </a:r>
            <a:endParaRPr lang="it-IT" sz="1400" dirty="0">
              <a:latin typeface="Geneva" panose="020B0503030404040204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9C7EBBF-AA85-14C8-6198-4522BDD0F81E}"/>
              </a:ext>
            </a:extLst>
          </p:cNvPr>
          <p:cNvSpPr txBox="1"/>
          <p:nvPr/>
        </p:nvSpPr>
        <p:spPr>
          <a:xfrm>
            <a:off x="216548" y="540176"/>
            <a:ext cx="5138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u="sng" dirty="0">
                <a:latin typeface="Geneva" panose="020B0503030404040204"/>
              </a:rPr>
              <a:t>First test:</a:t>
            </a:r>
            <a:r>
              <a:rPr lang="it-IT" b="1" dirty="0">
                <a:latin typeface="Geneva" panose="020B0503030404040204"/>
              </a:rPr>
              <a:t> 60° </a:t>
            </a:r>
            <a:r>
              <a:rPr lang="it-IT" b="1" dirty="0" err="1">
                <a:latin typeface="Geneva" panose="020B0503030404040204"/>
              </a:rPr>
              <a:t>angular</a:t>
            </a:r>
            <a:r>
              <a:rPr lang="it-IT" b="1" dirty="0">
                <a:latin typeface="Geneva" panose="020B0503030404040204"/>
              </a:rPr>
              <a:t> </a:t>
            </a:r>
            <a:r>
              <a:rPr lang="it-IT" b="1" dirty="0" err="1">
                <a:latin typeface="Geneva" panose="020B0503030404040204"/>
              </a:rPr>
              <a:t>sector</a:t>
            </a:r>
            <a:r>
              <a:rPr lang="it-IT" b="1" dirty="0">
                <a:latin typeface="Geneva" panose="020B0503030404040204"/>
              </a:rPr>
              <a:t> of </a:t>
            </a:r>
            <a:r>
              <a:rPr lang="it-IT" b="1" u="sng" dirty="0" err="1">
                <a:latin typeface="Geneva" panose="020B0503030404040204"/>
              </a:rPr>
              <a:t>only</a:t>
            </a:r>
            <a:r>
              <a:rPr lang="it-IT" b="1" u="sng" dirty="0">
                <a:latin typeface="Geneva" panose="020B0503030404040204"/>
              </a:rPr>
              <a:t> </a:t>
            </a:r>
            <a:r>
              <a:rPr lang="it-IT" b="1" u="sng" dirty="0" err="1">
                <a:latin typeface="Geneva" panose="020B0503030404040204"/>
              </a:rPr>
              <a:t>layer</a:t>
            </a:r>
            <a:r>
              <a:rPr lang="it-IT" b="1" u="sng" dirty="0">
                <a:latin typeface="Geneva" panose="020B0503030404040204"/>
              </a:rPr>
              <a:t> 3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8AF9459-30DF-84A0-8F40-7268D8E15C34}"/>
              </a:ext>
            </a:extLst>
          </p:cNvPr>
          <p:cNvSpPr txBox="1"/>
          <p:nvPr/>
        </p:nvSpPr>
        <p:spPr>
          <a:xfrm>
            <a:off x="786418" y="92849"/>
            <a:ext cx="2818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chemeClr val="bg1"/>
                </a:solidFill>
                <a:latin typeface="Geneva"/>
                <a:ea typeface="Times New Roman" panose="02020603050405020304" pitchFamily="18" charset="0"/>
                <a:cs typeface="Poppins" pitchFamily="2" charset="77"/>
              </a:rPr>
              <a:t>DRD8-Collaboration meeting</a:t>
            </a:r>
            <a:endParaRPr lang="en-US" sz="1600" dirty="0">
              <a:solidFill>
                <a:schemeClr val="bg1"/>
              </a:solidFill>
              <a:latin typeface="Geneva" panose="020B0503030404040204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C688A14A-B446-08C0-847F-C713266CE2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7723004"/>
              </p:ext>
            </p:extLst>
          </p:nvPr>
        </p:nvGraphicFramePr>
        <p:xfrm>
          <a:off x="6319519" y="2899835"/>
          <a:ext cx="5726852" cy="2573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Grafico 18">
            <a:extLst>
              <a:ext uri="{FF2B5EF4-FFF2-40B4-BE49-F238E27FC236}">
                <a16:creationId xmlns:a16="http://schemas.microsoft.com/office/drawing/2014/main" id="{11782A85-31DF-46D7-8E3E-AE1CB0DCD3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361778"/>
              </p:ext>
            </p:extLst>
          </p:nvPr>
        </p:nvGraphicFramePr>
        <p:xfrm>
          <a:off x="133887" y="2907200"/>
          <a:ext cx="6097265" cy="256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568867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C0205-E9C8-C568-00EC-C6C05AFBF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5263A36-E1F6-73D5-130F-BC0AB596F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D2AE-2E06-D54F-A59E-408327E0CF57}" type="slidenum">
              <a:rPr lang="en-US" smtClean="0">
                <a:latin typeface="Geneva" panose="020B0503030404040204"/>
              </a:rPr>
              <a:pPr/>
              <a:t>6</a:t>
            </a:fld>
            <a:endParaRPr lang="en-US" dirty="0">
              <a:latin typeface="Geneva" panose="020B0503030404040204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3B221FA-A697-A11A-D121-AFDB56CE3C20}"/>
              </a:ext>
            </a:extLst>
          </p:cNvPr>
          <p:cNvSpPr txBox="1"/>
          <p:nvPr/>
        </p:nvSpPr>
        <p:spPr>
          <a:xfrm>
            <a:off x="3974086" y="596099"/>
            <a:ext cx="39966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u="sng" dirty="0">
                <a:latin typeface="Geneva" panose="020B0503030404040204"/>
              </a:rPr>
              <a:t>Timeline for </a:t>
            </a:r>
            <a:r>
              <a:rPr lang="it-IT" b="1" u="sng" dirty="0" err="1">
                <a:latin typeface="Geneva" panose="020B0503030404040204"/>
              </a:rPr>
              <a:t>next</a:t>
            </a:r>
            <a:r>
              <a:rPr lang="it-IT" b="1" u="sng" dirty="0">
                <a:latin typeface="Geneva" panose="020B0503030404040204"/>
              </a:rPr>
              <a:t> steps:</a:t>
            </a:r>
          </a:p>
          <a:p>
            <a:pPr algn="ctr"/>
            <a:endParaRPr lang="it-IT" b="1" u="sng" dirty="0">
              <a:latin typeface="Geneva" panose="020B0503030404040204"/>
            </a:endParaRPr>
          </a:p>
          <a:p>
            <a:pPr algn="ctr"/>
            <a:r>
              <a:rPr lang="it-IT" dirty="0">
                <a:latin typeface="Geneva" panose="020B0503030404040204"/>
              </a:rPr>
              <a:t>Assembly on the </a:t>
            </a:r>
            <a:r>
              <a:rPr lang="it-IT" dirty="0" err="1">
                <a:latin typeface="Geneva" panose="020B0503030404040204"/>
              </a:rPr>
              <a:t>same</a:t>
            </a:r>
            <a:r>
              <a:rPr lang="it-IT" dirty="0">
                <a:latin typeface="Geneva" panose="020B0503030404040204"/>
              </a:rPr>
              <a:t> 60°angular </a:t>
            </a:r>
            <a:r>
              <a:rPr lang="it-IT" dirty="0" err="1">
                <a:latin typeface="Geneva" panose="020B0503030404040204"/>
              </a:rPr>
              <a:t>sector</a:t>
            </a:r>
            <a:r>
              <a:rPr lang="it-IT" dirty="0">
                <a:latin typeface="Geneva" panose="020B0503030404040204"/>
              </a:rPr>
              <a:t> of the </a:t>
            </a:r>
            <a:r>
              <a:rPr lang="it-IT" dirty="0" err="1">
                <a:latin typeface="Geneva" panose="020B0503030404040204"/>
              </a:rPr>
              <a:t>staves</a:t>
            </a:r>
            <a:r>
              <a:rPr lang="it-IT" dirty="0">
                <a:latin typeface="Geneva" panose="020B0503030404040204"/>
              </a:rPr>
              <a:t> of Layer 2 and Layer 1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6B6066B-8289-4DBD-B346-842B9AD9CA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903" y="-16889"/>
            <a:ext cx="930050" cy="55803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D442799-94D2-EEB1-ACEE-4C81E4AC3729}"/>
              </a:ext>
            </a:extLst>
          </p:cNvPr>
          <p:cNvSpPr txBox="1"/>
          <p:nvPr/>
        </p:nvSpPr>
        <p:spPr>
          <a:xfrm>
            <a:off x="4221254" y="77461"/>
            <a:ext cx="3749492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Geneva" panose="020B0503030404040204"/>
                <a:ea typeface="Helvetica Neue" panose="02000503000000020004" pitchFamily="2" charset="0"/>
                <a:cs typeface="Helvetica Neue" panose="02000503000000020004" pitchFamily="2" charset="0"/>
              </a:rPr>
              <a:t>Gherardo Ammirabile, INFN Pisa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B0338EC4-611B-F905-4A5C-0110C393A87C}"/>
              </a:ext>
            </a:extLst>
          </p:cNvPr>
          <p:cNvSpPr txBox="1"/>
          <p:nvPr/>
        </p:nvSpPr>
        <p:spPr>
          <a:xfrm>
            <a:off x="5104074" y="5248766"/>
            <a:ext cx="1983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latin typeface="Geneva" panose="020B0503030404040204"/>
            </a:endParaRPr>
          </a:p>
          <a:p>
            <a:pPr algn="ctr"/>
            <a:r>
              <a:rPr lang="it-IT" dirty="0" err="1">
                <a:latin typeface="Geneva" panose="020B0503030404040204"/>
              </a:rPr>
              <a:t>Expected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 err="1">
                <a:latin typeface="Geneva" panose="020B0503030404040204"/>
              </a:rPr>
              <a:t>results</a:t>
            </a:r>
            <a:r>
              <a:rPr lang="it-IT" dirty="0">
                <a:latin typeface="Geneva" panose="020B0503030404040204"/>
              </a:rPr>
              <a:t>: by the end of the </a:t>
            </a:r>
            <a:r>
              <a:rPr lang="it-IT" dirty="0" err="1">
                <a:latin typeface="Geneva" panose="020B0503030404040204"/>
              </a:rPr>
              <a:t>year</a:t>
            </a:r>
            <a:r>
              <a:rPr lang="it-IT" dirty="0">
                <a:latin typeface="Geneva" panose="020B0503030404040204"/>
              </a:rPr>
              <a:t> 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1DA81717-6879-171A-1A28-4586612BA0BD}"/>
              </a:ext>
            </a:extLst>
          </p:cNvPr>
          <p:cNvSpPr txBox="1"/>
          <p:nvPr/>
        </p:nvSpPr>
        <p:spPr>
          <a:xfrm>
            <a:off x="7881451" y="3541413"/>
            <a:ext cx="39966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u="sng" dirty="0">
                <a:latin typeface="Geneva" panose="020B0503030404040204"/>
              </a:rPr>
              <a:t>Targets:</a:t>
            </a:r>
          </a:p>
          <a:p>
            <a:pPr algn="ctr"/>
            <a:endParaRPr lang="it-IT" u="sng" dirty="0">
              <a:latin typeface="Geneva" panose="020B0503030404040204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dirty="0">
                <a:latin typeface="Geneva" panose="020B0503030404040204"/>
              </a:rPr>
              <a:t>Flow rate to cool </a:t>
            </a:r>
            <a:r>
              <a:rPr lang="it-IT" dirty="0" err="1">
                <a:latin typeface="Geneva" panose="020B0503030404040204"/>
              </a:rPr>
              <a:t>each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 err="1">
                <a:latin typeface="Geneva" panose="020B0503030404040204"/>
              </a:rPr>
              <a:t>layer</a:t>
            </a:r>
            <a:endParaRPr lang="it-IT" dirty="0">
              <a:latin typeface="Geneva" panose="020B0503030404040204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dirty="0">
                <a:latin typeface="Geneva" panose="020B0503030404040204"/>
              </a:rPr>
              <a:t>Pressure drop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dirty="0">
                <a:latin typeface="Geneva" panose="020B0503030404040204"/>
              </a:rPr>
              <a:t>Thermal connection </a:t>
            </a:r>
            <a:r>
              <a:rPr lang="it-IT" dirty="0" err="1">
                <a:latin typeface="Geneva" panose="020B0503030404040204"/>
              </a:rPr>
              <a:t>between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 err="1">
                <a:latin typeface="Geneva" panose="020B0503030404040204"/>
              </a:rPr>
              <a:t>them</a:t>
            </a:r>
            <a:endParaRPr lang="it-IT" dirty="0">
              <a:latin typeface="Geneva" panose="020B0503030404040204"/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ABA07EDD-79B9-1216-3251-575913495517}"/>
              </a:ext>
            </a:extLst>
          </p:cNvPr>
          <p:cNvSpPr txBox="1"/>
          <p:nvPr/>
        </p:nvSpPr>
        <p:spPr>
          <a:xfrm>
            <a:off x="7801620" y="637595"/>
            <a:ext cx="3996660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u="sng" dirty="0" err="1">
                <a:latin typeface="Geneva" panose="020B0503030404040204"/>
              </a:rPr>
              <a:t>Details</a:t>
            </a:r>
            <a:r>
              <a:rPr lang="it-IT" u="sng" dirty="0">
                <a:latin typeface="Geneva" panose="020B0503030404040204"/>
              </a:rPr>
              <a:t> to study:</a:t>
            </a:r>
          </a:p>
          <a:p>
            <a:pPr algn="ctr"/>
            <a:endParaRPr lang="it-IT" u="sng" dirty="0">
              <a:latin typeface="Geneva" panose="020B0503030404040204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dirty="0">
                <a:latin typeface="Geneva" panose="020B0503030404040204"/>
              </a:rPr>
              <a:t>Air </a:t>
            </a:r>
            <a:r>
              <a:rPr lang="it-IT" dirty="0" err="1">
                <a:latin typeface="Geneva" panose="020B0503030404040204"/>
              </a:rPr>
              <a:t>induced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 err="1">
                <a:latin typeface="Geneva" panose="020B0503030404040204"/>
              </a:rPr>
              <a:t>vibrations</a:t>
            </a:r>
            <a:r>
              <a:rPr lang="it-IT" dirty="0">
                <a:latin typeface="Geneva" panose="020B0503030404040204"/>
              </a:rPr>
              <a:t> with optical </a:t>
            </a:r>
            <a:r>
              <a:rPr lang="it-IT" dirty="0" err="1">
                <a:latin typeface="Geneva" panose="020B0503030404040204"/>
              </a:rPr>
              <a:t>instrument</a:t>
            </a:r>
            <a:r>
              <a:rPr lang="it-IT" dirty="0">
                <a:latin typeface="Geneva" panose="020B0503030404040204"/>
              </a:rPr>
              <a:t> </a:t>
            </a:r>
          </a:p>
          <a:p>
            <a:pPr algn="ctr"/>
            <a:endParaRPr lang="it-IT" u="sng" dirty="0">
              <a:latin typeface="Geneva" panose="020B0503030404040204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dirty="0" err="1">
                <a:latin typeface="Geneva" panose="020B0503030404040204"/>
              </a:rPr>
              <a:t>Inlet</a:t>
            </a:r>
            <a:r>
              <a:rPr lang="it-IT" dirty="0">
                <a:latin typeface="Geneva" panose="020B0503030404040204"/>
              </a:rPr>
              <a:t> </a:t>
            </a:r>
            <a:r>
              <a:rPr lang="it-IT" dirty="0" err="1">
                <a:latin typeface="Geneva" panose="020B0503030404040204"/>
              </a:rPr>
              <a:t>shape</a:t>
            </a:r>
            <a:r>
              <a:rPr lang="it-IT" dirty="0">
                <a:latin typeface="Geneva" panose="020B0503030404040204"/>
              </a:rPr>
              <a:t>:</a:t>
            </a:r>
          </a:p>
          <a:p>
            <a:pPr algn="ctr"/>
            <a:endParaRPr lang="it-IT" dirty="0">
              <a:latin typeface="Geneva" panose="020B0503030404040204"/>
            </a:endParaRPr>
          </a:p>
          <a:p>
            <a:pPr algn="ctr"/>
            <a:endParaRPr lang="it-IT" dirty="0">
              <a:latin typeface="Geneva" panose="020B0503030404040204"/>
            </a:endParaRPr>
          </a:p>
          <a:p>
            <a:pPr algn="ctr"/>
            <a:endParaRPr lang="it-IT" dirty="0">
              <a:latin typeface="Geneva" panose="020B0503030404040204"/>
            </a:endParaRPr>
          </a:p>
          <a:p>
            <a:r>
              <a:rPr lang="it-IT" dirty="0">
                <a:latin typeface="Geneva" panose="020B0503030404040204"/>
              </a:rPr>
              <a:t>       </a:t>
            </a:r>
            <a:r>
              <a:rPr lang="it-IT" dirty="0" err="1">
                <a:latin typeface="Geneva" panose="020B0503030404040204"/>
              </a:rPr>
              <a:t>Circular</a:t>
            </a:r>
            <a:r>
              <a:rPr lang="it-IT" dirty="0">
                <a:latin typeface="Geneva" panose="020B0503030404040204"/>
              </a:rPr>
              <a:t>		</a:t>
            </a:r>
            <a:r>
              <a:rPr lang="it-IT" dirty="0" err="1">
                <a:latin typeface="Geneva" panose="020B0503030404040204"/>
              </a:rPr>
              <a:t>Slotted</a:t>
            </a:r>
            <a:endParaRPr lang="it-IT" dirty="0">
              <a:latin typeface="Geneva" panose="020B0503030404040204"/>
            </a:endParaRPr>
          </a:p>
        </p:txBody>
      </p: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38C07667-B931-4B81-997D-F7C6C4D76515}"/>
              </a:ext>
            </a:extLst>
          </p:cNvPr>
          <p:cNvGrpSpPr/>
          <p:nvPr/>
        </p:nvGrpSpPr>
        <p:grpSpPr>
          <a:xfrm>
            <a:off x="4331802" y="2073427"/>
            <a:ext cx="3281228" cy="3224056"/>
            <a:chOff x="4345348" y="2019177"/>
            <a:chExt cx="3281228" cy="3224056"/>
          </a:xfrm>
        </p:grpSpPr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491EEFA0-E44B-5556-229D-71212862CEA3}"/>
                </a:ext>
              </a:extLst>
            </p:cNvPr>
            <p:cNvGrpSpPr>
              <a:grpSpLocks noChangeAspect="1"/>
            </p:cNvGrpSpPr>
            <p:nvPr/>
          </p:nvGrpSpPr>
          <p:grpSpPr>
            <a:xfrm rot="18074425">
              <a:off x="4373934" y="1990591"/>
              <a:ext cx="3224056" cy="3281228"/>
              <a:chOff x="8961161" y="4756892"/>
              <a:chExt cx="1914080" cy="1948022"/>
            </a:xfrm>
          </p:grpSpPr>
          <p:pic>
            <p:nvPicPr>
              <p:cNvPr id="34" name="Immagine 33">
                <a:extLst>
                  <a:ext uri="{FF2B5EF4-FFF2-40B4-BE49-F238E27FC236}">
                    <a16:creationId xmlns:a16="http://schemas.microsoft.com/office/drawing/2014/main" id="{0CFDB669-5185-987B-09C7-6A8121338C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690" t="10230" r="30238" b="12438"/>
              <a:stretch/>
            </p:blipFill>
            <p:spPr>
              <a:xfrm>
                <a:off x="8961161" y="4756892"/>
                <a:ext cx="1914080" cy="1948022"/>
              </a:xfrm>
              <a:prstGeom prst="rect">
                <a:avLst/>
              </a:prstGeom>
            </p:spPr>
          </p:pic>
          <p:sp>
            <p:nvSpPr>
              <p:cNvPr id="35" name="Stella a 4 punte 34">
                <a:extLst>
                  <a:ext uri="{FF2B5EF4-FFF2-40B4-BE49-F238E27FC236}">
                    <a16:creationId xmlns:a16="http://schemas.microsoft.com/office/drawing/2014/main" id="{798DD6EF-31FA-5E4A-40FE-2EDEBB5FE535}"/>
                  </a:ext>
                </a:extLst>
              </p:cNvPr>
              <p:cNvSpPr/>
              <p:nvPr/>
            </p:nvSpPr>
            <p:spPr>
              <a:xfrm>
                <a:off x="9913391" y="5692769"/>
                <a:ext cx="50373" cy="47444"/>
              </a:xfrm>
              <a:prstGeom prst="star4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7E2C39E5-DA6F-5A4E-6A97-68C3B06F6C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33200" y="2182587"/>
              <a:ext cx="767399" cy="140847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2E2DEA46-B1C5-D0A7-AF5A-71FECD86D1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66820" y="2165054"/>
              <a:ext cx="921660" cy="143905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Arco 43">
              <a:extLst>
                <a:ext uri="{FF2B5EF4-FFF2-40B4-BE49-F238E27FC236}">
                  <a16:creationId xmlns:a16="http://schemas.microsoft.com/office/drawing/2014/main" id="{B85396EE-EBF4-43DE-9137-98ABF8868469}"/>
                </a:ext>
              </a:extLst>
            </p:cNvPr>
            <p:cNvSpPr/>
            <p:nvPr/>
          </p:nvSpPr>
          <p:spPr>
            <a:xfrm rot="19112344">
              <a:off x="5793352" y="3456456"/>
              <a:ext cx="379307" cy="350520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CFCF5177-B066-3341-1585-A33F44BC0949}"/>
                </a:ext>
              </a:extLst>
            </p:cNvPr>
            <p:cNvSpPr txBox="1"/>
            <p:nvPr/>
          </p:nvSpPr>
          <p:spPr>
            <a:xfrm>
              <a:off x="5781003" y="3603328"/>
              <a:ext cx="516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60°</a:t>
              </a:r>
            </a:p>
          </p:txBody>
        </p:sp>
      </p:grp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9A74C71A-1400-FE3A-3E78-C38C96C09003}"/>
              </a:ext>
            </a:extLst>
          </p:cNvPr>
          <p:cNvSpPr txBox="1"/>
          <p:nvPr/>
        </p:nvSpPr>
        <p:spPr>
          <a:xfrm>
            <a:off x="146552" y="569832"/>
            <a:ext cx="39966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u="sng" dirty="0" err="1">
                <a:latin typeface="Geneva" panose="020B0503030404040204"/>
              </a:rPr>
              <a:t>Staves</a:t>
            </a:r>
            <a:r>
              <a:rPr lang="it-IT" u="sng" dirty="0">
                <a:latin typeface="Geneva" panose="020B0503030404040204"/>
              </a:rPr>
              <a:t>:</a:t>
            </a:r>
          </a:p>
          <a:p>
            <a:pPr algn="ctr"/>
            <a:endParaRPr lang="it-IT" dirty="0">
              <a:latin typeface="Geneva" panose="020B0503030404040204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dirty="0">
                <a:latin typeface="Geneva" panose="020B0503030404040204"/>
              </a:rPr>
              <a:t>5 for Layer 3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dirty="0">
                <a:latin typeface="Geneva" panose="020B0503030404040204"/>
              </a:rPr>
              <a:t>3 for Layer 2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dirty="0">
                <a:latin typeface="Geneva" panose="020B0503030404040204"/>
              </a:rPr>
              <a:t>2 for Layer 1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6886A56-5823-8BEE-7125-BF05E248F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064" y="4882682"/>
            <a:ext cx="3717631" cy="193715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D120D58-5165-0718-80F5-4E60C8B2D5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067" y="2065868"/>
            <a:ext cx="3717631" cy="272626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E4AFD44-199B-1D14-4489-CBA161B8F803}"/>
              </a:ext>
            </a:extLst>
          </p:cNvPr>
          <p:cNvSpPr txBox="1"/>
          <p:nvPr/>
        </p:nvSpPr>
        <p:spPr>
          <a:xfrm>
            <a:off x="7970746" y="5166894"/>
            <a:ext cx="3996660" cy="1200329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u="sng" dirty="0" err="1">
                <a:solidFill>
                  <a:schemeClr val="accent3"/>
                </a:solidFill>
                <a:latin typeface="Geneva" panose="020B0503030404040204"/>
              </a:rPr>
              <a:t>Advantage</a:t>
            </a:r>
            <a:r>
              <a:rPr lang="it-IT" u="sng" dirty="0">
                <a:solidFill>
                  <a:schemeClr val="accent3"/>
                </a:solidFill>
                <a:latin typeface="Geneva" panose="020B0503030404040204"/>
              </a:rPr>
              <a:t>:</a:t>
            </a:r>
          </a:p>
          <a:p>
            <a:pPr algn="ctr"/>
            <a:r>
              <a:rPr lang="it-IT" dirty="0">
                <a:solidFill>
                  <a:schemeClr val="accent3"/>
                </a:solidFill>
                <a:latin typeface="Geneva" panose="020B0503030404040204"/>
              </a:rPr>
              <a:t>The </a:t>
            </a:r>
            <a:r>
              <a:rPr lang="it-IT" dirty="0" err="1">
                <a:solidFill>
                  <a:schemeClr val="accent3"/>
                </a:solidFill>
                <a:latin typeface="Geneva" panose="020B0503030404040204"/>
              </a:rPr>
              <a:t>compressed</a:t>
            </a:r>
            <a:r>
              <a:rPr lang="it-IT" dirty="0">
                <a:solidFill>
                  <a:schemeClr val="accent3"/>
                </a:solidFill>
                <a:latin typeface="Geneva" panose="020B0503030404040204"/>
              </a:rPr>
              <a:t> air system </a:t>
            </a:r>
            <a:r>
              <a:rPr lang="it-IT" dirty="0" err="1">
                <a:solidFill>
                  <a:schemeClr val="accent3"/>
                </a:solidFill>
                <a:latin typeface="Geneva" panose="020B0503030404040204"/>
              </a:rPr>
              <a:t>offers</a:t>
            </a:r>
            <a:r>
              <a:rPr lang="it-IT" dirty="0">
                <a:solidFill>
                  <a:schemeClr val="accent3"/>
                </a:solidFill>
                <a:latin typeface="Geneva" panose="020B0503030404040204"/>
              </a:rPr>
              <a:t> </a:t>
            </a:r>
            <a:r>
              <a:rPr lang="it-IT" dirty="0" err="1">
                <a:solidFill>
                  <a:schemeClr val="accent3"/>
                </a:solidFill>
                <a:latin typeface="Geneva" panose="020B0503030404040204"/>
              </a:rPr>
              <a:t>versatility</a:t>
            </a:r>
            <a:r>
              <a:rPr lang="it-IT" dirty="0">
                <a:solidFill>
                  <a:schemeClr val="accent3"/>
                </a:solidFill>
                <a:latin typeface="Geneva" panose="020B0503030404040204"/>
              </a:rPr>
              <a:t>, </a:t>
            </a:r>
            <a:r>
              <a:rPr lang="it-IT" dirty="0" err="1">
                <a:solidFill>
                  <a:schemeClr val="accent3"/>
                </a:solidFill>
                <a:latin typeface="Geneva" panose="020B0503030404040204"/>
              </a:rPr>
              <a:t>enabling</a:t>
            </a:r>
            <a:r>
              <a:rPr lang="it-IT" dirty="0">
                <a:solidFill>
                  <a:schemeClr val="accent3"/>
                </a:solidFill>
                <a:latin typeface="Geneva" panose="020B0503030404040204"/>
              </a:rPr>
              <a:t> </a:t>
            </a:r>
            <a:r>
              <a:rPr lang="it-IT" dirty="0" err="1">
                <a:solidFill>
                  <a:schemeClr val="accent3"/>
                </a:solidFill>
                <a:latin typeface="Geneva" panose="020B0503030404040204"/>
              </a:rPr>
              <a:t>specific</a:t>
            </a:r>
            <a:r>
              <a:rPr lang="it-IT" dirty="0">
                <a:solidFill>
                  <a:schemeClr val="accent3"/>
                </a:solidFill>
                <a:latin typeface="Geneva" panose="020B0503030404040204"/>
              </a:rPr>
              <a:t> testing for single and multi </a:t>
            </a:r>
            <a:r>
              <a:rPr lang="it-IT" dirty="0" err="1">
                <a:solidFill>
                  <a:schemeClr val="accent3"/>
                </a:solidFill>
                <a:latin typeface="Geneva" panose="020B0503030404040204"/>
              </a:rPr>
              <a:t>layer</a:t>
            </a:r>
            <a:r>
              <a:rPr lang="it-IT" dirty="0">
                <a:solidFill>
                  <a:schemeClr val="accent3"/>
                </a:solidFill>
                <a:latin typeface="Geneva" panose="020B0503030404040204"/>
              </a:rPr>
              <a:t> </a:t>
            </a:r>
            <a:r>
              <a:rPr lang="it-IT" dirty="0" err="1">
                <a:solidFill>
                  <a:schemeClr val="accent3"/>
                </a:solidFill>
                <a:latin typeface="Geneva" panose="020B0503030404040204"/>
              </a:rPr>
              <a:t>solution</a:t>
            </a:r>
            <a:r>
              <a:rPr lang="it-IT" dirty="0">
                <a:solidFill>
                  <a:schemeClr val="accent3"/>
                </a:solidFill>
                <a:latin typeface="Geneva" panose="020B0503030404040204"/>
              </a:rPr>
              <a:t>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3760DE4-CD30-01B2-4FF8-0D3037F7E74E}"/>
              </a:ext>
            </a:extLst>
          </p:cNvPr>
          <p:cNvSpPr txBox="1"/>
          <p:nvPr/>
        </p:nvSpPr>
        <p:spPr>
          <a:xfrm>
            <a:off x="786418" y="92849"/>
            <a:ext cx="2818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chemeClr val="bg1"/>
                </a:solidFill>
                <a:latin typeface="Geneva"/>
                <a:ea typeface="Times New Roman" panose="02020603050405020304" pitchFamily="18" charset="0"/>
                <a:cs typeface="Poppins" pitchFamily="2" charset="77"/>
              </a:rPr>
              <a:t>DRD8-Collaboration meeting</a:t>
            </a:r>
            <a:endParaRPr lang="en-US" sz="1600" dirty="0">
              <a:solidFill>
                <a:schemeClr val="bg1"/>
              </a:solidFill>
              <a:latin typeface="Geneva" panose="020B0503030404040204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E4E1BA6-4B56-9DEC-1565-E20117B90A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54700" y="2478668"/>
            <a:ext cx="1376428" cy="55165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4DE909EB-6BB2-E4F8-D3F6-A41F41138C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1451" y="2478668"/>
            <a:ext cx="1523437" cy="5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00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7B72FB7-E8C4-1713-F19A-141C5ACA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D2AE-2E06-D54F-A59E-408327E0CF5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5B4CE89-E781-6DEE-00BD-6FB33D777DA5}"/>
              </a:ext>
            </a:extLst>
          </p:cNvPr>
          <p:cNvSpPr txBox="1"/>
          <p:nvPr/>
        </p:nvSpPr>
        <p:spPr>
          <a:xfrm>
            <a:off x="1833031" y="2844225"/>
            <a:ext cx="8525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Geneva"/>
              </a:rPr>
              <a:t>Thank you for your attention!</a:t>
            </a:r>
            <a:endParaRPr lang="it-IT" sz="3200" dirty="0">
              <a:solidFill>
                <a:schemeClr val="bg1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1718693213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CB748BFE-33DE-2742-A9B8-8ABFD8E90EB0}" vid="{99BF0966-DA0A-2F48-9030-FF78FD73CAD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5318</TotalTime>
  <Words>465</Words>
  <Application>Microsoft Office PowerPoint</Application>
  <PresentationFormat>Widescreen</PresentationFormat>
  <Paragraphs>135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7</vt:i4>
      </vt:variant>
    </vt:vector>
  </HeadingPairs>
  <TitlesOfParts>
    <vt:vector size="16" baseType="lpstr">
      <vt:lpstr>Aptos</vt:lpstr>
      <vt:lpstr>Aptos Display</vt:lpstr>
      <vt:lpstr>Arial</vt:lpstr>
      <vt:lpstr>Courier New</vt:lpstr>
      <vt:lpstr>Geneva</vt:lpstr>
      <vt:lpstr>Times New Roman</vt:lpstr>
      <vt:lpstr>Content Slides - Deep Blue</vt:lpstr>
      <vt:lpstr>Tema di Office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Gherardo Ammirabile</dc:creator>
  <cp:lastModifiedBy>Gherardo Ammirabile</cp:lastModifiedBy>
  <cp:revision>156</cp:revision>
  <dcterms:created xsi:type="dcterms:W3CDTF">2025-05-28T07:06:30Z</dcterms:created>
  <dcterms:modified xsi:type="dcterms:W3CDTF">2025-10-13T15:30:46Z</dcterms:modified>
</cp:coreProperties>
</file>