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6" r:id="rId2"/>
    <p:sldId id="317" r:id="rId3"/>
    <p:sldId id="309" r:id="rId4"/>
    <p:sldId id="310" r:id="rId5"/>
    <p:sldId id="299" r:id="rId6"/>
    <p:sldId id="300" r:id="rId7"/>
    <p:sldId id="303" r:id="rId8"/>
    <p:sldId id="306" r:id="rId9"/>
    <p:sldId id="301" r:id="rId10"/>
    <p:sldId id="314" r:id="rId11"/>
    <p:sldId id="302" r:id="rId12"/>
    <p:sldId id="315" r:id="rId13"/>
    <p:sldId id="305" r:id="rId14"/>
    <p:sldId id="316" r:id="rId15"/>
    <p:sldId id="318" r:id="rId16"/>
    <p:sldId id="313" r:id="rId17"/>
    <p:sldId id="319" r:id="rId18"/>
    <p:sldId id="304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86"/>
  </p:normalViewPr>
  <p:slideViewPr>
    <p:cSldViewPr snapToGrid="0" snapToObjects="1">
      <p:cViewPr>
        <p:scale>
          <a:sx n="125" d="100"/>
          <a:sy n="125" d="100"/>
        </p:scale>
        <p:origin x="3822" y="8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October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83882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20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3855720"/>
            <a:ext cx="11376025" cy="1475085"/>
          </a:xfrm>
        </p:spPr>
        <p:txBody>
          <a:bodyPr/>
          <a:lstStyle/>
          <a:p>
            <a:pPr algn="ctr"/>
            <a:r>
              <a:rPr lang="en-US" dirty="0"/>
              <a:t>sCO2 results</a:t>
            </a:r>
            <a:br>
              <a:rPr lang="en-US" dirty="0"/>
            </a:br>
            <a:r>
              <a:rPr lang="en-US" sz="4400" dirty="0"/>
              <a:t>DRD8: 2</a:t>
            </a:r>
            <a:r>
              <a:rPr lang="en-US" sz="4400" baseline="30000" dirty="0"/>
              <a:t>nd</a:t>
            </a:r>
            <a:r>
              <a:rPr lang="en-US" sz="4400" dirty="0"/>
              <a:t> Collaboration Meeting WP3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6003908"/>
            <a:ext cx="11376026" cy="549951"/>
          </a:xfrm>
        </p:spPr>
        <p:txBody>
          <a:bodyPr/>
          <a:lstStyle/>
          <a:p>
            <a:r>
              <a:rPr lang="en-GB" dirty="0"/>
              <a:t>Camila Pedano-Medina	</a:t>
            </a:r>
          </a:p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of October,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D0FC2-68E8-8D61-B746-233D7C40E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EA5618-47A7-050E-3302-CB30679D2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s-ES" dirty="0"/>
              <a:t>(1 mm pipe)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6807D-1A78-9C94-C2D5-451618724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328CC-0BC3-CB76-94DA-D24DC927C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5352F-9103-B012-38A6-A573174A4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68A0705-F3A4-3242-29AC-DE0030523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/>
          <a:lstStyle/>
          <a:p>
            <a:r>
              <a:rPr lang="en-GB" dirty="0"/>
              <a:t>Moving up in pressure and heading towards Tm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B6A705-CE78-9549-FDDE-347179337904}"/>
              </a:ext>
            </a:extLst>
          </p:cNvPr>
          <p:cNvSpPr txBox="1"/>
          <p:nvPr/>
        </p:nvSpPr>
        <p:spPr>
          <a:xfrm>
            <a:off x="7760093" y="2401246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1EB910-442B-5580-B542-2F3AA926EABA}"/>
              </a:ext>
            </a:extLst>
          </p:cNvPr>
          <p:cNvSpPr txBox="1"/>
          <p:nvPr/>
        </p:nvSpPr>
        <p:spPr>
          <a:xfrm>
            <a:off x="7760093" y="2034399"/>
            <a:ext cx="11092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100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1EF95-F12A-0051-5283-54E6F7D09C31}"/>
              </a:ext>
            </a:extLst>
          </p:cNvPr>
          <p:cNvSpPr txBox="1"/>
          <p:nvPr/>
        </p:nvSpPr>
        <p:spPr>
          <a:xfrm>
            <a:off x="7760093" y="2768093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A8C2B-EC32-B941-313C-AD1E1D2079E1}"/>
              </a:ext>
            </a:extLst>
          </p:cNvPr>
          <p:cNvSpPr txBox="1"/>
          <p:nvPr/>
        </p:nvSpPr>
        <p:spPr>
          <a:xfrm>
            <a:off x="7760093" y="3114026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C4C8D1-80FA-C5EF-AFBA-5467B284F373}"/>
              </a:ext>
            </a:extLst>
          </p:cNvPr>
          <p:cNvSpPr txBox="1"/>
          <p:nvPr/>
        </p:nvSpPr>
        <p:spPr>
          <a:xfrm>
            <a:off x="9497748" y="3801384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0.8 bar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00CC9F-3E03-C588-585F-7F2E4372A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47" y="1822426"/>
            <a:ext cx="6196553" cy="42834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AF10AC-3257-DF62-C7F0-B8DF78ABADF8}"/>
              </a:ext>
            </a:extLst>
          </p:cNvPr>
          <p:cNvSpPr txBox="1"/>
          <p:nvPr/>
        </p:nvSpPr>
        <p:spPr>
          <a:xfrm>
            <a:off x="7760093" y="3801384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85 bar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7D80E4-230C-E518-65D1-E321256C87FA}"/>
              </a:ext>
            </a:extLst>
          </p:cNvPr>
          <p:cNvSpPr txBox="1"/>
          <p:nvPr/>
        </p:nvSpPr>
        <p:spPr>
          <a:xfrm>
            <a:off x="7760093" y="4168231"/>
            <a:ext cx="11551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Tin = 31 °C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3B1976-7F1A-4B1D-0FB6-7C253CE2E635}"/>
              </a:ext>
            </a:extLst>
          </p:cNvPr>
          <p:cNvSpPr txBox="1"/>
          <p:nvPr/>
        </p:nvSpPr>
        <p:spPr>
          <a:xfrm>
            <a:off x="9497748" y="4168231"/>
            <a:ext cx="12792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Tout = 37 °C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E9E5D4-B637-B2D6-E254-FE0540257399}"/>
              </a:ext>
            </a:extLst>
          </p:cNvPr>
          <p:cNvSpPr txBox="1"/>
          <p:nvPr/>
        </p:nvSpPr>
        <p:spPr>
          <a:xfrm>
            <a:off x="9646439" y="6079060"/>
            <a:ext cx="21768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Tm(85 bar) = 37.5 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60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CFB96-EF50-FDF2-6C4F-8A99ACE5E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8C491F-CC0D-C62E-B0A8-58718EA09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(1 mm pipe)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A5793-7721-CC9E-8256-81CAB4F99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310CF-477A-DC43-C68A-9A3C1EB2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53899-1542-18E2-3288-C261392A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B9F860D-A103-0A38-A0DB-AE1BA5286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258144"/>
            <a:ext cx="11376024" cy="4608512"/>
          </a:xfrm>
        </p:spPr>
        <p:txBody>
          <a:bodyPr/>
          <a:lstStyle/>
          <a:p>
            <a:r>
              <a:rPr lang="en-GB" dirty="0"/>
              <a:t>On the left of Tm our HT is similar to that of a subcooled liquid until we really approach the pseudocritical point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FE5659-36E4-A14E-436D-6AB85C25548C}"/>
              </a:ext>
            </a:extLst>
          </p:cNvPr>
          <p:cNvSpPr txBox="1"/>
          <p:nvPr/>
        </p:nvSpPr>
        <p:spPr>
          <a:xfrm>
            <a:off x="7384349" y="1985220"/>
            <a:ext cx="42241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Normal Heat Transfer (NHT) regime predictable with D-B type correlation (</a:t>
            </a:r>
            <a:r>
              <a:rPr lang="en-GB" dirty="0" err="1"/>
              <a:t>Gnielinski</a:t>
            </a:r>
            <a:r>
              <a:rPr lang="en-GB" dirty="0"/>
              <a:t>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F2253C-DEFB-86F5-64A0-5EE9EB180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096855"/>
            <a:ext cx="5945519" cy="41582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D75C01-7389-CB9D-B5B9-0D81DF57F773}"/>
              </a:ext>
            </a:extLst>
          </p:cNvPr>
          <p:cNvSpPr txBox="1"/>
          <p:nvPr/>
        </p:nvSpPr>
        <p:spPr>
          <a:xfrm>
            <a:off x="7401043" y="3306564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3CE4B4-150C-EAE0-876B-257E36602B17}"/>
              </a:ext>
            </a:extLst>
          </p:cNvPr>
          <p:cNvSpPr txBox="1"/>
          <p:nvPr/>
        </p:nvSpPr>
        <p:spPr>
          <a:xfrm>
            <a:off x="7401043" y="2939717"/>
            <a:ext cx="11092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100 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01E40E-31A4-0B24-FB19-BFCDF190FBFB}"/>
              </a:ext>
            </a:extLst>
          </p:cNvPr>
          <p:cNvSpPr txBox="1"/>
          <p:nvPr/>
        </p:nvSpPr>
        <p:spPr>
          <a:xfrm>
            <a:off x="7401043" y="3673411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9B5740-CB00-7563-8053-86D083B9C534}"/>
              </a:ext>
            </a:extLst>
          </p:cNvPr>
          <p:cNvSpPr txBox="1"/>
          <p:nvPr/>
        </p:nvSpPr>
        <p:spPr>
          <a:xfrm>
            <a:off x="7401043" y="4019344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4B85AB-1384-AA0F-9E4C-39DB2307A280}"/>
              </a:ext>
            </a:extLst>
          </p:cNvPr>
          <p:cNvSpPr txBox="1"/>
          <p:nvPr/>
        </p:nvSpPr>
        <p:spPr>
          <a:xfrm>
            <a:off x="7392696" y="4339855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0.9 bar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E8B5BD-2FE4-CC13-5CA5-16B2C8D01B2C}"/>
              </a:ext>
            </a:extLst>
          </p:cNvPr>
          <p:cNvSpPr txBox="1"/>
          <p:nvPr/>
        </p:nvSpPr>
        <p:spPr>
          <a:xfrm>
            <a:off x="7384349" y="4943539"/>
            <a:ext cx="40586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Heat transfer coefficients along the pipe 15-30E3 W/m2K</a:t>
            </a:r>
          </a:p>
          <a:p>
            <a:pPr algn="l"/>
            <a:r>
              <a:rPr lang="en-GB" dirty="0"/>
              <a:t>Temperature increase along the pipe of 6 K </a:t>
            </a:r>
          </a:p>
        </p:txBody>
      </p:sp>
    </p:spTree>
    <p:extLst>
      <p:ext uri="{BB962C8B-B14F-4D97-AF65-F5344CB8AC3E}">
        <p14:creationId xmlns:p14="http://schemas.microsoft.com/office/powerpoint/2010/main" val="2183538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3C31A-42FA-545A-D285-81B3930EC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5EB42D-B2B3-B145-1DE4-ED15EACD4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s-ES" dirty="0"/>
              <a:t>(1 mm pipe)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61EF2-0715-0FEA-9129-B3196D647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1D90A-34A7-B0C0-48F4-74A125DB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B92B2-1897-64D1-B522-0087D06AC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DC605EF-72F8-A9BE-AE41-7D4B44378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/>
          <a:lstStyle/>
          <a:p>
            <a:r>
              <a:rPr lang="en-GB" dirty="0"/>
              <a:t>Moving to the right and crossing Tm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8A4312-BA9C-4C6D-CB0C-A2215E2FA345}"/>
              </a:ext>
            </a:extLst>
          </p:cNvPr>
          <p:cNvSpPr txBox="1"/>
          <p:nvPr/>
        </p:nvSpPr>
        <p:spPr>
          <a:xfrm>
            <a:off x="7547276" y="2557204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47B81-913E-0C6B-D59D-A4C32A695AEA}"/>
              </a:ext>
            </a:extLst>
          </p:cNvPr>
          <p:cNvSpPr txBox="1"/>
          <p:nvPr/>
        </p:nvSpPr>
        <p:spPr>
          <a:xfrm>
            <a:off x="7547276" y="2190357"/>
            <a:ext cx="11092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100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C8BAA3-321B-CA4B-891D-7B2D468FA5BC}"/>
              </a:ext>
            </a:extLst>
          </p:cNvPr>
          <p:cNvSpPr txBox="1"/>
          <p:nvPr/>
        </p:nvSpPr>
        <p:spPr>
          <a:xfrm>
            <a:off x="7547276" y="2924051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F91187-D2E3-757C-93E5-8DB0B1E09366}"/>
              </a:ext>
            </a:extLst>
          </p:cNvPr>
          <p:cNvSpPr txBox="1"/>
          <p:nvPr/>
        </p:nvSpPr>
        <p:spPr>
          <a:xfrm>
            <a:off x="7547276" y="3269984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C9BB88-86FE-3D3C-FA9F-8C7CB1EF2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9" y="1942383"/>
            <a:ext cx="5811061" cy="40677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455318C-A5BB-D2CB-842A-8978B341C199}"/>
              </a:ext>
            </a:extLst>
          </p:cNvPr>
          <p:cNvSpPr txBox="1"/>
          <p:nvPr/>
        </p:nvSpPr>
        <p:spPr>
          <a:xfrm>
            <a:off x="9284931" y="3972077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1.4 bar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A10585-C46B-279B-E324-BD1EC459ECB2}"/>
              </a:ext>
            </a:extLst>
          </p:cNvPr>
          <p:cNvSpPr txBox="1"/>
          <p:nvPr/>
        </p:nvSpPr>
        <p:spPr>
          <a:xfrm>
            <a:off x="7547276" y="3972077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85 bar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8866BA-47CD-43FF-8242-3A8181D92E9E}"/>
              </a:ext>
            </a:extLst>
          </p:cNvPr>
          <p:cNvSpPr txBox="1"/>
          <p:nvPr/>
        </p:nvSpPr>
        <p:spPr>
          <a:xfrm>
            <a:off x="7547276" y="4338924"/>
            <a:ext cx="11551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Tin = 36 °C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966D3-6B4F-0074-BACD-94041DACEC94}"/>
              </a:ext>
            </a:extLst>
          </p:cNvPr>
          <p:cNvSpPr txBox="1"/>
          <p:nvPr/>
        </p:nvSpPr>
        <p:spPr>
          <a:xfrm>
            <a:off x="9284931" y="4338924"/>
            <a:ext cx="12792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Tout = 39 °C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376D7E-B684-89C2-6BCE-85831478E3DB}"/>
              </a:ext>
            </a:extLst>
          </p:cNvPr>
          <p:cNvSpPr txBox="1"/>
          <p:nvPr/>
        </p:nvSpPr>
        <p:spPr>
          <a:xfrm>
            <a:off x="9646439" y="6079060"/>
            <a:ext cx="21768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Tm(85 bar) = 37.5 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441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DA1A7-8C11-A28E-6F29-AB55C3332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0463B6-55C5-F843-63CA-0804998F2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(1 mm pipe)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0B4B2-D624-7C2D-0956-498EF7ACA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5768E-43DE-1AEF-8DDB-C8B8ACA2D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6EBAC-493F-4623-338D-EECA2F726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59C8E60-2BE9-1E07-FE5B-3AB719D97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/>
          <a:lstStyle/>
          <a:p>
            <a:r>
              <a:rPr lang="en-GB" dirty="0"/>
              <a:t>When moving to the right in temperature and passing by Tm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DBDF7B-EE88-6711-6461-C10098BF3FDA}"/>
              </a:ext>
            </a:extLst>
          </p:cNvPr>
          <p:cNvSpPr txBox="1"/>
          <p:nvPr/>
        </p:nvSpPr>
        <p:spPr>
          <a:xfrm>
            <a:off x="7384349" y="1985220"/>
            <a:ext cx="42241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Heat transfer coefficient peaks and drops after passing by pseudocritical point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AB6894-A553-A9C4-41BA-83F809E3C9D4}"/>
              </a:ext>
            </a:extLst>
          </p:cNvPr>
          <p:cNvSpPr txBox="1"/>
          <p:nvPr/>
        </p:nvSpPr>
        <p:spPr>
          <a:xfrm>
            <a:off x="7401043" y="3306564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ABAEAD-0D83-C4E6-A399-9A10B6004AF9}"/>
              </a:ext>
            </a:extLst>
          </p:cNvPr>
          <p:cNvSpPr txBox="1"/>
          <p:nvPr/>
        </p:nvSpPr>
        <p:spPr>
          <a:xfrm>
            <a:off x="7401043" y="2939717"/>
            <a:ext cx="11092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100 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834B03-C8D7-CA9E-9D6F-1B3D8593A59D}"/>
              </a:ext>
            </a:extLst>
          </p:cNvPr>
          <p:cNvSpPr txBox="1"/>
          <p:nvPr/>
        </p:nvSpPr>
        <p:spPr>
          <a:xfrm>
            <a:off x="7401043" y="3673411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D492B4-4E3C-C2AB-6CE0-B6603E20BA3F}"/>
              </a:ext>
            </a:extLst>
          </p:cNvPr>
          <p:cNvSpPr txBox="1"/>
          <p:nvPr/>
        </p:nvSpPr>
        <p:spPr>
          <a:xfrm>
            <a:off x="7401043" y="4019344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C1CEF3-0341-1411-8816-02C5698FDDC1}"/>
              </a:ext>
            </a:extLst>
          </p:cNvPr>
          <p:cNvSpPr txBox="1"/>
          <p:nvPr/>
        </p:nvSpPr>
        <p:spPr>
          <a:xfrm>
            <a:off x="7392696" y="4339855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1.4 bar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9897AB-67A0-8F55-9C19-B4CACB64A032}"/>
              </a:ext>
            </a:extLst>
          </p:cNvPr>
          <p:cNvSpPr txBox="1"/>
          <p:nvPr/>
        </p:nvSpPr>
        <p:spPr>
          <a:xfrm>
            <a:off x="7384349" y="4943539"/>
            <a:ext cx="40586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Heat transfer coefficients along the pipe 20-40E3 W/m2K</a:t>
            </a:r>
          </a:p>
          <a:p>
            <a:pPr algn="l"/>
            <a:r>
              <a:rPr lang="en-GB" dirty="0"/>
              <a:t>Temperature increase along the pipe of 3 K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C8D42E9-8532-9F8F-B21A-F413E3DA7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75" y="2079056"/>
            <a:ext cx="5801535" cy="397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1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B6878-E2AF-DB17-B1E1-397A2CE38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C1D15D-1550-5181-24BD-965175F1B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622071"/>
          </a:xfrm>
        </p:spPr>
        <p:txBody>
          <a:bodyPr/>
          <a:lstStyle/>
          <a:p>
            <a:r>
              <a:rPr lang="en-US" dirty="0"/>
              <a:t>Results (1 mm pipe) 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D3560-7933-56ED-0193-8C8728FF2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08ABC-6CA1-333B-C972-210202D5F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9653B-FDDE-6EB7-D860-BB7217764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E4D49C-ED7E-631C-07F3-357F068EE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2926857"/>
            <a:ext cx="11376024" cy="2997385"/>
          </a:xfrm>
        </p:spPr>
        <p:txBody>
          <a:bodyPr/>
          <a:lstStyle/>
          <a:p>
            <a:r>
              <a:rPr lang="en-GB" dirty="0"/>
              <a:t>Above critical pressure and on the left of the pseudocritical point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C43DDD-F89C-8CB6-A92E-008B0BACC617}"/>
              </a:ext>
            </a:extLst>
          </p:cNvPr>
          <p:cNvSpPr txBox="1"/>
          <p:nvPr/>
        </p:nvSpPr>
        <p:spPr>
          <a:xfrm>
            <a:off x="738952" y="3393703"/>
            <a:ext cx="87304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Local heat transfer coefficient is enhanced to 20-35E3 W/m2K</a:t>
            </a:r>
          </a:p>
          <a:p>
            <a:r>
              <a:rPr lang="en-GB" dirty="0"/>
              <a:t>Temperature increase along the pipe of 6 K </a:t>
            </a:r>
          </a:p>
          <a:p>
            <a:pPr algn="l"/>
            <a:r>
              <a:rPr lang="en-GB" dirty="0"/>
              <a:t>Still low </a:t>
            </a:r>
            <a:r>
              <a:rPr lang="en-GB" dirty="0" err="1"/>
              <a:t>dp</a:t>
            </a:r>
            <a:r>
              <a:rPr lang="en-GB" dirty="0"/>
              <a:t> = 0.9 bar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0DD3A2E5-5BE6-2B30-CBCC-4068A5F9E12A}"/>
              </a:ext>
            </a:extLst>
          </p:cNvPr>
          <p:cNvSpPr txBox="1">
            <a:spLocks/>
          </p:cNvSpPr>
          <p:nvPr/>
        </p:nvSpPr>
        <p:spPr>
          <a:xfrm>
            <a:off x="506259" y="1262483"/>
            <a:ext cx="11376024" cy="29973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Below critical pressure – subcooled liquid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81E58-1576-1038-6D41-08428DCF4C20}"/>
              </a:ext>
            </a:extLst>
          </p:cNvPr>
          <p:cNvSpPr txBox="1"/>
          <p:nvPr/>
        </p:nvSpPr>
        <p:spPr>
          <a:xfrm>
            <a:off x="738952" y="1818861"/>
            <a:ext cx="873048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Local heat transfer coefficients 12-15E3 W/m2K</a:t>
            </a:r>
          </a:p>
          <a:p>
            <a:r>
              <a:rPr lang="en-GB" dirty="0"/>
              <a:t>Temperature increase along the pipe of 7 K </a:t>
            </a:r>
          </a:p>
          <a:p>
            <a:r>
              <a:rPr lang="en-GB" dirty="0"/>
              <a:t>Low </a:t>
            </a:r>
            <a:r>
              <a:rPr lang="en-GB" dirty="0" err="1"/>
              <a:t>dp</a:t>
            </a:r>
            <a:r>
              <a:rPr lang="en-GB" dirty="0"/>
              <a:t> = 0.7 bar </a:t>
            </a:r>
          </a:p>
          <a:p>
            <a:pPr algn="l"/>
            <a:endParaRPr lang="en-GB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DFE992C1-8CB0-1A2B-7D8D-94AF3F3FAEE9}"/>
              </a:ext>
            </a:extLst>
          </p:cNvPr>
          <p:cNvSpPr txBox="1">
            <a:spLocks/>
          </p:cNvSpPr>
          <p:nvPr/>
        </p:nvSpPr>
        <p:spPr>
          <a:xfrm>
            <a:off x="506258" y="4457727"/>
            <a:ext cx="11376024" cy="17262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Above critical pressure and passing by the pseudocritical point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2EBA93-1BB6-D613-60D3-C462A4A495FB}"/>
              </a:ext>
            </a:extLst>
          </p:cNvPr>
          <p:cNvSpPr txBox="1"/>
          <p:nvPr/>
        </p:nvSpPr>
        <p:spPr>
          <a:xfrm>
            <a:off x="738952" y="4968545"/>
            <a:ext cx="873048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Local heat transfer coefficient 20-40E3 W/m2K</a:t>
            </a:r>
          </a:p>
          <a:p>
            <a:r>
              <a:rPr lang="en-GB" dirty="0"/>
              <a:t>Temperature increase along the pipe of 3 K </a:t>
            </a:r>
          </a:p>
          <a:p>
            <a:pPr algn="l"/>
            <a:r>
              <a:rPr lang="en-GB" dirty="0"/>
              <a:t>Higher </a:t>
            </a:r>
            <a:r>
              <a:rPr lang="en-GB" dirty="0" err="1"/>
              <a:t>dp</a:t>
            </a:r>
            <a:r>
              <a:rPr lang="en-GB" dirty="0"/>
              <a:t> = 1.4 bar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5B83FE-16C0-2772-0855-63CFE17E4C6C}"/>
              </a:ext>
            </a:extLst>
          </p:cNvPr>
          <p:cNvSpPr txBox="1"/>
          <p:nvPr/>
        </p:nvSpPr>
        <p:spPr>
          <a:xfrm>
            <a:off x="10248304" y="508407"/>
            <a:ext cx="17184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85 bar, 1 m long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A7DD65-0945-F05B-1D9C-7CD5A2ED7BE9}"/>
              </a:ext>
            </a:extLst>
          </p:cNvPr>
          <p:cNvSpPr txBox="1"/>
          <p:nvPr/>
        </p:nvSpPr>
        <p:spPr>
          <a:xfrm>
            <a:off x="6362700" y="1251093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50W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466A3D-10D6-19AF-E112-2342EEBC8D53}"/>
              </a:ext>
            </a:extLst>
          </p:cNvPr>
          <p:cNvSpPr txBox="1"/>
          <p:nvPr/>
        </p:nvSpPr>
        <p:spPr>
          <a:xfrm>
            <a:off x="9232193" y="2937572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100W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AC448F-A1B9-9A34-F386-2F2DDC23BD9C}"/>
              </a:ext>
            </a:extLst>
          </p:cNvPr>
          <p:cNvSpPr txBox="1"/>
          <p:nvPr/>
        </p:nvSpPr>
        <p:spPr>
          <a:xfrm>
            <a:off x="8973954" y="4446082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100W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6679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CEB83-EED8-3025-DFF2-DC6833A83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9A97D-1783-19F4-40B7-3EBB1B9EE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C302E-6392-0E4D-BC83-F594DC54F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B3F42-7D30-0A02-23A7-3F65B5B8E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99F8EBF-9C17-6B10-2F80-F19304201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61" y="1047041"/>
            <a:ext cx="5477639" cy="50775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5A3C2D7-81A2-AD9F-BE92-F453C9CB49E9}"/>
              </a:ext>
            </a:extLst>
          </p:cNvPr>
          <p:cNvSpPr txBox="1"/>
          <p:nvPr/>
        </p:nvSpPr>
        <p:spPr>
          <a:xfrm>
            <a:off x="3280410" y="1655801"/>
            <a:ext cx="7646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37.5 </a:t>
            </a:r>
            <a:r>
              <a:rPr lang="es-ES" dirty="0" err="1"/>
              <a:t>ºC</a:t>
            </a:r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F4A87AF-0282-A961-6E25-FD9BD0906D7A}"/>
              </a:ext>
            </a:extLst>
          </p:cNvPr>
          <p:cNvCxnSpPr/>
          <p:nvPr/>
        </p:nvCxnSpPr>
        <p:spPr>
          <a:xfrm>
            <a:off x="3227070" y="1571625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4E7EFE-0289-6D83-BE43-97BB8D83649C}"/>
              </a:ext>
            </a:extLst>
          </p:cNvPr>
          <p:cNvCxnSpPr/>
          <p:nvPr/>
        </p:nvCxnSpPr>
        <p:spPr>
          <a:xfrm>
            <a:off x="2670810" y="1571625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03C05E4-67C6-C7C6-B23B-92384D5CA151}"/>
              </a:ext>
            </a:extLst>
          </p:cNvPr>
          <p:cNvSpPr txBox="1"/>
          <p:nvPr/>
        </p:nvSpPr>
        <p:spPr>
          <a:xfrm>
            <a:off x="2045198" y="1808201"/>
            <a:ext cx="5722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32 </a:t>
            </a:r>
            <a:r>
              <a:rPr lang="es-ES" dirty="0" err="1"/>
              <a:t>ºC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7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70B9C25-6002-D567-6829-D8CDCA81F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6113" y="868477"/>
            <a:ext cx="4788601" cy="27632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A0387F2-10FB-BBA1-7D09-2E5B6132B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in microelectronics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4582B-BF3A-E538-A2D7-F1E49C377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406AB-3CC4-01D6-E91D-46BE26D2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0A250-DB9D-339B-2ADC-E9DDC889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79BABE-4AB4-43A4-5078-EC832280AAAD}"/>
              </a:ext>
            </a:extLst>
          </p:cNvPr>
          <p:cNvSpPr txBox="1"/>
          <p:nvPr/>
        </p:nvSpPr>
        <p:spPr>
          <a:xfrm>
            <a:off x="407987" y="1269473"/>
            <a:ext cx="6226922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dirty="0"/>
              <a:t>In collaboration with DRD7, we will be investigating cold plates for </a:t>
            </a:r>
            <a:r>
              <a:rPr lang="en-GB" b="1" dirty="0"/>
              <a:t>FPGA</a:t>
            </a:r>
            <a:r>
              <a:rPr lang="en-GB" dirty="0"/>
              <a:t> and other components in the card PCIe40</a:t>
            </a:r>
          </a:p>
          <a:p>
            <a:pPr algn="l">
              <a:lnSpc>
                <a:spcPct val="150000"/>
              </a:lnSpc>
            </a:pPr>
            <a:r>
              <a:rPr lang="en-GB" dirty="0"/>
              <a:t>Current technology uses air cooling (fans won’t be enough soon) and the only commercial option uses water/glycol mixture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Expected power consumption in FPGA = 70 W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No big constraints on temperature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Because of strong dependency of clock speed with temperature, thermal stability should remain within +-0.5K </a:t>
            </a:r>
          </a:p>
          <a:p>
            <a:pPr algn="l">
              <a:lnSpc>
                <a:spcPct val="150000"/>
              </a:lnSpc>
            </a:pPr>
            <a:r>
              <a:rPr lang="en-GB" dirty="0"/>
              <a:t>To achieve such stability in single phase, we must operate near pseudocritical point &lt;&gt; high heat capacity</a:t>
            </a:r>
          </a:p>
          <a:p>
            <a:pPr algn="l">
              <a:lnSpc>
                <a:spcPct val="150000"/>
              </a:lnSpc>
            </a:pPr>
            <a:endParaRPr lang="en-GB" dirty="0"/>
          </a:p>
          <a:p>
            <a:pPr algn="l"/>
            <a:r>
              <a:rPr lang="en-GB" dirty="0"/>
              <a:t>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D7B67B-D64A-547E-3405-6F20A42518A6}"/>
              </a:ext>
            </a:extLst>
          </p:cNvPr>
          <p:cNvCxnSpPr>
            <a:cxnSpLocks/>
          </p:cNvCxnSpPr>
          <p:nvPr/>
        </p:nvCxnSpPr>
        <p:spPr>
          <a:xfrm flipV="1">
            <a:off x="7879127" y="2380313"/>
            <a:ext cx="1090236" cy="7987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3E71AE-CC88-F274-2B47-EF5A73F0AFD3}"/>
              </a:ext>
            </a:extLst>
          </p:cNvPr>
          <p:cNvSpPr txBox="1"/>
          <p:nvPr/>
        </p:nvSpPr>
        <p:spPr>
          <a:xfrm>
            <a:off x="7366000" y="3179065"/>
            <a:ext cx="11334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45x45mm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BD527EB-63E5-0B47-DE17-6A5BFB5976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35" r="2928"/>
          <a:stretch>
            <a:fillRect/>
          </a:stretch>
        </p:blipFill>
        <p:spPr>
          <a:xfrm>
            <a:off x="6896113" y="3483194"/>
            <a:ext cx="4788601" cy="28656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347698D-EC53-8D17-BFA1-41CBB4045D75}"/>
              </a:ext>
            </a:extLst>
          </p:cNvPr>
          <p:cNvSpPr txBox="1"/>
          <p:nvPr/>
        </p:nvSpPr>
        <p:spPr>
          <a:xfrm>
            <a:off x="9663874" y="946964"/>
            <a:ext cx="101765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Transcievers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3F9681-802E-14DF-B1B5-64E29E87B951}"/>
              </a:ext>
            </a:extLst>
          </p:cNvPr>
          <p:cNvSpPr txBox="1"/>
          <p:nvPr/>
        </p:nvSpPr>
        <p:spPr>
          <a:xfrm>
            <a:off x="8936401" y="1897463"/>
            <a:ext cx="48891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FPGA</a:t>
            </a:r>
            <a:endParaRPr lang="en-GB" sz="1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78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59E82-035D-B228-3F33-FFF54C73B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B3EC54-C3C7-19BF-CF11-7DD518C77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in microelectronics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F190A-5701-A150-699C-058098156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B83BF-ACF5-B228-1297-A9D4374AA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CB3E1-4FAD-D529-2D60-DDE11F18E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BD966A-9B7C-C284-247A-164714B26C94}"/>
              </a:ext>
            </a:extLst>
          </p:cNvPr>
          <p:cNvSpPr txBox="1"/>
          <p:nvPr/>
        </p:nvSpPr>
        <p:spPr>
          <a:xfrm>
            <a:off x="-5081570" y="1265029"/>
            <a:ext cx="622692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endParaRPr lang="en-GB" dirty="0"/>
          </a:p>
          <a:p>
            <a:pPr algn="l"/>
            <a:r>
              <a:rPr lang="en-GB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59CFE7-9CB6-0F72-5B15-91AFBA2AF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5366" y="1439335"/>
            <a:ext cx="3544705" cy="21562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24F3A2-96AA-ED24-F111-DC12B663EF73}"/>
              </a:ext>
            </a:extLst>
          </p:cNvPr>
          <p:cNvSpPr txBox="1"/>
          <p:nvPr/>
        </p:nvSpPr>
        <p:spPr>
          <a:xfrm>
            <a:off x="672413" y="1439335"/>
            <a:ext cx="6659011" cy="16106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Jet impingement cooling enhances heat transfer by directing high-velocity jets onto a surface, creating a stagnation region with developing boundary layers and </a:t>
            </a:r>
            <a:r>
              <a:rPr lang="en-GB" b="1" dirty="0"/>
              <a:t>very high</a:t>
            </a:r>
            <a:r>
              <a:rPr lang="en-GB" dirty="0"/>
              <a:t> local heat transfer coefficients.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19DE15-1E62-C8AA-562A-CF21C3432580}"/>
              </a:ext>
            </a:extLst>
          </p:cNvPr>
          <p:cNvSpPr txBox="1"/>
          <p:nvPr/>
        </p:nvSpPr>
        <p:spPr>
          <a:xfrm>
            <a:off x="9330330" y="6166148"/>
            <a:ext cx="255198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>
                <a:solidFill>
                  <a:srgbClr val="6D2466"/>
                </a:solidFill>
                <a:hlinkClick r:id="rId3"/>
              </a:rPr>
              <a:t>https://indico.cern.ch/event/1583882</a:t>
            </a:r>
            <a:r>
              <a:rPr lang="en-GB" sz="1200" dirty="0">
                <a:solidFill>
                  <a:srgbClr val="6D2466"/>
                </a:solidFill>
              </a:rPr>
              <a:t> </a:t>
            </a:r>
            <a:r>
              <a:rPr lang="en-GB" sz="1200" dirty="0"/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DBBE7FE-5AA1-DCE8-3335-301AD1AF4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270" y="3507322"/>
            <a:ext cx="3544706" cy="19246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120EE1D-42B4-DC1C-88DA-633F273529D5}"/>
              </a:ext>
            </a:extLst>
          </p:cNvPr>
          <p:cNvSpPr txBox="1"/>
          <p:nvPr/>
        </p:nvSpPr>
        <p:spPr>
          <a:xfrm>
            <a:off x="4739330" y="5761839"/>
            <a:ext cx="71429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Ben Pulver has been designing, testing planned in the coming months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6C8518-C177-E0FD-401C-8C6BC86B8A40}"/>
              </a:ext>
            </a:extLst>
          </p:cNvPr>
          <p:cNvSpPr txBox="1"/>
          <p:nvPr/>
        </p:nvSpPr>
        <p:spPr>
          <a:xfrm>
            <a:off x="6554412" y="6117508"/>
            <a:ext cx="275665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More information in Ben’s talk </a:t>
            </a:r>
            <a:endParaRPr lang="en-GB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EBDD09A-3195-FD09-8B17-C6771BB34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9025" y="3656855"/>
            <a:ext cx="4117139" cy="179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33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3D472-331D-0752-0FA1-A200144FD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999EAD-B76A-54E2-B0A7-092BE789C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Forecast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2E300-A835-B237-2095-94A9A6FA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C2D23-FE6D-F256-433F-813BD8C04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55666-508E-0213-6AA8-7914EBDCF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2AE236-D908-6F9F-6056-8BC02D736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GB" dirty="0"/>
              <a:t>Further data acquisition at other system pressures</a:t>
            </a:r>
          </a:p>
          <a:p>
            <a:pPr>
              <a:lnSpc>
                <a:spcPct val="200000"/>
              </a:lnSpc>
            </a:pPr>
            <a:r>
              <a:rPr lang="en-GB" dirty="0"/>
              <a:t>Further exploration of the isothermal operation concept</a:t>
            </a:r>
          </a:p>
          <a:p>
            <a:pPr>
              <a:lnSpc>
                <a:spcPct val="200000"/>
              </a:lnSpc>
            </a:pPr>
            <a:r>
              <a:rPr lang="en-GB" dirty="0"/>
              <a:t>Direct comparison of sub-supercritical test conditions in the same rig</a:t>
            </a:r>
          </a:p>
          <a:p>
            <a:pPr>
              <a:lnSpc>
                <a:spcPct val="200000"/>
              </a:lnSpc>
            </a:pPr>
            <a:r>
              <a:rPr lang="en-GB" dirty="0"/>
              <a:t>Proof of concept in different microelectronics scenarios – synergy with DRD7 (Direct Liquid Cooling)</a:t>
            </a:r>
          </a:p>
          <a:p>
            <a:pPr>
              <a:lnSpc>
                <a:spcPct val="200000"/>
              </a:lnSpc>
            </a:pPr>
            <a:r>
              <a:rPr lang="en-GB" dirty="0"/>
              <a:t>Jet Impingement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F783756C-B52C-207C-EFE0-9AB69DFDA1E7}"/>
              </a:ext>
            </a:extLst>
          </p:cNvPr>
          <p:cNvSpPr txBox="1">
            <a:spLocks/>
          </p:cNvSpPr>
          <p:nvPr/>
        </p:nvSpPr>
        <p:spPr>
          <a:xfrm>
            <a:off x="506259" y="4378156"/>
            <a:ext cx="9085417" cy="18117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7490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698BF-60B8-C856-ABFA-FBD51E23D3F7}"/>
              </a:ext>
            </a:extLst>
          </p:cNvPr>
          <p:cNvSpPr txBox="1">
            <a:spLocks/>
          </p:cNvSpPr>
          <p:nvPr/>
        </p:nvSpPr>
        <p:spPr>
          <a:xfrm>
            <a:off x="407987" y="3429000"/>
            <a:ext cx="11376025" cy="21532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6C5C7-5C64-2959-149E-4E4AAFAEA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0047F1-307A-53BD-4776-CB2370952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0522D-58DF-CAAA-0F93-D74D697DA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A5037-564F-E70F-85D0-199DB1E35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B2B98-6785-05C3-37E5-BB20A782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20FE82-4C06-F07E-2F86-4D61C71E6ABF}"/>
              </a:ext>
            </a:extLst>
          </p:cNvPr>
          <p:cNvGrpSpPr/>
          <p:nvPr/>
        </p:nvGrpSpPr>
        <p:grpSpPr>
          <a:xfrm>
            <a:off x="756851" y="1628152"/>
            <a:ext cx="6049079" cy="4378920"/>
            <a:chOff x="3328601" y="1910279"/>
            <a:chExt cx="5534797" cy="3972479"/>
          </a:xfrm>
        </p:grpSpPr>
        <p:pic>
          <p:nvPicPr>
            <p:cNvPr id="10" name="Content Placeholder 7">
              <a:extLst>
                <a:ext uri="{FF2B5EF4-FFF2-40B4-BE49-F238E27FC236}">
                  <a16:creationId xmlns:a16="http://schemas.microsoft.com/office/drawing/2014/main" id="{7200336B-D44D-B0A6-2549-ABD43BA89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28601" y="1910279"/>
              <a:ext cx="5534797" cy="3972479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E3935F1-5C37-0BEC-75F6-B805242F5A50}"/>
                </a:ext>
              </a:extLst>
            </p:cNvPr>
            <p:cNvSpPr/>
            <p:nvPr/>
          </p:nvSpPr>
          <p:spPr>
            <a:xfrm>
              <a:off x="6273164" y="3644265"/>
              <a:ext cx="85725" cy="8953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FE71487-5B6C-A078-F704-001063916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7210" y="1439335"/>
            <a:ext cx="4892517" cy="4608512"/>
          </a:xfrm>
        </p:spPr>
        <p:txBody>
          <a:bodyPr/>
          <a:lstStyle/>
          <a:p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CO2 </a:t>
            </a:r>
            <a:r>
              <a:rPr lang="es-ES" dirty="0" err="1"/>
              <a:t>is</a:t>
            </a:r>
            <a:r>
              <a:rPr lang="es-ES" dirty="0"/>
              <a:t> 73.8 bar and 31.1 </a:t>
            </a:r>
            <a:r>
              <a:rPr lang="es-ES" dirty="0" err="1"/>
              <a:t>ºC</a:t>
            </a:r>
            <a:r>
              <a:rPr lang="es-ES" dirty="0"/>
              <a:t> </a:t>
            </a:r>
          </a:p>
          <a:p>
            <a:pPr lvl="1"/>
            <a:r>
              <a:rPr lang="es-ES" dirty="0"/>
              <a:t>For </a:t>
            </a:r>
            <a:r>
              <a:rPr lang="es-ES" dirty="0" err="1"/>
              <a:t>any</a:t>
            </a:r>
            <a:r>
              <a:rPr lang="es-ES" dirty="0"/>
              <a:t> </a:t>
            </a:r>
            <a:r>
              <a:rPr lang="es-ES" dirty="0" err="1"/>
              <a:t>substance</a:t>
            </a:r>
            <a:r>
              <a:rPr lang="es-ES" dirty="0"/>
              <a:t>,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 at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no </a:t>
            </a:r>
            <a:r>
              <a:rPr lang="es-ES" dirty="0" err="1"/>
              <a:t>distinction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liquid</a:t>
            </a:r>
            <a:r>
              <a:rPr lang="es-ES" dirty="0"/>
              <a:t> and </a:t>
            </a:r>
            <a:r>
              <a:rPr lang="es-ES" dirty="0" err="1"/>
              <a:t>vapour</a:t>
            </a:r>
            <a:r>
              <a:rPr lang="es-ES" dirty="0"/>
              <a:t> </a:t>
            </a:r>
            <a:r>
              <a:rPr lang="es-ES" dirty="0" err="1"/>
              <a:t>phase</a:t>
            </a:r>
            <a:endParaRPr lang="es-ES" dirty="0"/>
          </a:p>
          <a:p>
            <a:r>
              <a:rPr lang="es-ES" dirty="0" err="1"/>
              <a:t>Below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: </a:t>
            </a:r>
          </a:p>
          <a:p>
            <a:pPr lvl="1"/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isobaric</a:t>
            </a:r>
            <a:r>
              <a:rPr lang="es-ES" dirty="0"/>
              <a:t> </a:t>
            </a:r>
            <a:r>
              <a:rPr lang="es-ES" dirty="0" err="1"/>
              <a:t>increase</a:t>
            </a:r>
            <a:r>
              <a:rPr lang="es-ES" dirty="0"/>
              <a:t> in </a:t>
            </a:r>
            <a:r>
              <a:rPr lang="es-ES" dirty="0" err="1"/>
              <a:t>enthalpy</a:t>
            </a:r>
            <a:r>
              <a:rPr lang="es-ES" dirty="0"/>
              <a:t> </a:t>
            </a:r>
            <a:r>
              <a:rPr lang="es-ES" dirty="0" err="1"/>
              <a:t>brings</a:t>
            </a:r>
            <a:r>
              <a:rPr lang="es-ES" dirty="0"/>
              <a:t> </a:t>
            </a:r>
            <a:r>
              <a:rPr lang="es-ES" dirty="0" err="1"/>
              <a:t>us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vapor-</a:t>
            </a:r>
            <a:r>
              <a:rPr lang="es-ES" dirty="0" err="1"/>
              <a:t>liquid</a:t>
            </a:r>
            <a:r>
              <a:rPr lang="es-ES" dirty="0"/>
              <a:t> </a:t>
            </a:r>
            <a:r>
              <a:rPr lang="es-ES" dirty="0" err="1"/>
              <a:t>equilibrium</a:t>
            </a:r>
            <a:endParaRPr lang="es-ES" dirty="0"/>
          </a:p>
          <a:p>
            <a:pPr lvl="1"/>
            <a:r>
              <a:rPr lang="es-ES" dirty="0" err="1"/>
              <a:t>Phase</a:t>
            </a:r>
            <a:r>
              <a:rPr lang="es-ES" dirty="0"/>
              <a:t> </a:t>
            </a:r>
            <a:r>
              <a:rPr lang="es-ES" dirty="0" err="1"/>
              <a:t>change</a:t>
            </a:r>
            <a:endParaRPr lang="es-ES" dirty="0"/>
          </a:p>
          <a:p>
            <a:r>
              <a:rPr lang="es-ES" dirty="0" err="1"/>
              <a:t>Above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, </a:t>
            </a:r>
          </a:p>
          <a:p>
            <a:pPr lvl="1"/>
            <a:r>
              <a:rPr lang="es-ES" dirty="0" err="1"/>
              <a:t>Phase</a:t>
            </a:r>
            <a:r>
              <a:rPr lang="es-ES" dirty="0"/>
              <a:t> </a:t>
            </a:r>
            <a:r>
              <a:rPr lang="es-ES" dirty="0" err="1"/>
              <a:t>change</a:t>
            </a:r>
            <a:r>
              <a:rPr lang="es-ES" dirty="0"/>
              <a:t> </a:t>
            </a:r>
            <a:r>
              <a:rPr lang="es-ES" dirty="0" err="1"/>
              <a:t>does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occur</a:t>
            </a:r>
            <a:endParaRPr lang="es-ES" dirty="0"/>
          </a:p>
          <a:p>
            <a:pPr lvl="1"/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liquid-like</a:t>
            </a:r>
            <a:r>
              <a:rPr lang="es-ES" dirty="0"/>
              <a:t> fluid </a:t>
            </a:r>
            <a:r>
              <a:rPr lang="es-ES" dirty="0" err="1"/>
              <a:t>continuously</a:t>
            </a:r>
            <a:r>
              <a:rPr lang="es-ES" dirty="0"/>
              <a:t> </a:t>
            </a:r>
            <a:r>
              <a:rPr lang="es-ES" dirty="0" err="1"/>
              <a:t>transitions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a vapor-</a:t>
            </a:r>
            <a:r>
              <a:rPr lang="es-ES" dirty="0" err="1"/>
              <a:t>like</a:t>
            </a:r>
            <a:r>
              <a:rPr lang="es-ES" dirty="0"/>
              <a:t> fluid</a:t>
            </a:r>
          </a:p>
          <a:p>
            <a:pPr marL="82550" indent="0">
              <a:buNone/>
            </a:pPr>
            <a:endParaRPr lang="es-E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0ADEFA8-9135-9B1C-6603-1A348671F530}"/>
              </a:ext>
            </a:extLst>
          </p:cNvPr>
          <p:cNvGrpSpPr/>
          <p:nvPr/>
        </p:nvGrpSpPr>
        <p:grpSpPr>
          <a:xfrm>
            <a:off x="2164080" y="4338637"/>
            <a:ext cx="2153920" cy="131445"/>
            <a:chOff x="2164080" y="4338637"/>
            <a:chExt cx="2153920" cy="131445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C2F1A37-0CD8-F118-776B-5A9DEDD7FDFA}"/>
                </a:ext>
              </a:extLst>
            </p:cNvPr>
            <p:cNvCxnSpPr>
              <a:cxnSpLocks/>
            </p:cNvCxnSpPr>
            <p:nvPr/>
          </p:nvCxnSpPr>
          <p:spPr>
            <a:xfrm>
              <a:off x="2245360" y="4409440"/>
              <a:ext cx="365760" cy="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DD382DC-93F7-9296-866C-818FDBD31730}"/>
                </a:ext>
              </a:extLst>
            </p:cNvPr>
            <p:cNvCxnSpPr>
              <a:cxnSpLocks/>
            </p:cNvCxnSpPr>
            <p:nvPr/>
          </p:nvCxnSpPr>
          <p:spPr>
            <a:xfrm>
              <a:off x="2631440" y="4399280"/>
              <a:ext cx="1686560" cy="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AEAB6C9-99BD-1696-1FF2-C5533F0FDCD4}"/>
                </a:ext>
              </a:extLst>
            </p:cNvPr>
            <p:cNvSpPr/>
            <p:nvPr/>
          </p:nvSpPr>
          <p:spPr>
            <a:xfrm>
              <a:off x="2164080" y="4348797"/>
              <a:ext cx="110490" cy="12128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CBEB670-17BD-EBEA-356D-4FC9A1C65C71}"/>
                </a:ext>
              </a:extLst>
            </p:cNvPr>
            <p:cNvSpPr/>
            <p:nvPr/>
          </p:nvSpPr>
          <p:spPr>
            <a:xfrm>
              <a:off x="2611120" y="4338637"/>
              <a:ext cx="110490" cy="12128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212A00E-0094-93F0-4634-56231E6D8613}"/>
              </a:ext>
            </a:extLst>
          </p:cNvPr>
          <p:cNvGrpSpPr/>
          <p:nvPr/>
        </p:nvGrpSpPr>
        <p:grpSpPr>
          <a:xfrm>
            <a:off x="2097405" y="3306980"/>
            <a:ext cx="2153920" cy="131445"/>
            <a:chOff x="2164080" y="4338637"/>
            <a:chExt cx="2153920" cy="131445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80F4263-1D47-10FB-2087-434F4556EF44}"/>
                </a:ext>
              </a:extLst>
            </p:cNvPr>
            <p:cNvCxnSpPr>
              <a:cxnSpLocks/>
            </p:cNvCxnSpPr>
            <p:nvPr/>
          </p:nvCxnSpPr>
          <p:spPr>
            <a:xfrm>
              <a:off x="2245360" y="4409440"/>
              <a:ext cx="365760" cy="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324287B-1EEA-7B14-04A7-42E8987D50F9}"/>
                </a:ext>
              </a:extLst>
            </p:cNvPr>
            <p:cNvCxnSpPr>
              <a:cxnSpLocks/>
            </p:cNvCxnSpPr>
            <p:nvPr/>
          </p:nvCxnSpPr>
          <p:spPr>
            <a:xfrm>
              <a:off x="2631440" y="4399280"/>
              <a:ext cx="1686560" cy="0"/>
            </a:xfrm>
            <a:prstGeom prst="straightConnector1">
              <a:avLst/>
            </a:prstGeom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6197B64-2AF3-C8CF-1EDE-0698EA44FC87}"/>
                </a:ext>
              </a:extLst>
            </p:cNvPr>
            <p:cNvSpPr/>
            <p:nvPr/>
          </p:nvSpPr>
          <p:spPr>
            <a:xfrm>
              <a:off x="2164080" y="4348797"/>
              <a:ext cx="110490" cy="12128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C4F6DDD-6F4F-5552-1735-9B62EF66AB30}"/>
                </a:ext>
              </a:extLst>
            </p:cNvPr>
            <p:cNvSpPr/>
            <p:nvPr/>
          </p:nvSpPr>
          <p:spPr>
            <a:xfrm>
              <a:off x="2611120" y="4338637"/>
              <a:ext cx="110490" cy="12128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339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762EBEB-94B2-115A-B9AC-BFF37B136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7388" y="1410346"/>
            <a:ext cx="5690141" cy="48065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5468C4-0330-ED83-4CDA-248FBF623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Above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: </a:t>
            </a:r>
            <a:r>
              <a:rPr lang="es-ES" dirty="0" err="1"/>
              <a:t>properties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interest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DC641C-530B-4E27-8545-847131D48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19FD2-F943-D44C-50BE-8D98BE589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4A864-A626-C58A-34B7-E951F447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91A756F-E0D7-76D2-DC45-73C9E9393C2B}"/>
              </a:ext>
            </a:extLst>
          </p:cNvPr>
          <p:cNvSpPr txBox="1">
            <a:spLocks/>
          </p:cNvSpPr>
          <p:nvPr/>
        </p:nvSpPr>
        <p:spPr>
          <a:xfrm>
            <a:off x="6887210" y="1439335"/>
            <a:ext cx="4892517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s-ES" dirty="0" err="1"/>
              <a:t>Density</a:t>
            </a:r>
            <a:r>
              <a:rPr lang="es-ES" dirty="0"/>
              <a:t> </a:t>
            </a:r>
            <a:r>
              <a:rPr lang="es-ES" dirty="0" err="1"/>
              <a:t>drops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liquid-like</a:t>
            </a:r>
            <a:r>
              <a:rPr lang="es-ES" dirty="0"/>
              <a:t> </a:t>
            </a:r>
            <a:r>
              <a:rPr lang="es-ES" dirty="0" err="1"/>
              <a:t>density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vapour-like</a:t>
            </a:r>
            <a:r>
              <a:rPr lang="es-ES" dirty="0"/>
              <a:t> </a:t>
            </a:r>
          </a:p>
          <a:p>
            <a:pPr>
              <a:lnSpc>
                <a:spcPct val="150000"/>
              </a:lnSpc>
            </a:pPr>
            <a:r>
              <a:rPr lang="es-ES" dirty="0" err="1"/>
              <a:t>Heat</a:t>
            </a:r>
            <a:r>
              <a:rPr lang="es-ES" dirty="0"/>
              <a:t> </a:t>
            </a:r>
            <a:r>
              <a:rPr lang="es-ES" dirty="0" err="1"/>
              <a:t>capacity</a:t>
            </a:r>
            <a:r>
              <a:rPr lang="es-ES" dirty="0"/>
              <a:t> (</a:t>
            </a:r>
            <a:r>
              <a:rPr lang="es-ES" dirty="0" err="1"/>
              <a:t>Cp</a:t>
            </a:r>
            <a:r>
              <a:rPr lang="es-ES" dirty="0"/>
              <a:t>) </a:t>
            </a:r>
            <a:r>
              <a:rPr lang="es-ES" dirty="0" err="1"/>
              <a:t>peaks</a:t>
            </a:r>
            <a:r>
              <a:rPr lang="es-ES" dirty="0"/>
              <a:t> at so-</a:t>
            </a:r>
            <a:r>
              <a:rPr lang="es-ES" dirty="0" err="1"/>
              <a:t>called</a:t>
            </a:r>
            <a:r>
              <a:rPr lang="es-ES" dirty="0"/>
              <a:t> </a:t>
            </a:r>
            <a:r>
              <a:rPr lang="es-ES" dirty="0" err="1"/>
              <a:t>pseudocritical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r>
              <a:rPr lang="es-ES" dirty="0"/>
              <a:t> (Tm): </a:t>
            </a:r>
            <a:r>
              <a:rPr lang="es-ES" dirty="0" err="1"/>
              <a:t>particularly</a:t>
            </a:r>
            <a:r>
              <a:rPr lang="es-ES" dirty="0"/>
              <a:t> </a:t>
            </a:r>
            <a:r>
              <a:rPr lang="es-ES" dirty="0" err="1"/>
              <a:t>interesting</a:t>
            </a:r>
            <a:endParaRPr lang="es-ES" dirty="0"/>
          </a:p>
          <a:p>
            <a:pPr>
              <a:lnSpc>
                <a:spcPct val="150000"/>
              </a:lnSpc>
            </a:pPr>
            <a:r>
              <a:rPr lang="es-ES" dirty="0" err="1"/>
              <a:t>Viscosity</a:t>
            </a:r>
            <a:r>
              <a:rPr lang="es-ES" dirty="0"/>
              <a:t> </a:t>
            </a:r>
            <a:r>
              <a:rPr lang="es-ES" dirty="0" err="1"/>
              <a:t>drops</a:t>
            </a:r>
            <a:r>
              <a:rPr lang="es-ES" dirty="0"/>
              <a:t> </a:t>
            </a:r>
            <a:r>
              <a:rPr lang="es-ES" dirty="0" err="1"/>
              <a:t>similarly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density</a:t>
            </a:r>
            <a:r>
              <a:rPr lang="es-ES" dirty="0"/>
              <a:t> </a:t>
            </a:r>
          </a:p>
          <a:p>
            <a:pPr>
              <a:lnSpc>
                <a:spcPct val="150000"/>
              </a:lnSpc>
            </a:pPr>
            <a:r>
              <a:rPr lang="es-ES" dirty="0" err="1"/>
              <a:t>Thermal</a:t>
            </a:r>
            <a:r>
              <a:rPr lang="es-ES" dirty="0"/>
              <a:t> </a:t>
            </a:r>
            <a:r>
              <a:rPr lang="es-ES" dirty="0" err="1"/>
              <a:t>conductivity</a:t>
            </a:r>
            <a:r>
              <a:rPr lang="es-ES" dirty="0"/>
              <a:t> </a:t>
            </a:r>
            <a:r>
              <a:rPr lang="es-ES" dirty="0" err="1"/>
              <a:t>peaks</a:t>
            </a:r>
            <a:r>
              <a:rPr lang="es-ES" dirty="0"/>
              <a:t> and </a:t>
            </a:r>
            <a:r>
              <a:rPr lang="es-ES" dirty="0" err="1"/>
              <a:t>drops</a:t>
            </a:r>
            <a:endParaRPr lang="es-ES" dirty="0"/>
          </a:p>
          <a:p>
            <a:pPr>
              <a:lnSpc>
                <a:spcPct val="150000"/>
              </a:lnSpc>
            </a:pPr>
            <a:endParaRPr lang="es-ES" dirty="0"/>
          </a:p>
          <a:p>
            <a:pPr marL="8255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3A7217E-562B-2F9E-6759-041A8EC4FBCC}"/>
              </a:ext>
            </a:extLst>
          </p:cNvPr>
          <p:cNvSpPr/>
          <p:nvPr/>
        </p:nvSpPr>
        <p:spPr>
          <a:xfrm>
            <a:off x="4950618" y="1990725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959C529-0A5A-384E-8109-7ACA48CF6064}"/>
              </a:ext>
            </a:extLst>
          </p:cNvPr>
          <p:cNvSpPr/>
          <p:nvPr/>
        </p:nvSpPr>
        <p:spPr>
          <a:xfrm>
            <a:off x="5072333" y="2204495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472B163-3BC8-075B-A9D3-F834119432A1}"/>
              </a:ext>
            </a:extLst>
          </p:cNvPr>
          <p:cNvSpPr/>
          <p:nvPr/>
        </p:nvSpPr>
        <p:spPr>
          <a:xfrm>
            <a:off x="5195072" y="2812047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697BFA-C626-1414-D8DA-F2A20FC78E3E}"/>
              </a:ext>
            </a:extLst>
          </p:cNvPr>
          <p:cNvSpPr/>
          <p:nvPr/>
        </p:nvSpPr>
        <p:spPr>
          <a:xfrm>
            <a:off x="5397593" y="3100486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0C9E9AD-2460-0FA0-214E-016D47B8E63B}"/>
              </a:ext>
            </a:extLst>
          </p:cNvPr>
          <p:cNvSpPr/>
          <p:nvPr/>
        </p:nvSpPr>
        <p:spPr>
          <a:xfrm>
            <a:off x="5593976" y="3186401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E9989B-DE22-A3BA-6AA1-725980E77672}"/>
              </a:ext>
            </a:extLst>
          </p:cNvPr>
          <p:cNvSpPr txBox="1"/>
          <p:nvPr/>
        </p:nvSpPr>
        <p:spPr>
          <a:xfrm>
            <a:off x="4897330" y="1719368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Tm(P)</a:t>
            </a:r>
            <a:endParaRPr lang="en-GB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06D2F5-097F-0105-D336-7171715E9D2D}"/>
              </a:ext>
            </a:extLst>
          </p:cNvPr>
          <p:cNvSpPr/>
          <p:nvPr/>
        </p:nvSpPr>
        <p:spPr>
          <a:xfrm>
            <a:off x="2162968" y="276680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08AB045-26C9-D1EE-2E4F-DB9BC7CD89B8}"/>
              </a:ext>
            </a:extLst>
          </p:cNvPr>
          <p:cNvSpPr/>
          <p:nvPr/>
        </p:nvSpPr>
        <p:spPr>
          <a:xfrm>
            <a:off x="2292508" y="278585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BB9B96E-9A88-D773-D12A-059809BA11B9}"/>
              </a:ext>
            </a:extLst>
          </p:cNvPr>
          <p:cNvSpPr/>
          <p:nvPr/>
        </p:nvSpPr>
        <p:spPr>
          <a:xfrm>
            <a:off x="2410775" y="2807869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E76AEF-0CC6-BDC7-95D4-1D6EA472C0A9}"/>
              </a:ext>
            </a:extLst>
          </p:cNvPr>
          <p:cNvSpPr/>
          <p:nvPr/>
        </p:nvSpPr>
        <p:spPr>
          <a:xfrm>
            <a:off x="2629350" y="2847557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AE7B5AE-F6D1-EE48-457D-C98959C3A3E0}"/>
              </a:ext>
            </a:extLst>
          </p:cNvPr>
          <p:cNvSpPr/>
          <p:nvPr/>
        </p:nvSpPr>
        <p:spPr>
          <a:xfrm>
            <a:off x="2877343" y="288227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0A0434-3FB7-A8BD-25D0-68D6A0195C15}"/>
              </a:ext>
            </a:extLst>
          </p:cNvPr>
          <p:cNvSpPr/>
          <p:nvPr/>
        </p:nvSpPr>
        <p:spPr>
          <a:xfrm>
            <a:off x="4950618" y="4077601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2E41A4A-389B-E154-58E3-ECF4E303534B}"/>
              </a:ext>
            </a:extLst>
          </p:cNvPr>
          <p:cNvSpPr/>
          <p:nvPr/>
        </p:nvSpPr>
        <p:spPr>
          <a:xfrm>
            <a:off x="5073760" y="4171100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886EC58-92BE-4CA8-6015-F2C4B584C3B4}"/>
              </a:ext>
            </a:extLst>
          </p:cNvPr>
          <p:cNvSpPr/>
          <p:nvPr/>
        </p:nvSpPr>
        <p:spPr>
          <a:xfrm>
            <a:off x="5195072" y="4488262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B79D4D7-C1CF-AEC8-ACE9-3A283B0AE060}"/>
              </a:ext>
            </a:extLst>
          </p:cNvPr>
          <p:cNvSpPr/>
          <p:nvPr/>
        </p:nvSpPr>
        <p:spPr>
          <a:xfrm>
            <a:off x="5374733" y="469720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C60D929-F296-C964-598C-1EE455E5D2FF}"/>
              </a:ext>
            </a:extLst>
          </p:cNvPr>
          <p:cNvSpPr/>
          <p:nvPr/>
        </p:nvSpPr>
        <p:spPr>
          <a:xfrm>
            <a:off x="5569368" y="4801978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10F8389-DF80-056E-F0FD-62712240178A}"/>
              </a:ext>
            </a:extLst>
          </p:cNvPr>
          <p:cNvSpPr/>
          <p:nvPr/>
        </p:nvSpPr>
        <p:spPr>
          <a:xfrm>
            <a:off x="2162968" y="5259178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7F2166F-496D-27D5-AC88-E863EAED5296}"/>
              </a:ext>
            </a:extLst>
          </p:cNvPr>
          <p:cNvSpPr/>
          <p:nvPr/>
        </p:nvSpPr>
        <p:spPr>
          <a:xfrm>
            <a:off x="2289332" y="526728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B0AA572-760C-9ACB-0392-0239937F16DC}"/>
              </a:ext>
            </a:extLst>
          </p:cNvPr>
          <p:cNvSpPr/>
          <p:nvPr/>
        </p:nvSpPr>
        <p:spPr>
          <a:xfrm>
            <a:off x="2412202" y="5278563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E91D665-D210-3398-7F35-C5735CC8D20C}"/>
              </a:ext>
            </a:extLst>
          </p:cNvPr>
          <p:cNvSpPr/>
          <p:nvPr/>
        </p:nvSpPr>
        <p:spPr>
          <a:xfrm>
            <a:off x="2614266" y="5288088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F94058-9A96-2D95-14EE-80B523BF7791}"/>
              </a:ext>
            </a:extLst>
          </p:cNvPr>
          <p:cNvSpPr/>
          <p:nvPr/>
        </p:nvSpPr>
        <p:spPr>
          <a:xfrm>
            <a:off x="2823526" y="5293477"/>
            <a:ext cx="45719" cy="523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228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04968-6499-FD2D-B648-B75F9C5C4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D248C7-8AD5-E04E-78FF-C57C8F1F3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Above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critical</a:t>
            </a:r>
            <a:r>
              <a:rPr lang="es-ES" dirty="0"/>
              <a:t> </a:t>
            </a:r>
            <a:r>
              <a:rPr lang="es-ES" dirty="0" err="1"/>
              <a:t>point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751C3-92D6-B943-5124-D978CB600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5502E-F4FE-0F6B-FB7F-2C66AB52A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13D02-D9B2-F4D4-F601-33941D9F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1588D5B-DDC5-B9C5-802A-DE63274C8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874" y="1439335"/>
            <a:ext cx="5374511" cy="4761440"/>
          </a:xfrm>
        </p:spPr>
        <p:txBody>
          <a:bodyPr/>
          <a:lstStyle/>
          <a:p>
            <a:r>
              <a:rPr lang="es-ES" b="0" dirty="0" err="1"/>
              <a:t>When</a:t>
            </a:r>
            <a:r>
              <a:rPr lang="es-ES" b="0" dirty="0"/>
              <a:t> </a:t>
            </a:r>
            <a:r>
              <a:rPr lang="es-ES" b="0" dirty="0" err="1"/>
              <a:t>we</a:t>
            </a:r>
            <a:r>
              <a:rPr lang="es-ES" b="0" dirty="0"/>
              <a:t> </a:t>
            </a:r>
            <a:r>
              <a:rPr lang="es-ES" b="0" dirty="0" err="1"/>
              <a:t>approach</a:t>
            </a:r>
            <a:r>
              <a:rPr lang="es-ES" b="0" dirty="0"/>
              <a:t> Tm at a </a:t>
            </a:r>
            <a:r>
              <a:rPr lang="es-ES" b="0" dirty="0" err="1"/>
              <a:t>given</a:t>
            </a:r>
            <a:r>
              <a:rPr lang="es-ES" b="0" dirty="0"/>
              <a:t> </a:t>
            </a:r>
            <a:r>
              <a:rPr lang="es-ES" b="0" dirty="0" err="1"/>
              <a:t>pressure</a:t>
            </a:r>
            <a:r>
              <a:rPr lang="es-ES" b="0" dirty="0"/>
              <a:t>, </a:t>
            </a:r>
            <a:r>
              <a:rPr lang="es-ES" b="0" dirty="0" err="1"/>
              <a:t>the</a:t>
            </a:r>
            <a:r>
              <a:rPr lang="es-ES" b="0" dirty="0"/>
              <a:t> </a:t>
            </a:r>
            <a:r>
              <a:rPr lang="es-ES" b="0" dirty="0" err="1"/>
              <a:t>slope</a:t>
            </a:r>
            <a:r>
              <a:rPr lang="es-ES" b="0" dirty="0"/>
              <a:t> </a:t>
            </a:r>
            <a:r>
              <a:rPr lang="es-ES" b="0" dirty="0" err="1"/>
              <a:t>of</a:t>
            </a:r>
            <a:r>
              <a:rPr lang="es-ES" b="0" dirty="0"/>
              <a:t> </a:t>
            </a:r>
            <a:r>
              <a:rPr lang="es-ES" b="0" dirty="0" err="1"/>
              <a:t>the</a:t>
            </a:r>
            <a:r>
              <a:rPr lang="es-ES" b="0" dirty="0"/>
              <a:t> </a:t>
            </a:r>
            <a:r>
              <a:rPr lang="es-ES" b="0" dirty="0" err="1"/>
              <a:t>enthalpy</a:t>
            </a:r>
            <a:r>
              <a:rPr lang="es-ES" b="0" dirty="0"/>
              <a:t> </a:t>
            </a:r>
            <a:r>
              <a:rPr lang="es-ES" b="0" dirty="0" err="1"/>
              <a:t>with</a:t>
            </a:r>
            <a:r>
              <a:rPr lang="es-ES" b="0" dirty="0"/>
              <a:t> </a:t>
            </a:r>
            <a:r>
              <a:rPr lang="es-ES" b="0" dirty="0" err="1"/>
              <a:t>temperature</a:t>
            </a:r>
            <a:r>
              <a:rPr lang="es-ES" b="0" dirty="0"/>
              <a:t> </a:t>
            </a:r>
            <a:r>
              <a:rPr lang="es-ES" b="0" dirty="0" err="1"/>
              <a:t>increases</a:t>
            </a:r>
            <a:r>
              <a:rPr lang="es-ES" b="0" dirty="0"/>
              <a:t> </a:t>
            </a:r>
            <a:r>
              <a:rPr lang="es-ES" b="0" dirty="0" err="1"/>
              <a:t>sharply</a:t>
            </a:r>
            <a:r>
              <a:rPr lang="es-ES" b="0" dirty="0"/>
              <a:t> </a:t>
            </a:r>
          </a:p>
          <a:p>
            <a:r>
              <a:rPr lang="es-ES" b="0" dirty="0" err="1"/>
              <a:t>This</a:t>
            </a:r>
            <a:r>
              <a:rPr lang="es-ES" b="0" dirty="0"/>
              <a:t> </a:t>
            </a:r>
            <a:r>
              <a:rPr lang="es-ES" b="0" dirty="0" err="1"/>
              <a:t>means</a:t>
            </a:r>
            <a:r>
              <a:rPr lang="es-ES" b="0" dirty="0"/>
              <a:t> </a:t>
            </a:r>
            <a:r>
              <a:rPr lang="es-ES" b="0" dirty="0" err="1"/>
              <a:t>that</a:t>
            </a:r>
            <a:r>
              <a:rPr lang="es-ES" b="0" dirty="0"/>
              <a:t> </a:t>
            </a:r>
            <a:r>
              <a:rPr lang="es-ES" b="0" dirty="0" err="1"/>
              <a:t>the</a:t>
            </a:r>
            <a:r>
              <a:rPr lang="es-ES" b="0" dirty="0"/>
              <a:t> </a:t>
            </a:r>
            <a:r>
              <a:rPr lang="es-ES" b="0" dirty="0" err="1"/>
              <a:t>enthalpy</a:t>
            </a:r>
            <a:r>
              <a:rPr lang="es-ES" b="0" dirty="0"/>
              <a:t> varies </a:t>
            </a:r>
            <a:r>
              <a:rPr lang="es-ES" b="0" dirty="0" err="1"/>
              <a:t>with</a:t>
            </a:r>
            <a:r>
              <a:rPr lang="es-ES" b="0" dirty="0"/>
              <a:t> a </a:t>
            </a:r>
            <a:r>
              <a:rPr lang="es-ES" b="0" dirty="0" err="1"/>
              <a:t>small</a:t>
            </a:r>
            <a:r>
              <a:rPr lang="es-ES" b="0" dirty="0"/>
              <a:t> </a:t>
            </a:r>
            <a:r>
              <a:rPr lang="es-ES" b="0" dirty="0" err="1"/>
              <a:t>change</a:t>
            </a:r>
            <a:r>
              <a:rPr lang="es-ES" b="0" dirty="0"/>
              <a:t> in </a:t>
            </a:r>
            <a:r>
              <a:rPr lang="es-ES" b="0" dirty="0" err="1"/>
              <a:t>temperature</a:t>
            </a:r>
            <a:endParaRPr lang="es-ES" b="0" dirty="0"/>
          </a:p>
          <a:p>
            <a:r>
              <a:rPr lang="es-ES" b="0" dirty="0"/>
              <a:t>For </a:t>
            </a:r>
            <a:r>
              <a:rPr lang="es-ES" b="0" dirty="0" err="1"/>
              <a:t>us</a:t>
            </a:r>
            <a:r>
              <a:rPr lang="es-ES" b="0" dirty="0"/>
              <a:t>, </a:t>
            </a:r>
            <a:r>
              <a:rPr lang="es-ES" b="0" dirty="0" err="1"/>
              <a:t>this</a:t>
            </a:r>
            <a:r>
              <a:rPr lang="es-ES" b="0" dirty="0"/>
              <a:t> can mean </a:t>
            </a:r>
            <a:r>
              <a:rPr lang="es-ES" b="0" dirty="0" err="1"/>
              <a:t>that</a:t>
            </a:r>
            <a:r>
              <a:rPr lang="es-ES" b="0" dirty="0"/>
              <a:t> </a:t>
            </a:r>
            <a:r>
              <a:rPr lang="es-ES" b="0" dirty="0" err="1"/>
              <a:t>we</a:t>
            </a:r>
            <a:r>
              <a:rPr lang="es-ES" b="0" dirty="0"/>
              <a:t> </a:t>
            </a:r>
            <a:r>
              <a:rPr lang="es-ES" b="0" dirty="0" err="1"/>
              <a:t>could</a:t>
            </a:r>
            <a:r>
              <a:rPr lang="es-ES" b="0" dirty="0"/>
              <a:t> </a:t>
            </a:r>
            <a:r>
              <a:rPr lang="es-ES" b="0" dirty="0" err="1"/>
              <a:t>reach</a:t>
            </a:r>
            <a:r>
              <a:rPr lang="es-ES" b="0" dirty="0"/>
              <a:t> </a:t>
            </a:r>
            <a:r>
              <a:rPr lang="es-ES" b="0" dirty="0" err="1"/>
              <a:t>isothermal</a:t>
            </a:r>
            <a:r>
              <a:rPr lang="es-ES" b="0" dirty="0"/>
              <a:t> </a:t>
            </a:r>
            <a:r>
              <a:rPr lang="es-ES" b="0" dirty="0" err="1"/>
              <a:t>operation</a:t>
            </a:r>
            <a:r>
              <a:rPr lang="es-ES" b="0" dirty="0"/>
              <a:t> </a:t>
            </a:r>
            <a:r>
              <a:rPr lang="es-ES" b="0" dirty="0" err="1"/>
              <a:t>if</a:t>
            </a:r>
            <a:r>
              <a:rPr lang="es-ES" b="0" dirty="0"/>
              <a:t> </a:t>
            </a:r>
            <a:r>
              <a:rPr lang="es-ES" b="0" dirty="0" err="1"/>
              <a:t>staying</a:t>
            </a:r>
            <a:r>
              <a:rPr lang="es-ES" b="0" dirty="0"/>
              <a:t> </a:t>
            </a:r>
            <a:r>
              <a:rPr lang="es-ES" b="0" dirty="0" err="1"/>
              <a:t>around</a:t>
            </a:r>
            <a:r>
              <a:rPr lang="es-ES" b="0" dirty="0"/>
              <a:t> </a:t>
            </a:r>
            <a:r>
              <a:rPr lang="es-ES" b="0" dirty="0" err="1"/>
              <a:t>this</a:t>
            </a:r>
            <a:r>
              <a:rPr lang="es-ES" b="0" dirty="0"/>
              <a:t> </a:t>
            </a:r>
            <a:r>
              <a:rPr lang="es-ES" b="0" dirty="0" err="1"/>
              <a:t>region</a:t>
            </a:r>
            <a:endParaRPr lang="es-ES" b="0" dirty="0"/>
          </a:p>
          <a:p>
            <a:r>
              <a:rPr lang="es-ES" b="0" dirty="0"/>
              <a:t>As </a:t>
            </a:r>
            <a:r>
              <a:rPr lang="es-ES" b="0" dirty="0" err="1"/>
              <a:t>we</a:t>
            </a:r>
            <a:r>
              <a:rPr lang="es-ES" b="0" dirty="0"/>
              <a:t> </a:t>
            </a:r>
            <a:r>
              <a:rPr lang="es-ES" b="0" dirty="0" err="1"/>
              <a:t>increase</a:t>
            </a:r>
            <a:r>
              <a:rPr lang="es-ES" b="0" dirty="0"/>
              <a:t> </a:t>
            </a:r>
            <a:r>
              <a:rPr lang="es-ES" b="0" dirty="0" err="1"/>
              <a:t>pressure</a:t>
            </a:r>
            <a:r>
              <a:rPr lang="es-ES" b="0" dirty="0"/>
              <a:t>, </a:t>
            </a:r>
            <a:r>
              <a:rPr lang="es-ES" b="0" dirty="0" err="1"/>
              <a:t>we</a:t>
            </a:r>
            <a:r>
              <a:rPr lang="es-ES" b="0" dirty="0"/>
              <a:t> lose </a:t>
            </a:r>
            <a:r>
              <a:rPr lang="es-ES" b="0" dirty="0" err="1"/>
              <a:t>this</a:t>
            </a:r>
            <a:r>
              <a:rPr lang="es-ES" b="0" dirty="0"/>
              <a:t> </a:t>
            </a:r>
            <a:r>
              <a:rPr lang="es-ES" b="0" dirty="0" err="1"/>
              <a:t>capability</a:t>
            </a:r>
            <a:r>
              <a:rPr lang="es-ES" b="0" dirty="0"/>
              <a:t> </a:t>
            </a:r>
            <a:r>
              <a:rPr lang="es-ES" b="0" dirty="0" err="1"/>
              <a:t>of</a:t>
            </a:r>
            <a:r>
              <a:rPr lang="es-ES" b="0" dirty="0"/>
              <a:t> </a:t>
            </a:r>
            <a:r>
              <a:rPr lang="es-ES" b="0" dirty="0" err="1"/>
              <a:t>isothermal</a:t>
            </a:r>
            <a:r>
              <a:rPr lang="es-ES" b="0" dirty="0"/>
              <a:t> </a:t>
            </a:r>
            <a:r>
              <a:rPr lang="es-ES" b="0" dirty="0" err="1"/>
              <a:t>operation</a:t>
            </a:r>
            <a:r>
              <a:rPr lang="es-ES" b="0" dirty="0"/>
              <a:t> &lt;&gt; </a:t>
            </a:r>
            <a:r>
              <a:rPr lang="es-ES" b="0" dirty="0" err="1"/>
              <a:t>variation</a:t>
            </a:r>
            <a:r>
              <a:rPr lang="es-ES" b="0" dirty="0"/>
              <a:t> </a:t>
            </a:r>
            <a:r>
              <a:rPr lang="es-ES" b="0" dirty="0" err="1"/>
              <a:t>of</a:t>
            </a:r>
            <a:r>
              <a:rPr lang="es-ES" b="0" dirty="0"/>
              <a:t> </a:t>
            </a:r>
            <a:r>
              <a:rPr lang="es-ES" b="0" dirty="0" err="1"/>
              <a:t>enthalpy</a:t>
            </a:r>
            <a:r>
              <a:rPr lang="es-ES" b="0" dirty="0"/>
              <a:t> </a:t>
            </a:r>
            <a:r>
              <a:rPr lang="es-ES" b="0" dirty="0" err="1"/>
              <a:t>with</a:t>
            </a:r>
            <a:r>
              <a:rPr lang="es-ES" b="0" dirty="0"/>
              <a:t> </a:t>
            </a:r>
            <a:r>
              <a:rPr lang="es-ES" b="0" dirty="0" err="1"/>
              <a:t>temperature</a:t>
            </a:r>
            <a:r>
              <a:rPr lang="es-ES" b="0" dirty="0"/>
              <a:t> </a:t>
            </a:r>
            <a:r>
              <a:rPr lang="es-ES" b="0" dirty="0" err="1"/>
              <a:t>flattens</a:t>
            </a:r>
            <a:endParaRPr lang="es-ES" b="0" dirty="0"/>
          </a:p>
          <a:p>
            <a:endParaRPr lang="es-ES" b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04F455-5571-35FC-98E9-EFF7D6871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61" y="1047041"/>
            <a:ext cx="5477639" cy="50775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BF7D7EB-8C2D-AFEA-9BCB-CC7784824EB4}"/>
              </a:ext>
            </a:extLst>
          </p:cNvPr>
          <p:cNvSpPr txBox="1"/>
          <p:nvPr/>
        </p:nvSpPr>
        <p:spPr>
          <a:xfrm>
            <a:off x="2714625" y="1932800"/>
            <a:ext cx="7646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31.7 </a:t>
            </a:r>
            <a:r>
              <a:rPr lang="es-ES" dirty="0" err="1"/>
              <a:t>ºC</a:t>
            </a:r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4FCF4DA-292B-21E3-0000-579859712817}"/>
              </a:ext>
            </a:extLst>
          </p:cNvPr>
          <p:cNvCxnSpPr/>
          <p:nvPr/>
        </p:nvCxnSpPr>
        <p:spPr>
          <a:xfrm>
            <a:off x="2686050" y="1571625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54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9B755-C2AC-CB06-07AA-B8B2A52FA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198E9D6-B0B5-45F6-D7A2-BCF853CE0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592" r="3305" b="3793"/>
          <a:stretch>
            <a:fillRect/>
          </a:stretch>
        </p:blipFill>
        <p:spPr>
          <a:xfrm>
            <a:off x="796497" y="868743"/>
            <a:ext cx="8192379" cy="53788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0B722E-F4F6-8771-1C7C-0648B02E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The sCO2 experimental rig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CDF48-7FB6-69FA-3BDE-AA1CFA7BA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DF40A-E85D-5112-7064-D560FB135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66DFC-632F-A2B9-F1AF-E117C5CD3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B36233-BA33-EC91-9AC0-A75F2427DE5F}"/>
              </a:ext>
            </a:extLst>
          </p:cNvPr>
          <p:cNvSpPr/>
          <p:nvPr/>
        </p:nvSpPr>
        <p:spPr>
          <a:xfrm>
            <a:off x="9354474" y="1106424"/>
            <a:ext cx="2434326" cy="49834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Operating conditions: </a:t>
            </a:r>
          </a:p>
          <a:p>
            <a:pPr algn="ctr"/>
            <a:r>
              <a:rPr lang="en-GB" dirty="0"/>
              <a:t>P = 50 - 120 bar</a:t>
            </a:r>
          </a:p>
          <a:p>
            <a:pPr algn="ctr"/>
            <a:r>
              <a:rPr lang="en-GB" dirty="0"/>
              <a:t>T = 5 – 100 °C</a:t>
            </a:r>
          </a:p>
          <a:p>
            <a:pPr algn="ctr"/>
            <a:r>
              <a:rPr lang="en-GB" dirty="0"/>
              <a:t>ID = 1 – 3 mm </a:t>
            </a:r>
          </a:p>
          <a:p>
            <a:pPr algn="ctr"/>
            <a:r>
              <a:rPr lang="en-GB" dirty="0"/>
              <a:t>m = 1 – 11 g/s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85526B-EEAC-D8DB-04A7-646814456B92}"/>
              </a:ext>
            </a:extLst>
          </p:cNvPr>
          <p:cNvSpPr txBox="1"/>
          <p:nvPr/>
        </p:nvSpPr>
        <p:spPr>
          <a:xfrm>
            <a:off x="2476500" y="3992523"/>
            <a:ext cx="1442703" cy="21544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s-ES" sz="1400" dirty="0"/>
              <a:t>Pressure </a:t>
            </a:r>
            <a:r>
              <a:rPr lang="es-ES" sz="1400" dirty="0" err="1"/>
              <a:t>setpoint</a:t>
            </a:r>
            <a:r>
              <a:rPr lang="es-ES" sz="1400" dirty="0"/>
              <a:t> 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28928C-6580-B8C2-0461-3F504EC1EE3A}"/>
              </a:ext>
            </a:extLst>
          </p:cNvPr>
          <p:cNvSpPr txBox="1"/>
          <p:nvPr/>
        </p:nvSpPr>
        <p:spPr>
          <a:xfrm>
            <a:off x="3832120" y="5012348"/>
            <a:ext cx="706925" cy="21544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s-ES" sz="1400" dirty="0" err="1"/>
              <a:t>Pumping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FAE1BF-CA25-D936-D1F7-82A29E42B06E}"/>
              </a:ext>
            </a:extLst>
          </p:cNvPr>
          <p:cNvSpPr txBox="1"/>
          <p:nvPr/>
        </p:nvSpPr>
        <p:spPr>
          <a:xfrm>
            <a:off x="6652716" y="5179499"/>
            <a:ext cx="1679306" cy="21544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s-ES" sz="1400" dirty="0" err="1"/>
              <a:t>Temperature</a:t>
            </a:r>
            <a:r>
              <a:rPr lang="es-ES" sz="1400" dirty="0"/>
              <a:t> </a:t>
            </a:r>
            <a:r>
              <a:rPr lang="es-ES" sz="1400" dirty="0" err="1"/>
              <a:t>setpoint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E36D7B-C07A-8564-8308-46A30DC2AFE1}"/>
              </a:ext>
            </a:extLst>
          </p:cNvPr>
          <p:cNvSpPr txBox="1"/>
          <p:nvPr/>
        </p:nvSpPr>
        <p:spPr>
          <a:xfrm>
            <a:off x="1518545" y="5982182"/>
            <a:ext cx="537006" cy="21544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s-ES" sz="1400" dirty="0" err="1"/>
              <a:t>Return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C6877A-5C71-55A9-C5D9-8A79079D3025}"/>
              </a:ext>
            </a:extLst>
          </p:cNvPr>
          <p:cNvSpPr txBox="1"/>
          <p:nvPr/>
        </p:nvSpPr>
        <p:spPr>
          <a:xfrm>
            <a:off x="6443166" y="2991537"/>
            <a:ext cx="945131" cy="215444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s-ES" sz="1400" dirty="0"/>
              <a:t>Test </a:t>
            </a:r>
            <a:r>
              <a:rPr lang="es-ES" sz="1400" dirty="0" err="1"/>
              <a:t>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565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62801A5-651A-44A7-D6E5-4968F7590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7AD642C-E89A-9682-D2BF-C9D9BCA0B1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592" r="3305" b="3793"/>
          <a:stretch>
            <a:fillRect/>
          </a:stretch>
        </p:blipFill>
        <p:spPr>
          <a:xfrm>
            <a:off x="796497" y="868743"/>
            <a:ext cx="8192379" cy="53788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E8FE66C-CDE4-2024-B7FF-75D66634C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The sCO2 experimental rig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E4716-5033-8268-572F-5DC33ED33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4B458-E612-7E02-E683-1EBFE0FF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147EF-18D7-7394-BE50-B38CD264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6E2A8444-2FCF-813F-3885-E8E536EC6C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0" r="18335"/>
          <a:stretch/>
        </p:blipFill>
        <p:spPr>
          <a:xfrm>
            <a:off x="6629843" y="477860"/>
            <a:ext cx="4818330" cy="38535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0C9775-9BDF-1B0B-F338-FB4710D0BF38}"/>
              </a:ext>
            </a:extLst>
          </p:cNvPr>
          <p:cNvSpPr txBox="1"/>
          <p:nvPr/>
        </p:nvSpPr>
        <p:spPr>
          <a:xfrm>
            <a:off x="2450592" y="3941064"/>
            <a:ext cx="188125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18FDE3-19AC-5072-0A25-15EC915ECA51}"/>
              </a:ext>
            </a:extLst>
          </p:cNvPr>
          <p:cNvSpPr txBox="1"/>
          <p:nvPr/>
        </p:nvSpPr>
        <p:spPr>
          <a:xfrm>
            <a:off x="4390118" y="4806696"/>
            <a:ext cx="188125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E274C4-9694-A686-FDA3-3DCDEFBC3A01}"/>
              </a:ext>
            </a:extLst>
          </p:cNvPr>
          <p:cNvSpPr txBox="1"/>
          <p:nvPr/>
        </p:nvSpPr>
        <p:spPr>
          <a:xfrm>
            <a:off x="7505174" y="4362340"/>
            <a:ext cx="188125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18A0BD-3CDC-406A-A0E3-CD3553415CE2}"/>
              </a:ext>
            </a:extLst>
          </p:cNvPr>
          <p:cNvSpPr txBox="1"/>
          <p:nvPr/>
        </p:nvSpPr>
        <p:spPr>
          <a:xfrm>
            <a:off x="8504622" y="4373627"/>
            <a:ext cx="188125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8F4918-C248-1464-A2F0-6193315BE7C3}"/>
              </a:ext>
            </a:extLst>
          </p:cNvPr>
          <p:cNvSpPr/>
          <p:nvPr/>
        </p:nvSpPr>
        <p:spPr>
          <a:xfrm>
            <a:off x="8988876" y="4386704"/>
            <a:ext cx="2820277" cy="4325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Accumulator – pressure control</a:t>
            </a:r>
            <a:endParaRPr lang="en-GB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FBCDBB-74C2-7051-BF38-0DD0DA00AC63}"/>
              </a:ext>
            </a:extLst>
          </p:cNvPr>
          <p:cNvSpPr/>
          <p:nvPr/>
        </p:nvSpPr>
        <p:spPr>
          <a:xfrm>
            <a:off x="8988875" y="4860183"/>
            <a:ext cx="2820277" cy="491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Pump – flow through the rig </a:t>
            </a:r>
            <a:endParaRPr lang="en-GB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FD7131-5645-48B5-41EA-018F0CCA7608}"/>
              </a:ext>
            </a:extLst>
          </p:cNvPr>
          <p:cNvSpPr/>
          <p:nvPr/>
        </p:nvSpPr>
        <p:spPr>
          <a:xfrm>
            <a:off x="8988875" y="5393054"/>
            <a:ext cx="2820277" cy="491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Preheater for desired inlet condition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17913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DF1C1A-8818-86CE-ECB8-7EE3BEDB4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Indirect</a:t>
            </a:r>
            <a:r>
              <a:rPr lang="es-ES" dirty="0"/>
              <a:t> </a:t>
            </a:r>
            <a:r>
              <a:rPr lang="es-ES" dirty="0" err="1"/>
              <a:t>measurement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heat</a:t>
            </a:r>
            <a:r>
              <a:rPr lang="es-ES" dirty="0"/>
              <a:t> transfer </a:t>
            </a:r>
            <a:r>
              <a:rPr lang="es-ES" dirty="0" err="1"/>
              <a:t>coefficient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9DA32-164E-B0AC-18CA-DC16C9B9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94AB2-C22E-C0A2-9131-57A60B426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54F83-B50A-6989-3D6B-8195A1F4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D2203D-DCD0-E875-B7E1-09B6AA7C7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273" y="906464"/>
            <a:ext cx="9126224" cy="2505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6DF929-D400-C2C5-2185-C0DE8DBC20FF}"/>
              </a:ext>
            </a:extLst>
          </p:cNvPr>
          <p:cNvSpPr txBox="1"/>
          <p:nvPr/>
        </p:nvSpPr>
        <p:spPr>
          <a:xfrm>
            <a:off x="5936927" y="2845863"/>
            <a:ext cx="3657343" cy="4924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dirty="0" err="1"/>
              <a:t>Thermocouples</a:t>
            </a:r>
            <a:endParaRPr lang="es-ES" sz="1600" dirty="0"/>
          </a:p>
          <a:p>
            <a:pPr algn="ctr"/>
            <a:r>
              <a:rPr lang="es-ES" sz="1600" dirty="0" err="1"/>
              <a:t>evenly</a:t>
            </a:r>
            <a:r>
              <a:rPr lang="es-ES" sz="1600" dirty="0"/>
              <a:t> </a:t>
            </a:r>
            <a:r>
              <a:rPr lang="es-ES" sz="1600" dirty="0" err="1"/>
              <a:t>spaced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68B61F-9B72-5405-B80A-C2E56DE60316}"/>
              </a:ext>
            </a:extLst>
          </p:cNvPr>
          <p:cNvSpPr/>
          <p:nvPr/>
        </p:nvSpPr>
        <p:spPr>
          <a:xfrm>
            <a:off x="108119" y="2023783"/>
            <a:ext cx="1408156" cy="115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err="1"/>
              <a:t>Inlet</a:t>
            </a:r>
            <a:r>
              <a:rPr lang="es-ES" sz="1600" dirty="0"/>
              <a:t> fluid </a:t>
            </a:r>
            <a:r>
              <a:rPr lang="es-ES" sz="1600" dirty="0" err="1"/>
              <a:t>temperature</a:t>
            </a:r>
            <a:r>
              <a:rPr lang="es-ES" sz="1600" dirty="0"/>
              <a:t> PT100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6BCFD5-E22F-5B23-BC6E-6A891CF28DFC}"/>
              </a:ext>
            </a:extLst>
          </p:cNvPr>
          <p:cNvSpPr/>
          <p:nvPr/>
        </p:nvSpPr>
        <p:spPr>
          <a:xfrm>
            <a:off x="10655491" y="1986963"/>
            <a:ext cx="1408156" cy="11566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Outlet fluid </a:t>
            </a:r>
            <a:r>
              <a:rPr lang="es-ES" sz="1600" dirty="0" err="1"/>
              <a:t>temperature</a:t>
            </a:r>
            <a:r>
              <a:rPr lang="es-ES" sz="1600" dirty="0"/>
              <a:t> PT100</a:t>
            </a:r>
            <a:endParaRPr lang="en-GB" sz="16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94D6A4-6DB2-51F3-2E64-CA0E1FC37075}"/>
              </a:ext>
            </a:extLst>
          </p:cNvPr>
          <p:cNvCxnSpPr/>
          <p:nvPr/>
        </p:nvCxnSpPr>
        <p:spPr>
          <a:xfrm>
            <a:off x="1643605" y="3122836"/>
            <a:ext cx="88624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486BD1E-FCBB-DAC2-724F-2BEC302441BA}"/>
              </a:ext>
            </a:extLst>
          </p:cNvPr>
          <p:cNvSpPr/>
          <p:nvPr/>
        </p:nvSpPr>
        <p:spPr>
          <a:xfrm>
            <a:off x="1724609" y="2559793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E237C77-F4FC-689A-5AD1-00E007B17BA0}"/>
              </a:ext>
            </a:extLst>
          </p:cNvPr>
          <p:cNvSpPr/>
          <p:nvPr/>
        </p:nvSpPr>
        <p:spPr>
          <a:xfrm>
            <a:off x="4272818" y="2559793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B5AE1D9-4215-6A80-5BBA-89D5054C0B64}"/>
              </a:ext>
            </a:extLst>
          </p:cNvPr>
          <p:cNvSpPr/>
          <p:nvPr/>
        </p:nvSpPr>
        <p:spPr>
          <a:xfrm>
            <a:off x="7835688" y="2561486"/>
            <a:ext cx="532454" cy="1264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2ED1291-5CD3-3BA8-6717-AB2FC3B0B716}"/>
              </a:ext>
            </a:extLst>
          </p:cNvPr>
          <p:cNvGrpSpPr/>
          <p:nvPr/>
        </p:nvGrpSpPr>
        <p:grpSpPr>
          <a:xfrm>
            <a:off x="1054063" y="5432138"/>
            <a:ext cx="9107313" cy="854287"/>
            <a:chOff x="3250270" y="4288768"/>
            <a:chExt cx="8301265" cy="12025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71CA789-CF9E-28D0-AE38-42A96DB740C9}"/>
                </a:ext>
              </a:extLst>
            </p:cNvPr>
            <p:cNvSpPr txBox="1"/>
            <p:nvPr/>
          </p:nvSpPr>
          <p:spPr>
            <a:xfrm>
              <a:off x="3250270" y="4646782"/>
              <a:ext cx="1500411" cy="553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s-ES" dirty="0"/>
                <a:t>Data </a:t>
              </a:r>
              <a:r>
                <a:rPr lang="es-ES" dirty="0" err="1"/>
                <a:t>reduction</a:t>
              </a:r>
              <a:endParaRPr lang="en-GB" dirty="0"/>
            </a:p>
            <a:p>
              <a:pPr algn="l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40B0EF9-5C00-1C71-C846-EC0E7A565B3D}"/>
                    </a:ext>
                  </a:extLst>
                </p:cNvPr>
                <p:cNvSpPr txBox="1"/>
                <p:nvPr/>
              </p:nvSpPr>
              <p:spPr>
                <a:xfrm>
                  <a:off x="5129042" y="4681836"/>
                  <a:ext cx="25719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;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40B0EF9-5C00-1C71-C846-EC0E7A565B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9042" y="4681836"/>
                  <a:ext cx="2571931" cy="276999"/>
                </a:xfrm>
                <a:prstGeom prst="rect">
                  <a:avLst/>
                </a:prstGeom>
                <a:blipFill>
                  <a:blip r:embed="rId3"/>
                  <a:stretch>
                    <a:fillRect b="-87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B037CC7-98DC-B9A3-8097-0E0B11AEDEB4}"/>
                    </a:ext>
                  </a:extLst>
                </p:cNvPr>
                <p:cNvSpPr txBox="1"/>
                <p:nvPr/>
              </p:nvSpPr>
              <p:spPr>
                <a:xfrm>
                  <a:off x="9301060" y="4486753"/>
                  <a:ext cx="1835703" cy="7634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𝐻𝑇𝐶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α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B037CC7-98DC-B9A3-8097-0E0B11AEDE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01060" y="4486753"/>
                  <a:ext cx="1835703" cy="76349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29FD2F0-B75D-0DE7-42C1-CE3E17058C0B}"/>
                </a:ext>
              </a:extLst>
            </p:cNvPr>
            <p:cNvGrpSpPr/>
            <p:nvPr/>
          </p:nvGrpSpPr>
          <p:grpSpPr>
            <a:xfrm>
              <a:off x="4876801" y="4288768"/>
              <a:ext cx="6674734" cy="1202530"/>
              <a:chOff x="4876801" y="4288768"/>
              <a:chExt cx="6674734" cy="1202530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8511447-18AC-C018-48A3-7800254F22ED}"/>
                  </a:ext>
                </a:extLst>
              </p:cNvPr>
              <p:cNvSpPr/>
              <p:nvPr/>
            </p:nvSpPr>
            <p:spPr>
              <a:xfrm>
                <a:off x="4876801" y="4288768"/>
                <a:ext cx="6674734" cy="120253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9476DA83-9959-6037-4947-5C2AF01B9567}"/>
                      </a:ext>
                    </a:extLst>
                  </p:cNvPr>
                  <p:cNvSpPr txBox="1"/>
                  <p:nvPr/>
                </p:nvSpPr>
                <p:spPr>
                  <a:xfrm>
                    <a:off x="7448003" y="4418209"/>
                    <a:ext cx="1688539" cy="61093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9476DA83-9959-6037-4947-5C2AF01B956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48003" y="4418209"/>
                    <a:ext cx="1688539" cy="61093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295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26" name="Picture 25" descr="A white and black road with wires and a red pencil&#10;&#10;AI-generated content may be incorrect.">
            <a:extLst>
              <a:ext uri="{FF2B5EF4-FFF2-40B4-BE49-F238E27FC236}">
                <a16:creationId xmlns:a16="http://schemas.microsoft.com/office/drawing/2014/main" id="{2F062255-6B1B-D901-895C-0507C196DB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058" r="23369"/>
          <a:stretch>
            <a:fillRect/>
          </a:stretch>
        </p:blipFill>
        <p:spPr>
          <a:xfrm rot="5400000">
            <a:off x="5549712" y="113204"/>
            <a:ext cx="1820989" cy="8615945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9F69E1C-12E0-1E59-6C30-D8636FCF3917}"/>
              </a:ext>
            </a:extLst>
          </p:cNvPr>
          <p:cNvCxnSpPr/>
          <p:nvPr/>
        </p:nvCxnSpPr>
        <p:spPr>
          <a:xfrm>
            <a:off x="3200400" y="2559793"/>
            <a:ext cx="704850" cy="1621682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529C431-9471-21E1-F8AD-BADBE98AFC9A}"/>
              </a:ext>
            </a:extLst>
          </p:cNvPr>
          <p:cNvSpPr txBox="1"/>
          <p:nvPr/>
        </p:nvSpPr>
        <p:spPr>
          <a:xfrm>
            <a:off x="10859506" y="3904476"/>
            <a:ext cx="10001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 mm ID pipe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484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564B6-50B2-8BDB-0C77-922DC808F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18EF02-6080-C003-927D-74EB673EA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s-ES" dirty="0"/>
              <a:t>(1 mm pipe)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9C617-0756-39B9-4554-76A990226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5E218-9A20-33B3-E53D-CBE646712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16AEB-2B9C-00F6-ABFA-0BFCA00D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2F37DD-E21C-6AA9-5216-228EAA7B7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/>
          <a:lstStyle/>
          <a:p>
            <a:r>
              <a:rPr lang="en-GB" dirty="0"/>
              <a:t>Operating point: below critical point, subcooled liquid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1FD976-5693-91CD-02ED-4AB6FB19F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84" y="2001863"/>
            <a:ext cx="5861757" cy="40082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16FC48-A9D0-46EB-2EB2-38AC694069B0}"/>
              </a:ext>
            </a:extLst>
          </p:cNvPr>
          <p:cNvSpPr txBox="1"/>
          <p:nvPr/>
        </p:nvSpPr>
        <p:spPr>
          <a:xfrm>
            <a:off x="7395014" y="2834203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098AFA-B813-526A-7ACB-0FB1C3E675B7}"/>
              </a:ext>
            </a:extLst>
          </p:cNvPr>
          <p:cNvSpPr txBox="1"/>
          <p:nvPr/>
        </p:nvSpPr>
        <p:spPr>
          <a:xfrm>
            <a:off x="7395014" y="2467356"/>
            <a:ext cx="9810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50 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502E2A-5683-28E7-97DF-30A7DE9FBC80}"/>
              </a:ext>
            </a:extLst>
          </p:cNvPr>
          <p:cNvSpPr txBox="1"/>
          <p:nvPr/>
        </p:nvSpPr>
        <p:spPr>
          <a:xfrm>
            <a:off x="7395014" y="3201050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DCB90F-AFB1-895B-6005-0E6D3484CBBD}"/>
              </a:ext>
            </a:extLst>
          </p:cNvPr>
          <p:cNvSpPr txBox="1"/>
          <p:nvPr/>
        </p:nvSpPr>
        <p:spPr>
          <a:xfrm>
            <a:off x="7395014" y="3546983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B5B5EB-E2C4-5C5D-A6DD-E5DF2DC82170}"/>
              </a:ext>
            </a:extLst>
          </p:cNvPr>
          <p:cNvSpPr txBox="1"/>
          <p:nvPr/>
        </p:nvSpPr>
        <p:spPr>
          <a:xfrm>
            <a:off x="9132669" y="4007058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0.7 bar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52C344-BB48-9312-F905-35A89E0F1437}"/>
              </a:ext>
            </a:extLst>
          </p:cNvPr>
          <p:cNvSpPr txBox="1"/>
          <p:nvPr/>
        </p:nvSpPr>
        <p:spPr>
          <a:xfrm>
            <a:off x="7395014" y="4007058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72 bar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90812A-7752-DDC4-4384-AF86468688E7}"/>
              </a:ext>
            </a:extLst>
          </p:cNvPr>
          <p:cNvSpPr txBox="1"/>
          <p:nvPr/>
        </p:nvSpPr>
        <p:spPr>
          <a:xfrm>
            <a:off x="7395014" y="4373905"/>
            <a:ext cx="11551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Tin = 20 °C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4A88F3-B797-24E1-3497-929493249D20}"/>
              </a:ext>
            </a:extLst>
          </p:cNvPr>
          <p:cNvSpPr txBox="1"/>
          <p:nvPr/>
        </p:nvSpPr>
        <p:spPr>
          <a:xfrm>
            <a:off x="9132669" y="4373905"/>
            <a:ext cx="12792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Tout = 27 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001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DE5C-7460-D803-DACF-789FEEFE6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A850AC-A853-A3A9-C57C-93327261E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258" y="335872"/>
            <a:ext cx="11376025" cy="1065742"/>
          </a:xfrm>
        </p:spPr>
        <p:txBody>
          <a:bodyPr/>
          <a:lstStyle/>
          <a:p>
            <a:r>
              <a:rPr lang="en-US" dirty="0"/>
              <a:t>Results </a:t>
            </a:r>
            <a:r>
              <a:rPr lang="es-ES" dirty="0"/>
              <a:t>(1 mm pipe)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21107-CC5A-FD52-E7D7-33EC3F165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October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DED5B-C514-BF16-B495-23BBEF3DF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Camila Pedano | sCO2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D04D5-B446-9791-EC31-DE57D3E08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C4AE880-3143-1EF3-58C2-FEE4ACF9F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259" y="1401614"/>
            <a:ext cx="11376024" cy="4608512"/>
          </a:xfrm>
        </p:spPr>
        <p:txBody>
          <a:bodyPr/>
          <a:lstStyle/>
          <a:p>
            <a:r>
              <a:rPr lang="en-GB" dirty="0"/>
              <a:t>Data at subcooled liquid conditions shows rather high heat transfer coefficients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4F20AA6-C1B1-01C6-A724-17787AF18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8" y="1902341"/>
            <a:ext cx="6134262" cy="39778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EF9C4F-374E-FF08-B6FD-B174A8AA3413}"/>
              </a:ext>
            </a:extLst>
          </p:cNvPr>
          <p:cNvSpPr txBox="1"/>
          <p:nvPr/>
        </p:nvSpPr>
        <p:spPr>
          <a:xfrm>
            <a:off x="1325930" y="6041600"/>
            <a:ext cx="48683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Data evaluated at bulk conditions (</a:t>
            </a:r>
            <a:r>
              <a:rPr lang="en-GB" dirty="0" err="1"/>
              <a:t>Gnielinski</a:t>
            </a:r>
            <a:r>
              <a:rPr lang="en-GB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F43E96-C10D-259B-ABC2-3A4EED6A5E24}"/>
              </a:ext>
            </a:extLst>
          </p:cNvPr>
          <p:cNvSpPr txBox="1"/>
          <p:nvPr/>
        </p:nvSpPr>
        <p:spPr>
          <a:xfrm>
            <a:off x="7403361" y="2662718"/>
            <a:ext cx="11477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 = 1.8 g/s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6DEE02-4E5F-80D4-46A0-0731BABD0361}"/>
              </a:ext>
            </a:extLst>
          </p:cNvPr>
          <p:cNvSpPr txBox="1"/>
          <p:nvPr/>
        </p:nvSpPr>
        <p:spPr>
          <a:xfrm>
            <a:off x="7403361" y="2295871"/>
            <a:ext cx="9810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Q = 50 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3733AE-00C1-941C-4512-9974D3384A6E}"/>
              </a:ext>
            </a:extLst>
          </p:cNvPr>
          <p:cNvSpPr txBox="1"/>
          <p:nvPr/>
        </p:nvSpPr>
        <p:spPr>
          <a:xfrm>
            <a:off x="7403361" y="3029565"/>
            <a:ext cx="8313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 = 1 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50F133-D76F-6CE2-DB77-9BC877B00E32}"/>
              </a:ext>
            </a:extLst>
          </p:cNvPr>
          <p:cNvSpPr txBox="1"/>
          <p:nvPr/>
        </p:nvSpPr>
        <p:spPr>
          <a:xfrm>
            <a:off x="7403361" y="3375498"/>
            <a:ext cx="17376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/>
              <a:t>Lheated</a:t>
            </a:r>
            <a:r>
              <a:rPr lang="en-GB" dirty="0"/>
              <a:t> = 0.9 m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EF856A-8E42-57AA-A8EE-A15C22C57FBE}"/>
              </a:ext>
            </a:extLst>
          </p:cNvPr>
          <p:cNvSpPr txBox="1"/>
          <p:nvPr/>
        </p:nvSpPr>
        <p:spPr>
          <a:xfrm>
            <a:off x="7395014" y="3696009"/>
            <a:ext cx="12371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 err="1"/>
              <a:t>dp</a:t>
            </a:r>
            <a:r>
              <a:rPr lang="en-GB" dirty="0"/>
              <a:t> = 0.7 bar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C99B36-959A-DDCC-245F-51C6E0EFBDFC}"/>
              </a:ext>
            </a:extLst>
          </p:cNvPr>
          <p:cNvSpPr txBox="1"/>
          <p:nvPr/>
        </p:nvSpPr>
        <p:spPr>
          <a:xfrm>
            <a:off x="7386667" y="4299693"/>
            <a:ext cx="40586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Heat transfer coefficients along the pipe 12-15E3 W/m2K</a:t>
            </a:r>
          </a:p>
          <a:p>
            <a:pPr algn="l"/>
            <a:r>
              <a:rPr lang="en-GB" dirty="0"/>
              <a:t>Considerable temperature increase in pipe of 7 K </a:t>
            </a:r>
          </a:p>
        </p:txBody>
      </p:sp>
    </p:spTree>
    <p:extLst>
      <p:ext uri="{BB962C8B-B14F-4D97-AF65-F5344CB8AC3E}">
        <p14:creationId xmlns:p14="http://schemas.microsoft.com/office/powerpoint/2010/main" val="1667164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3791</TotalTime>
  <Words>1129</Words>
  <Application>Microsoft Office PowerPoint</Application>
  <PresentationFormat>Widescreen</PresentationFormat>
  <Paragraphs>224</Paragraphs>
  <Slides>19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Office Theme</vt:lpstr>
      <vt:lpstr>sCO2 results DRD8: 2nd Collaboration Meeting WP3</vt:lpstr>
      <vt:lpstr>The critical point</vt:lpstr>
      <vt:lpstr>Above the critical point: properties of interest</vt:lpstr>
      <vt:lpstr>Above the critical point</vt:lpstr>
      <vt:lpstr>The sCO2 experimental rig</vt:lpstr>
      <vt:lpstr>The sCO2 experimental rig</vt:lpstr>
      <vt:lpstr>Indirect measurement of heat transfer coefficient</vt:lpstr>
      <vt:lpstr>Results (1 mm pipe)</vt:lpstr>
      <vt:lpstr>Results (1 mm pipe)</vt:lpstr>
      <vt:lpstr>Results (1 mm pipe)</vt:lpstr>
      <vt:lpstr>Results (1 mm pipe)</vt:lpstr>
      <vt:lpstr>Results (1 mm pipe)</vt:lpstr>
      <vt:lpstr>Results (1 mm pipe)</vt:lpstr>
      <vt:lpstr>Results (1 mm pipe) conclusions</vt:lpstr>
      <vt:lpstr>PowerPoint Presentation</vt:lpstr>
      <vt:lpstr>Applications in microelectronics</vt:lpstr>
      <vt:lpstr>Applications in microelectronics</vt:lpstr>
      <vt:lpstr>Forecast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Camila Rocio Pedano Medina</dc:creator>
  <cp:lastModifiedBy>Camila Rocio Pedano Medina</cp:lastModifiedBy>
  <cp:revision>253</cp:revision>
  <dcterms:created xsi:type="dcterms:W3CDTF">2025-10-07T08:47:13Z</dcterms:created>
  <dcterms:modified xsi:type="dcterms:W3CDTF">2025-10-14T11:33:46Z</dcterms:modified>
</cp:coreProperties>
</file>