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3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90" r:id="rId4"/>
    <p:sldId id="278" r:id="rId5"/>
    <p:sldId id="277" r:id="rId6"/>
    <p:sldId id="259" r:id="rId7"/>
    <p:sldId id="271" r:id="rId8"/>
    <p:sldId id="260" r:id="rId9"/>
    <p:sldId id="261" r:id="rId10"/>
    <p:sldId id="291" r:id="rId11"/>
    <p:sldId id="296" r:id="rId12"/>
    <p:sldId id="262" r:id="rId13"/>
    <p:sldId id="28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C1E22-1DEA-9C40-8620-B0B37724DC71}" type="datetimeFigureOut">
              <a:rPr lang="en-US" smtClean="0"/>
              <a:pPr/>
              <a:t>10/6/2011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7576A-7143-6A43-B7BD-243A14FDE04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060120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42669-9C27-C24D-9921-66D35226B091}" type="datetimeFigureOut">
              <a:rPr lang="en-US" smtClean="0"/>
              <a:pPr/>
              <a:t>10/6/2011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10" name="Slide Image Placeholder 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11" name="Notes Placeholder 10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5640-82A6-48F7-835A-68798C92CB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918660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1AD90BA-A4A1-41C2-9DD3-1F9AED156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Date Placeholder 6"/>
          <p:cNvSpPr txBox="1">
            <a:spLocks/>
          </p:cNvSpPr>
          <p:nvPr userDrawn="1"/>
        </p:nvSpPr>
        <p:spPr>
          <a:xfrm rot="5400000">
            <a:off x="8137056" y="692415"/>
            <a:ext cx="1431526" cy="384048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October/7/2011</a:t>
            </a:r>
            <a:endParaRPr lang="en-GB" dirty="0"/>
          </a:p>
        </p:txBody>
      </p:sp>
      <p:sp>
        <p:nvSpPr>
          <p:cNvPr id="31" name="Footer Placeholder 9"/>
          <p:cNvSpPr txBox="1">
            <a:spLocks/>
          </p:cNvSpPr>
          <p:nvPr userDrawn="1"/>
        </p:nvSpPr>
        <p:spPr>
          <a:xfrm rot="5400000">
            <a:off x="6860511" y="4220136"/>
            <a:ext cx="4002904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J.C. Perez TE-MSC-MDT       </a:t>
            </a:r>
            <a:r>
              <a:rPr lang="en-US" dirty="0" err="1" smtClean="0"/>
              <a:t>EuCARD</a:t>
            </a:r>
            <a:r>
              <a:rPr lang="en-US" dirty="0" smtClean="0"/>
              <a:t> WP7-HFM                 Collaboration Meeting (Geneva)</a:t>
            </a:r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E70152-D437-0B4A-8530-94A07B6DC1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E70152-D437-0B4A-8530-94A07B6DC1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E70152-D437-0B4A-8530-94A07B6DC1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E70152-D437-0B4A-8530-94A07B6DC1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E70152-D437-0B4A-8530-94A07B6DC10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Date Placeholder 6"/>
          <p:cNvSpPr txBox="1">
            <a:spLocks/>
          </p:cNvSpPr>
          <p:nvPr userDrawn="1"/>
        </p:nvSpPr>
        <p:spPr>
          <a:xfrm rot="5400000">
            <a:off x="7870716" y="692415"/>
            <a:ext cx="1431526" cy="384048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October/7/2011</a:t>
            </a:r>
            <a:endParaRPr lang="en-GB" dirty="0"/>
          </a:p>
        </p:txBody>
      </p:sp>
      <p:sp>
        <p:nvSpPr>
          <p:cNvPr id="21" name="Footer Placeholder 9"/>
          <p:cNvSpPr txBox="1">
            <a:spLocks/>
          </p:cNvSpPr>
          <p:nvPr userDrawn="1"/>
        </p:nvSpPr>
        <p:spPr>
          <a:xfrm rot="5400000">
            <a:off x="6594171" y="3918284"/>
            <a:ext cx="4002904" cy="365760"/>
          </a:xfrm>
          <a:prstGeom prst="rect">
            <a:avLst/>
          </a:prstGeom>
        </p:spPr>
        <p:txBody>
          <a:bodyPr vert="horz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J.C. Perez TE-MSC-MDT       </a:t>
            </a:r>
            <a:r>
              <a:rPr lang="en-US" dirty="0" err="1" smtClean="0"/>
              <a:t>EuCARD</a:t>
            </a:r>
            <a:r>
              <a:rPr lang="en-US" dirty="0" smtClean="0"/>
              <a:t> WP7-HFM                 Collaboration Meeting (Geneva)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7094" y="1780536"/>
            <a:ext cx="6172200" cy="232882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400" dirty="0" smtClean="0"/>
              <a:t>SMC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2800" dirty="0" err="1" smtClean="0"/>
              <a:t>EuCARD</a:t>
            </a:r>
            <a:r>
              <a:rPr lang="en-GB" sz="2800" dirty="0" smtClean="0"/>
              <a:t> WP7 HFM</a:t>
            </a:r>
            <a:br>
              <a:rPr lang="en-GB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Status update meeting</a:t>
            </a:r>
            <a:br>
              <a:rPr lang="en-GB" sz="2800" dirty="0" smtClean="0"/>
            </a:br>
            <a:r>
              <a:rPr lang="en-GB" sz="2800" dirty="0" smtClean="0"/>
              <a:t>October 2011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4340406"/>
            <a:ext cx="6172200" cy="137160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J.C. Perez on behalf of SMC collaboration team</a:t>
            </a:r>
          </a:p>
          <a:p>
            <a:pPr algn="ctr"/>
            <a:r>
              <a:rPr lang="en-GB" sz="2000" dirty="0" smtClean="0">
                <a:solidFill>
                  <a:schemeClr val="accent6"/>
                </a:solidFill>
              </a:rPr>
              <a:t>J.C. Perez </a:t>
            </a:r>
          </a:p>
          <a:p>
            <a:pPr algn="ctr"/>
            <a:r>
              <a:rPr lang="en-GB" sz="2000" dirty="0" smtClean="0">
                <a:solidFill>
                  <a:schemeClr val="accent6"/>
                </a:solidFill>
              </a:rPr>
              <a:t>on behalf of  SMC collaboration team</a:t>
            </a:r>
          </a:p>
          <a:p>
            <a:pPr algn="ctr"/>
            <a:endParaRPr lang="en-GB" dirty="0">
              <a:solidFill>
                <a:schemeClr val="accent6"/>
              </a:solidFill>
            </a:endParaRPr>
          </a:p>
          <a:p>
            <a:pPr algn="ctr"/>
            <a:r>
              <a:rPr lang="en-GB" sz="1700" dirty="0" smtClean="0">
                <a:solidFill>
                  <a:schemeClr val="accent6"/>
                </a:solidFill>
              </a:rPr>
              <a:t>M. Bajko, B. Bordini, S. Canfer, G. Ellwood, J. Feuvrier, M. Guinchard,</a:t>
            </a:r>
          </a:p>
          <a:p>
            <a:pPr algn="ctr"/>
            <a:r>
              <a:rPr lang="en-GB" sz="1700" dirty="0" smtClean="0">
                <a:solidFill>
                  <a:schemeClr val="accent6"/>
                </a:solidFill>
              </a:rPr>
              <a:t> C. Kokkinos, P. Manil, A. Milanese, L. Oberli, </a:t>
            </a:r>
            <a:r>
              <a:rPr lang="en-GB" sz="1700" dirty="0">
                <a:solidFill>
                  <a:schemeClr val="accent6"/>
                </a:solidFill>
              </a:rPr>
              <a:t>F. </a:t>
            </a:r>
            <a:r>
              <a:rPr lang="en-GB" sz="1700" dirty="0" smtClean="0">
                <a:solidFill>
                  <a:schemeClr val="accent6"/>
                </a:solidFill>
              </a:rPr>
              <a:t>Regis, G. De Rijk</a:t>
            </a:r>
          </a:p>
        </p:txBody>
      </p:sp>
      <p:pic>
        <p:nvPicPr>
          <p:cNvPr id="4" name="Picture 3" descr="Logo Euc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53" y="367743"/>
            <a:ext cx="2694689" cy="1293984"/>
          </a:xfrm>
          <a:prstGeom prst="rect">
            <a:avLst/>
          </a:prstGeom>
        </p:spPr>
      </p:pic>
      <p:pic>
        <p:nvPicPr>
          <p:cNvPr id="5" name="Picture 4" descr="Logo CER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4703" y="338983"/>
            <a:ext cx="1304457" cy="1322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285" y="1418153"/>
            <a:ext cx="8082619" cy="528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636" y="810217"/>
            <a:ext cx="7557380" cy="607936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SMC3_a Cold Tests Results</a:t>
            </a:r>
            <a:endParaRPr lang="en-GB" dirty="0"/>
          </a:p>
        </p:txBody>
      </p:sp>
      <p:pic>
        <p:nvPicPr>
          <p:cNvPr id="7" name="Content Placeholder 6" descr="Logo CERN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27686" r="-27686"/>
          <a:stretch>
            <a:fillRect/>
          </a:stretch>
        </p:blipFill>
        <p:spPr>
          <a:xfrm>
            <a:off x="7089485" y="108081"/>
            <a:ext cx="1265082" cy="8256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" name="Picture 7" descr="Logo Eucar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36" y="108081"/>
            <a:ext cx="1924050" cy="9239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2552" y="6409146"/>
            <a:ext cx="1852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of M. Bajko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7609" y="1541562"/>
            <a:ext cx="7731407" cy="514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749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187" y="263916"/>
            <a:ext cx="7557380" cy="114300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Future Activities</a:t>
            </a:r>
            <a:br>
              <a:rPr lang="en-GB" dirty="0" smtClean="0"/>
            </a:br>
            <a:r>
              <a:rPr lang="en-GB" dirty="0" smtClean="0"/>
              <a:t>Coil fabrication</a:t>
            </a:r>
            <a:endParaRPr lang="en-GB" dirty="0"/>
          </a:p>
        </p:txBody>
      </p:sp>
      <p:pic>
        <p:nvPicPr>
          <p:cNvPr id="7" name="Content Placeholder 6" descr="Logo CER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7686" r="-27686"/>
          <a:stretch>
            <a:fillRect/>
          </a:stretch>
        </p:blipFill>
        <p:spPr>
          <a:xfrm>
            <a:off x="7089485" y="108081"/>
            <a:ext cx="1265082" cy="8256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8" name="Picture 7" descr="Logo Euc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36" y="108081"/>
            <a:ext cx="1924050" cy="9239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3135" y="1834787"/>
            <a:ext cx="804143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itchFamily="2" charset="2"/>
              <a:buChar char="Ø"/>
            </a:pPr>
            <a:r>
              <a:rPr lang="en-GB" sz="2000" dirty="0"/>
              <a:t>2 coils for </a:t>
            </a:r>
            <a:r>
              <a:rPr lang="en-GB" sz="2000" dirty="0" smtClean="0"/>
              <a:t>SMC3_b </a:t>
            </a:r>
            <a:r>
              <a:rPr lang="en-GB" sz="2000" dirty="0"/>
              <a:t>with </a:t>
            </a:r>
            <a:r>
              <a:rPr lang="en-GB" sz="2000" dirty="0" smtClean="0"/>
              <a:t>PIT 14 </a:t>
            </a:r>
            <a:r>
              <a:rPr lang="en-GB" sz="2000" dirty="0"/>
              <a:t>x </a:t>
            </a:r>
            <a:r>
              <a:rPr lang="en-GB" sz="2000" dirty="0" smtClean="0"/>
              <a:t>Ø1.25 </a:t>
            </a:r>
            <a:r>
              <a:rPr lang="en-GB" sz="2000" dirty="0"/>
              <a:t>mm strand </a:t>
            </a:r>
            <a:r>
              <a:rPr lang="en-GB" sz="2000" dirty="0" smtClean="0"/>
              <a:t>and coated end-spacers(Q3_2011)</a:t>
            </a:r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Ø"/>
            </a:pPr>
            <a:r>
              <a:rPr lang="en-GB" sz="2000" dirty="0">
                <a:solidFill>
                  <a:srgbClr val="33CC33"/>
                </a:solidFill>
              </a:rPr>
              <a:t>1</a:t>
            </a:r>
            <a:r>
              <a:rPr lang="en-GB" sz="2000" dirty="0" smtClean="0">
                <a:solidFill>
                  <a:srgbClr val="33CC33"/>
                </a:solidFill>
              </a:rPr>
              <a:t> coil </a:t>
            </a:r>
            <a:r>
              <a:rPr lang="en-GB" sz="2000" dirty="0">
                <a:solidFill>
                  <a:srgbClr val="33CC33"/>
                </a:solidFill>
              </a:rPr>
              <a:t>for </a:t>
            </a:r>
            <a:r>
              <a:rPr lang="en-GB" sz="2000" dirty="0" smtClean="0">
                <a:solidFill>
                  <a:srgbClr val="33CC33"/>
                </a:solidFill>
              </a:rPr>
              <a:t>SMC7_a </a:t>
            </a:r>
            <a:r>
              <a:rPr lang="en-GB" sz="2000" dirty="0">
                <a:solidFill>
                  <a:srgbClr val="33CC33"/>
                </a:solidFill>
              </a:rPr>
              <a:t>with </a:t>
            </a:r>
            <a:r>
              <a:rPr lang="en-GB" sz="2000" dirty="0" smtClean="0">
                <a:solidFill>
                  <a:srgbClr val="33CC33"/>
                </a:solidFill>
              </a:rPr>
              <a:t>OST RRP 40 </a:t>
            </a:r>
            <a:r>
              <a:rPr lang="en-GB" sz="2000" dirty="0">
                <a:solidFill>
                  <a:srgbClr val="33CC33"/>
                </a:solidFill>
              </a:rPr>
              <a:t>x </a:t>
            </a:r>
            <a:r>
              <a:rPr lang="en-GB" sz="2000" dirty="0" smtClean="0">
                <a:solidFill>
                  <a:srgbClr val="33CC33"/>
                </a:solidFill>
              </a:rPr>
              <a:t>Ø0.7 </a:t>
            </a:r>
            <a:r>
              <a:rPr lang="en-GB" sz="2000" dirty="0">
                <a:solidFill>
                  <a:srgbClr val="33CC33"/>
                </a:solidFill>
              </a:rPr>
              <a:t>mm strand </a:t>
            </a:r>
            <a:r>
              <a:rPr lang="en-GB" sz="2000" dirty="0" smtClean="0">
                <a:solidFill>
                  <a:srgbClr val="33CC33"/>
                </a:solidFill>
              </a:rPr>
              <a:t>11 Tesla dipole type (Q1_2012) Outside </a:t>
            </a:r>
            <a:r>
              <a:rPr lang="en-GB" sz="2000" dirty="0" err="1" smtClean="0">
                <a:solidFill>
                  <a:srgbClr val="33CC33"/>
                </a:solidFill>
              </a:rPr>
              <a:t>EuCARD</a:t>
            </a:r>
            <a:endParaRPr lang="en-GB" sz="2000" dirty="0">
              <a:solidFill>
                <a:srgbClr val="33CC33"/>
              </a:solidFill>
            </a:endParaRP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2 coils for SMC4 with PIT 18 x Ø1.0 mm strand to be wound at 	CERN (Q1_2012)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1 coil for SMC5_a with PIT 40 x Ø1.0 mm strand, FRESCA2-	type cable (Q2_2012) </a:t>
            </a:r>
            <a:r>
              <a:rPr lang="en-GB" sz="2000" i="1" dirty="0" smtClean="0">
                <a:solidFill>
                  <a:schemeClr val="accent2">
                    <a:lumMod val="75000"/>
                  </a:schemeClr>
                </a:solidFill>
              </a:rPr>
              <a:t>SMC5_b in case 5_a is unsatisfactory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1 coil for SMC6_a with PIT 40 x Ø1.0 mm strand (FRESCA2-	type cable) to be wound in collaboration CERN/RAL (using 	coated 	islands, braided glass fibre, </a:t>
            </a:r>
            <a:r>
              <a:rPr lang="en-GB" sz="2000" dirty="0" err="1" smtClean="0"/>
              <a:t>Cyanate</a:t>
            </a:r>
            <a:r>
              <a:rPr lang="en-GB" sz="2000" dirty="0" smtClean="0"/>
              <a:t> Esther, Q3_2012)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11200" y="5761759"/>
            <a:ext cx="7352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SMC_5 &amp; SMC_6: necessity for a new structure under study</a:t>
            </a:r>
            <a:endParaRPr lang="en-GB" sz="2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187" y="622168"/>
            <a:ext cx="7557380" cy="623145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Future Activities</a:t>
            </a:r>
            <a:endParaRPr lang="en-GB" dirty="0"/>
          </a:p>
        </p:txBody>
      </p:sp>
      <p:pic>
        <p:nvPicPr>
          <p:cNvPr id="7" name="Content Placeholder 6" descr="Logo CER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7686" r="-27686"/>
          <a:stretch>
            <a:fillRect/>
          </a:stretch>
        </p:blipFill>
        <p:spPr>
          <a:xfrm>
            <a:off x="7089485" y="108081"/>
            <a:ext cx="1265082" cy="8256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8" name="Picture 7" descr="Logo Euc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36" y="108081"/>
            <a:ext cx="1924050" cy="9239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3136" y="1607688"/>
            <a:ext cx="8041431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Electrical insulation method for central islands and end 	spacers to be investigated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2000" dirty="0" smtClean="0"/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Cable insulation to be improved: S2-Glass tape, braided glass  	fibre, S2 Glass sleeve...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2000" dirty="0" smtClean="0"/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</a:t>
            </a:r>
            <a:r>
              <a:rPr lang="en-GB" sz="2000" dirty="0" err="1" smtClean="0"/>
              <a:t>Cyanate</a:t>
            </a:r>
            <a:r>
              <a:rPr lang="en-GB" sz="2000" dirty="0" smtClean="0"/>
              <a:t> Esther impregnation to be tried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2000" dirty="0" smtClean="0"/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Coil fabrication using “ceramic binder” to be tried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2000" dirty="0" smtClean="0"/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FRESCA2-type cable (SMC5) using final cable, insulation and 	impregnation method to be used for the real magnet to be built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2000" dirty="0" smtClean="0"/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2000" dirty="0" smtClean="0"/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2000" dirty="0" smtClean="0"/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13136" y="5732038"/>
            <a:ext cx="7815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Thanks for your attention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6016" y="274638"/>
            <a:ext cx="2137034" cy="114300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pic>
        <p:nvPicPr>
          <p:cNvPr id="7" name="Content Placeholder 6" descr="Logo CER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7686" r="-27686"/>
          <a:stretch>
            <a:fillRect/>
          </a:stretch>
        </p:blipFill>
        <p:spPr>
          <a:xfrm>
            <a:off x="7089485" y="108081"/>
            <a:ext cx="1265082" cy="8256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8" name="Picture 7" descr="Logo Euc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36" y="108081"/>
            <a:ext cx="1924050" cy="9239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7187" y="1649971"/>
            <a:ext cx="755738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800" dirty="0" smtClean="0"/>
              <a:t> Introduction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800" dirty="0" smtClean="0"/>
              <a:t> SMC </a:t>
            </a:r>
            <a:r>
              <a:rPr lang="en-GB" sz="2800" dirty="0"/>
              <a:t>configuration</a:t>
            </a:r>
            <a:endParaRPr lang="en-GB" sz="2800" dirty="0" smtClean="0"/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800" dirty="0" smtClean="0"/>
              <a:t> SMC1 assembly &amp; cold tests results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800" dirty="0" smtClean="0"/>
              <a:t> Coil fabrication at CEA-</a:t>
            </a:r>
            <a:r>
              <a:rPr lang="en-GB" sz="2800" dirty="0" err="1" smtClean="0"/>
              <a:t>Saclay</a:t>
            </a:r>
            <a:r>
              <a:rPr lang="en-GB" sz="2800" dirty="0" smtClean="0"/>
              <a:t> for SMC2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800" dirty="0" smtClean="0"/>
              <a:t> SMC3_a </a:t>
            </a:r>
            <a:r>
              <a:rPr lang="en-GB" sz="2800" dirty="0"/>
              <a:t>assembly &amp; cold tests results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800" dirty="0" smtClean="0"/>
              <a:t> Future planed activities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0280" y="336206"/>
            <a:ext cx="4183671" cy="857293"/>
          </a:xfrm>
        </p:spPr>
        <p:txBody>
          <a:bodyPr>
            <a:normAutofit/>
          </a:bodyPr>
          <a:lstStyle/>
          <a:p>
            <a:r>
              <a:rPr lang="en-GB" dirty="0" smtClean="0"/>
              <a:t>SMC Introduction</a:t>
            </a:r>
            <a:endParaRPr lang="en-GB" dirty="0"/>
          </a:p>
        </p:txBody>
      </p:sp>
      <p:pic>
        <p:nvPicPr>
          <p:cNvPr id="7" name="Content Placeholder 6" descr="Logo CER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7686" r="-27686"/>
          <a:stretch>
            <a:fillRect/>
          </a:stretch>
        </p:blipFill>
        <p:spPr>
          <a:xfrm>
            <a:off x="7089485" y="108081"/>
            <a:ext cx="1265082" cy="8256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8" name="Picture 7" descr="Logo Euc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36" y="108081"/>
            <a:ext cx="1924050" cy="9239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3136" y="1758587"/>
            <a:ext cx="8041431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chemeClr val="accent1"/>
              </a:buClr>
            </a:pPr>
            <a:r>
              <a:rPr lang="en-GB" sz="2000" dirty="0" smtClean="0"/>
              <a:t>	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The SMC project started in 2007 as a CERN-CEA-RAL-LBNL 	collaboration (NED 1.5).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A way to test Nb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Sn cables in a small racetrack magnet and 	reach 12 T on the cable.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SMC started as a copy-paste of the LBNL subscale model.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SMC has been used to cross-check results using different codes 	formulations(CAST3M, ANSYS, ROXIE, Vector fields OPERA)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/>
              <a:t> </a:t>
            </a:r>
            <a:r>
              <a:rPr lang="en-GB" sz="2000" dirty="0" smtClean="0"/>
              <a:t>The fabrication of the initial mechanical parts has been followed 	by CEA 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/>
              <a:t> </a:t>
            </a:r>
            <a:r>
              <a:rPr lang="en-GB" sz="2000" dirty="0" smtClean="0"/>
              <a:t>Several coil configurations should be produced in the different 	laboratories and cold tested in the common structure at CERN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/>
              <a:t> </a:t>
            </a:r>
            <a:r>
              <a:rPr lang="en-GB" sz="2000" dirty="0" smtClean="0"/>
              <a:t>SMC is a tool to test and validate different types of cable, 	cable insulation , electrical insulation methods for central post 	and end-spacers, impregnation methods, winding procedures…    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xmlns="" val="78600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146" y="62210"/>
            <a:ext cx="5172351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 Assembly Configuration</a:t>
            </a:r>
            <a:endParaRPr lang="en-GB" dirty="0"/>
          </a:p>
        </p:txBody>
      </p:sp>
      <p:pic>
        <p:nvPicPr>
          <p:cNvPr id="7" name="Content Placeholder 6" descr="Logo CER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7686" r="-27686"/>
          <a:stretch>
            <a:fillRect/>
          </a:stretch>
        </p:blipFill>
        <p:spPr>
          <a:xfrm>
            <a:off x="7089485" y="108081"/>
            <a:ext cx="1265082" cy="8256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8" name="Picture 7" descr="Logo Euc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36" y="108081"/>
            <a:ext cx="1924050" cy="923925"/>
          </a:xfrm>
          <a:prstGeom prst="rect">
            <a:avLst/>
          </a:prstGeom>
        </p:spPr>
      </p:pic>
      <p:pic>
        <p:nvPicPr>
          <p:cNvPr id="14" name="Picture 13" descr="Image0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92166" y="1897380"/>
            <a:ext cx="4843301" cy="44958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04800" y="1371600"/>
            <a:ext cx="2362200" cy="1261884"/>
          </a:xfrm>
          <a:prstGeom prst="rect">
            <a:avLst/>
          </a:prstGeom>
          <a:effectLst>
            <a:glow rad="63500">
              <a:schemeClr val="accent1">
                <a:alpha val="45000"/>
                <a:satMod val="120000"/>
              </a:schemeClr>
            </a:glow>
            <a:innerShdw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l-GR" dirty="0" smtClean="0"/>
              <a:t> </a:t>
            </a:r>
            <a:endParaRPr lang="en-US" dirty="0" smtClean="0"/>
          </a:p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Overview- Assembly Parts</a:t>
            </a:r>
          </a:p>
          <a:p>
            <a:endParaRPr lang="en-US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152400" y="3048000"/>
          <a:ext cx="2743200" cy="3345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300"/>
                <a:gridCol w="1485900"/>
              </a:tblGrid>
              <a:tr h="29718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Acronyms Explanation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J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Strain Gauges</a:t>
                      </a:r>
                      <a:r>
                        <a:rPr lang="en-US" sz="900" baseline="0" dirty="0" smtClean="0"/>
                        <a:t> @ Coil Packs Connectors</a:t>
                      </a:r>
                      <a:endParaRPr lang="en-US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V-Pad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Vertical Pad</a:t>
                      </a:r>
                      <a:endParaRPr lang="en-US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H-Pad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Horizontal Pad</a:t>
                      </a:r>
                      <a:endParaRPr lang="en-US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VK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Vertical Keys</a:t>
                      </a:r>
                      <a:endParaRPr lang="en-US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HK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Horizontal Keys</a:t>
                      </a:r>
                      <a:endParaRPr lang="en-US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Bl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Bladders</a:t>
                      </a:r>
                      <a:endParaRPr lang="en-US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Rods</a:t>
                      </a:r>
                      <a:endParaRPr lang="en-US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Half Yoke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Gap Keys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Gap Keys @ Yoke</a:t>
                      </a:r>
                      <a:endParaRPr lang="en-US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180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1200" b="1" dirty="0" smtClean="0"/>
                        <a:t>.       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Current Flow Direction</a:t>
                      </a:r>
                      <a:endParaRPr lang="en-US" sz="9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7" name="Picture 26" descr="Draft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1706" y="1748736"/>
            <a:ext cx="5147310" cy="4644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28" descr="Draft 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62210"/>
            <a:ext cx="4419600" cy="2930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418" y="-2965"/>
            <a:ext cx="4852298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SMC1 Assembly Parts</a:t>
            </a:r>
            <a:endParaRPr lang="en-GB" dirty="0"/>
          </a:p>
        </p:txBody>
      </p:sp>
      <p:pic>
        <p:nvPicPr>
          <p:cNvPr id="7" name="Content Placeholder 6" descr="Logo CER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7686" r="-27686"/>
          <a:stretch>
            <a:fillRect/>
          </a:stretch>
        </p:blipFill>
        <p:spPr>
          <a:xfrm>
            <a:off x="7089485" y="108081"/>
            <a:ext cx="1265082" cy="8256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8" name="Picture 7" descr="Logo Euc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36" y="108081"/>
            <a:ext cx="1924050" cy="9239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1371601"/>
            <a:ext cx="1491673" cy="861774"/>
          </a:xfrm>
          <a:prstGeom prst="rect">
            <a:avLst/>
          </a:prstGeom>
          <a:effectLst>
            <a:glow rad="63500">
              <a:schemeClr val="accent1">
                <a:alpha val="45000"/>
                <a:satMod val="120000"/>
              </a:schemeClr>
            </a:glow>
            <a:innerShdw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l-GR" dirty="0" smtClean="0"/>
              <a:t> </a:t>
            </a:r>
            <a:endParaRPr lang="en-US" dirty="0" smtClean="0"/>
          </a:p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Assembly Parts</a:t>
            </a:r>
          </a:p>
          <a:p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519113" y="1444823"/>
            <a:ext cx="2590800" cy="2212777"/>
            <a:chOff x="1981200" y="1371600"/>
            <a:chExt cx="2590800" cy="2212777"/>
          </a:xfrm>
        </p:grpSpPr>
        <p:pic>
          <p:nvPicPr>
            <p:cNvPr id="10" name="Picture 9" descr="DSC00024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81200" y="1371600"/>
              <a:ext cx="2590800" cy="19431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2523513" y="3276600"/>
              <a:ext cx="17049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Coils &amp; Rods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108828" y="1371600"/>
            <a:ext cx="1671781" cy="2527027"/>
            <a:chOff x="4719494" y="1371600"/>
            <a:chExt cx="1671781" cy="2527027"/>
          </a:xfrm>
        </p:grpSpPr>
        <p:pic>
          <p:nvPicPr>
            <p:cNvPr id="13" name="Picture 12" descr="DSC00025.JPG"/>
            <p:cNvPicPr>
              <a:picLocks noChangeAspect="1"/>
            </p:cNvPicPr>
            <p:nvPr/>
          </p:nvPicPr>
          <p:blipFill>
            <a:blip r:embed="rId5" cstate="print"/>
            <a:srcRect l="17187" r="17188"/>
            <a:stretch>
              <a:fillRect/>
            </a:stretch>
          </p:blipFill>
          <p:spPr>
            <a:xfrm>
              <a:off x="4724400" y="1371600"/>
              <a:ext cx="1666875" cy="1905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6" name="TextBox 15"/>
            <p:cNvSpPr txBox="1"/>
            <p:nvPr/>
          </p:nvSpPr>
          <p:spPr>
            <a:xfrm>
              <a:off x="4719494" y="3313852"/>
              <a:ext cx="16717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Shell &amp; Yoke</a:t>
              </a:r>
            </a:p>
            <a:p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780609" y="1371601"/>
            <a:ext cx="1201865" cy="2233867"/>
            <a:chOff x="6028467" y="1387762"/>
            <a:chExt cx="1201865" cy="2233867"/>
          </a:xfrm>
        </p:grpSpPr>
        <p:pic>
          <p:nvPicPr>
            <p:cNvPr id="14" name="Picture 13" descr="DSC00029.JPG"/>
            <p:cNvPicPr>
              <a:picLocks noChangeAspect="1"/>
            </p:cNvPicPr>
            <p:nvPr/>
          </p:nvPicPr>
          <p:blipFill>
            <a:blip r:embed="rId6" cstate="print"/>
            <a:srcRect t="10110" b="9005"/>
            <a:stretch>
              <a:fillRect/>
            </a:stretch>
          </p:blipFill>
          <p:spPr>
            <a:xfrm rot="16200000">
              <a:off x="5638801" y="1777428"/>
              <a:ext cx="1981198" cy="120186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7" name="TextBox 16"/>
            <p:cNvSpPr txBox="1"/>
            <p:nvPr/>
          </p:nvSpPr>
          <p:spPr>
            <a:xfrm>
              <a:off x="6272568" y="3313852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/>
                <a:t>Pads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089485" y="1407571"/>
            <a:ext cx="1285313" cy="2644945"/>
            <a:chOff x="7089485" y="1407571"/>
            <a:chExt cx="1285313" cy="2644945"/>
          </a:xfrm>
        </p:grpSpPr>
        <p:sp>
          <p:nvSpPr>
            <p:cNvPr id="18" name="TextBox 17"/>
            <p:cNvSpPr txBox="1"/>
            <p:nvPr/>
          </p:nvSpPr>
          <p:spPr>
            <a:xfrm>
              <a:off x="7294107" y="3313852"/>
              <a:ext cx="10604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Bladders</a:t>
              </a:r>
            </a:p>
            <a:p>
              <a:pPr algn="ctr"/>
              <a:r>
                <a:rPr lang="en-US" sz="1400" b="1" dirty="0" smtClean="0"/>
                <a:t> Keys</a:t>
              </a:r>
            </a:p>
            <a:p>
              <a:pPr algn="ctr"/>
              <a:r>
                <a:rPr lang="en-US" sz="1400" b="1" dirty="0" smtClean="0"/>
                <a:t>Shims</a:t>
              </a:r>
              <a:endParaRPr lang="en-US" sz="1400" b="1" dirty="0"/>
            </a:p>
          </p:txBody>
        </p:sp>
        <p:pic>
          <p:nvPicPr>
            <p:cNvPr id="19" name="Picture 18" descr="Image0013.jpg"/>
            <p:cNvPicPr>
              <a:picLocks noChangeAspect="1"/>
            </p:cNvPicPr>
            <p:nvPr/>
          </p:nvPicPr>
          <p:blipFill>
            <a:blip r:embed="rId7" cstate="print"/>
            <a:srcRect l="4427" t="10938" r="22331" b="6055"/>
            <a:stretch>
              <a:fillRect/>
            </a:stretch>
          </p:blipFill>
          <p:spPr>
            <a:xfrm>
              <a:off x="7089485" y="1407571"/>
              <a:ext cx="1285313" cy="194225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0" name="TextBox 19"/>
          <p:cNvSpPr txBox="1"/>
          <p:nvPr/>
        </p:nvSpPr>
        <p:spPr>
          <a:xfrm>
            <a:off x="152399" y="3657600"/>
            <a:ext cx="1823749" cy="861774"/>
          </a:xfrm>
          <a:prstGeom prst="rect">
            <a:avLst/>
          </a:prstGeom>
          <a:effectLst>
            <a:glow rad="63500">
              <a:schemeClr val="accent1">
                <a:alpha val="45000"/>
                <a:satMod val="120000"/>
              </a:schemeClr>
            </a:glow>
            <a:innerShdw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l-GR" dirty="0" smtClean="0"/>
              <a:t> </a:t>
            </a:r>
            <a:endParaRPr lang="en-US" dirty="0" smtClean="0"/>
          </a:p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Assembly Overview</a:t>
            </a:r>
          </a:p>
          <a:p>
            <a:endParaRPr lang="en-US" dirty="0"/>
          </a:p>
        </p:txBody>
      </p:sp>
      <p:pic>
        <p:nvPicPr>
          <p:cNvPr id="22" name="Picture 21" descr="DSC0003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06021" y="5482334"/>
            <a:ext cx="1967530" cy="1308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3" descr="Image0004.jpg"/>
          <p:cNvPicPr>
            <a:picLocks noChangeAspect="1"/>
          </p:cNvPicPr>
          <p:nvPr/>
        </p:nvPicPr>
        <p:blipFill>
          <a:blip r:embed="rId9" cstate="print"/>
          <a:srcRect l="8496" t="2799" r="12158"/>
          <a:stretch>
            <a:fillRect/>
          </a:stretch>
        </p:blipFill>
        <p:spPr>
          <a:xfrm>
            <a:off x="2019959" y="3778894"/>
            <a:ext cx="1746388" cy="1604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Box 24"/>
          <p:cNvSpPr txBox="1"/>
          <p:nvPr/>
        </p:nvSpPr>
        <p:spPr>
          <a:xfrm>
            <a:off x="190169" y="4724400"/>
            <a:ext cx="156046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u="sng" dirty="0" smtClean="0"/>
              <a:t>Connection Side</a:t>
            </a:r>
            <a:endParaRPr lang="en-US" sz="1300" u="sng" dirty="0"/>
          </a:p>
        </p:txBody>
      </p:sp>
      <p:sp>
        <p:nvSpPr>
          <p:cNvPr id="26" name="TextBox 25"/>
          <p:cNvSpPr txBox="1"/>
          <p:nvPr/>
        </p:nvSpPr>
        <p:spPr>
          <a:xfrm>
            <a:off x="190169" y="5867400"/>
            <a:ext cx="186722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u="sng" dirty="0" smtClean="0"/>
              <a:t>Non-Connection Side</a:t>
            </a:r>
            <a:endParaRPr lang="en-US" sz="1300" u="sng" dirty="0"/>
          </a:p>
        </p:txBody>
      </p:sp>
      <p:pic>
        <p:nvPicPr>
          <p:cNvPr id="27" name="Picture 26" descr="Image001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798806" y="4030921"/>
            <a:ext cx="1160151" cy="27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Picture 32" descr="Image0117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883364" y="4222142"/>
            <a:ext cx="2710821" cy="203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0" grpId="0" animBg="1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187" y="331170"/>
            <a:ext cx="7557380" cy="114300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Coil fabrication for SMC1 </a:t>
            </a:r>
            <a:endParaRPr lang="en-GB" dirty="0"/>
          </a:p>
        </p:txBody>
      </p:sp>
      <p:pic>
        <p:nvPicPr>
          <p:cNvPr id="7" name="Content Placeholder 6" descr="Logo CER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7686" r="-27686"/>
          <a:stretch>
            <a:fillRect/>
          </a:stretch>
        </p:blipFill>
        <p:spPr>
          <a:xfrm>
            <a:off x="7089485" y="108081"/>
            <a:ext cx="1265082" cy="8256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8" name="Picture 7" descr="Logo Euc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36" y="108081"/>
            <a:ext cx="1924050" cy="923925"/>
          </a:xfrm>
          <a:prstGeom prst="rect">
            <a:avLst/>
          </a:prstGeom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259088" y="1883229"/>
            <a:ext cx="8373664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defTabSz="91440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double pancakes wound @ CERN in collaboration with RAL using  “Low performance” cable (14 </a:t>
            </a:r>
            <a:r>
              <a:rPr lang="en-US" sz="2000" noProof="0" dirty="0" smtClean="0"/>
              <a:t>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000" dirty="0"/>
              <a:t>Ø1.25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mm Alstom IT with low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from NED)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Cables insulated with S2-Glass tape wrapped with 50% overlap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Coils reacted @ RAL in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Coils instrumented and potted @ RAL in collaboration with CERN</a:t>
            </a:r>
          </a:p>
          <a:p>
            <a:pPr marL="274320" lvl="0" indent="-274320" defTabSz="91440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000" dirty="0" smtClean="0"/>
              <a:t>Coil #1 made in November 2009. Coil #2 made in March 2010</a:t>
            </a:r>
          </a:p>
          <a:p>
            <a:pPr marL="274320" lvl="0" indent="-274320" defTabSz="91440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en-US" sz="2000" dirty="0" smtClean="0"/>
          </a:p>
          <a:p>
            <a:pPr marL="274320" indent="-274320" defTabSz="91440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en-US" sz="20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187" y="737444"/>
            <a:ext cx="7557380" cy="114300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Coil Fabrication at CEA-SACLAY </a:t>
            </a:r>
            <a:br>
              <a:rPr lang="en-GB" dirty="0" smtClean="0"/>
            </a:br>
            <a:r>
              <a:rPr lang="en-GB" dirty="0" smtClean="0"/>
              <a:t>for SMC2 </a:t>
            </a:r>
            <a:endParaRPr lang="en-GB" dirty="0"/>
          </a:p>
        </p:txBody>
      </p:sp>
      <p:pic>
        <p:nvPicPr>
          <p:cNvPr id="7" name="Content Placeholder 6" descr="Logo CERN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7686" r="-27686"/>
          <a:stretch>
            <a:fillRect/>
          </a:stretch>
        </p:blipFill>
        <p:spPr>
          <a:xfrm>
            <a:off x="7089485" y="108081"/>
            <a:ext cx="1265082" cy="8256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8" name="Picture 7" descr="Logo Euc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36" y="108081"/>
            <a:ext cx="1924050" cy="9239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6075" y="1978418"/>
            <a:ext cx="8041431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Coils wound with PIT EAS 14 x Ø1.25 mm strand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</a:t>
            </a:r>
            <a:r>
              <a:rPr lang="en-GB" sz="2000" dirty="0"/>
              <a:t>C</a:t>
            </a:r>
            <a:r>
              <a:rPr lang="en-GB" sz="2000" dirty="0" smtClean="0"/>
              <a:t>able insulation made of 2 layers of </a:t>
            </a:r>
            <a:r>
              <a:rPr lang="en-GB" sz="2000" dirty="0" err="1" smtClean="0"/>
              <a:t>Hiltex</a:t>
            </a:r>
            <a:r>
              <a:rPr lang="en-GB" sz="2000" dirty="0" smtClean="0"/>
              <a:t> S2-Glass tape + 	ceramic precursor (CEA formulation).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Cable wrapped at CERN in June 2010 and first coil wound at 	CEA in July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Construction abandoned: ceramic insulation too brittle</a:t>
            </a:r>
          </a:p>
          <a:p>
            <a:pPr>
              <a:buClr>
                <a:schemeClr val="accent1"/>
              </a:buClr>
            </a:pPr>
            <a:endParaRPr lang="en-GB" sz="2000" dirty="0" smtClean="0"/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2000" dirty="0" smtClean="0"/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1400" dirty="0"/>
          </a:p>
        </p:txBody>
      </p:sp>
      <p:pic>
        <p:nvPicPr>
          <p:cNvPr id="13" name="Image 7" descr="câble gainé-2.jpg"/>
          <p:cNvPicPr>
            <a:picLocks noChangeAspect="1"/>
          </p:cNvPicPr>
          <p:nvPr/>
        </p:nvPicPr>
        <p:blipFill>
          <a:blip r:embed="rId4" cstate="print"/>
          <a:srcRect l="17024" r="22785" b="22997"/>
          <a:stretch>
            <a:fillRect/>
          </a:stretch>
        </p:blipFill>
        <p:spPr>
          <a:xfrm rot="5400000">
            <a:off x="2736464" y="4886276"/>
            <a:ext cx="2428557" cy="928644"/>
          </a:xfrm>
          <a:prstGeom prst="rect">
            <a:avLst/>
          </a:prstGeom>
        </p:spPr>
      </p:pic>
      <p:pic>
        <p:nvPicPr>
          <p:cNvPr id="12" name="Picture 2" descr="\\dapnia\data\manip\sacm_Labo_Isolation\Bobines SMC\Bobinage 1ère SMC isol ceram\SMC 1 - Choix photos\Guipage\P60905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550" y="4136319"/>
            <a:ext cx="2936367" cy="242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Image 6" descr="P70806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86179" y="4136320"/>
            <a:ext cx="3642835" cy="2428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IMG_22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413" y="5146953"/>
            <a:ext cx="3082033" cy="1663906"/>
          </a:xfrm>
          <a:prstGeom prst="rect">
            <a:avLst/>
          </a:prstGeom>
        </p:spPr>
      </p:pic>
      <p:pic>
        <p:nvPicPr>
          <p:cNvPr id="15" name="Picture 14" descr="IMG_09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1543" y="4963977"/>
            <a:ext cx="2392623" cy="12917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187" y="759842"/>
            <a:ext cx="7557380" cy="114300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Coil Fabrication at CERN </a:t>
            </a:r>
            <a:br>
              <a:rPr lang="en-GB" dirty="0" smtClean="0"/>
            </a:br>
            <a:r>
              <a:rPr lang="en-GB" dirty="0" smtClean="0"/>
              <a:t>for SMC3_a </a:t>
            </a:r>
            <a:endParaRPr lang="en-GB" dirty="0"/>
          </a:p>
        </p:txBody>
      </p:sp>
      <p:pic>
        <p:nvPicPr>
          <p:cNvPr id="7" name="Content Placeholder 6" descr="Logo CERN.png"/>
          <p:cNvPicPr>
            <a:picLocks noGrp="1" noChangeAspect="1"/>
          </p:cNvPicPr>
          <p:nvPr>
            <p:ph sz="quarter" idx="1"/>
          </p:nvPr>
        </p:nvPicPr>
        <p:blipFill>
          <a:blip r:embed="rId4"/>
          <a:srcRect l="-27686" r="-27686"/>
          <a:stretch>
            <a:fillRect/>
          </a:stretch>
        </p:blipFill>
        <p:spPr>
          <a:xfrm>
            <a:off x="7089485" y="108081"/>
            <a:ext cx="1265082" cy="82566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E70152-D437-0B4A-8530-94A07B6DC10B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7" descr="Logo Eucar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36" y="108081"/>
            <a:ext cx="1924050" cy="9239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1231" y="1826640"/>
            <a:ext cx="8041431" cy="3693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2 coils for SMC3 with PIT 14 x Ø1.25 mm strand  with Ti-	islands and spacers wound in November 2010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Cable insulated with S2-Glass sleeve (FNAL type)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Electrical insulation of the central island on the layer jump area 	with ceramic 989F  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Heat treatment in a vacuum furnace @ CERN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Coils potted using Epoxy MY 750 &amp; </a:t>
            </a:r>
            <a:r>
              <a:rPr lang="en-GB" sz="2000" dirty="0" err="1" smtClean="0"/>
              <a:t>Jeffamine</a:t>
            </a:r>
            <a:r>
              <a:rPr lang="en-GB" sz="2000" dirty="0" smtClean="0"/>
              <a:t> D-400 	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Magnet assembled in May 2011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r>
              <a:rPr lang="en-GB" sz="2000" dirty="0" smtClean="0"/>
              <a:t> Cold powering tests performed in the new vertical test station 	(SM18) in June 2011</a:t>
            </a:r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2000" dirty="0" smtClean="0"/>
          </a:p>
          <a:p>
            <a:pPr>
              <a:buClr>
                <a:schemeClr val="accent1"/>
              </a:buClr>
              <a:buFont typeface="Wingdings" charset="2"/>
              <a:buChar char="Ø"/>
            </a:pPr>
            <a:endParaRPr lang="en-GB" sz="1400" dirty="0"/>
          </a:p>
        </p:txBody>
      </p:sp>
      <p:pic>
        <p:nvPicPr>
          <p:cNvPr id="13" name="Picture 12" descr="IMG_098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716" y="4967577"/>
            <a:ext cx="3118507" cy="1683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4308</TotalTime>
  <Words>378</Words>
  <Application>Microsoft Office PowerPoint</Application>
  <PresentationFormat>On-screen Show (4:3)</PresentationFormat>
  <Paragraphs>113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SMC   EuCARD WP7 HFM  Status update meeting October 2011</vt:lpstr>
      <vt:lpstr>OUTLINE</vt:lpstr>
      <vt:lpstr>SMC Introduction</vt:lpstr>
      <vt:lpstr> Assembly Configuration</vt:lpstr>
      <vt:lpstr>SMC1 Assembly Parts</vt:lpstr>
      <vt:lpstr>Coil fabrication for SMC1 </vt:lpstr>
      <vt:lpstr>Slide 7</vt:lpstr>
      <vt:lpstr>Coil Fabrication at CEA-SACLAY  for SMC2 </vt:lpstr>
      <vt:lpstr>Coil Fabrication at CERN  for SMC3_a </vt:lpstr>
      <vt:lpstr>SMC3_a Cold Tests Results</vt:lpstr>
      <vt:lpstr>Slide 11</vt:lpstr>
      <vt:lpstr>Future Activities Coil fabrication</vt:lpstr>
      <vt:lpstr>Future Activities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SMC STATUS   June 2010 for EuCARD-WP7 HFM</dc:title>
  <dc:creator>Juan Perez</dc:creator>
  <cp:lastModifiedBy>NICE</cp:lastModifiedBy>
  <cp:revision>121</cp:revision>
  <dcterms:created xsi:type="dcterms:W3CDTF">2010-11-26T08:57:01Z</dcterms:created>
  <dcterms:modified xsi:type="dcterms:W3CDTF">2011-10-06T18:05:00Z</dcterms:modified>
</cp:coreProperties>
</file>