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2" r:id="rId2"/>
    <p:sldId id="411" r:id="rId3"/>
    <p:sldId id="415" r:id="rId4"/>
    <p:sldId id="412" r:id="rId5"/>
    <p:sldId id="413" r:id="rId6"/>
    <p:sldId id="414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98"/>
    <a:srgbClr val="CC66FF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0" autoAdjust="0"/>
    <p:restoredTop sz="93961" autoAdjust="0"/>
  </p:normalViewPr>
  <p:slideViewPr>
    <p:cSldViewPr snapToGrid="0" snapToObjects="1">
      <p:cViewPr varScale="1">
        <p:scale>
          <a:sx n="65" d="100"/>
          <a:sy n="65" d="100"/>
        </p:scale>
        <p:origin x="-7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5659" cy="496411"/>
          </a:xfrm>
          <a:prstGeom prst="rect">
            <a:avLst/>
          </a:prstGeom>
        </p:spPr>
        <p:txBody>
          <a:bodyPr vert="horz" lIns="93118" tIns="46560" rIns="93118" bIns="465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3118" tIns="46560" rIns="93118" bIns="4656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3118" tIns="46560" rIns="93118" bIns="465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30093"/>
            <a:ext cx="2945659" cy="496411"/>
          </a:xfrm>
          <a:prstGeom prst="rect">
            <a:avLst/>
          </a:prstGeom>
        </p:spPr>
        <p:txBody>
          <a:bodyPr vert="horz" lIns="93118" tIns="46560" rIns="93118" bIns="46560" rtlCol="0" anchor="b"/>
          <a:lstStyle>
            <a:lvl1pPr algn="r">
              <a:defRPr sz="1200"/>
            </a:lvl1pPr>
          </a:lstStyle>
          <a:p>
            <a:fld id="{1245B016-22F9-4E73-B294-E9FCE0057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767" cy="496573"/>
          </a:xfrm>
          <a:prstGeom prst="rect">
            <a:avLst/>
          </a:prstGeom>
        </p:spPr>
        <p:txBody>
          <a:bodyPr vert="horz" lIns="93118" tIns="46560" rIns="93118" bIns="465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88" y="0"/>
            <a:ext cx="2945767" cy="496573"/>
          </a:xfrm>
          <a:prstGeom prst="rect">
            <a:avLst/>
          </a:prstGeom>
        </p:spPr>
        <p:txBody>
          <a:bodyPr vert="horz" lIns="93118" tIns="46560" rIns="93118" bIns="4656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8" tIns="46560" rIns="93118" bIns="465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20" y="4715827"/>
            <a:ext cx="5436841" cy="4467540"/>
          </a:xfrm>
          <a:prstGeom prst="rect">
            <a:avLst/>
          </a:prstGeom>
        </p:spPr>
        <p:txBody>
          <a:bodyPr vert="horz" lIns="93118" tIns="46560" rIns="93118" bIns="4656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430041"/>
            <a:ext cx="2945767" cy="496573"/>
          </a:xfrm>
          <a:prstGeom prst="rect">
            <a:avLst/>
          </a:prstGeom>
        </p:spPr>
        <p:txBody>
          <a:bodyPr vert="horz" lIns="93118" tIns="46560" rIns="93118" bIns="465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88" y="9430041"/>
            <a:ext cx="2945767" cy="496573"/>
          </a:xfrm>
          <a:prstGeom prst="rect">
            <a:avLst/>
          </a:prstGeom>
        </p:spPr>
        <p:txBody>
          <a:bodyPr vert="horz" lIns="93118" tIns="46560" rIns="93118" bIns="46560" rtlCol="0" anchor="b"/>
          <a:lstStyle>
            <a:lvl1pPr algn="r">
              <a:defRPr sz="1200"/>
            </a:lvl1pPr>
          </a:lstStyle>
          <a:p>
            <a:fld id="{54FD491E-37CB-4B26-841F-6DF3BC37E9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52400" y="6490901"/>
            <a:ext cx="1981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aseline="0" dirty="0" smtClean="0"/>
              <a:t>7 Oct. 2011, A. Milanese</a:t>
            </a:r>
            <a:endParaRPr lang="en-US" sz="1200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010400" y="6490901"/>
            <a:ext cx="19812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4255935D-EC6C-48CD-A546-38C3AB4935E2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EuCARD logo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3500"/>
            <a:ext cx="762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4" cstate="print"/>
          <a:srcRect r="1060" b="1387"/>
          <a:stretch>
            <a:fillRect/>
          </a:stretch>
        </p:blipFill>
        <p:spPr bwMode="auto">
          <a:xfrm>
            <a:off x="8534400" y="63500"/>
            <a:ext cx="5365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 userDrawn="1"/>
        </p:nvCxnSpPr>
        <p:spPr>
          <a:xfrm>
            <a:off x="215900" y="838200"/>
            <a:ext cx="8712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ECF97-971C-44F0-9C56-62B253759479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C15A-F451-4277-8FB8-F3D56D0C81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ucard.web.cern.ch/EuCARD/index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947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7 October 2011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53234"/>
            <a:ext cx="6400800" cy="3048000"/>
          </a:xfrm>
        </p:spPr>
        <p:txBody>
          <a:bodyPr>
            <a:normAutofit fontScale="92500" lnSpcReduction="20000"/>
          </a:bodyPr>
          <a:lstStyle/>
          <a:p>
            <a:r>
              <a:rPr lang="en-US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Hardware for FRESCA2</a:t>
            </a:r>
          </a:p>
          <a:p>
            <a:endParaRPr lang="en-US" sz="6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100" dirty="0" smtClean="0">
                <a:solidFill>
                  <a:schemeClr val="tx1"/>
                </a:solidFill>
              </a:rPr>
              <a:t>A. Milanese, J. C. Perez</a:t>
            </a:r>
          </a:p>
          <a:p>
            <a:pPr algn="l"/>
            <a:endParaRPr lang="en-US" sz="29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EuCARD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7362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/>
          <a:srcRect r="1060" b="1387"/>
          <a:stretch>
            <a:fillRect/>
          </a:stretch>
        </p:blipFill>
        <p:spPr bwMode="auto">
          <a:xfrm>
            <a:off x="7318659" y="1173322"/>
            <a:ext cx="1291941" cy="131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Hardware for FRESCA2</a:t>
            </a:r>
            <a:endParaRPr lang="en-US" sz="35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09" y="972005"/>
            <a:ext cx="8962321" cy="58939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indent="-176213"/>
            <a:r>
              <a:rPr lang="en-GB" sz="2600" dirty="0" smtClean="0"/>
              <a:t>In progress: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aluminium alloy shell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components for the “dummy coil assembly”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cryostat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aluminium oxide insulating coating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oven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vacuum tank for impregnation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/>
            <a:r>
              <a:rPr lang="en-GB" sz="2600" dirty="0" smtClean="0"/>
              <a:t>To be done: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components for the “coil”: central posts, end shoes, wedges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winding / reaction / impregnation tooling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assembly tooling</a:t>
            </a:r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cable insulation, traces </a:t>
            </a:r>
            <a:r>
              <a:rPr lang="en-GB" sz="2600" dirty="0" smtClean="0"/>
              <a:t>and other instrumentation</a:t>
            </a:r>
            <a:endParaRPr lang="en-GB" sz="26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components for the external splices</a:t>
            </a:r>
          </a:p>
          <a:p>
            <a:pPr marL="176213" indent="-176213">
              <a:buFont typeface="Arial" charset="0"/>
              <a:buChar char="•"/>
            </a:pP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Procurement of mechanical components</a:t>
            </a:r>
            <a:endParaRPr lang="en-US" sz="35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09" y="883517"/>
            <a:ext cx="8962321" cy="56938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All the components will be used for the real magnet, with the exception of the dummy coils, that are two blocks of Al alloy.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order for the </a:t>
            </a:r>
            <a:r>
              <a:rPr lang="en-GB" sz="2600" dirty="0" smtClean="0">
                <a:solidFill>
                  <a:schemeClr val="accent1"/>
                </a:solidFill>
              </a:rPr>
              <a:t>Al alloy raw cylinder </a:t>
            </a:r>
            <a:r>
              <a:rPr lang="en-GB" sz="2600" dirty="0" smtClean="0"/>
              <a:t>was placed Sept. 15, 2011. We agreed on alloy characteristics and controls (material certificate, ultrasonic inspection, tensile test at room and cryogenic temperatures).</a:t>
            </a:r>
          </a:p>
          <a:p>
            <a:pPr marL="176213" indent="-176213"/>
            <a:r>
              <a:rPr lang="en-GB" sz="2600" dirty="0" smtClean="0"/>
              <a:t>	Expected delivery is in mid Jan. 2012.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procurement of the other components has been split in </a:t>
            </a:r>
            <a:r>
              <a:rPr lang="en-GB" sz="2600" dirty="0" smtClean="0"/>
              <a:t>three lots, </a:t>
            </a:r>
            <a:r>
              <a:rPr lang="en-GB" sz="2600" dirty="0" smtClean="0"/>
              <a:t>as follows:</a:t>
            </a:r>
          </a:p>
          <a:p>
            <a:pPr marL="633413" lvl="1" indent="-176213">
              <a:buFont typeface="Arial" charset="0"/>
              <a:buChar char="•"/>
            </a:pPr>
            <a:r>
              <a:rPr lang="en-GB" sz="2600" dirty="0" smtClean="0">
                <a:solidFill>
                  <a:schemeClr val="accent1"/>
                </a:solidFill>
              </a:rPr>
              <a:t>cold mass</a:t>
            </a:r>
            <a:r>
              <a:rPr lang="en-GB" sz="2600" dirty="0" smtClean="0"/>
              <a:t>: half yokes, shell, </a:t>
            </a:r>
            <a:r>
              <a:rPr lang="en-GB" sz="2600" dirty="0" smtClean="0"/>
              <a:t>keys and </a:t>
            </a:r>
            <a:r>
              <a:rPr lang="en-GB" sz="2600" dirty="0" smtClean="0"/>
              <a:t>slipshims</a:t>
            </a:r>
          </a:p>
          <a:p>
            <a:pPr marL="633413" lvl="1" indent="-176213">
              <a:buFont typeface="Arial" charset="0"/>
              <a:buChar char="•"/>
            </a:pPr>
            <a:r>
              <a:rPr lang="en-GB" sz="2600" dirty="0" smtClean="0">
                <a:solidFill>
                  <a:schemeClr val="accent1"/>
                </a:solidFill>
              </a:rPr>
              <a:t>coil pack mock up</a:t>
            </a:r>
            <a:r>
              <a:rPr lang="en-GB" sz="2600" dirty="0" smtClean="0"/>
              <a:t>: horizontal and vertical pads, coil </a:t>
            </a:r>
            <a:r>
              <a:rPr lang="en-GB" sz="2600" dirty="0" smtClean="0"/>
              <a:t>mock-up</a:t>
            </a:r>
            <a:endParaRPr lang="en-GB" sz="2600" dirty="0" smtClean="0"/>
          </a:p>
          <a:p>
            <a:pPr marL="633413" lvl="1" indent="-176213">
              <a:buFont typeface="Arial" charset="0"/>
              <a:buChar char="•"/>
            </a:pPr>
            <a:r>
              <a:rPr lang="en-GB" sz="2600" dirty="0" smtClean="0">
                <a:solidFill>
                  <a:schemeClr val="accent1"/>
                </a:solidFill>
              </a:rPr>
              <a:t>axial compression system</a:t>
            </a:r>
            <a:r>
              <a:rPr lang="en-GB" sz="2600" dirty="0" smtClean="0"/>
              <a:t>: end plate, rods, components for pretension at room temperature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Procurement of mechanical components</a:t>
            </a:r>
            <a:endParaRPr lang="en-US" sz="35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09" y="972005"/>
            <a:ext cx="8962321" cy="54938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A call for tender has been published and several companies expressed interest.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On the basis of the price enquiries and </a:t>
            </a:r>
            <a:r>
              <a:rPr lang="en-GB" sz="2600" dirty="0" smtClean="0"/>
              <a:t>the technological </a:t>
            </a:r>
            <a:r>
              <a:rPr lang="en-GB" sz="2600" dirty="0" smtClean="0"/>
              <a:t>competences, three firms are being considered at the moment:</a:t>
            </a:r>
          </a:p>
          <a:p>
            <a:pPr marL="633413" lvl="1" indent="-176213">
              <a:buFont typeface="Arial" charset="0"/>
              <a:buChar char="•"/>
            </a:pPr>
            <a:r>
              <a:rPr lang="en-GB" sz="2600" dirty="0" smtClean="0"/>
              <a:t>cold mass: </a:t>
            </a:r>
            <a:r>
              <a:rPr lang="en-GB" sz="2600" dirty="0" smtClean="0"/>
              <a:t>			Spanish </a:t>
            </a:r>
            <a:r>
              <a:rPr lang="en-GB" sz="2600" dirty="0" smtClean="0"/>
              <a:t>company</a:t>
            </a:r>
          </a:p>
          <a:p>
            <a:pPr marL="633413" lvl="1" indent="-176213">
              <a:buFont typeface="Arial" charset="0"/>
              <a:buChar char="•"/>
            </a:pPr>
            <a:r>
              <a:rPr lang="en-GB" sz="2600" dirty="0" smtClean="0"/>
              <a:t>coil pack mock </a:t>
            </a:r>
            <a:r>
              <a:rPr lang="en-GB" sz="2600" dirty="0" smtClean="0"/>
              <a:t>up:		Dutch </a:t>
            </a:r>
            <a:r>
              <a:rPr lang="en-GB" sz="2600" dirty="0" smtClean="0"/>
              <a:t>company</a:t>
            </a:r>
          </a:p>
          <a:p>
            <a:pPr marL="633413" lvl="1" indent="-176213">
              <a:buFont typeface="Arial" charset="0"/>
              <a:buChar char="•"/>
            </a:pPr>
            <a:r>
              <a:rPr lang="en-GB" sz="2600" dirty="0" smtClean="0"/>
              <a:t>axial compression system: </a:t>
            </a:r>
            <a:r>
              <a:rPr lang="en-GB" sz="2600" dirty="0" smtClean="0"/>
              <a:t>	Finnish </a:t>
            </a:r>
            <a:r>
              <a:rPr lang="en-GB" sz="2600" dirty="0" smtClean="0"/>
              <a:t>company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next step is to discuss the details of the fabrication with the companies and to evaluate their manufacturing capabilities.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In all cases, the </a:t>
            </a:r>
            <a:r>
              <a:rPr lang="en-GB" sz="2600" dirty="0" smtClean="0">
                <a:solidFill>
                  <a:schemeClr val="accent1"/>
                </a:solidFill>
              </a:rPr>
              <a:t>lead time</a:t>
            </a:r>
            <a:r>
              <a:rPr lang="en-GB" sz="2600" dirty="0" smtClean="0"/>
              <a:t> from the placement of the order to delivery is around </a:t>
            </a:r>
            <a:r>
              <a:rPr lang="en-GB" sz="2600" dirty="0" smtClean="0">
                <a:solidFill>
                  <a:schemeClr val="accent1"/>
                </a:solidFill>
              </a:rPr>
              <a:t>3 ½ - 4 months</a:t>
            </a:r>
            <a:r>
              <a:rPr lang="en-GB" sz="2600" dirty="0" smtClean="0"/>
              <a:t> (for the cold mass lot the availability of the shell material should be considered</a:t>
            </a:r>
            <a:r>
              <a:rPr lang="en-GB" sz="2600" dirty="0" smtClean="0"/>
              <a:t>).</a:t>
            </a: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FRESCA2 cryostat</a:t>
            </a:r>
            <a:endParaRPr lang="en-US" sz="35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09" y="972005"/>
            <a:ext cx="8962321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indent="-176213">
              <a:buFont typeface="Arial" charset="0"/>
              <a:buChar char="•"/>
            </a:pPr>
            <a:endParaRPr lang="en-GB" sz="2600" dirty="0" smtClean="0"/>
          </a:p>
          <a:p>
            <a:pPr marL="176213" indent="-176213">
              <a:buFont typeface="Arial" charset="0"/>
              <a:buChar char="•"/>
            </a:pPr>
            <a:endParaRPr lang="en-GB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9109" y="972005"/>
            <a:ext cx="8962321" cy="48936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indent="-176213" algn="ctr"/>
            <a:r>
              <a:rPr lang="en-GB" sz="2600" dirty="0" smtClean="0"/>
              <a:t>[from Arnaud Vande Craen, Pierre </a:t>
            </a:r>
            <a:r>
              <a:rPr lang="en-GB" sz="2600" dirty="0" err="1" smtClean="0"/>
              <a:t>Minginette</a:t>
            </a:r>
            <a:r>
              <a:rPr lang="en-GB" sz="2600" dirty="0" smtClean="0"/>
              <a:t>, Vladislav Benda]</a:t>
            </a:r>
          </a:p>
          <a:p>
            <a:pPr marL="176213" indent="-176213"/>
            <a:endParaRPr lang="en-GB" sz="1300" dirty="0" smtClean="0"/>
          </a:p>
          <a:p>
            <a:pPr marL="176213" indent="-176213"/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conceptual design of the cryostat is finished.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engineering design is </a:t>
            </a:r>
            <a:r>
              <a:rPr lang="en-GB" sz="2600" dirty="0" smtClean="0"/>
              <a:t>on-going</a:t>
            </a:r>
            <a:r>
              <a:rPr lang="en-GB" sz="2600" dirty="0" smtClean="0"/>
              <a:t>, as well as the design of the cryogenic lines.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call for tenders for the components should be published at the beginning of 2012. Also in that case the lot will be probably split in several parts.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By end of 2012 all the components should be </a:t>
            </a:r>
            <a:r>
              <a:rPr lang="en-GB" sz="2600" dirty="0" smtClean="0"/>
              <a:t>delivered at </a:t>
            </a:r>
            <a:r>
              <a:rPr lang="en-GB" sz="2600" dirty="0" smtClean="0"/>
              <a:t>CERN.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cryostat should be operational at the beginning of 2013.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Others</a:t>
            </a:r>
            <a:endParaRPr lang="en-US" sz="35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09" y="927761"/>
            <a:ext cx="8962321" cy="44935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The feasibility of the </a:t>
            </a:r>
            <a:r>
              <a:rPr lang="en-GB" sz="2600" dirty="0" smtClean="0">
                <a:solidFill>
                  <a:schemeClr val="accent1"/>
                </a:solidFill>
              </a:rPr>
              <a:t>aluminium oxide plasma </a:t>
            </a:r>
            <a:r>
              <a:rPr lang="en-GB" sz="2600" dirty="0" smtClean="0">
                <a:solidFill>
                  <a:schemeClr val="accent1"/>
                </a:solidFill>
              </a:rPr>
              <a:t>spray coating </a:t>
            </a:r>
            <a:r>
              <a:rPr lang="en-GB" sz="2600" dirty="0" smtClean="0"/>
              <a:t>for </a:t>
            </a:r>
            <a:r>
              <a:rPr lang="en-GB" sz="2600" dirty="0" smtClean="0"/>
              <a:t>the pieces of FRESCA2 </a:t>
            </a:r>
            <a:r>
              <a:rPr lang="en-GB" sz="2600" dirty="0" smtClean="0"/>
              <a:t>in contact with the coil is on-going.</a:t>
            </a:r>
            <a:endParaRPr lang="en-GB" sz="2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For the </a:t>
            </a:r>
            <a:r>
              <a:rPr lang="en-GB" sz="2600" dirty="0" smtClean="0">
                <a:solidFill>
                  <a:schemeClr val="accent1"/>
                </a:solidFill>
              </a:rPr>
              <a:t>reaction oven</a:t>
            </a:r>
            <a:r>
              <a:rPr lang="en-GB" sz="2600" dirty="0" smtClean="0"/>
              <a:t> we are in the adjudication process. The working volume has been specified as 2500 </a:t>
            </a:r>
            <a:r>
              <a:rPr lang="en-GB" sz="2600" dirty="0" smtClean="0">
                <a:latin typeface="Calibri"/>
              </a:rPr>
              <a:t>× 600 </a:t>
            </a:r>
            <a:r>
              <a:rPr lang="en-GB" sz="2600" dirty="0" smtClean="0"/>
              <a:t>× 500 mm. Operation could start in summer 2012 [Friedrich Lackner].</a:t>
            </a:r>
          </a:p>
          <a:p>
            <a:pPr marL="176213" indent="-176213">
              <a:buFont typeface="Arial" charset="0"/>
              <a:buChar char="•"/>
            </a:pPr>
            <a:endParaRPr lang="en-GB" sz="1300" dirty="0" smtClean="0"/>
          </a:p>
          <a:p>
            <a:pPr marL="176213" indent="-176213">
              <a:buFont typeface="Arial" charset="0"/>
              <a:buChar char="•"/>
            </a:pPr>
            <a:r>
              <a:rPr lang="en-GB" sz="2600" dirty="0" smtClean="0"/>
              <a:t>For the impregnation, we are doing a market survey for a new </a:t>
            </a:r>
            <a:r>
              <a:rPr lang="en-GB" sz="2600" dirty="0" smtClean="0">
                <a:solidFill>
                  <a:schemeClr val="accent1"/>
                </a:solidFill>
              </a:rPr>
              <a:t>vacuum tank</a:t>
            </a:r>
            <a:r>
              <a:rPr lang="en-GB" sz="2600" dirty="0" smtClean="0"/>
              <a:t>, that can be used to impregnate the FRESCA2 coils in a horizontal (inclined) position. There is a visit to a company planned shortly. The objective is to buy something off the catalogue, or a slight variant </a:t>
            </a:r>
            <a:r>
              <a:rPr lang="en-GB" sz="2600" dirty="0" smtClean="0"/>
              <a:t>thereof </a:t>
            </a:r>
            <a:r>
              <a:rPr lang="en-GB" sz="2600" smtClean="0"/>
              <a:t>[Paolo Fessia].</a:t>
            </a: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7110</TotalTime>
  <Words>399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7 October 2011  </vt:lpstr>
      <vt:lpstr>Hardware for FRESCA2</vt:lpstr>
      <vt:lpstr>Procurement of mechanical components</vt:lpstr>
      <vt:lpstr>Procurement of mechanical components</vt:lpstr>
      <vt:lpstr>FRESCA2 cryostat</vt:lpstr>
      <vt:lpstr>Others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Attilio Milanese</dc:creator>
  <cp:lastModifiedBy>Attilio Milanese</cp:lastModifiedBy>
  <cp:revision>684</cp:revision>
  <dcterms:created xsi:type="dcterms:W3CDTF">2009-08-27T07:52:07Z</dcterms:created>
  <dcterms:modified xsi:type="dcterms:W3CDTF">2011-10-07T06:15:29Z</dcterms:modified>
</cp:coreProperties>
</file>