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709" r:id="rId3"/>
    <p:sldId id="718" r:id="rId4"/>
    <p:sldId id="710" r:id="rId5"/>
    <p:sldId id="719" r:id="rId6"/>
  </p:sldIdLst>
  <p:sldSz cx="9144000" cy="6858000" type="screen4x3"/>
  <p:notesSz cx="9855200" cy="67183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</p:showPr>
  <p:clrMru>
    <a:srgbClr val="00FF99"/>
    <a:srgbClr val="00FFCC"/>
    <a:srgbClr val="66FF99"/>
    <a:srgbClr val="66FFFF"/>
    <a:srgbClr val="FF9933"/>
    <a:srgbClr val="0000FF"/>
    <a:srgbClr val="FF0000"/>
    <a:srgbClr val="22557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4660" autoAdjust="0"/>
  </p:normalViewPr>
  <p:slideViewPr>
    <p:cSldViewPr>
      <p:cViewPr>
        <p:scale>
          <a:sx n="100" d="100"/>
          <a:sy n="100" d="100"/>
        </p:scale>
        <p:origin x="-1962" y="-5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9" d="100"/>
          <a:sy n="109" d="100"/>
        </p:scale>
        <p:origin x="-360" y="-90"/>
      </p:cViewPr>
      <p:guideLst>
        <p:guide orient="horz" pos="2117"/>
        <p:guide pos="31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9613" y="504825"/>
            <a:ext cx="3359150" cy="2519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4450" y="3192463"/>
            <a:ext cx="7226300" cy="302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</a:defRPr>
            </a:lvl1pPr>
          </a:lstStyle>
          <a:p>
            <a:r>
              <a:rPr lang="en-US"/>
              <a:t>Arnaud Devred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</a:defRPr>
            </a:lvl1pPr>
          </a:lstStyle>
          <a:p>
            <a:fld id="{2174B1B2-B356-4703-A76F-7FA8D7A1B24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0"/>
            <a:ext cx="2190750" cy="67056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41985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???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610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err="1" smtClean="0"/>
              <a:t>fourth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err="1" smtClean="0"/>
              <a:t>fifth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22557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42875" y="736600"/>
          <a:ext cx="979488" cy="414338"/>
        </p:xfrm>
        <a:graphic>
          <a:graphicData uri="http://schemas.openxmlformats.org/presentationml/2006/ole">
            <p:oleObj spid="_x0000_s1026" name="Document" r:id="rId14" imgW="9488224" imgH="6173062" progId="Word.Document.12">
              <p:link updateAutomatic="1"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143000"/>
            <a:ext cx="8077200" cy="1828800"/>
          </a:xfrm>
        </p:spPr>
        <p:txBody>
          <a:bodyPr/>
          <a:lstStyle/>
          <a:p>
            <a:pPr algn="ctr"/>
            <a:r>
              <a:rPr lang="en-US" sz="2800" dirty="0" smtClean="0">
                <a:latin typeface="Arial" charset="0"/>
                <a:ea typeface="ＭＳ Ｐゴシック" charset="-128"/>
                <a:cs typeface="Arial" charset="0"/>
              </a:rPr>
              <a:t>Task 5: </a:t>
            </a:r>
            <a:r>
              <a:rPr lang="en-GB" sz="2800" dirty="0" smtClean="0">
                <a:latin typeface="Arial" charset="0"/>
                <a:ea typeface="ＭＳ Ｐゴシック" charset="-128"/>
              </a:rPr>
              <a:t>High-</a:t>
            </a:r>
            <a:r>
              <a:rPr lang="en-GB" sz="2800" dirty="0" err="1" smtClean="0">
                <a:latin typeface="Arial" charset="0"/>
                <a:ea typeface="ＭＳ Ｐゴシック" charset="-128"/>
              </a:rPr>
              <a:t>Tc</a:t>
            </a:r>
            <a:r>
              <a:rPr lang="en-GB" sz="2800" dirty="0" smtClean="0">
                <a:latin typeface="Arial" charset="0"/>
                <a:ea typeface="ＭＳ Ｐゴシック" charset="-128"/>
              </a:rPr>
              <a:t> Superconducting Link</a:t>
            </a:r>
            <a:br>
              <a:rPr lang="en-GB" sz="2800" dirty="0" smtClean="0">
                <a:latin typeface="Arial" charset="0"/>
                <a:ea typeface="ＭＳ Ｐゴシック" charset="-128"/>
              </a:rPr>
            </a:br>
            <a:r>
              <a:rPr lang="en-GB" sz="2800" dirty="0" smtClean="0">
                <a:latin typeface="Arial" charset="0"/>
                <a:ea typeface="ＭＳ Ｐゴシック" charset="-128"/>
              </a:rPr>
              <a:t>Status </a:t>
            </a:r>
            <a:r>
              <a:rPr lang="en-GB" sz="2800" dirty="0" smtClean="0">
                <a:latin typeface="Arial" charset="0"/>
                <a:ea typeface="ＭＳ Ｐゴシック" charset="-128"/>
              </a:rPr>
              <a:t>Update Meeting</a:t>
            </a:r>
            <a:r>
              <a:rPr lang="en-GB" sz="2800" dirty="0" smtClean="0">
                <a:latin typeface="Arial" charset="0"/>
                <a:ea typeface="ＭＳ Ｐゴシック" charset="-128"/>
              </a:rPr>
              <a:t/>
            </a:r>
            <a:br>
              <a:rPr lang="en-GB" sz="2800" dirty="0" smtClean="0">
                <a:latin typeface="Arial" charset="0"/>
                <a:ea typeface="ＭＳ Ｐゴシック" charset="-128"/>
              </a:rPr>
            </a:br>
            <a:r>
              <a:rPr lang="en-GB" sz="2800" dirty="0" smtClean="0">
                <a:latin typeface="Arial" charset="0"/>
                <a:ea typeface="ＭＳ Ｐゴシック" charset="-128"/>
              </a:rPr>
              <a:t/>
            </a:r>
            <a:br>
              <a:rPr lang="en-GB" sz="2800" dirty="0" smtClean="0">
                <a:latin typeface="Arial" charset="0"/>
                <a:ea typeface="ＭＳ Ｐゴシック" charset="-128"/>
              </a:rPr>
            </a:br>
            <a:r>
              <a:rPr lang="en-GB" dirty="0" err="1" smtClean="0">
                <a:latin typeface="Arial" charset="0"/>
                <a:ea typeface="ＭＳ Ｐゴシック" charset="-128"/>
              </a:rPr>
              <a:t>Eucard</a:t>
            </a:r>
            <a:r>
              <a:rPr lang="en-GB" dirty="0" smtClean="0">
                <a:latin typeface="Arial" charset="0"/>
                <a:ea typeface="ＭＳ Ｐゴシック" charset="-128"/>
              </a:rPr>
              <a:t> - WP7 Collaboration </a:t>
            </a:r>
            <a:r>
              <a:rPr lang="en-GB" dirty="0" smtClean="0">
                <a:latin typeface="Arial" charset="0"/>
                <a:ea typeface="ＭＳ Ｐゴシック" charset="-128"/>
              </a:rPr>
              <a:t>Meeting</a:t>
            </a:r>
            <a:r>
              <a:rPr lang="en-GB" dirty="0" smtClean="0">
                <a:latin typeface="Arial" charset="0"/>
                <a:ea typeface="ＭＳ Ｐゴシック" charset="-128"/>
              </a:rPr>
              <a:t> </a:t>
            </a:r>
            <a:r>
              <a:rPr lang="en-GB" dirty="0" smtClean="0">
                <a:latin typeface="Arial" charset="0"/>
                <a:ea typeface="ＭＳ Ｐゴシック" charset="-128"/>
              </a:rPr>
              <a:t>(video)</a:t>
            </a:r>
            <a:r>
              <a:rPr lang="en-GB" dirty="0" smtClean="0">
                <a:latin typeface="Arial" charset="0"/>
                <a:ea typeface="ＭＳ Ｐゴシック" charset="-128"/>
              </a:rPr>
              <a:t/>
            </a:r>
            <a:br>
              <a:rPr lang="en-GB" dirty="0" smtClean="0">
                <a:latin typeface="Arial" charset="0"/>
                <a:ea typeface="ＭＳ Ｐゴシック" charset="-128"/>
              </a:rPr>
            </a:br>
            <a:r>
              <a:rPr lang="en-GB" sz="2800" dirty="0" smtClean="0">
                <a:latin typeface="Arial" charset="0"/>
                <a:ea typeface="ＭＳ Ｐゴシック" charset="-128"/>
              </a:rPr>
              <a:t/>
            </a:r>
            <a:br>
              <a:rPr lang="en-GB" sz="2800" dirty="0" smtClean="0">
                <a:latin typeface="Arial" charset="0"/>
                <a:ea typeface="ＭＳ Ｐゴシック" charset="-128"/>
              </a:rPr>
            </a:br>
            <a:r>
              <a:rPr lang="en-US" sz="2800" dirty="0" smtClean="0">
                <a:latin typeface="Arial" charset="0"/>
                <a:ea typeface="ＭＳ Ｐゴシック" charset="-128"/>
                <a:cs typeface="Arial" charset="0"/>
              </a:rPr>
              <a:t> </a:t>
            </a:r>
            <a:endParaRPr lang="fr-FR" sz="2800" dirty="0" smtClean="0">
              <a:latin typeface="Arial" charset="0"/>
              <a:ea typeface="ＭＳ Ｐゴシック" charset="-128"/>
              <a:cs typeface="Arial" charset="0"/>
            </a:endParaRPr>
          </a:p>
        </p:txBody>
      </p:sp>
      <p:sp>
        <p:nvSpPr>
          <p:cNvPr id="15364" name="Rectangle 9"/>
          <p:cNvSpPr>
            <a:spLocks noChangeArrowheads="1"/>
          </p:cNvSpPr>
          <p:nvPr/>
        </p:nvSpPr>
        <p:spPr bwMode="auto">
          <a:xfrm>
            <a:off x="899592" y="3717032"/>
            <a:ext cx="727280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1800" b="0" dirty="0" smtClean="0">
              <a:latin typeface="Arial" charset="0"/>
              <a:cs typeface="Arial" charset="0"/>
            </a:endParaRPr>
          </a:p>
          <a:p>
            <a:pPr algn="ctr"/>
            <a:r>
              <a:rPr lang="en-US" sz="1800" b="0" dirty="0" smtClean="0">
                <a:latin typeface="Arial" charset="0"/>
                <a:cs typeface="Arial" charset="0"/>
              </a:rPr>
              <a:t>A. Ballarino, </a:t>
            </a:r>
            <a:r>
              <a:rPr lang="en-US" sz="1800" b="0" dirty="0" smtClean="0">
                <a:latin typeface="Arial" charset="0"/>
                <a:cs typeface="Arial" charset="0"/>
              </a:rPr>
              <a:t>G</a:t>
            </a:r>
            <a:r>
              <a:rPr lang="en-US" sz="1800" b="0" dirty="0" smtClean="0">
                <a:latin typeface="Arial" charset="0"/>
                <a:cs typeface="Arial" charset="0"/>
              </a:rPr>
              <a:t>. Hurte, G. Willering (CERN)</a:t>
            </a:r>
          </a:p>
          <a:p>
            <a:pPr algn="ctr"/>
            <a:r>
              <a:rPr lang="en-US" sz="1800" b="0" dirty="0" smtClean="0">
                <a:latin typeface="Arial" charset="0"/>
                <a:cs typeface="Arial" charset="0"/>
              </a:rPr>
              <a:t>M</a:t>
            </a:r>
            <a:r>
              <a:rPr lang="en-US" sz="1800" b="0" dirty="0" smtClean="0">
                <a:latin typeface="Arial" charset="0"/>
                <a:cs typeface="Arial" charset="0"/>
              </a:rPr>
              <a:t>. </a:t>
            </a:r>
            <a:r>
              <a:rPr lang="en-US" sz="1800" b="0" dirty="0" smtClean="0">
                <a:latin typeface="Arial" charset="0"/>
                <a:cs typeface="Arial" charset="0"/>
              </a:rPr>
              <a:t>Tropeano</a:t>
            </a:r>
            <a:r>
              <a:rPr lang="en-US" sz="1800" b="0" dirty="0" smtClean="0">
                <a:latin typeface="Arial" charset="0"/>
                <a:cs typeface="Arial" charset="0"/>
              </a:rPr>
              <a:t>, </a:t>
            </a:r>
            <a:r>
              <a:rPr lang="en-US" sz="1800" b="0" dirty="0" smtClean="0">
                <a:latin typeface="Arial" charset="0"/>
                <a:cs typeface="Arial" charset="0"/>
              </a:rPr>
              <a:t>G. Grasso (Columbus)</a:t>
            </a:r>
          </a:p>
          <a:p>
            <a:pPr algn="ctr"/>
            <a:r>
              <a:rPr lang="en-US" sz="1800" b="0" dirty="0" smtClean="0">
                <a:latin typeface="Arial" charset="0"/>
                <a:cs typeface="Arial" charset="0"/>
              </a:rPr>
              <a:t>C. Beduz, Y. Yang (Univ. Southampton)</a:t>
            </a:r>
          </a:p>
          <a:p>
            <a:pPr algn="ctr"/>
            <a:r>
              <a:rPr lang="en-US" sz="1800" b="0" dirty="0" smtClean="0">
                <a:latin typeface="Arial" charset="0"/>
                <a:cs typeface="Arial" charset="0"/>
              </a:rPr>
              <a:t>A. Aubele, A. </a:t>
            </a:r>
            <a:r>
              <a:rPr lang="en-US" sz="1800" b="0" dirty="0" err="1" smtClean="0">
                <a:latin typeface="Arial" charset="0"/>
                <a:cs typeface="Arial" charset="0"/>
              </a:rPr>
              <a:t>Hallbauer</a:t>
            </a:r>
            <a:r>
              <a:rPr lang="en-US" sz="1800" b="0" dirty="0" smtClean="0">
                <a:latin typeface="Arial" charset="0"/>
                <a:cs typeface="Arial" charset="0"/>
              </a:rPr>
              <a:t> (Bruker HTS)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endParaRPr lang="en-US" sz="1800" dirty="0">
              <a:latin typeface="Arial" charset="0"/>
              <a:cs typeface="Arial" charset="0"/>
            </a:endParaRPr>
          </a:p>
          <a:p>
            <a:pPr algn="ctr"/>
            <a:endParaRPr lang="en-US" sz="2000" b="0" dirty="0">
              <a:latin typeface="Arial" charset="0"/>
              <a:cs typeface="Arial" charset="0"/>
            </a:endParaRPr>
          </a:p>
          <a:p>
            <a:pPr algn="ctr"/>
            <a:r>
              <a:rPr lang="en-US" sz="1800" b="0" dirty="0" smtClean="0">
                <a:latin typeface="Arial" charset="0"/>
                <a:cs typeface="Arial" charset="0"/>
              </a:rPr>
              <a:t>CERN, 7</a:t>
            </a:r>
            <a:r>
              <a:rPr lang="en-US" sz="1800" b="0" baseline="30000" dirty="0" smtClean="0">
                <a:latin typeface="Arial" charset="0"/>
                <a:cs typeface="Arial" charset="0"/>
              </a:rPr>
              <a:t>th</a:t>
            </a:r>
            <a:r>
              <a:rPr lang="en-US" sz="1800" b="0" dirty="0" smtClean="0">
                <a:latin typeface="Arial" charset="0"/>
                <a:cs typeface="Arial" charset="0"/>
              </a:rPr>
              <a:t> October </a:t>
            </a:r>
            <a:r>
              <a:rPr lang="en-US" sz="1800" b="0" dirty="0" smtClean="0">
                <a:latin typeface="Arial" charset="0"/>
                <a:cs typeface="Arial" charset="0"/>
              </a:rPr>
              <a:t>2011</a:t>
            </a:r>
            <a:endParaRPr lang="fr-FR" sz="1800" dirty="0">
              <a:latin typeface="Arial" charset="0"/>
              <a:cs typeface="Arial" charset="0"/>
            </a:endParaRPr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533400" y="2971800"/>
            <a:ext cx="8610600" cy="457200"/>
          </a:xfrm>
          <a:prstGeom prst="rect">
            <a:avLst/>
          </a:prstGeom>
          <a:solidFill>
            <a:srgbClr val="22557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6720"/>
            <a:ext cx="8534400" cy="762000"/>
          </a:xfrm>
        </p:spPr>
        <p:txBody>
          <a:bodyPr/>
          <a:lstStyle/>
          <a:p>
            <a:r>
              <a:rPr lang="en-US" dirty="0" smtClean="0"/>
              <a:t>Status Report – Task 7.5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9036496" cy="5562600"/>
          </a:xfrm>
        </p:spPr>
        <p:txBody>
          <a:bodyPr/>
          <a:lstStyle/>
          <a:p>
            <a:pPr marL="180975" lvl="1" indent="0">
              <a:buNone/>
            </a:pPr>
            <a:r>
              <a:rPr lang="en-US" b="1" dirty="0" smtClean="0"/>
              <a:t>Announcement</a:t>
            </a:r>
            <a:r>
              <a:rPr lang="en-US" dirty="0" smtClean="0"/>
              <a:t>: welcome to Matteo Tropeano, from Columbus Superconductors, who joined the Task 7.5 in replacement of Simona Berta    - who left the company in June 2011.</a:t>
            </a:r>
            <a:r>
              <a:rPr lang="en-US" dirty="0" smtClean="0"/>
              <a:t>He will be the Columbus representative in the </a:t>
            </a:r>
            <a:r>
              <a:rPr lang="en-US" dirty="0" err="1" smtClean="0"/>
              <a:t>Eucard</a:t>
            </a:r>
            <a:r>
              <a:rPr lang="en-US" dirty="0" smtClean="0"/>
              <a:t> Government Board</a:t>
            </a:r>
          </a:p>
          <a:p>
            <a:pPr marL="180975" lvl="1" indent="0">
              <a:buNone/>
            </a:pPr>
            <a:endParaRPr lang="en-US" dirty="0" smtClean="0"/>
          </a:p>
          <a:p>
            <a:pPr marL="180975" lvl="1" indent="0">
              <a:buNone/>
            </a:pPr>
            <a:endParaRPr lang="en-US" dirty="0" smtClean="0"/>
          </a:p>
          <a:p>
            <a:pPr marL="180975" lvl="1" indent="0" algn="ctr">
              <a:buNone/>
            </a:pPr>
            <a:r>
              <a:rPr lang="en-US" dirty="0" smtClean="0"/>
              <a:t>Task 7.5 is advancing according to schedule</a:t>
            </a:r>
            <a:endParaRPr lang="en-US" dirty="0" smtClean="0"/>
          </a:p>
          <a:p>
            <a:pPr marL="180975" lvl="1" indent="0">
              <a:buNone/>
            </a:pPr>
            <a:endParaRPr lang="en-US" dirty="0" smtClean="0"/>
          </a:p>
          <a:p>
            <a:pPr marL="180975" lvl="1" indent="0">
              <a:buNone/>
            </a:pPr>
            <a:endParaRPr lang="en-US" dirty="0" smtClean="0"/>
          </a:p>
          <a:p>
            <a:pPr marL="180975" lvl="1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779524" y="6488668"/>
            <a:ext cx="12314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 smtClean="0">
                <a:latin typeface="Arial" pitchFamily="34" charset="0"/>
                <a:cs typeface="Arial" pitchFamily="34" charset="0"/>
              </a:rPr>
              <a:t>A. Ballarino</a:t>
            </a:r>
            <a:endParaRPr lang="en-GB" sz="1600" b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report Task 7.5: Main Achievements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-36512" y="1484784"/>
            <a:ext cx="8878008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 Full validation of cable concept completed. Assembly and test at CERN of </a:t>
            </a:r>
          </a:p>
          <a:p>
            <a:pPr marL="266700" indent="-266700"/>
            <a:r>
              <a:rPr lang="en-GB" sz="2000" b="0" dirty="0" smtClean="0">
                <a:latin typeface="Arial" pitchFamily="34" charset="0"/>
                <a:cs typeface="Arial" pitchFamily="34" charset="0"/>
              </a:rPr>
              <a:t>	several 2 m long cables (MgB</a:t>
            </a:r>
            <a:r>
              <a:rPr lang="en-GB" sz="2000" b="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, YBCO and Bi-2223)</a:t>
            </a:r>
          </a:p>
          <a:p>
            <a:pPr marL="266700" indent="-266700"/>
            <a:r>
              <a:rPr lang="en-GB" sz="2000" b="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at 4.2 K and at 77 K both in self-field and in external magnetic field</a:t>
            </a:r>
          </a:p>
          <a:p>
            <a:pPr marL="266700" indent="-266700"/>
            <a:endParaRPr lang="en-GB" sz="2000" b="0" dirty="0" smtClean="0">
              <a:latin typeface="Arial" pitchFamily="34" charset="0"/>
              <a:cs typeface="Arial" pitchFamily="34" charset="0"/>
            </a:endParaRPr>
          </a:p>
          <a:p>
            <a:pPr marL="266700" indent="-266700">
              <a:buFont typeface="Wingdings" pitchFamily="2" charset="2"/>
              <a:buChar char="Ø"/>
            </a:pP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Test station for measurement of cable in He gas in a variable temperature </a:t>
            </a:r>
          </a:p>
          <a:p>
            <a:pPr marL="266700" indent="-266700"/>
            <a:r>
              <a:rPr lang="en-GB" sz="2000" b="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range completed and fully commissioned at Southampton University.</a:t>
            </a:r>
          </a:p>
          <a:p>
            <a:pPr marL="266700" indent="-266700"/>
            <a:r>
              <a:rPr lang="en-GB" sz="2000" b="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Several 2 m long cables </a:t>
            </a: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(MgB</a:t>
            </a:r>
            <a:r>
              <a:rPr lang="en-GB" sz="2000" b="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, YBCO and Bi-2223</a:t>
            </a: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) made at CERN were </a:t>
            </a:r>
          </a:p>
          <a:p>
            <a:pPr marL="266700" indent="-266700"/>
            <a:r>
              <a:rPr lang="en-GB" sz="2000" b="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successfully measured at SOTON up to 2200 A between 5 K and 60 K. </a:t>
            </a:r>
            <a:endParaRPr lang="en-GB" sz="2000" b="0" dirty="0" smtClean="0">
              <a:latin typeface="Arial" pitchFamily="34" charset="0"/>
              <a:cs typeface="Arial" pitchFamily="34" charset="0"/>
            </a:endParaRPr>
          </a:p>
          <a:p>
            <a:pPr marL="266700" indent="-266700"/>
            <a:r>
              <a:rPr lang="en-GB" sz="2000" b="0" dirty="0" smtClean="0">
                <a:latin typeface="Arial" pitchFamily="34" charset="0"/>
                <a:cs typeface="Arial" pitchFamily="34" charset="0"/>
              </a:rPr>
              <a:t>	First quench and stability measurements were performed  </a:t>
            </a:r>
          </a:p>
          <a:p>
            <a:pPr marL="266700" indent="-266700"/>
            <a:endParaRPr lang="en-GB" sz="2000" b="0" dirty="0" smtClean="0">
              <a:latin typeface="Arial" pitchFamily="34" charset="0"/>
              <a:cs typeface="Arial" pitchFamily="34" charset="0"/>
            </a:endParaRPr>
          </a:p>
          <a:p>
            <a:pPr marL="266700" indent="-266700"/>
            <a:endParaRPr lang="en-GB" sz="2000" b="0" dirty="0" smtClean="0">
              <a:latin typeface="Arial" pitchFamily="34" charset="0"/>
              <a:cs typeface="Arial" pitchFamily="34" charset="0"/>
            </a:endParaRPr>
          </a:p>
          <a:p>
            <a:pPr marL="266700" indent="-266700">
              <a:buFont typeface="Wingdings" pitchFamily="2" charset="2"/>
              <a:buChar char="Ø"/>
            </a:pP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Assembly at CERN of full-scale 5 m long prototype link made from MgB</a:t>
            </a:r>
            <a:r>
              <a:rPr lang="en-GB" sz="2000" b="0" baseline="-25000" dirty="0" smtClean="0">
                <a:latin typeface="Arial" pitchFamily="34" charset="0"/>
                <a:cs typeface="Arial" pitchFamily="34" charset="0"/>
              </a:rPr>
              <a:t>2</a:t>
            </a:r>
          </a:p>
          <a:p>
            <a:pPr marL="266700" indent="-266700"/>
            <a:r>
              <a:rPr lang="en-GB" sz="2000" b="0" dirty="0" smtClean="0">
                <a:latin typeface="Arial" pitchFamily="34" charset="0"/>
                <a:cs typeface="Arial" pitchFamily="34" charset="0"/>
              </a:rPr>
              <a:t>	tape</a:t>
            </a:r>
          </a:p>
          <a:p>
            <a:pPr marL="266700" indent="-266700"/>
            <a:r>
              <a:rPr lang="en-GB" sz="2000" b="0" dirty="0" smtClean="0">
                <a:latin typeface="Arial" pitchFamily="34" charset="0"/>
                <a:cs typeface="Arial" pitchFamily="34" charset="0"/>
              </a:rPr>
              <a:t>	</a:t>
            </a:r>
            <a:endParaRPr lang="en-GB" sz="20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79524" y="6488668"/>
            <a:ext cx="12314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 smtClean="0">
                <a:latin typeface="Arial" pitchFamily="34" charset="0"/>
                <a:cs typeface="Arial" pitchFamily="34" charset="0"/>
              </a:rPr>
              <a:t>A. Ballarino</a:t>
            </a:r>
            <a:endParaRPr lang="en-GB" sz="1600" b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851920" y="4437112"/>
            <a:ext cx="576064" cy="965721"/>
            <a:chOff x="3851920" y="3645024"/>
            <a:chExt cx="576064" cy="965721"/>
          </a:xfrm>
        </p:grpSpPr>
        <p:sp>
          <p:nvSpPr>
            <p:cNvPr id="6" name="TextBox 5"/>
            <p:cNvSpPr txBox="1"/>
            <p:nvPr/>
          </p:nvSpPr>
          <p:spPr>
            <a:xfrm>
              <a:off x="3851920" y="3645024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</a:rPr>
                <a:t>+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923928" y="4149080"/>
              <a:ext cx="4320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-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report Task 7.5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79512" y="1412776"/>
            <a:ext cx="80648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buFont typeface="Wingdings" pitchFamily="2" charset="2"/>
              <a:buChar char="Ø"/>
            </a:pP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Adaptation of the test station at Southampton University for the test of the 5 m long prototype link – integration of the </a:t>
            </a:r>
            <a:r>
              <a:rPr lang="en-GB" sz="2000" b="0" dirty="0" err="1" smtClean="0">
                <a:latin typeface="Arial" pitchFamily="34" charset="0"/>
                <a:cs typeface="Arial" pitchFamily="34" charset="0"/>
              </a:rPr>
              <a:t>Nexans</a:t>
            </a: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 cryogenic envelope ordered by CERN and delivered to SOTON</a:t>
            </a:r>
          </a:p>
          <a:p>
            <a:pPr marL="266700" indent="-266700">
              <a:buFont typeface="Wingdings" pitchFamily="2" charset="2"/>
              <a:buChar char="Ø"/>
            </a:pPr>
            <a:endParaRPr lang="en-GB" sz="2000" b="0" dirty="0" smtClean="0">
              <a:latin typeface="Arial" pitchFamily="34" charset="0"/>
              <a:cs typeface="Arial" pitchFamily="34" charset="0"/>
            </a:endParaRPr>
          </a:p>
          <a:p>
            <a:pPr marL="266700" indent="-266700">
              <a:buFont typeface="Wingdings" pitchFamily="2" charset="2"/>
              <a:buChar char="Ø"/>
            </a:pPr>
            <a:endParaRPr lang="en-GB" sz="2000" b="0" dirty="0" smtClean="0">
              <a:latin typeface="Arial" pitchFamily="34" charset="0"/>
              <a:cs typeface="Arial" pitchFamily="34" charset="0"/>
            </a:endParaRPr>
          </a:p>
          <a:p>
            <a:pPr marL="266700" indent="-266700">
              <a:buFont typeface="Wingdings" pitchFamily="2" charset="2"/>
              <a:buChar char="Ø"/>
            </a:pP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Completion of the design at CERN of a dedicated cabling machine to be used for the assembly of long lengths of cables. Manufacturing of components completed and first units assembled</a:t>
            </a:r>
          </a:p>
          <a:p>
            <a:pPr marL="266700" indent="-266700">
              <a:buFont typeface="Wingdings" pitchFamily="2" charset="2"/>
              <a:buChar char="Ø"/>
            </a:pPr>
            <a:endParaRPr lang="en-GB" sz="2000" b="0" dirty="0" smtClean="0">
              <a:latin typeface="Arial" pitchFamily="34" charset="0"/>
              <a:cs typeface="Arial" pitchFamily="34" charset="0"/>
            </a:endParaRPr>
          </a:p>
          <a:p>
            <a:pPr marL="266700" indent="-266700">
              <a:buFont typeface="Wingdings" pitchFamily="2" charset="2"/>
              <a:buChar char="Ø"/>
            </a:pPr>
            <a:endParaRPr lang="en-GB" sz="2000" b="0" dirty="0" smtClean="0">
              <a:latin typeface="Arial" pitchFamily="34" charset="0"/>
              <a:cs typeface="Arial" pitchFamily="34" charset="0"/>
            </a:endParaRPr>
          </a:p>
          <a:p>
            <a:pPr marL="266700" indent="-266700">
              <a:buFont typeface="Wingdings" pitchFamily="2" charset="2"/>
              <a:buChar char="Ø"/>
            </a:pP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Construction at CERN of a test station for the test of the 20 m long link at currents of up to 20 kA and in variable temperature range – expected to be commissioned by end 2011</a:t>
            </a:r>
          </a:p>
          <a:p>
            <a:pPr marL="266700" indent="-266700"/>
            <a:endParaRPr lang="en-GB" sz="20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79524" y="6488668"/>
            <a:ext cx="12314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 smtClean="0">
                <a:latin typeface="Arial" pitchFamily="34" charset="0"/>
                <a:cs typeface="Arial" pitchFamily="34" charset="0"/>
              </a:rPr>
              <a:t>A. Ballarino</a:t>
            </a:r>
            <a:endParaRPr lang="en-GB" sz="1600" b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Coming soon….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51520" y="1772816"/>
            <a:ext cx="806489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buFont typeface="Wingdings" pitchFamily="2" charset="2"/>
              <a:buChar char="Ø"/>
            </a:pP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Test at SOTON of full-scale 5 m long prototype link delivered by CERN (Nov 2011)</a:t>
            </a:r>
            <a:endParaRPr lang="en-GB" sz="2000" b="0" dirty="0" smtClean="0">
              <a:latin typeface="Arial" pitchFamily="34" charset="0"/>
              <a:cs typeface="Arial" pitchFamily="34" charset="0"/>
            </a:endParaRPr>
          </a:p>
          <a:p>
            <a:pPr marL="266700" indent="-266700">
              <a:buFont typeface="Wingdings" pitchFamily="2" charset="2"/>
              <a:buChar char="Ø"/>
            </a:pPr>
            <a:endParaRPr lang="en-GB" sz="2000" b="0" dirty="0" smtClean="0">
              <a:latin typeface="Arial" pitchFamily="34" charset="0"/>
              <a:cs typeface="Arial" pitchFamily="34" charset="0"/>
            </a:endParaRPr>
          </a:p>
          <a:p>
            <a:pPr marL="266700" indent="-266700">
              <a:buFont typeface="Wingdings" pitchFamily="2" charset="2"/>
              <a:buChar char="Ø"/>
            </a:pP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Completion at CERN of cabling machine and first assembly of 20 m long prototype link (deliverable of Task 7.5) (Nov 2011)</a:t>
            </a:r>
          </a:p>
          <a:p>
            <a:pPr marL="266700" indent="-266700">
              <a:buFont typeface="Wingdings" pitchFamily="2" charset="2"/>
              <a:buChar char="Ø"/>
            </a:pPr>
            <a:endParaRPr lang="en-GB" sz="2000" b="0" dirty="0" smtClean="0">
              <a:latin typeface="Arial" pitchFamily="34" charset="0"/>
              <a:cs typeface="Arial" pitchFamily="34" charset="0"/>
            </a:endParaRPr>
          </a:p>
          <a:p>
            <a:pPr marL="266700" indent="-266700">
              <a:buFont typeface="Wingdings" pitchFamily="2" charset="2"/>
              <a:buChar char="Ø"/>
            </a:pP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Delivery of 20 m long cryostat for the test of the prototype link (Nov 2011)</a:t>
            </a:r>
          </a:p>
          <a:p>
            <a:pPr marL="266700" indent="-266700">
              <a:buFont typeface="Wingdings" pitchFamily="2" charset="2"/>
              <a:buChar char="Ø"/>
            </a:pPr>
            <a:endParaRPr lang="en-GB" sz="2000" b="0" dirty="0" smtClean="0">
              <a:latin typeface="Arial" pitchFamily="34" charset="0"/>
              <a:cs typeface="Arial" pitchFamily="34" charset="0"/>
            </a:endParaRPr>
          </a:p>
          <a:p>
            <a:pPr marL="266700" indent="-266700">
              <a:buFont typeface="Wingdings" pitchFamily="2" charset="2"/>
              <a:buChar char="Ø"/>
            </a:pPr>
            <a:endParaRPr lang="en-GB" sz="2000" b="0" dirty="0" smtClean="0">
              <a:latin typeface="Arial" pitchFamily="34" charset="0"/>
              <a:cs typeface="Arial" pitchFamily="34" charset="0"/>
            </a:endParaRPr>
          </a:p>
          <a:p>
            <a:pPr marL="266700" indent="-266700"/>
            <a:endParaRPr lang="en-GB" sz="20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79524" y="6488668"/>
            <a:ext cx="12314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 smtClean="0">
                <a:latin typeface="Arial" pitchFamily="34" charset="0"/>
                <a:cs typeface="Arial" pitchFamily="34" charset="0"/>
              </a:rPr>
              <a:t>A. Ballarino</a:t>
            </a:r>
            <a:endParaRPr lang="en-GB" sz="1600" b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22173</TotalTime>
  <Words>310</Words>
  <Application>Microsoft Office PowerPoint</Application>
  <PresentationFormat>On-screen Show (4:3)</PresentationFormat>
  <Paragraphs>52</Paragraphs>
  <Slides>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Modèle par défaut</vt:lpstr>
      <vt:lpstr>???</vt:lpstr>
      <vt:lpstr>Task 5: High-Tc Superconducting Link Status Update Meeting  Eucard - WP7 Collaboration Meeting (video)   </vt:lpstr>
      <vt:lpstr>Status Report – Task 7.5</vt:lpstr>
      <vt:lpstr>Status report Task 7.5: Main Achievements</vt:lpstr>
      <vt:lpstr>Status report Task 7.5</vt:lpstr>
      <vt:lpstr>Coming soon….</vt:lpstr>
    </vt:vector>
  </TitlesOfParts>
  <Company>DSM/DAPNIA/STCM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Pré-étude Mécanique du quadripôle Nb3Sn</dc:title>
  <dc:creator>Cédric GOURDIN</dc:creator>
  <cp:lastModifiedBy>ballarin</cp:lastModifiedBy>
  <cp:revision>2487</cp:revision>
  <cp:lastPrinted>2008-12-04T13:32:35Z</cp:lastPrinted>
  <dcterms:created xsi:type="dcterms:W3CDTF">2008-12-04T13:23:07Z</dcterms:created>
  <dcterms:modified xsi:type="dcterms:W3CDTF">2011-10-06T10:40:38Z</dcterms:modified>
</cp:coreProperties>
</file>