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77" r:id="rId3"/>
    <p:sldId id="257" r:id="rId4"/>
    <p:sldId id="278" r:id="rId5"/>
    <p:sldId id="314" r:id="rId6"/>
    <p:sldId id="313" r:id="rId7"/>
    <p:sldId id="279" r:id="rId8"/>
    <p:sldId id="323" r:id="rId9"/>
    <p:sldId id="321" r:id="rId10"/>
    <p:sldId id="262" r:id="rId11"/>
    <p:sldId id="315" r:id="rId12"/>
    <p:sldId id="317" r:id="rId13"/>
    <p:sldId id="326" r:id="rId14"/>
    <p:sldId id="324" r:id="rId15"/>
    <p:sldId id="318" r:id="rId16"/>
    <p:sldId id="320" r:id="rId17"/>
    <p:sldId id="316" r:id="rId18"/>
    <p:sldId id="264" r:id="rId19"/>
    <p:sldId id="319" r:id="rId20"/>
    <p:sldId id="276" r:id="rId21"/>
    <p:sldId id="268" r:id="rId22"/>
    <p:sldId id="286" r:id="rId23"/>
    <p:sldId id="287" r:id="rId24"/>
    <p:sldId id="325" r:id="rId25"/>
    <p:sldId id="271" r:id="rId26"/>
    <p:sldId id="327" r:id="rId27"/>
    <p:sldId id="322" r:id="rId28"/>
    <p:sldId id="311" r:id="rId29"/>
    <p:sldId id="309" r:id="rId30"/>
    <p:sldId id="310" r:id="rId31"/>
    <p:sldId id="258" r:id="rId32"/>
    <p:sldId id="261" r:id="rId33"/>
    <p:sldId id="284" r:id="rId34"/>
    <p:sldId id="263" r:id="rId35"/>
    <p:sldId id="265" r:id="rId36"/>
    <p:sldId id="281" r:id="rId37"/>
    <p:sldId id="280" r:id="rId38"/>
    <p:sldId id="272" r:id="rId39"/>
    <p:sldId id="285" r:id="rId40"/>
    <p:sldId id="270" r:id="rId41"/>
    <p:sldId id="269" r:id="rId42"/>
    <p:sldId id="290" r:id="rId43"/>
    <p:sldId id="291" r:id="rId44"/>
    <p:sldId id="283" r:id="rId45"/>
    <p:sldId id="282" r:id="rId46"/>
    <p:sldId id="274" r:id="rId47"/>
    <p:sldId id="273" r:id="rId48"/>
    <p:sldId id="292" r:id="rId49"/>
    <p:sldId id="293" r:id="rId50"/>
    <p:sldId id="294" r:id="rId51"/>
    <p:sldId id="296" r:id="rId52"/>
    <p:sldId id="295" r:id="rId53"/>
    <p:sldId id="297" r:id="rId54"/>
    <p:sldId id="299" r:id="rId55"/>
    <p:sldId id="300" r:id="rId56"/>
    <p:sldId id="301" r:id="rId57"/>
    <p:sldId id="302" r:id="rId58"/>
    <p:sldId id="298" r:id="rId59"/>
    <p:sldId id="303" r:id="rId60"/>
    <p:sldId id="304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 snapToGrid="0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D07D6-CA0B-4FE7-9242-25C73C75838B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5C797-FFF7-46B9-B655-C55C4C642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Polar angle</a:t>
            </a:r>
            <a:r>
              <a:rPr lang="en-US" baseline="0" dirty="0" smtClean="0"/>
              <a:t> resolution</a:t>
            </a:r>
          </a:p>
          <a:p>
            <a:r>
              <a:rPr lang="en-US" baseline="0" dirty="0" smtClean="0"/>
              <a:t>Polar angle bias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5C797-FFF7-46B9-B655-C55C4C64278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F9990-79B6-44DB-9BFD-101B6C4A64E7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A531-FCFB-4734-A4B6-B5D4386DE632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FAA-EDC4-4175-9B93-88452535E3CC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631C-3896-45A3-989B-32DD09019B78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B9CD-E61D-46F2-A7BD-A74FB5099054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52C1-B78D-45B1-ADA7-BA5C0825B266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ED9E2-2488-41A2-B4F6-D7B8F952A961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951F-6324-4202-8137-C7215BD7DD1B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4A0A-5439-45C2-B574-010205709D50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91ED-6356-4B7E-B480-8C692EEAA3BB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816D-2024-4CD1-97DA-150124B5CB41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2DBF1-66E2-44FA-948B-CFADF6887FF4}" type="datetime1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B901-3245-4EF7-8BE2-C51FFCBD5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758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Very Forward Region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2700" dirty="0" smtClean="0"/>
              <a:t>and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15681" y="4581128"/>
            <a:ext cx="37417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CC"/>
                </a:solidFill>
              </a:rPr>
              <a:t>Konrad Elsener (CERN)</a:t>
            </a:r>
          </a:p>
          <a:p>
            <a:pPr algn="ctr"/>
            <a:r>
              <a:rPr lang="en-US" sz="2800" dirty="0" smtClean="0">
                <a:solidFill>
                  <a:srgbClr val="0000CC"/>
                </a:solidFill>
              </a:rPr>
              <a:t>CDR Review Manchester</a:t>
            </a:r>
          </a:p>
          <a:p>
            <a:pPr algn="ctr"/>
            <a:r>
              <a:rPr lang="en-US" sz="2800" dirty="0" smtClean="0">
                <a:solidFill>
                  <a:srgbClr val="0000CC"/>
                </a:solidFill>
              </a:rPr>
              <a:t>18-20 October 2011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CDR Review Very Forward / </a:t>
            </a:r>
            <a:r>
              <a:rPr lang="en-US" dirty="0" err="1" smtClean="0"/>
              <a:t>Polarisation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966" y="720419"/>
            <a:ext cx="8709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LumiCal</a:t>
            </a:r>
            <a:r>
              <a:rPr lang="en-US" sz="3200" dirty="0" smtClean="0">
                <a:solidFill>
                  <a:srgbClr val="FF0000"/>
                </a:solidFill>
              </a:rPr>
              <a:t> – measure luminosity using </a:t>
            </a:r>
            <a:r>
              <a:rPr lang="en-US" sz="3200" dirty="0" err="1" smtClean="0">
                <a:solidFill>
                  <a:srgbClr val="FF0000"/>
                </a:solidFill>
              </a:rPr>
              <a:t>Bhabha</a:t>
            </a:r>
            <a:r>
              <a:rPr lang="en-US" sz="3200" dirty="0" smtClean="0">
                <a:solidFill>
                  <a:srgbClr val="FF0000"/>
                </a:solidFill>
              </a:rPr>
              <a:t> events</a:t>
            </a:r>
            <a:endParaRPr lang="en-US" sz="3200" dirty="0">
              <a:solidFill>
                <a:srgbClr val="FF000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0" y="4429593"/>
            <a:ext cx="4962331" cy="1978026"/>
            <a:chOff x="1466409" y="3945119"/>
            <a:chExt cx="4962331" cy="1978026"/>
          </a:xfrm>
        </p:grpSpPr>
        <p:sp>
          <p:nvSpPr>
            <p:cNvPr id="15" name="Rectangle 2"/>
            <p:cNvSpPr>
              <a:spLocks noChangeArrowheads="1"/>
            </p:cNvSpPr>
            <p:nvPr/>
          </p:nvSpPr>
          <p:spPr bwMode="auto">
            <a:xfrm>
              <a:off x="5917565" y="5191307"/>
              <a:ext cx="184150" cy="7318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buClrTx/>
                <a:buSzTx/>
                <a:buFontTx/>
                <a:buNone/>
              </a:pPr>
              <a:endParaRPr lang="en-US" sz="2400">
                <a:solidFill>
                  <a:srgbClr val="FF0000"/>
                </a:solidFill>
              </a:endParaRPr>
            </a:p>
            <a:p>
              <a:pPr eaLnBrk="0" hangingPunct="0">
                <a:buClrTx/>
                <a:buSzTx/>
                <a:buFontTx/>
                <a:buNone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>
              <a:off x="5978997" y="4592819"/>
              <a:ext cx="44974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charset="0"/>
                </a:rPr>
                <a:t>e</a:t>
              </a:r>
              <a:r>
                <a:rPr lang="en-US" sz="2000" b="1" baseline="30000" dirty="0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n-US" sz="2400" b="1" dirty="0">
                  <a:solidFill>
                    <a:srgbClr val="FF0000"/>
                  </a:solidFill>
                  <a:latin typeface="Arial" charset="0"/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23" name="Group 9"/>
            <p:cNvGrpSpPr>
              <a:grpSpLocks/>
            </p:cNvGrpSpPr>
            <p:nvPr/>
          </p:nvGrpSpPr>
          <p:grpSpPr bwMode="auto">
            <a:xfrm rot="16195891">
              <a:off x="4588523" y="4448856"/>
              <a:ext cx="1573213" cy="589551"/>
              <a:chOff x="2496" y="1440"/>
              <a:chExt cx="1296" cy="1056"/>
            </a:xfrm>
          </p:grpSpPr>
          <p:sp>
            <p:nvSpPr>
              <p:cNvPr id="50" name="AutoShape 10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1296" cy="1056"/>
              </a:xfrm>
              <a:prstGeom prst="can">
                <a:avLst>
                  <a:gd name="adj" fmla="val 46111"/>
                </a:avLst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1"/>
              <p:cNvSpPr>
                <a:spLocks noChangeArrowheads="1"/>
              </p:cNvSpPr>
              <p:nvPr/>
            </p:nvSpPr>
            <p:spPr bwMode="auto">
              <a:xfrm>
                <a:off x="2832" y="1536"/>
                <a:ext cx="672" cy="240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" name="Group 12"/>
            <p:cNvGrpSpPr>
              <a:grpSpLocks/>
            </p:cNvGrpSpPr>
            <p:nvPr/>
          </p:nvGrpSpPr>
          <p:grpSpPr bwMode="auto">
            <a:xfrm rot="16195891">
              <a:off x="4268481" y="4447221"/>
              <a:ext cx="1573213" cy="591235"/>
              <a:chOff x="2496" y="1440"/>
              <a:chExt cx="1296" cy="1056"/>
            </a:xfrm>
          </p:grpSpPr>
          <p:sp>
            <p:nvSpPr>
              <p:cNvPr id="48" name="AutoShape 13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1296" cy="1056"/>
              </a:xfrm>
              <a:prstGeom prst="can">
                <a:avLst>
                  <a:gd name="adj" fmla="val 46111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4"/>
              <p:cNvSpPr>
                <a:spLocks noChangeArrowheads="1"/>
              </p:cNvSpPr>
              <p:nvPr/>
            </p:nvSpPr>
            <p:spPr bwMode="auto">
              <a:xfrm>
                <a:off x="2832" y="1536"/>
                <a:ext cx="672" cy="240"/>
              </a:xfrm>
              <a:prstGeom prst="ellipse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" name="Group 15"/>
            <p:cNvGrpSpPr>
              <a:grpSpLocks/>
            </p:cNvGrpSpPr>
            <p:nvPr/>
          </p:nvGrpSpPr>
          <p:grpSpPr bwMode="auto">
            <a:xfrm rot="16195891">
              <a:off x="3946755" y="4448856"/>
              <a:ext cx="1573213" cy="589551"/>
              <a:chOff x="2496" y="1440"/>
              <a:chExt cx="1296" cy="1056"/>
            </a:xfrm>
          </p:grpSpPr>
          <p:sp>
            <p:nvSpPr>
              <p:cNvPr id="46" name="AutoShape 16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1296" cy="1056"/>
              </a:xfrm>
              <a:prstGeom prst="can">
                <a:avLst>
                  <a:gd name="adj" fmla="val 46111"/>
                </a:avLst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7"/>
              <p:cNvSpPr>
                <a:spLocks noChangeArrowheads="1"/>
              </p:cNvSpPr>
              <p:nvPr/>
            </p:nvSpPr>
            <p:spPr bwMode="auto">
              <a:xfrm>
                <a:off x="2832" y="1536"/>
                <a:ext cx="672" cy="240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" name="Group 18"/>
            <p:cNvGrpSpPr>
              <a:grpSpLocks/>
            </p:cNvGrpSpPr>
            <p:nvPr/>
          </p:nvGrpSpPr>
          <p:grpSpPr bwMode="auto">
            <a:xfrm rot="16195891">
              <a:off x="2018082" y="4448856"/>
              <a:ext cx="1573213" cy="589551"/>
              <a:chOff x="2496" y="1440"/>
              <a:chExt cx="1296" cy="1056"/>
            </a:xfrm>
          </p:grpSpPr>
          <p:sp>
            <p:nvSpPr>
              <p:cNvPr id="44" name="AutoShape 19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1296" cy="1056"/>
              </a:xfrm>
              <a:prstGeom prst="can">
                <a:avLst>
                  <a:gd name="adj" fmla="val 46111"/>
                </a:avLst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20"/>
              <p:cNvSpPr>
                <a:spLocks noChangeArrowheads="1"/>
              </p:cNvSpPr>
              <p:nvPr/>
            </p:nvSpPr>
            <p:spPr bwMode="auto">
              <a:xfrm>
                <a:off x="2832" y="1536"/>
                <a:ext cx="672" cy="240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" name="Group 21"/>
            <p:cNvGrpSpPr>
              <a:grpSpLocks/>
            </p:cNvGrpSpPr>
            <p:nvPr/>
          </p:nvGrpSpPr>
          <p:grpSpPr bwMode="auto">
            <a:xfrm rot="16195891">
              <a:off x="1698041" y="4448905"/>
              <a:ext cx="1573213" cy="587866"/>
              <a:chOff x="2496" y="1440"/>
              <a:chExt cx="1296" cy="1056"/>
            </a:xfrm>
          </p:grpSpPr>
          <p:sp>
            <p:nvSpPr>
              <p:cNvPr id="42" name="AutoShape 22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1296" cy="1056"/>
              </a:xfrm>
              <a:prstGeom prst="can">
                <a:avLst>
                  <a:gd name="adj" fmla="val 46111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23"/>
              <p:cNvSpPr>
                <a:spLocks noChangeArrowheads="1"/>
              </p:cNvSpPr>
              <p:nvPr/>
            </p:nvSpPr>
            <p:spPr bwMode="auto">
              <a:xfrm>
                <a:off x="2832" y="1536"/>
                <a:ext cx="672" cy="240"/>
              </a:xfrm>
              <a:prstGeom prst="ellipse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8" name="Group 24"/>
            <p:cNvGrpSpPr>
              <a:grpSpLocks/>
            </p:cNvGrpSpPr>
            <p:nvPr/>
          </p:nvGrpSpPr>
          <p:grpSpPr bwMode="auto">
            <a:xfrm rot="16195891">
              <a:off x="1376314" y="4448905"/>
              <a:ext cx="1573213" cy="587866"/>
              <a:chOff x="2496" y="1440"/>
              <a:chExt cx="1296" cy="1056"/>
            </a:xfrm>
          </p:grpSpPr>
          <p:sp>
            <p:nvSpPr>
              <p:cNvPr id="40" name="AutoShape 25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1296" cy="1056"/>
              </a:xfrm>
              <a:prstGeom prst="can">
                <a:avLst>
                  <a:gd name="adj" fmla="val 46111"/>
                </a:avLst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26"/>
              <p:cNvSpPr>
                <a:spLocks noChangeArrowheads="1"/>
              </p:cNvSpPr>
              <p:nvPr/>
            </p:nvSpPr>
            <p:spPr bwMode="auto">
              <a:xfrm>
                <a:off x="2832" y="1536"/>
                <a:ext cx="672" cy="240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AutoShape 29"/>
            <p:cNvSpPr>
              <a:spLocks noChangeArrowheads="1"/>
            </p:cNvSpPr>
            <p:nvPr/>
          </p:nvSpPr>
          <p:spPr bwMode="auto">
            <a:xfrm rot="19797527">
              <a:off x="3856615" y="4484869"/>
              <a:ext cx="768100" cy="82550"/>
            </a:xfrm>
            <a:prstGeom prst="rightArrow">
              <a:avLst>
                <a:gd name="adj1" fmla="val 50000"/>
                <a:gd name="adj2" fmla="val 219231"/>
              </a:avLst>
            </a:prstGeom>
            <a:solidFill>
              <a:srgbClr val="FF0000"/>
            </a:solidFill>
            <a:ln w="254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30"/>
            <p:cNvSpPr>
              <a:spLocks noChangeArrowheads="1"/>
            </p:cNvSpPr>
            <p:nvPr/>
          </p:nvSpPr>
          <p:spPr bwMode="auto">
            <a:xfrm rot="9198845" flipV="1">
              <a:off x="2867855" y="4983344"/>
              <a:ext cx="744518" cy="80963"/>
            </a:xfrm>
            <a:prstGeom prst="rightArrow">
              <a:avLst>
                <a:gd name="adj1" fmla="val 50000"/>
                <a:gd name="adj2" fmla="val 216667"/>
              </a:avLst>
            </a:prstGeom>
            <a:solidFill>
              <a:srgbClr val="FF0000"/>
            </a:solidFill>
            <a:ln w="254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auto">
            <a:xfrm rot="10800000">
              <a:off x="5677484" y="4734107"/>
              <a:ext cx="352046" cy="92075"/>
            </a:xfrm>
            <a:prstGeom prst="rightArrow">
              <a:avLst>
                <a:gd name="adj1" fmla="val 50000"/>
                <a:gd name="adj2" fmla="val 90086"/>
              </a:avLst>
            </a:prstGeom>
            <a:solidFill>
              <a:srgbClr val="FF0000"/>
            </a:solidFill>
            <a:ln w="5715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Text Box 32"/>
            <p:cNvSpPr txBox="1">
              <a:spLocks noChangeArrowheads="1"/>
            </p:cNvSpPr>
            <p:nvPr/>
          </p:nvSpPr>
          <p:spPr bwMode="auto">
            <a:xfrm>
              <a:off x="4136231" y="3945119"/>
              <a:ext cx="441321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charset="0"/>
                </a:rPr>
                <a:t>e</a:t>
              </a:r>
              <a:r>
                <a:rPr lang="en-US" sz="1800" b="1" baseline="30000" dirty="0">
                  <a:solidFill>
                    <a:srgbClr val="FF0000"/>
                  </a:solidFill>
                  <a:latin typeface="Arial" charset="0"/>
                </a:rPr>
                <a:t>+</a:t>
              </a:r>
              <a:r>
                <a:rPr lang="en-US" sz="2400" b="1" dirty="0">
                  <a:solidFill>
                    <a:srgbClr val="FF0000"/>
                  </a:solidFill>
                  <a:latin typeface="Arial" charset="0"/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3063797" y="4953226"/>
              <a:ext cx="515436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charset="0"/>
                </a:rPr>
                <a:t>e</a:t>
              </a:r>
              <a:r>
                <a:rPr lang="en-US" sz="2000" b="1" baseline="30000" dirty="0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n-US" sz="2400" b="1" dirty="0">
                  <a:solidFill>
                    <a:srgbClr val="FFFF00"/>
                  </a:solidFill>
                  <a:latin typeface="Arial" charset="0"/>
                </a:rPr>
                <a:t> </a:t>
              </a:r>
              <a:endParaRPr lang="en-US" dirty="0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>
              <a:off x="2357473" y="4792844"/>
              <a:ext cx="3159991" cy="158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3558471" y="4300719"/>
              <a:ext cx="4299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00CC"/>
                  </a:solidFill>
                </a:rPr>
                <a:t>IP</a:t>
              </a:r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3651115" y="4691244"/>
              <a:ext cx="165074" cy="234950"/>
            </a:xfrm>
            <a:prstGeom prst="irregularSeal1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818455" y="4726169"/>
              <a:ext cx="352046" cy="92075"/>
            </a:xfrm>
            <a:prstGeom prst="rightArrow">
              <a:avLst>
                <a:gd name="adj1" fmla="val 50000"/>
                <a:gd name="adj2" fmla="val 90086"/>
              </a:avLst>
            </a:prstGeom>
            <a:solidFill>
              <a:srgbClr val="FFFF00"/>
            </a:solidFill>
            <a:ln w="5715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40"/>
            <p:cNvSpPr txBox="1">
              <a:spLocks noChangeArrowheads="1"/>
            </p:cNvSpPr>
            <p:nvPr/>
          </p:nvSpPr>
          <p:spPr bwMode="auto">
            <a:xfrm>
              <a:off x="1466409" y="4337232"/>
              <a:ext cx="441321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charset="0"/>
                </a:rPr>
                <a:t>e</a:t>
              </a:r>
              <a:r>
                <a:rPr lang="en-US" sz="1800" b="1" baseline="30000" dirty="0">
                  <a:solidFill>
                    <a:srgbClr val="FF0000"/>
                  </a:solidFill>
                  <a:latin typeface="Arial" charset="0"/>
                </a:rPr>
                <a:t>+</a:t>
              </a:r>
              <a:r>
                <a:rPr lang="en-US" sz="2400" b="1" dirty="0">
                  <a:solidFill>
                    <a:srgbClr val="FF0000"/>
                  </a:solidFill>
                  <a:latin typeface="Arial" charset="0"/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55" name="Picture 5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10891" y="2837888"/>
            <a:ext cx="4183289" cy="3318384"/>
          </a:xfrm>
          <a:prstGeom prst="rect">
            <a:avLst/>
          </a:prstGeom>
          <a:noFill/>
        </p:spPr>
      </p:pic>
      <p:sp>
        <p:nvSpPr>
          <p:cNvPr id="56" name="Text Box 55"/>
          <p:cNvSpPr txBox="1">
            <a:spLocks noChangeArrowheads="1"/>
          </p:cNvSpPr>
          <p:nvPr/>
        </p:nvSpPr>
        <p:spPr bwMode="auto">
          <a:xfrm rot="16200000">
            <a:off x="4018014" y="3216759"/>
            <a:ext cx="1116204" cy="3741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charset="0"/>
              </a:rPr>
              <a:t>Events</a:t>
            </a:r>
            <a:endParaRPr lang="en-US" dirty="0"/>
          </a:p>
        </p:txBody>
      </p:sp>
      <p:sp>
        <p:nvSpPr>
          <p:cNvPr id="57" name="Text Box 56"/>
          <p:cNvSpPr txBox="1">
            <a:spLocks noChangeArrowheads="1"/>
          </p:cNvSpPr>
          <p:nvPr/>
        </p:nvSpPr>
        <p:spPr bwMode="auto">
          <a:xfrm>
            <a:off x="7846663" y="6200131"/>
            <a:ext cx="106214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Symbol" pitchFamily="18" charset="2"/>
              </a:rPr>
              <a:t>Q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, (</a:t>
            </a:r>
            <a:r>
              <a:rPr lang="en-US" dirty="0" err="1">
                <a:solidFill>
                  <a:schemeClr val="tx1"/>
                </a:solidFill>
                <a:latin typeface="Arial" charset="0"/>
              </a:rPr>
              <a:t>rad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)</a:t>
            </a:r>
            <a:endParaRPr lang="en-US" dirty="0"/>
          </a:p>
        </p:txBody>
      </p:sp>
      <p:sp>
        <p:nvSpPr>
          <p:cNvPr id="58" name="Line 57"/>
          <p:cNvSpPr>
            <a:spLocks noChangeShapeType="1"/>
          </p:cNvSpPr>
          <p:nvPr/>
        </p:nvSpPr>
        <p:spPr bwMode="auto">
          <a:xfrm flipH="1">
            <a:off x="6517606" y="5189390"/>
            <a:ext cx="10044" cy="662814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65" name="Line 57"/>
          <p:cNvSpPr>
            <a:spLocks noChangeShapeType="1"/>
          </p:cNvSpPr>
          <p:nvPr/>
        </p:nvSpPr>
        <p:spPr bwMode="auto">
          <a:xfrm flipH="1">
            <a:off x="8310547" y="5220766"/>
            <a:ext cx="10044" cy="662814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133318" y="1688170"/>
            <a:ext cx="380687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located at z=2.6 m</a:t>
            </a:r>
          </a:p>
          <a:p>
            <a:r>
              <a:rPr lang="en-US" dirty="0" smtClean="0"/>
              <a:t>geometrical acceptance: 38-110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err="1" smtClean="0"/>
              <a:t>fiducial</a:t>
            </a:r>
            <a:r>
              <a:rPr lang="en-US" dirty="0" smtClean="0"/>
              <a:t> acceptance:          44 – 80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smtClean="0"/>
              <a:t>   -&gt; 62 </a:t>
            </a:r>
            <a:r>
              <a:rPr lang="en-US" dirty="0" err="1" smtClean="0"/>
              <a:t>pb</a:t>
            </a:r>
            <a:r>
              <a:rPr lang="en-US" dirty="0" smtClean="0"/>
              <a:t> at 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-&gt;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statistical accuracy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     for 500 fb</a:t>
            </a:r>
            <a:r>
              <a:rPr lang="en-US" sz="2400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dirty="0" smtClean="0">
                <a:solidFill>
                  <a:srgbClr val="FF0000"/>
                </a:solidFill>
              </a:rPr>
              <a:t>: 1.8x10</a:t>
            </a:r>
            <a:r>
              <a:rPr lang="en-US" sz="2400" baseline="30000" dirty="0" smtClean="0">
                <a:solidFill>
                  <a:srgbClr val="FF0000"/>
                </a:solidFill>
              </a:rPr>
              <a:t>-4</a:t>
            </a:r>
            <a:endParaRPr lang="en-US" sz="2400" baseline="30000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7084" y="1262741"/>
            <a:ext cx="903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(NB. luminosity </a:t>
            </a:r>
            <a:r>
              <a:rPr lang="en-US" dirty="0" smtClean="0">
                <a:solidFill>
                  <a:srgbClr val="0000CC"/>
                </a:solidFill>
              </a:rPr>
              <a:t>spectrum measurement using large-angle </a:t>
            </a:r>
            <a:r>
              <a:rPr lang="en-US" dirty="0" err="1" smtClean="0">
                <a:solidFill>
                  <a:srgbClr val="0000CC"/>
                </a:solidFill>
              </a:rPr>
              <a:t>Bhabha</a:t>
            </a:r>
            <a:r>
              <a:rPr lang="en-US" dirty="0" smtClean="0">
                <a:solidFill>
                  <a:srgbClr val="0000CC"/>
                </a:solidFill>
              </a:rPr>
              <a:t> scattering, not treated here)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966" y="720419"/>
            <a:ext cx="8441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LumiCal</a:t>
            </a:r>
            <a:r>
              <a:rPr lang="en-US" sz="3200" dirty="0" smtClean="0">
                <a:solidFill>
                  <a:srgbClr val="FF0000"/>
                </a:solidFill>
              </a:rPr>
              <a:t> – preliminary design </a:t>
            </a:r>
            <a:r>
              <a:rPr lang="en-US" sz="3200" dirty="0" smtClean="0">
                <a:solidFill>
                  <a:srgbClr val="0000CC"/>
                </a:solidFill>
              </a:rPr>
              <a:t>(FCAL collaboration)</a:t>
            </a:r>
            <a:endParaRPr lang="en-US" sz="3200" dirty="0">
              <a:solidFill>
                <a:srgbClr val="0000CC"/>
              </a:solidFill>
            </a:endParaRPr>
          </a:p>
        </p:txBody>
      </p:sp>
      <p:pic>
        <p:nvPicPr>
          <p:cNvPr id="11" name="Picture 10" descr="lcal-mech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49202" y="1513936"/>
            <a:ext cx="4160520" cy="43935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67006" y="5865223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Fig. 9.3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09457" y="1518357"/>
            <a:ext cx="3009798" cy="670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 CLIC_ILD:</a:t>
            </a:r>
          </a:p>
          <a:p>
            <a:r>
              <a:rPr lang="en-US" sz="2400" dirty="0" smtClean="0"/>
              <a:t>located at z=2.6 m</a:t>
            </a:r>
          </a:p>
          <a:p>
            <a:r>
              <a:rPr lang="en-US" sz="2400" dirty="0" smtClean="0"/>
              <a:t>total depth: 171 mm</a:t>
            </a:r>
          </a:p>
          <a:p>
            <a:r>
              <a:rPr lang="en-US" sz="2400" dirty="0" smtClean="0"/>
              <a:t>inner radius: 100 mm</a:t>
            </a:r>
          </a:p>
          <a:p>
            <a:r>
              <a:rPr lang="en-US" sz="2400" dirty="0" smtClean="0"/>
              <a:t>outer radius: 290 mm</a:t>
            </a:r>
          </a:p>
          <a:p>
            <a:endParaRPr lang="en-US" sz="2400" dirty="0" smtClean="0"/>
          </a:p>
          <a:p>
            <a:r>
              <a:rPr lang="en-US" sz="2400" dirty="0" smtClean="0"/>
              <a:t>40 layers:</a:t>
            </a:r>
          </a:p>
          <a:p>
            <a:r>
              <a:rPr lang="en-US" sz="2400" dirty="0" smtClean="0"/>
              <a:t>    3.5 mm W plates</a:t>
            </a:r>
          </a:p>
          <a:p>
            <a:r>
              <a:rPr lang="en-US" sz="2400" dirty="0" smtClean="0"/>
              <a:t>    320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m Si sensors</a:t>
            </a:r>
          </a:p>
          <a:p>
            <a:r>
              <a:rPr lang="en-US" sz="2400" dirty="0" smtClean="0"/>
              <a:t>    550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m </a:t>
            </a:r>
            <a:r>
              <a:rPr lang="en-US" sz="2400" dirty="0" smtClean="0"/>
              <a:t>connectivity</a:t>
            </a:r>
          </a:p>
          <a:p>
            <a:endParaRPr lang="en-US" sz="2400" dirty="0" smtClean="0"/>
          </a:p>
          <a:p>
            <a:r>
              <a:rPr lang="en-US" sz="2400" dirty="0" smtClean="0"/>
              <a:t>r</a:t>
            </a:r>
            <a:r>
              <a:rPr lang="en-US" sz="2400" dirty="0" smtClean="0"/>
              <a:t>eadout e</a:t>
            </a:r>
            <a:r>
              <a:rPr lang="en-US" sz="2400" dirty="0" smtClean="0"/>
              <a:t>lectronics</a:t>
            </a:r>
          </a:p>
          <a:p>
            <a:r>
              <a:rPr lang="en-US" sz="2400" dirty="0" smtClean="0"/>
              <a:t>at outer radius </a:t>
            </a:r>
            <a:endParaRPr lang="en-US" sz="2400" dirty="0" smtClean="0"/>
          </a:p>
          <a:p>
            <a:endParaRPr lang="en-US" sz="1000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966" y="720419"/>
            <a:ext cx="66025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LumiCal</a:t>
            </a:r>
            <a:r>
              <a:rPr lang="en-US" sz="3200" dirty="0" smtClean="0">
                <a:solidFill>
                  <a:srgbClr val="FF0000"/>
                </a:solidFill>
              </a:rPr>
              <a:t> – sensors </a:t>
            </a:r>
            <a:r>
              <a:rPr lang="en-US" sz="3200" dirty="0" smtClean="0">
                <a:solidFill>
                  <a:srgbClr val="0000CC"/>
                </a:solidFill>
              </a:rPr>
              <a:t>(FCAL collaboration)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8284" y="1479170"/>
            <a:ext cx="370325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Sensors pads CLIC:</a:t>
            </a:r>
          </a:p>
          <a:p>
            <a:r>
              <a:rPr lang="en-US" sz="2400" dirty="0" smtClean="0"/>
              <a:t>(preliminary)</a:t>
            </a:r>
          </a:p>
          <a:p>
            <a:r>
              <a:rPr lang="en-US" sz="2400" dirty="0" smtClean="0"/>
              <a:t>48 divisions azimuthally </a:t>
            </a:r>
          </a:p>
          <a:p>
            <a:r>
              <a:rPr lang="en-US" sz="2400" dirty="0" smtClean="0"/>
              <a:t>50 divisions </a:t>
            </a:r>
            <a:r>
              <a:rPr lang="en-US" sz="2400" dirty="0" err="1" smtClean="0"/>
              <a:t>radially</a:t>
            </a:r>
            <a:r>
              <a:rPr lang="en-US" sz="2400" dirty="0" smtClean="0"/>
              <a:t> (</a:t>
            </a:r>
            <a:r>
              <a:rPr lang="en-US" sz="2400" dirty="0" smtClean="0"/>
              <a:t>ILC: </a:t>
            </a:r>
            <a:r>
              <a:rPr lang="en-US" sz="2400" dirty="0" smtClean="0"/>
              <a:t>64)</a:t>
            </a:r>
          </a:p>
          <a:p>
            <a:endParaRPr lang="en-US" sz="2400" dirty="0" smtClean="0"/>
          </a:p>
          <a:p>
            <a:r>
              <a:rPr lang="en-US" sz="2400" dirty="0" smtClean="0"/>
              <a:t>(prototype </a:t>
            </a:r>
            <a:r>
              <a:rPr lang="en-US" sz="2400" dirty="0" smtClean="0"/>
              <a:t>silicon sensors</a:t>
            </a:r>
          </a:p>
          <a:p>
            <a:r>
              <a:rPr lang="en-US" sz="2400" dirty="0" smtClean="0"/>
              <a:t>From</a:t>
            </a:r>
            <a:r>
              <a:rPr lang="en-US" sz="2400" dirty="0" smtClean="0"/>
              <a:t> </a:t>
            </a:r>
            <a:r>
              <a:rPr lang="en-US" sz="2400" dirty="0" smtClean="0"/>
              <a:t>Hamamatsu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baseline="30000" dirty="0"/>
          </a:p>
        </p:txBody>
      </p:sp>
      <p:pic>
        <p:nvPicPr>
          <p:cNvPr id="15" name="Picture 14" descr="FullSensor LumiCa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1714" y="1488077"/>
            <a:ext cx="3916680" cy="416814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7315200" y="1933303"/>
            <a:ext cx="1149531" cy="3526971"/>
          </a:xfrm>
          <a:prstGeom prst="straightConnector1">
            <a:avLst/>
          </a:prstGeom>
          <a:ln w="2222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50776" y="3513909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115 mm</a:t>
            </a: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966" y="720419"/>
            <a:ext cx="66025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LumiCal</a:t>
            </a:r>
            <a:r>
              <a:rPr lang="en-US" sz="3200" dirty="0" smtClean="0">
                <a:solidFill>
                  <a:srgbClr val="FF0000"/>
                </a:solidFill>
              </a:rPr>
              <a:t> – sensors </a:t>
            </a:r>
            <a:r>
              <a:rPr lang="en-US" sz="3200" dirty="0" smtClean="0">
                <a:solidFill>
                  <a:srgbClr val="0000CC"/>
                </a:solidFill>
              </a:rPr>
              <a:t>(FCAL collaboration)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8284" y="1479170"/>
            <a:ext cx="3621504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Sensors pads CLIC:</a:t>
            </a:r>
          </a:p>
          <a:p>
            <a:r>
              <a:rPr lang="en-US" sz="2400" dirty="0" smtClean="0"/>
              <a:t>(preliminary)</a:t>
            </a:r>
          </a:p>
          <a:p>
            <a:r>
              <a:rPr lang="en-US" sz="2400" dirty="0" smtClean="0"/>
              <a:t>48 divisions azimuthally </a:t>
            </a:r>
          </a:p>
          <a:p>
            <a:r>
              <a:rPr lang="en-US" sz="2400" dirty="0" smtClean="0"/>
              <a:t>50 divisions </a:t>
            </a:r>
            <a:r>
              <a:rPr lang="en-US" sz="2400" dirty="0" err="1" smtClean="0"/>
              <a:t>radially</a:t>
            </a:r>
            <a:r>
              <a:rPr lang="en-US" sz="2400" dirty="0" smtClean="0"/>
              <a:t> (ILC 64)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(ILC </a:t>
            </a:r>
            <a:r>
              <a:rPr lang="en-US" sz="2400" dirty="0" err="1" smtClean="0"/>
              <a:t>LumiCal</a:t>
            </a:r>
            <a:r>
              <a:rPr lang="en-US" sz="2400" dirty="0" smtClean="0"/>
              <a:t> sensor:</a:t>
            </a:r>
          </a:p>
          <a:p>
            <a:r>
              <a:rPr lang="en-US" sz="2400" dirty="0" err="1" smtClean="0"/>
              <a:t>testbeam</a:t>
            </a:r>
            <a:r>
              <a:rPr lang="en-US" sz="2400" dirty="0" smtClean="0"/>
              <a:t> set-up </a:t>
            </a:r>
          </a:p>
          <a:p>
            <a:r>
              <a:rPr lang="en-US" sz="2400" dirty="0" smtClean="0"/>
              <a:t>August 2011)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2965269" y="6191794"/>
            <a:ext cx="3030582" cy="666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10733" y="1184298"/>
            <a:ext cx="3635497" cy="56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966" y="720419"/>
            <a:ext cx="5834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LumiCal</a:t>
            </a:r>
            <a:r>
              <a:rPr lang="en-US" sz="3200" dirty="0" smtClean="0">
                <a:solidFill>
                  <a:srgbClr val="FF0000"/>
                </a:solidFill>
              </a:rPr>
              <a:t> – accuracy </a:t>
            </a:r>
            <a:r>
              <a:rPr lang="en-US" sz="3200" dirty="0" smtClean="0">
                <a:solidFill>
                  <a:srgbClr val="0000CC"/>
                </a:solidFill>
              </a:rPr>
              <a:t>(</a:t>
            </a:r>
            <a:r>
              <a:rPr lang="en-US" sz="3200" dirty="0" err="1" smtClean="0">
                <a:solidFill>
                  <a:srgbClr val="0000CC"/>
                </a:solidFill>
              </a:rPr>
              <a:t>systematics</a:t>
            </a:r>
            <a:r>
              <a:rPr lang="en-US" sz="3200" dirty="0" smtClean="0">
                <a:solidFill>
                  <a:srgbClr val="0000CC"/>
                </a:solidFill>
              </a:rPr>
              <a:t>!)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1888" y="1685113"/>
            <a:ext cx="8513806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ILC at 500 </a:t>
            </a:r>
            <a:r>
              <a:rPr lang="en-US" sz="2800" dirty="0" err="1" smtClean="0">
                <a:solidFill>
                  <a:srgbClr val="0000CC"/>
                </a:solidFill>
              </a:rPr>
              <a:t>GeV</a:t>
            </a:r>
            <a:r>
              <a:rPr lang="en-US" sz="2800" dirty="0" smtClean="0">
                <a:solidFill>
                  <a:srgbClr val="0000CC"/>
                </a:solidFill>
              </a:rPr>
              <a:t>: requiring 0.1% accuracy</a:t>
            </a:r>
          </a:p>
          <a:p>
            <a:r>
              <a:rPr lang="en-US" sz="2400" dirty="0" smtClean="0"/>
              <a:t>high statistics physics channels at 500 </a:t>
            </a:r>
            <a:r>
              <a:rPr lang="en-US" sz="2400" dirty="0" err="1" smtClean="0"/>
              <a:t>GeV</a:t>
            </a:r>
            <a:r>
              <a:rPr lang="en-US" sz="2400" dirty="0" smtClean="0"/>
              <a:t>, e.g. </a:t>
            </a:r>
            <a:r>
              <a:rPr lang="en-US" sz="2400" dirty="0" err="1" smtClean="0">
                <a:solidFill>
                  <a:srgbClr val="0000CC"/>
                </a:solidFill>
              </a:rPr>
              <a:t>e+e</a:t>
            </a:r>
            <a:r>
              <a:rPr lang="en-US" sz="2400" dirty="0" smtClean="0">
                <a:solidFill>
                  <a:srgbClr val="0000CC"/>
                </a:solidFill>
              </a:rPr>
              <a:t>-</a:t>
            </a:r>
            <a:r>
              <a:rPr lang="en-US" sz="2400" dirty="0" smtClean="0"/>
              <a:t> -&gt; </a:t>
            </a:r>
            <a:r>
              <a:rPr lang="en-US" sz="2400" dirty="0" smtClean="0">
                <a:solidFill>
                  <a:srgbClr val="0000CC"/>
                </a:solidFill>
              </a:rPr>
              <a:t>WW</a:t>
            </a:r>
            <a:r>
              <a:rPr lang="en-US" sz="2400" dirty="0" smtClean="0"/>
              <a:t> or </a:t>
            </a:r>
            <a:r>
              <a:rPr lang="en-US" sz="2400" dirty="0" smtClean="0">
                <a:solidFill>
                  <a:srgbClr val="0000CC"/>
                </a:solidFill>
              </a:rPr>
              <a:t>f </a:t>
            </a:r>
            <a:r>
              <a:rPr lang="en-US" sz="2400" dirty="0" err="1" smtClean="0">
                <a:solidFill>
                  <a:srgbClr val="0000CC"/>
                </a:solidFill>
              </a:rPr>
              <a:t>f</a:t>
            </a:r>
            <a:endParaRPr lang="en-US" sz="2400" dirty="0" smtClean="0">
              <a:solidFill>
                <a:srgbClr val="0000CC"/>
              </a:solidFill>
            </a:endParaRPr>
          </a:p>
          <a:p>
            <a:r>
              <a:rPr lang="en-US" sz="2400" dirty="0" smtClean="0"/>
              <a:t>yield approx. 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 events for 500 fb</a:t>
            </a:r>
            <a:r>
              <a:rPr lang="en-US" sz="2400" baseline="30000" dirty="0" smtClean="0"/>
              <a:t>-1 </a:t>
            </a:r>
          </a:p>
          <a:p>
            <a:r>
              <a:rPr lang="en-US" sz="2400" dirty="0" smtClean="0"/>
              <a:t>-&gt; </a:t>
            </a:r>
            <a:r>
              <a:rPr lang="en-US" sz="2400" dirty="0" smtClean="0">
                <a:solidFill>
                  <a:srgbClr val="0000CC"/>
                </a:solidFill>
              </a:rPr>
              <a:t>statistical error 10</a:t>
            </a:r>
            <a:r>
              <a:rPr lang="en-US" sz="2400" baseline="30000" dirty="0" smtClean="0">
                <a:solidFill>
                  <a:srgbClr val="0000CC"/>
                </a:solidFill>
              </a:rPr>
              <a:t>-3</a:t>
            </a:r>
          </a:p>
          <a:p>
            <a:r>
              <a:rPr lang="en-US" sz="2400" dirty="0" smtClean="0"/>
              <a:t>           -&gt; </a:t>
            </a:r>
            <a:r>
              <a:rPr lang="en-US" sz="2400" dirty="0" err="1" smtClean="0"/>
              <a:t>LumiCal</a:t>
            </a:r>
            <a:r>
              <a:rPr lang="en-US" sz="2400" dirty="0" smtClean="0"/>
              <a:t> accuracy should be the same or better</a:t>
            </a:r>
          </a:p>
          <a:p>
            <a:endParaRPr lang="en-US" sz="2400" dirty="0" smtClean="0">
              <a:solidFill>
                <a:srgbClr val="0000CC"/>
              </a:solidFill>
            </a:endParaRPr>
          </a:p>
          <a:p>
            <a:r>
              <a:rPr lang="en-US" sz="2800" dirty="0" smtClean="0">
                <a:solidFill>
                  <a:srgbClr val="0000CC"/>
                </a:solidFill>
              </a:rPr>
              <a:t>CLIC at 3 </a:t>
            </a:r>
            <a:r>
              <a:rPr lang="en-US" sz="2800" dirty="0" err="1" smtClean="0">
                <a:solidFill>
                  <a:srgbClr val="0000CC"/>
                </a:solidFill>
              </a:rPr>
              <a:t>TeV</a:t>
            </a:r>
            <a:r>
              <a:rPr lang="en-US" sz="2800" dirty="0" smtClean="0">
                <a:solidFill>
                  <a:srgbClr val="0000CC"/>
                </a:solidFill>
              </a:rPr>
              <a:t>: requiring 1% accuracy</a:t>
            </a:r>
            <a:r>
              <a:rPr lang="en-US" sz="2800" dirty="0" smtClean="0"/>
              <a:t> </a:t>
            </a:r>
          </a:p>
          <a:p>
            <a:r>
              <a:rPr lang="en-US" sz="2400" dirty="0" smtClean="0"/>
              <a:t>decided in February 2009, at start of first simulations studies </a:t>
            </a:r>
          </a:p>
          <a:p>
            <a:r>
              <a:rPr lang="en-US" sz="2400" dirty="0" smtClean="0"/>
              <a:t>considered </a:t>
            </a:r>
            <a:r>
              <a:rPr lang="en-US" sz="2400" dirty="0" smtClean="0">
                <a:solidFill>
                  <a:srgbClr val="0000CC"/>
                </a:solidFill>
              </a:rPr>
              <a:t>sufficient (?)</a:t>
            </a:r>
            <a:r>
              <a:rPr lang="en-US" sz="2400" dirty="0" smtClean="0"/>
              <a:t> </a:t>
            </a:r>
            <a:r>
              <a:rPr lang="en-US" sz="2400" dirty="0" err="1" smtClean="0"/>
              <a:t>w.r.t</a:t>
            </a:r>
            <a:r>
              <a:rPr lang="en-US" sz="2400" dirty="0" smtClean="0"/>
              <a:t>. statistics in typical physics processes </a:t>
            </a:r>
          </a:p>
          <a:p>
            <a:r>
              <a:rPr lang="en-US" sz="2400" dirty="0" smtClean="0"/>
              <a:t>considered </a:t>
            </a:r>
            <a:r>
              <a:rPr lang="en-US" sz="2400" dirty="0" smtClean="0">
                <a:solidFill>
                  <a:srgbClr val="0000CC"/>
                </a:solidFill>
              </a:rPr>
              <a:t>realistic </a:t>
            </a:r>
            <a:r>
              <a:rPr lang="en-US" sz="2400" dirty="0" smtClean="0"/>
              <a:t>for CLIC (higher </a:t>
            </a:r>
            <a:r>
              <a:rPr lang="en-US" sz="2400" dirty="0" smtClean="0"/>
              <a:t>background!)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5163" y="903301"/>
            <a:ext cx="8301440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LumiCal</a:t>
            </a:r>
            <a:r>
              <a:rPr lang="en-US" sz="3200" dirty="0" smtClean="0">
                <a:solidFill>
                  <a:srgbClr val="FF0000"/>
                </a:solidFill>
              </a:rPr>
              <a:t> – issues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Background </a:t>
            </a:r>
            <a:r>
              <a:rPr lang="en-US" sz="3200" dirty="0" smtClean="0">
                <a:solidFill>
                  <a:srgbClr val="0000CC"/>
                </a:solidFill>
              </a:rPr>
              <a:t>-&gt; cf. A. </a:t>
            </a:r>
            <a:r>
              <a:rPr lang="en-US" sz="3200" dirty="0" err="1" smtClean="0">
                <a:solidFill>
                  <a:srgbClr val="0000CC"/>
                </a:solidFill>
              </a:rPr>
              <a:t>Sailer’s</a:t>
            </a:r>
            <a:r>
              <a:rPr lang="en-US" sz="3200" dirty="0" smtClean="0">
                <a:solidFill>
                  <a:srgbClr val="0000CC"/>
                </a:solidFill>
              </a:rPr>
              <a:t> talk</a:t>
            </a:r>
          </a:p>
          <a:p>
            <a:endParaRPr lang="en-US" sz="2000" dirty="0" smtClean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systematic errors -&gt; </a:t>
            </a:r>
            <a:r>
              <a:rPr lang="en-US" sz="3200" b="1" dirty="0" smtClean="0">
                <a:solidFill>
                  <a:srgbClr val="0000CC"/>
                </a:solidFill>
              </a:rPr>
              <a:t>studies in progress</a:t>
            </a:r>
          </a:p>
          <a:p>
            <a:r>
              <a:rPr lang="en-US" sz="3200" dirty="0" smtClean="0"/>
              <a:t>several contributions “ok.”, similar to ILC;</a:t>
            </a:r>
          </a:p>
          <a:p>
            <a:r>
              <a:rPr lang="en-US" sz="3200" dirty="0" smtClean="0"/>
              <a:t>background and beam-beam effects: </a:t>
            </a:r>
            <a:r>
              <a:rPr lang="en-US" sz="3200" b="1" dirty="0" smtClean="0"/>
              <a:t>pending</a:t>
            </a:r>
          </a:p>
          <a:p>
            <a:endParaRPr lang="en-US" sz="2000" dirty="0" smtClean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very compact design, ambitious -&gt; connectivity </a:t>
            </a:r>
            <a:r>
              <a:rPr lang="en-US" sz="3200" dirty="0" smtClean="0">
                <a:solidFill>
                  <a:srgbClr val="0000CC"/>
                </a:solidFill>
              </a:rPr>
              <a:t>?</a:t>
            </a:r>
          </a:p>
          <a:p>
            <a:endParaRPr lang="en-US" sz="2000" dirty="0" smtClean="0">
              <a:solidFill>
                <a:srgbClr val="0000CC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NB. </a:t>
            </a:r>
            <a:r>
              <a:rPr lang="en-US" sz="2400" dirty="0" err="1" smtClean="0">
                <a:solidFill>
                  <a:srgbClr val="FF0000"/>
                </a:solidFill>
              </a:rPr>
              <a:t>LumiCal</a:t>
            </a:r>
            <a:r>
              <a:rPr lang="en-US" sz="2400" dirty="0" smtClean="0">
                <a:solidFill>
                  <a:srgbClr val="FF0000"/>
                </a:solidFill>
              </a:rPr>
              <a:t> simulation studies to be repeated after CDR, review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required accuracy, pad sizes, 40 layer depth etc.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052736"/>
            <a:ext cx="799288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966" y="720419"/>
            <a:ext cx="80540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BeamCal</a:t>
            </a:r>
            <a:r>
              <a:rPr lang="en-US" sz="3200" dirty="0" smtClean="0">
                <a:solidFill>
                  <a:srgbClr val="FF0000"/>
                </a:solidFill>
              </a:rPr>
              <a:t> – tag </a:t>
            </a:r>
            <a:r>
              <a:rPr lang="en-US" sz="3200" dirty="0" err="1" smtClean="0">
                <a:solidFill>
                  <a:srgbClr val="FF0000"/>
                </a:solidFill>
              </a:rPr>
              <a:t>h.e</a:t>
            </a:r>
            <a:r>
              <a:rPr lang="en-US" sz="3200" dirty="0" smtClean="0">
                <a:solidFill>
                  <a:srgbClr val="FF0000"/>
                </a:solidFill>
              </a:rPr>
              <a:t>. electrons at small angles</a:t>
            </a:r>
          </a:p>
          <a:p>
            <a:r>
              <a:rPr lang="en-US" sz="2400" dirty="0" smtClean="0"/>
              <a:t>(possibly used to give feedback to beam steering – not studied)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932511" y="1747262"/>
            <a:ext cx="6904139" cy="4497984"/>
            <a:chOff x="1357739" y="1316183"/>
            <a:chExt cx="6904139" cy="4497984"/>
          </a:xfrm>
        </p:grpSpPr>
        <p:pic>
          <p:nvPicPr>
            <p:cNvPr id="13" name="Picture 12" descr="beamcal_for_CDR_Lohmann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456243" y="1316183"/>
              <a:ext cx="4803048" cy="434590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761018" y="4871653"/>
              <a:ext cx="1500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 layers W-Si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67739" y="5444835"/>
              <a:ext cx="1588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 cm graphite</a:t>
              </a:r>
              <a:endParaRPr lang="en-US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3338511" y="3293642"/>
              <a:ext cx="1774633" cy="659233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3490911" y="3769926"/>
              <a:ext cx="1774633" cy="659233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357739" y="3532911"/>
              <a:ext cx="21057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incoming beam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56514" y="4197928"/>
              <a:ext cx="16597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</a:rPr>
                <a:t>spent beam</a:t>
              </a:r>
              <a:endParaRPr lang="en-US" sz="2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69819" y="1844932"/>
            <a:ext cx="4377545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 CLIC_ILD:</a:t>
            </a:r>
            <a:endParaRPr lang="en-US" sz="2400" dirty="0" smtClean="0"/>
          </a:p>
          <a:p>
            <a:r>
              <a:rPr lang="en-US" sz="2400" dirty="0" smtClean="0"/>
              <a:t>located at z=3.1m</a:t>
            </a:r>
          </a:p>
          <a:p>
            <a:r>
              <a:rPr lang="en-US" sz="2400" dirty="0" smtClean="0"/>
              <a:t>total depth: 260 mm (w/graphite)</a:t>
            </a:r>
          </a:p>
          <a:p>
            <a:r>
              <a:rPr lang="en-US" sz="2400" dirty="0" smtClean="0"/>
              <a:t>inner radius: 32 mm</a:t>
            </a:r>
          </a:p>
          <a:p>
            <a:r>
              <a:rPr lang="en-US" sz="2400" dirty="0" smtClean="0"/>
              <a:t>outer radius: 150 mm</a:t>
            </a:r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sz="2400" dirty="0" smtClean="0"/>
              <a:t>40 layers:</a:t>
            </a:r>
          </a:p>
          <a:p>
            <a:r>
              <a:rPr lang="en-US" sz="2400" dirty="0" smtClean="0"/>
              <a:t>    3.5 mm W plates</a:t>
            </a:r>
          </a:p>
          <a:p>
            <a:r>
              <a:rPr lang="en-US" sz="2400" dirty="0" smtClean="0"/>
              <a:t>     + sensors</a:t>
            </a:r>
          </a:p>
          <a:p>
            <a:r>
              <a:rPr lang="en-US" sz="2400" dirty="0" smtClean="0"/>
              <a:t>    </a:t>
            </a:r>
          </a:p>
          <a:p>
            <a:endParaRPr lang="en-US" sz="1000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0256" y="922757"/>
            <a:ext cx="6753197" cy="575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067006" y="5865223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Fig. 9.6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6966" y="393844"/>
            <a:ext cx="82836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BeamCal</a:t>
            </a:r>
            <a:r>
              <a:rPr lang="en-US" sz="3200" dirty="0" smtClean="0">
                <a:solidFill>
                  <a:srgbClr val="FF0000"/>
                </a:solidFill>
              </a:rPr>
              <a:t> – a single </a:t>
            </a:r>
            <a:r>
              <a:rPr lang="en-US" sz="3200" dirty="0" err="1" smtClean="0">
                <a:solidFill>
                  <a:srgbClr val="FF0000"/>
                </a:solidFill>
              </a:rPr>
              <a:t>h.e</a:t>
            </a:r>
            <a:r>
              <a:rPr lang="en-US" sz="3200" dirty="0" smtClean="0">
                <a:solidFill>
                  <a:srgbClr val="FF0000"/>
                </a:solidFill>
              </a:rPr>
              <a:t>. electron and 10 BX of bg.</a:t>
            </a:r>
          </a:p>
          <a:p>
            <a:r>
              <a:rPr lang="en-US" sz="2400" dirty="0" smtClean="0"/>
              <a:t>(shown here: energy deposition in the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layer)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966" y="720419"/>
            <a:ext cx="781233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BeamCal</a:t>
            </a:r>
            <a:r>
              <a:rPr lang="en-US" sz="3200" dirty="0" smtClean="0">
                <a:solidFill>
                  <a:srgbClr val="FF0000"/>
                </a:solidFill>
              </a:rPr>
              <a:t> – issues</a:t>
            </a: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radiation damage to sensors 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-&gt; cf. FCAL work on </a:t>
            </a:r>
            <a:r>
              <a:rPr lang="en-US" sz="3200" dirty="0" err="1" smtClean="0">
                <a:solidFill>
                  <a:srgbClr val="0000CC"/>
                </a:solidFill>
              </a:rPr>
              <a:t>GaAs</a:t>
            </a:r>
            <a:r>
              <a:rPr lang="en-US" sz="3200" dirty="0" smtClean="0">
                <a:solidFill>
                  <a:srgbClr val="0000CC"/>
                </a:solidFill>
              </a:rPr>
              <a:t>, </a:t>
            </a:r>
            <a:r>
              <a:rPr lang="en-US" sz="3200" dirty="0" smtClean="0">
                <a:solidFill>
                  <a:srgbClr val="0000CC"/>
                </a:solidFill>
              </a:rPr>
              <a:t>diamond sensors</a:t>
            </a:r>
            <a:endParaRPr lang="en-US" sz="3200" dirty="0" smtClean="0">
              <a:solidFill>
                <a:srgbClr val="0000CC"/>
              </a:solidFill>
            </a:endParaRPr>
          </a:p>
          <a:p>
            <a:endParaRPr lang="en-US" sz="3200" dirty="0" smtClean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very high occupancy (-&gt; readout electronics)</a:t>
            </a:r>
          </a:p>
          <a:p>
            <a:endParaRPr lang="en-US" sz="3200" dirty="0" smtClean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efficiency to tag </a:t>
            </a:r>
            <a:r>
              <a:rPr lang="en-US" sz="3200" dirty="0" err="1" smtClean="0">
                <a:solidFill>
                  <a:srgbClr val="0000CC"/>
                </a:solidFill>
              </a:rPr>
              <a:t>h.e</a:t>
            </a:r>
            <a:r>
              <a:rPr lang="en-US" sz="3200" dirty="0" smtClean="0">
                <a:solidFill>
                  <a:srgbClr val="0000CC"/>
                </a:solidFill>
              </a:rPr>
              <a:t>. electrons w/background: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simulation studies </a:t>
            </a:r>
            <a:r>
              <a:rPr lang="en-US" sz="3200" b="1" dirty="0" smtClean="0">
                <a:solidFill>
                  <a:srgbClr val="0000CC"/>
                </a:solidFill>
              </a:rPr>
              <a:t>pending  </a:t>
            </a:r>
            <a:endParaRPr lang="en-US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0101"/>
            <a:ext cx="7772400" cy="3333681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rgbClr val="FF0000"/>
                </a:solidFill>
              </a:rPr>
              <a:t>Part I. Very Forward Region</a:t>
            </a:r>
            <a:br>
              <a:rPr lang="en-US" sz="4900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(closely linked to the Machine Detector Interface sections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of CDR Vol. 1)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 II. </a:t>
            </a: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0000CC"/>
                </a:solidFill>
              </a:rPr>
              <a:t>(not yet in CDR Vol. 2)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44624"/>
            <a:ext cx="19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II. </a:t>
            </a: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980728"/>
            <a:ext cx="7169591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From CLIC CDR Vol. 1 (Accelerator):</a:t>
            </a:r>
          </a:p>
          <a:p>
            <a:endParaRPr lang="en-US" sz="2800" dirty="0" smtClean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Polarisation</a:t>
            </a:r>
            <a:r>
              <a:rPr lang="en-US" sz="2800" dirty="0" smtClean="0">
                <a:solidFill>
                  <a:srgbClr val="FF0000"/>
                </a:solidFill>
              </a:rPr>
              <a:t> as </a:t>
            </a:r>
            <a:r>
              <a:rPr lang="en-US" sz="2800" b="1" dirty="0" smtClean="0">
                <a:solidFill>
                  <a:srgbClr val="FF0000"/>
                </a:solidFill>
              </a:rPr>
              <a:t>produced</a:t>
            </a:r>
            <a:r>
              <a:rPr lang="en-US" sz="2800" dirty="0" smtClean="0">
                <a:solidFill>
                  <a:srgbClr val="FF0000"/>
                </a:solidFill>
              </a:rPr>
              <a:t>, transported to the IP:</a:t>
            </a:r>
          </a:p>
          <a:p>
            <a:endParaRPr lang="en-US" sz="1200" b="1" dirty="0" smtClean="0"/>
          </a:p>
          <a:p>
            <a:r>
              <a:rPr lang="en-US" sz="2800" b="1" dirty="0" smtClean="0"/>
              <a:t>CLIC baseline design: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-&gt; electrons </a:t>
            </a:r>
            <a:r>
              <a:rPr lang="en-US" sz="2800" dirty="0" err="1" smtClean="0">
                <a:solidFill>
                  <a:srgbClr val="FF0000"/>
                </a:solidFill>
              </a:rPr>
              <a:t>polarised</a:t>
            </a:r>
            <a:r>
              <a:rPr lang="en-US" sz="2800" dirty="0" smtClean="0">
                <a:solidFill>
                  <a:srgbClr val="FF0000"/>
                </a:solidFill>
              </a:rPr>
              <a:t>,</a:t>
            </a:r>
            <a:r>
              <a:rPr lang="en-US" sz="2800" b="1" dirty="0" smtClean="0">
                <a:solidFill>
                  <a:srgbClr val="3425FB"/>
                </a:solidFill>
              </a:rPr>
              <a:t> 80%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-&gt; positrons </a:t>
            </a:r>
            <a:r>
              <a:rPr lang="en-US" sz="2800" dirty="0" err="1" smtClean="0">
                <a:solidFill>
                  <a:srgbClr val="FF0000"/>
                </a:solidFill>
              </a:rPr>
              <a:t>unpolarised</a:t>
            </a:r>
            <a:endParaRPr lang="en-US" sz="2800" dirty="0" smtClean="0">
              <a:solidFill>
                <a:srgbClr val="FF0000"/>
              </a:solidFill>
            </a:endParaRP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800" b="1" dirty="0" smtClean="0"/>
              <a:t>CLIC possible upgrade: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-&gt; positrons </a:t>
            </a:r>
            <a:r>
              <a:rPr lang="en-US" sz="2800" dirty="0" err="1" smtClean="0">
                <a:solidFill>
                  <a:srgbClr val="FF0000"/>
                </a:solidFill>
              </a:rPr>
              <a:t>polarised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4738" y="385287"/>
            <a:ext cx="9128653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dirty="0" smtClean="0"/>
          </a:p>
          <a:p>
            <a:r>
              <a:rPr lang="en-US" sz="2800" b="1" dirty="0" smtClean="0"/>
              <a:t>From CLIC CDR Vol. 1 (Accelerator):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Polarisation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measurement </a:t>
            </a:r>
            <a:r>
              <a:rPr lang="en-US" sz="2800" dirty="0" smtClean="0">
                <a:solidFill>
                  <a:srgbClr val="FF0000"/>
                </a:solidFill>
              </a:rPr>
              <a:t>in the BDS and beyond:</a:t>
            </a:r>
          </a:p>
          <a:p>
            <a:endParaRPr lang="en-US" sz="1200" b="1" dirty="0" smtClean="0"/>
          </a:p>
          <a:p>
            <a:r>
              <a:rPr lang="en-US" sz="2800" b="1" dirty="0" smtClean="0"/>
              <a:t>CLIC baseline design: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-&gt; analogous to ILC: Compton backscattering from laser beam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  (</a:t>
            </a:r>
            <a:r>
              <a:rPr lang="en-US" sz="2800" dirty="0" err="1" smtClean="0">
                <a:solidFill>
                  <a:srgbClr val="FF0000"/>
                </a:solidFill>
              </a:rPr>
              <a:t>polarimeter</a:t>
            </a:r>
            <a:r>
              <a:rPr lang="en-US" sz="2800" dirty="0" smtClean="0">
                <a:solidFill>
                  <a:srgbClr val="FF0000"/>
                </a:solidFill>
              </a:rPr>
              <a:t> in BDS);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  assume </a:t>
            </a:r>
            <a:r>
              <a:rPr lang="en-US" sz="2800" dirty="0" err="1" smtClean="0">
                <a:solidFill>
                  <a:srgbClr val="FF0000"/>
                </a:solidFill>
              </a:rPr>
              <a:t>polarimeter</a:t>
            </a:r>
            <a:r>
              <a:rPr lang="en-US" sz="2800" dirty="0" smtClean="0">
                <a:solidFill>
                  <a:srgbClr val="FF0000"/>
                </a:solidFill>
              </a:rPr>
              <a:t> accuracy of </a:t>
            </a:r>
            <a:r>
              <a:rPr lang="en-US" sz="2800" dirty="0" smtClean="0">
                <a:solidFill>
                  <a:srgbClr val="3425FB"/>
                </a:solidFill>
              </a:rPr>
              <a:t>0.3%</a:t>
            </a:r>
            <a:r>
              <a:rPr lang="en-US" sz="2800" dirty="0" smtClean="0">
                <a:solidFill>
                  <a:srgbClr val="FF0000"/>
                </a:solidFill>
              </a:rPr>
              <a:t> (cf. ILC)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800" b="1" dirty="0" smtClean="0"/>
              <a:t>No </a:t>
            </a:r>
            <a:r>
              <a:rPr lang="en-US" sz="2800" b="1" dirty="0" err="1" smtClean="0"/>
              <a:t>polarimeter</a:t>
            </a:r>
            <a:r>
              <a:rPr lang="en-US" sz="2800" b="1" dirty="0" smtClean="0"/>
              <a:t> in the post-collision line (</a:t>
            </a:r>
            <a:r>
              <a:rPr lang="en-US" sz="2800" b="1" dirty="0" err="1" smtClean="0"/>
              <a:t>ie</a:t>
            </a:r>
            <a:r>
              <a:rPr lang="en-US" sz="2800" b="1" dirty="0" smtClean="0"/>
              <a:t>. after IP) !</a:t>
            </a:r>
          </a:p>
          <a:p>
            <a:r>
              <a:rPr lang="en-US" sz="2800" dirty="0" smtClean="0">
                <a:solidFill>
                  <a:srgbClr val="3425FB"/>
                </a:solidFill>
              </a:rPr>
              <a:t>(strong beam-beam effects  -&gt; 3x10</a:t>
            </a:r>
            <a:r>
              <a:rPr lang="en-US" sz="2800" baseline="30000" dirty="0" smtClean="0">
                <a:solidFill>
                  <a:srgbClr val="3425FB"/>
                </a:solidFill>
              </a:rPr>
              <a:t>8</a:t>
            </a:r>
            <a:r>
              <a:rPr lang="en-US" sz="2800" dirty="0" smtClean="0">
                <a:solidFill>
                  <a:srgbClr val="3425FB"/>
                </a:solidFill>
              </a:rPr>
              <a:t> coherent pairs / BX</a:t>
            </a:r>
          </a:p>
          <a:p>
            <a:r>
              <a:rPr lang="en-US" sz="2800" dirty="0" smtClean="0">
                <a:solidFill>
                  <a:srgbClr val="3425FB"/>
                </a:solidFill>
              </a:rPr>
              <a:t>  -&gt;  too much background after the IP)</a:t>
            </a:r>
          </a:p>
          <a:p>
            <a:endParaRPr lang="en-US" sz="1200" dirty="0" smtClean="0">
              <a:solidFill>
                <a:srgbClr val="3425FB"/>
              </a:solidFill>
            </a:endParaRPr>
          </a:p>
          <a:p>
            <a:r>
              <a:rPr lang="en-US" sz="2800" b="1" dirty="0" smtClean="0"/>
              <a:t>-&gt; rely on spin tracking calculations through 700m of BDS</a:t>
            </a:r>
          </a:p>
          <a:p>
            <a:endParaRPr lang="en-US" sz="1200" b="1" dirty="0" smtClean="0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44624"/>
            <a:ext cx="19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II. </a:t>
            </a: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44624"/>
            <a:ext cx="19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II. </a:t>
            </a: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60" y="385287"/>
            <a:ext cx="9143999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r>
              <a:rPr lang="en-US" sz="2800" b="1" dirty="0" err="1" smtClean="0">
                <a:solidFill>
                  <a:srgbClr val="FF0000"/>
                </a:solidFill>
              </a:rPr>
              <a:t>Depolarisation</a:t>
            </a:r>
            <a:r>
              <a:rPr lang="en-US" sz="2800" b="1" dirty="0" smtClean="0">
                <a:solidFill>
                  <a:srgbClr val="FF0000"/>
                </a:solidFill>
              </a:rPr>
              <a:t> at the IP – important at 3 </a:t>
            </a:r>
            <a:r>
              <a:rPr lang="en-US" sz="2800" b="1" dirty="0" err="1" smtClean="0">
                <a:solidFill>
                  <a:srgbClr val="FF0000"/>
                </a:solidFill>
              </a:rPr>
              <a:t>TeV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</a:p>
          <a:p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3425FB"/>
                </a:solidFill>
              </a:rPr>
              <a:t>various recent papers – </a:t>
            </a:r>
          </a:p>
          <a:p>
            <a:r>
              <a:rPr lang="en-US" sz="2800" dirty="0" smtClean="0">
                <a:solidFill>
                  <a:srgbClr val="3425FB"/>
                </a:solidFill>
              </a:rPr>
              <a:t>luminosity weighted </a:t>
            </a:r>
            <a:r>
              <a:rPr lang="en-US" sz="2800" dirty="0" err="1" smtClean="0">
                <a:solidFill>
                  <a:srgbClr val="3425FB"/>
                </a:solidFill>
              </a:rPr>
              <a:t>depolarisation</a:t>
            </a:r>
            <a:r>
              <a:rPr lang="en-US" sz="2800" dirty="0" smtClean="0">
                <a:solidFill>
                  <a:srgbClr val="3425FB"/>
                </a:solidFill>
              </a:rPr>
              <a:t> found to be</a:t>
            </a:r>
          </a:p>
          <a:p>
            <a:r>
              <a:rPr lang="en-US" sz="2800" dirty="0" smtClean="0">
                <a:solidFill>
                  <a:srgbClr val="3425FB"/>
                </a:solidFill>
              </a:rPr>
              <a:t>approx.  3 - 5% </a:t>
            </a:r>
          </a:p>
          <a:p>
            <a:endParaRPr lang="en-US" sz="2800" b="1" dirty="0" smtClean="0">
              <a:solidFill>
                <a:srgbClr val="3425FB"/>
              </a:solidFill>
            </a:endParaRPr>
          </a:p>
          <a:p>
            <a:r>
              <a:rPr lang="en-US" sz="2800" b="1" dirty="0" smtClean="0">
                <a:solidFill>
                  <a:srgbClr val="3425FB"/>
                </a:solidFill>
              </a:rPr>
              <a:t>What is the uncertainty of such a calculated </a:t>
            </a:r>
            <a:r>
              <a:rPr lang="en-US" sz="2800" b="1" dirty="0" err="1" smtClean="0">
                <a:solidFill>
                  <a:srgbClr val="3425FB"/>
                </a:solidFill>
              </a:rPr>
              <a:t>depolarisation</a:t>
            </a:r>
            <a:r>
              <a:rPr lang="en-US" sz="2800" b="1" dirty="0" smtClean="0">
                <a:solidFill>
                  <a:srgbClr val="3425FB"/>
                </a:solidFill>
              </a:rPr>
              <a:t> </a:t>
            </a:r>
            <a:r>
              <a:rPr lang="en-US" sz="2800" b="1" dirty="0" smtClean="0">
                <a:solidFill>
                  <a:srgbClr val="3425FB"/>
                </a:solidFill>
              </a:rPr>
              <a:t>?</a:t>
            </a:r>
            <a:endParaRPr lang="en-US" sz="2000" b="1" dirty="0" smtClean="0"/>
          </a:p>
          <a:p>
            <a:r>
              <a:rPr lang="en-US" sz="2000" b="1" dirty="0" smtClean="0"/>
              <a:t>Cf. D. Schulte: </a:t>
            </a:r>
          </a:p>
          <a:p>
            <a:r>
              <a:rPr lang="en-US" sz="2000" b="1" dirty="0" err="1" smtClean="0"/>
              <a:t>depolarisation</a:t>
            </a:r>
            <a:r>
              <a:rPr lang="en-US" sz="2000" b="1" dirty="0" smtClean="0"/>
              <a:t> is less pronounced at the high-energy end of the l</a:t>
            </a:r>
            <a:r>
              <a:rPr lang="en-US" sz="2000" b="1" dirty="0" smtClean="0"/>
              <a:t>uminosity spectrum</a:t>
            </a:r>
            <a:endParaRPr lang="en-US" sz="2000" b="1" dirty="0" smtClean="0"/>
          </a:p>
          <a:p>
            <a:endParaRPr lang="en-US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44624"/>
            <a:ext cx="19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II. </a:t>
            </a: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60" y="385287"/>
            <a:ext cx="9143999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Plans for CDR Vol. 2:</a:t>
            </a:r>
          </a:p>
          <a:p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3425FB"/>
                </a:solidFill>
              </a:rPr>
              <a:t>Insert a section into chapter 1 (physics potential)</a:t>
            </a:r>
          </a:p>
          <a:p>
            <a:r>
              <a:rPr lang="en-US" sz="2800" dirty="0" smtClean="0"/>
              <a:t>describing the benefits of </a:t>
            </a:r>
            <a:r>
              <a:rPr lang="en-US" sz="2800" dirty="0" err="1" smtClean="0"/>
              <a:t>polarisation</a:t>
            </a:r>
            <a:r>
              <a:rPr lang="en-US" sz="2800" dirty="0" smtClean="0"/>
              <a:t> in</a:t>
            </a:r>
          </a:p>
          <a:p>
            <a:r>
              <a:rPr lang="en-US" sz="2800" b="1" dirty="0" smtClean="0">
                <a:solidFill>
                  <a:srgbClr val="3425FB"/>
                </a:solidFill>
              </a:rPr>
              <a:t>	</a:t>
            </a:r>
            <a:r>
              <a:rPr lang="en-US" sz="2800" dirty="0" smtClean="0">
                <a:solidFill>
                  <a:srgbClr val="3425FB"/>
                </a:solidFill>
              </a:rPr>
              <a:t>a) </a:t>
            </a:r>
            <a:r>
              <a:rPr lang="en-US" sz="2800" dirty="0" err="1" smtClean="0">
                <a:solidFill>
                  <a:srgbClr val="3425FB"/>
                </a:solidFill>
              </a:rPr>
              <a:t>chargino-neutralino</a:t>
            </a:r>
            <a:r>
              <a:rPr lang="en-US" sz="2800" dirty="0" smtClean="0">
                <a:solidFill>
                  <a:srgbClr val="3425FB"/>
                </a:solidFill>
              </a:rPr>
              <a:t> benchmark channel</a:t>
            </a:r>
          </a:p>
          <a:p>
            <a:r>
              <a:rPr lang="en-US" sz="2800" dirty="0" smtClean="0">
                <a:solidFill>
                  <a:srgbClr val="3425FB"/>
                </a:solidFill>
              </a:rPr>
              <a:t>	b) Z’ at 10 </a:t>
            </a:r>
            <a:r>
              <a:rPr lang="en-US" sz="2800" dirty="0" err="1" smtClean="0">
                <a:solidFill>
                  <a:srgbClr val="3425FB"/>
                </a:solidFill>
              </a:rPr>
              <a:t>TeV</a:t>
            </a:r>
            <a:endParaRPr lang="en-US" sz="2800" dirty="0" smtClean="0">
              <a:solidFill>
                <a:srgbClr val="3425FB"/>
              </a:solidFill>
            </a:endParaRPr>
          </a:p>
          <a:p>
            <a:r>
              <a:rPr lang="en-US" sz="2800" dirty="0" smtClean="0"/>
              <a:t>assuming “ad hoc” accuracy of </a:t>
            </a:r>
            <a:r>
              <a:rPr lang="en-US" sz="2800" dirty="0" err="1" smtClean="0"/>
              <a:t>polarisation</a:t>
            </a:r>
            <a:endParaRPr lang="en-US" sz="2800" dirty="0" smtClean="0">
              <a:solidFill>
                <a:srgbClr val="3425FB"/>
              </a:solidFill>
            </a:endParaRPr>
          </a:p>
          <a:p>
            <a:endParaRPr lang="en-US" sz="2800" dirty="0" smtClean="0">
              <a:solidFill>
                <a:srgbClr val="3425FB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longer term:</a:t>
            </a:r>
          </a:p>
          <a:p>
            <a:r>
              <a:rPr lang="en-US" sz="2800" b="1" dirty="0" smtClean="0">
                <a:solidFill>
                  <a:srgbClr val="0000CC"/>
                </a:solidFill>
              </a:rPr>
              <a:t>assess accuracy of </a:t>
            </a:r>
            <a:r>
              <a:rPr lang="en-US" sz="2800" b="1" dirty="0" err="1" smtClean="0">
                <a:solidFill>
                  <a:srgbClr val="0000CC"/>
                </a:solidFill>
              </a:rPr>
              <a:t>polarisation</a:t>
            </a:r>
            <a:r>
              <a:rPr lang="en-US" sz="2800" b="1" dirty="0" smtClean="0">
                <a:solidFill>
                  <a:srgbClr val="0000CC"/>
                </a:solidFill>
              </a:rPr>
              <a:t> (vs. </a:t>
            </a:r>
            <a:r>
              <a:rPr lang="en-US" sz="2800" b="1" dirty="0" err="1" smtClean="0">
                <a:solidFill>
                  <a:srgbClr val="0000CC"/>
                </a:solidFill>
              </a:rPr>
              <a:t>depolarisation</a:t>
            </a:r>
            <a:r>
              <a:rPr lang="en-US" sz="2800" b="1" dirty="0" smtClean="0">
                <a:solidFill>
                  <a:srgbClr val="0000CC"/>
                </a:solidFill>
              </a:rPr>
              <a:t>);</a:t>
            </a:r>
          </a:p>
          <a:p>
            <a:r>
              <a:rPr lang="en-US" sz="2800" dirty="0" smtClean="0">
                <a:solidFill>
                  <a:srgbClr val="0000CC"/>
                </a:solidFill>
              </a:rPr>
              <a:t>investigate measuring the “effective </a:t>
            </a:r>
            <a:r>
              <a:rPr lang="en-US" sz="2800" dirty="0" err="1" smtClean="0">
                <a:solidFill>
                  <a:srgbClr val="0000CC"/>
                </a:solidFill>
              </a:rPr>
              <a:t>polarisation</a:t>
            </a:r>
            <a:r>
              <a:rPr lang="en-US" sz="2800" dirty="0" smtClean="0">
                <a:solidFill>
                  <a:srgbClr val="0000CC"/>
                </a:solidFill>
              </a:rPr>
              <a:t>”</a:t>
            </a:r>
          </a:p>
          <a:p>
            <a:r>
              <a:rPr lang="en-US" sz="2800" dirty="0" smtClean="0">
                <a:solidFill>
                  <a:srgbClr val="0000CC"/>
                </a:solidFill>
              </a:rPr>
              <a:t>via physics channels, </a:t>
            </a:r>
            <a:r>
              <a:rPr lang="en-US" sz="2800" b="1" dirty="0" smtClean="0">
                <a:solidFill>
                  <a:srgbClr val="0000CC"/>
                </a:solidFill>
              </a:rPr>
              <a:t>e.g. WW production, single W prod.</a:t>
            </a:r>
          </a:p>
          <a:p>
            <a:endParaRPr lang="en-US" sz="2800" dirty="0" smtClean="0">
              <a:solidFill>
                <a:srgbClr val="3425FB"/>
              </a:solidFill>
            </a:endParaRPr>
          </a:p>
          <a:p>
            <a:endParaRPr lang="en-US" sz="1200" b="1" dirty="0" smtClean="0"/>
          </a:p>
          <a:p>
            <a:endParaRPr lang="en-US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Spare Slides Part I (VF)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360" t="12000" r="4596" b="13000"/>
          <a:stretch>
            <a:fillRect/>
          </a:stretch>
        </p:blipFill>
        <p:spPr bwMode="auto">
          <a:xfrm>
            <a:off x="9" y="1048870"/>
            <a:ext cx="9119513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 l="12694" t="11611" r="14602" b="13668"/>
          <a:stretch>
            <a:fillRect/>
          </a:stretch>
        </p:blipFill>
        <p:spPr bwMode="auto">
          <a:xfrm>
            <a:off x="126938" y="718457"/>
            <a:ext cx="8154913" cy="523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67006" y="5865223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Fig. 9.3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41565" y="2064347"/>
            <a:ext cx="9248176" cy="431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6370" y="3"/>
            <a:ext cx="6661241" cy="207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4280" y="471039"/>
            <a:ext cx="7841673" cy="591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11378" y="249369"/>
            <a:ext cx="2929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ILC 500 </a:t>
            </a:r>
            <a:r>
              <a:rPr lang="en-US" sz="4400" dirty="0" err="1" smtClean="0">
                <a:solidFill>
                  <a:srgbClr val="FF0000"/>
                </a:solidFill>
              </a:rPr>
              <a:t>GeV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2069" y="5669280"/>
            <a:ext cx="3288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S. </a:t>
            </a:r>
            <a:r>
              <a:rPr lang="en-US" sz="2400" dirty="0" err="1" smtClean="0">
                <a:solidFill>
                  <a:srgbClr val="FF0000"/>
                </a:solidFill>
              </a:rPr>
              <a:t>Lukic</a:t>
            </a:r>
            <a:r>
              <a:rPr lang="en-US" sz="2400" dirty="0" smtClean="0">
                <a:solidFill>
                  <a:srgbClr val="FF0000"/>
                </a:solidFill>
              </a:rPr>
              <a:t>, VINCA, Belgrade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6" name="Picture 5" descr="CLIC_ILD_xz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75647" y="65301"/>
            <a:ext cx="6083473" cy="66913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67006" y="5865223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Fig. 3.1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5127" y="429486"/>
            <a:ext cx="7758546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11378" y="249369"/>
            <a:ext cx="33014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very first look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069" y="5669280"/>
            <a:ext cx="3288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S. </a:t>
            </a:r>
            <a:r>
              <a:rPr lang="en-US" sz="2400" dirty="0" err="1" smtClean="0">
                <a:solidFill>
                  <a:srgbClr val="FF0000"/>
                </a:solidFill>
              </a:rPr>
              <a:t>Lukic</a:t>
            </a:r>
            <a:r>
              <a:rPr lang="en-US" sz="2400" dirty="0" smtClean="0">
                <a:solidFill>
                  <a:srgbClr val="FF0000"/>
                </a:solidFill>
              </a:rPr>
              <a:t>, VINCA, Belgrade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908720"/>
            <a:ext cx="784887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412776"/>
            <a:ext cx="856895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260648"/>
            <a:ext cx="2712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Andre </a:t>
            </a:r>
            <a:r>
              <a:rPr lang="en-US" sz="4000" dirty="0" err="1" smtClean="0">
                <a:solidFill>
                  <a:srgbClr val="FF0000"/>
                </a:solidFill>
              </a:rPr>
              <a:t>Sailer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CDR Review Very Forward / </a:t>
            </a:r>
            <a:r>
              <a:rPr lang="en-US" dirty="0" err="1" smtClean="0"/>
              <a:t>Polarisation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196753"/>
            <a:ext cx="9100416" cy="480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LIC-Logo-Col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260648"/>
            <a:ext cx="2712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Andre </a:t>
            </a:r>
            <a:r>
              <a:rPr lang="en-US" sz="4000" dirty="0" err="1" smtClean="0">
                <a:solidFill>
                  <a:srgbClr val="FF0000"/>
                </a:solidFill>
              </a:rPr>
              <a:t>Sailer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6512" y="1201802"/>
            <a:ext cx="9164436" cy="481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9512" y="260648"/>
            <a:ext cx="2712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Andre </a:t>
            </a:r>
            <a:r>
              <a:rPr lang="en-US" sz="4000" dirty="0" err="1" smtClean="0">
                <a:solidFill>
                  <a:srgbClr val="FF0000"/>
                </a:solidFill>
              </a:rPr>
              <a:t>Sailer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628803"/>
            <a:ext cx="8860083" cy="437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260648"/>
            <a:ext cx="2712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Andre </a:t>
            </a:r>
            <a:r>
              <a:rPr lang="en-US" sz="4000" dirty="0" err="1" smtClean="0">
                <a:solidFill>
                  <a:srgbClr val="FF0000"/>
                </a:solidFill>
              </a:rPr>
              <a:t>Sailer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" y="1149927"/>
            <a:ext cx="9237318" cy="359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93279"/>
            <a:ext cx="9061921" cy="332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Spare Slides Part II (Pol.)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6512" y="4039582"/>
            <a:ext cx="9120697" cy="290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57497" y="568573"/>
            <a:ext cx="7421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Vol. 1, DRAFT section on “Main Beam Injectors”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36511" y="1792707"/>
            <a:ext cx="9200975" cy="155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4175449" y="2238825"/>
            <a:ext cx="4860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-36511" y="2484653"/>
            <a:ext cx="12596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6"/>
          <p:cNvSpPr txBox="1">
            <a:spLocks/>
          </p:cNvSpPr>
          <p:nvPr/>
        </p:nvSpPr>
        <p:spPr>
          <a:xfrm>
            <a:off x="6516689" y="67362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19691E-7EFB-414B-BEE1-04EA420C372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980728"/>
            <a:ext cx="7376315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Physics and Detector Aspects</a:t>
            </a:r>
          </a:p>
          <a:p>
            <a:endParaRPr lang="en-US" sz="3200" dirty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-&gt; close the forward detector acceptance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(</a:t>
            </a:r>
            <a:r>
              <a:rPr lang="en-US" sz="3200" dirty="0" err="1" smtClean="0">
                <a:solidFill>
                  <a:srgbClr val="0000CC"/>
                </a:solidFill>
              </a:rPr>
              <a:t>ECal</a:t>
            </a:r>
            <a:r>
              <a:rPr lang="en-US" sz="3200" dirty="0" smtClean="0">
                <a:solidFill>
                  <a:srgbClr val="0000CC"/>
                </a:solidFill>
              </a:rPr>
              <a:t> </a:t>
            </a:r>
            <a:r>
              <a:rPr lang="en-US" sz="3200" dirty="0" err="1" smtClean="0">
                <a:solidFill>
                  <a:srgbClr val="0000CC"/>
                </a:solidFill>
              </a:rPr>
              <a:t>endcap</a:t>
            </a:r>
            <a:r>
              <a:rPr lang="en-US" sz="3200" dirty="0" smtClean="0">
                <a:solidFill>
                  <a:srgbClr val="0000CC"/>
                </a:solidFill>
              </a:rPr>
              <a:t> -&gt; </a:t>
            </a:r>
            <a:r>
              <a:rPr lang="en-US" sz="3200" dirty="0" err="1" smtClean="0">
                <a:solidFill>
                  <a:srgbClr val="0000CC"/>
                </a:solidFill>
              </a:rPr>
              <a:t>LumiCal</a:t>
            </a:r>
            <a:r>
              <a:rPr lang="en-US" sz="3200" dirty="0" smtClean="0">
                <a:solidFill>
                  <a:srgbClr val="0000CC"/>
                </a:solidFill>
              </a:rPr>
              <a:t> -&gt; </a:t>
            </a:r>
            <a:r>
              <a:rPr lang="en-US" sz="3200" dirty="0" err="1" smtClean="0">
                <a:solidFill>
                  <a:srgbClr val="0000CC"/>
                </a:solidFill>
              </a:rPr>
              <a:t>BeamCal</a:t>
            </a:r>
            <a:r>
              <a:rPr lang="en-US" sz="3200" dirty="0" smtClean="0">
                <a:solidFill>
                  <a:srgbClr val="0000CC"/>
                </a:solidFill>
              </a:rPr>
              <a:t>) 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 		         </a:t>
            </a:r>
            <a:r>
              <a:rPr lang="en-US" sz="2800" dirty="0" smtClean="0">
                <a:solidFill>
                  <a:srgbClr val="FF0000"/>
                </a:solidFill>
              </a:rPr>
              <a:t>110-&gt;38        46-&gt;10         </a:t>
            </a:r>
            <a:r>
              <a:rPr lang="en-US" sz="2800" dirty="0" err="1" smtClean="0">
                <a:solidFill>
                  <a:srgbClr val="FF0000"/>
                </a:solidFill>
              </a:rPr>
              <a:t>mrad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                                 </a:t>
            </a:r>
            <a:r>
              <a:rPr lang="en-US" sz="2800" dirty="0" err="1" smtClean="0"/>
              <a:t>centred</a:t>
            </a:r>
            <a:r>
              <a:rPr lang="en-US" sz="2800" dirty="0" smtClean="0"/>
              <a:t> on outgoing beam axis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-&gt; precision luminosity measurement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(</a:t>
            </a:r>
            <a:r>
              <a:rPr lang="en-US" sz="3200" dirty="0" err="1" smtClean="0">
                <a:solidFill>
                  <a:srgbClr val="0000CC"/>
                </a:solidFill>
              </a:rPr>
              <a:t>LumiCal</a:t>
            </a:r>
            <a:r>
              <a:rPr lang="en-US" sz="3200" dirty="0" smtClean="0">
                <a:solidFill>
                  <a:srgbClr val="0000CC"/>
                </a:solidFill>
              </a:rPr>
              <a:t>)</a:t>
            </a:r>
          </a:p>
          <a:p>
            <a:endParaRPr lang="en-US" sz="32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27548" y="640581"/>
            <a:ext cx="7674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Vol. 1, DRAFT section on “Beam Delivery System”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1720" y="1661758"/>
            <a:ext cx="9123569" cy="230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32152" y="3659375"/>
            <a:ext cx="3559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Note: this is the </a:t>
            </a:r>
            <a:r>
              <a:rPr lang="en-US" b="1" i="1" dirty="0" smtClean="0">
                <a:solidFill>
                  <a:srgbClr val="FF0000"/>
                </a:solidFill>
              </a:rPr>
              <a:t>statistical</a:t>
            </a:r>
            <a:r>
              <a:rPr lang="en-US" dirty="0" smtClean="0">
                <a:solidFill>
                  <a:srgbClr val="FF0000"/>
                </a:solidFill>
              </a:rPr>
              <a:t> accuracy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80528" y="5319359"/>
            <a:ext cx="9445701" cy="567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5"/>
          <p:cNvSpPr txBox="1">
            <a:spLocks/>
          </p:cNvSpPr>
          <p:nvPr/>
        </p:nvSpPr>
        <p:spPr>
          <a:xfrm>
            <a:off x="6541488" y="68082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19691E-7EFB-414B-BEE1-04EA420C372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7504" y="46738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3425FB"/>
                </a:solidFill>
              </a:rPr>
              <a:t>How different is the </a:t>
            </a:r>
            <a:r>
              <a:rPr lang="en-US" b="1" dirty="0" err="1" smtClean="0">
                <a:solidFill>
                  <a:srgbClr val="3425FB"/>
                </a:solidFill>
              </a:rPr>
              <a:t>depolarisation</a:t>
            </a:r>
            <a:r>
              <a:rPr lang="en-US" b="1" dirty="0" smtClean="0">
                <a:solidFill>
                  <a:srgbClr val="3425FB"/>
                </a:solidFill>
              </a:rPr>
              <a:t> for different “slices” of the luminosity spectrum ?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05081" y="908720"/>
            <a:ext cx="8312930" cy="5443812"/>
            <a:chOff x="205081" y="908720"/>
            <a:chExt cx="8312930" cy="5443812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908720"/>
              <a:ext cx="7906451" cy="5443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 rot="-2700000">
              <a:off x="205081" y="3081094"/>
              <a:ext cx="695408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err="1" smtClean="0">
                  <a:solidFill>
                    <a:srgbClr val="0000CC"/>
                  </a:solidFill>
                </a:rPr>
                <a:t>Jakob</a:t>
              </a:r>
              <a:r>
                <a:rPr lang="en-US" sz="4000" b="1" dirty="0" smtClean="0">
                  <a:solidFill>
                    <a:srgbClr val="0000CC"/>
                  </a:solidFill>
                </a:rPr>
                <a:t> </a:t>
              </a:r>
              <a:r>
                <a:rPr lang="en-US" sz="4000" b="1" dirty="0" err="1" smtClean="0">
                  <a:solidFill>
                    <a:srgbClr val="0000CC"/>
                  </a:solidFill>
                </a:rPr>
                <a:t>Esberg</a:t>
              </a:r>
              <a:r>
                <a:rPr lang="en-US" sz="4000" b="1" dirty="0" smtClean="0">
                  <a:solidFill>
                    <a:srgbClr val="0000CC"/>
                  </a:solidFill>
                </a:rPr>
                <a:t>, Aarhus University</a:t>
              </a:r>
            </a:p>
            <a:p>
              <a:r>
                <a:rPr lang="en-US" sz="4000" b="1" dirty="0" smtClean="0">
                  <a:solidFill>
                    <a:srgbClr val="0000CC"/>
                  </a:solidFill>
                </a:rPr>
                <a:t>VERY PRELIMINARY RESULT</a:t>
              </a:r>
              <a:endParaRPr lang="en-US" sz="4000" b="1" dirty="0">
                <a:solidFill>
                  <a:srgbClr val="0000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9" name="Picture 3" descr="AFerrari_newCLICparameters_EUROTeV_disrupted_bea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825" y="1028700"/>
            <a:ext cx="6518275" cy="4724400"/>
          </a:xfrm>
          <a:prstGeom prst="rect">
            <a:avLst/>
          </a:prstGeom>
          <a:noFill/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794500" y="4198938"/>
            <a:ext cx="20510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Arnaud Ferrari</a:t>
            </a:r>
          </a:p>
          <a:p>
            <a:r>
              <a:rPr lang="en-US" sz="1800" dirty="0"/>
              <a:t>EUROTEV-Report</a:t>
            </a:r>
          </a:p>
          <a:p>
            <a:r>
              <a:rPr lang="en-US" sz="1800" dirty="0"/>
              <a:t>2008-021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261720" y="787195"/>
            <a:ext cx="537256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disrupted beam at interaction point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8" name="Picture 15" descr="DSchulte_Sendai_March2008_coherent_pair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" y="1182688"/>
            <a:ext cx="6554788" cy="4779962"/>
          </a:xfrm>
          <a:prstGeom prst="rect">
            <a:avLst/>
          </a:prstGeom>
          <a:noFill/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594475" y="4570413"/>
            <a:ext cx="222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Daniel Schulte</a:t>
            </a:r>
          </a:p>
          <a:p>
            <a:r>
              <a:rPr lang="en-US" sz="1800"/>
              <a:t>Sendai, March 2008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622425" y="734187"/>
            <a:ext cx="516205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coherent pairs at interaction point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965" y="1374956"/>
            <a:ext cx="8687015" cy="384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07504" y="46738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425FB"/>
                </a:solidFill>
              </a:rPr>
              <a:t>Schematic of the CLIC </a:t>
            </a:r>
            <a:r>
              <a:rPr lang="en-US" dirty="0" err="1" smtClean="0">
                <a:solidFill>
                  <a:srgbClr val="3425FB"/>
                </a:solidFill>
              </a:rPr>
              <a:t>postcollision</a:t>
            </a:r>
            <a:r>
              <a:rPr lang="en-US" dirty="0" smtClean="0">
                <a:solidFill>
                  <a:srgbClr val="3425FB"/>
                </a:solidFill>
              </a:rPr>
              <a:t> line (side view)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36528" y="1310229"/>
            <a:ext cx="6616598" cy="50035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7504" y="46738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425FB"/>
                </a:solidFill>
              </a:rPr>
              <a:t>Particles after the Intermediate Dump of the PC line – nominal 3 </a:t>
            </a:r>
            <a:r>
              <a:rPr lang="en-US" dirty="0" err="1" smtClean="0">
                <a:solidFill>
                  <a:srgbClr val="3425FB"/>
                </a:solidFill>
              </a:rPr>
              <a:t>TeV</a:t>
            </a:r>
            <a:r>
              <a:rPr lang="en-US" dirty="0" smtClean="0">
                <a:solidFill>
                  <a:srgbClr val="3425FB"/>
                </a:solidFill>
              </a:rPr>
              <a:t> CLIC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06037" y="1466120"/>
            <a:ext cx="8572575" cy="3973427"/>
            <a:chOff x="1600200" y="2738531"/>
            <a:chExt cx="5943600" cy="2754886"/>
          </a:xfrm>
        </p:grpSpPr>
        <p:pic>
          <p:nvPicPr>
            <p:cNvPr id="8" name="Picture 7"/>
            <p:cNvPicPr/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600200" y="2738531"/>
              <a:ext cx="5943600" cy="1380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/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600200" y="4119595"/>
              <a:ext cx="5943600" cy="1373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Spare Slides CDR Volume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6260" y="1149929"/>
            <a:ext cx="8683250" cy="4955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91484" y="1149924"/>
            <a:ext cx="6628025" cy="463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pic>
        <p:nvPicPr>
          <p:cNvPr id="7" name="Picture 6" descr="CLIC_forward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7207" y="946382"/>
            <a:ext cx="8290545" cy="51296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2179" y="5939246"/>
            <a:ext cx="8762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Fig. 3.3 – very forward region as in the GEANT4 simulation (CLIC_ILD)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3604" y="471043"/>
            <a:ext cx="4951423" cy="314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59525" y="3034143"/>
            <a:ext cx="5520073" cy="320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7901" y="6123733"/>
            <a:ext cx="8492119" cy="81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99306" y="1454721"/>
            <a:ext cx="6325287" cy="38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214" y="1593270"/>
            <a:ext cx="8555829" cy="4254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37851" y="1482428"/>
            <a:ext cx="6134044" cy="325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04090" y="1052943"/>
            <a:ext cx="5767596" cy="560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37855" y="1108362"/>
            <a:ext cx="6175616" cy="4795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750" y="1177628"/>
            <a:ext cx="6245537" cy="481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62545" y="1246907"/>
            <a:ext cx="5544610" cy="425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668" y="1205342"/>
            <a:ext cx="8747073" cy="489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5019" y="554162"/>
            <a:ext cx="7966282" cy="181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11366" y="2466149"/>
            <a:ext cx="4415684" cy="419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99694" y="6012873"/>
            <a:ext cx="3864029" cy="25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/>
          <a:srcRect l="12103" t="13815" r="14660" b="14531"/>
          <a:stretch>
            <a:fillRect/>
          </a:stretch>
        </p:blipFill>
        <p:spPr bwMode="auto">
          <a:xfrm>
            <a:off x="10519" y="326810"/>
            <a:ext cx="8928992" cy="546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142" y="5865223"/>
            <a:ext cx="9021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Fig. 11.13 – very forward region as in the engineering model (</a:t>
            </a:r>
            <a:r>
              <a:rPr lang="en-US" sz="2400" dirty="0" err="1" smtClean="0"/>
              <a:t>CLIC_SiD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9447"/>
            <a:ext cx="5687959" cy="329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938" y="290935"/>
            <a:ext cx="431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CDR Volume 1 (Accelerator)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2509" y="2299839"/>
            <a:ext cx="5001491" cy="4100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980728"/>
            <a:ext cx="8777467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Beam / Accelerator Aspects  </a:t>
            </a:r>
            <a:r>
              <a:rPr lang="en-US" sz="3200" dirty="0" smtClean="0">
                <a:solidFill>
                  <a:srgbClr val="0000CC"/>
                </a:solidFill>
              </a:rPr>
              <a:t>-&gt; cf. CDR Vol. 1</a:t>
            </a:r>
          </a:p>
          <a:p>
            <a:endParaRPr lang="en-US" sz="3200" dirty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-&gt; final focusing and orbit – alignment, stability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    (QD0 and anti-solenoid; </a:t>
            </a:r>
          </a:p>
          <a:p>
            <a:r>
              <a:rPr lang="en-US" sz="3200" dirty="0" smtClean="0">
                <a:solidFill>
                  <a:srgbClr val="0000CC"/>
                </a:solidFill>
              </a:rPr>
              <a:t>     QD0 mechanical support)</a:t>
            </a:r>
          </a:p>
          <a:p>
            <a:endParaRPr lang="en-US" sz="3200" dirty="0" smtClean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0000CC"/>
                </a:solidFill>
              </a:rPr>
              <a:t>-&gt; intra train feedback</a:t>
            </a:r>
          </a:p>
          <a:p>
            <a:endParaRPr lang="en-US" sz="3200" dirty="0" smtClean="0">
              <a:solidFill>
                <a:srgbClr val="0000CC"/>
              </a:solidFill>
            </a:endParaRPr>
          </a:p>
          <a:p>
            <a:endParaRPr lang="en-US" sz="3200" dirty="0" smtClean="0">
              <a:solidFill>
                <a:srgbClr val="0000CC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(mostly) not in the scope of the present CDR review</a:t>
            </a:r>
          </a:p>
          <a:p>
            <a:endParaRPr lang="en-US" sz="3200" dirty="0" smtClean="0">
              <a:solidFill>
                <a:srgbClr val="0000CC"/>
              </a:solidFill>
            </a:endParaRPr>
          </a:p>
          <a:p>
            <a:endParaRPr lang="en-US" sz="3200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44624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Part I. Very Forward Region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709" y="1098295"/>
            <a:ext cx="8315738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QD0 </a:t>
            </a:r>
            <a:r>
              <a:rPr lang="en-US" sz="3200" b="1" dirty="0" err="1" smtClean="0">
                <a:solidFill>
                  <a:srgbClr val="0000CC"/>
                </a:solidFill>
              </a:rPr>
              <a:t>stabilisation</a:t>
            </a:r>
            <a:r>
              <a:rPr lang="en-US" sz="3200" b="1" dirty="0" smtClean="0">
                <a:solidFill>
                  <a:srgbClr val="0000CC"/>
                </a:solidFill>
              </a:rPr>
              <a:t> </a:t>
            </a:r>
            <a:r>
              <a:rPr lang="en-US" sz="3200" b="1" dirty="0" smtClean="0">
                <a:solidFill>
                  <a:srgbClr val="0000CC"/>
                </a:solidFill>
              </a:rPr>
              <a:t>  -   0.15 nm at 4 Hz</a:t>
            </a:r>
            <a:r>
              <a:rPr lang="en-US" sz="3200" dirty="0" smtClean="0"/>
              <a:t> </a:t>
            </a:r>
            <a:endParaRPr lang="en-US" sz="1200" dirty="0" smtClean="0"/>
          </a:p>
          <a:p>
            <a:r>
              <a:rPr lang="en-US" sz="1200" dirty="0" smtClean="0"/>
              <a:t>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compact detector/tunnel design (cf. H. </a:t>
            </a:r>
            <a:r>
              <a:rPr lang="en-US" sz="2400" dirty="0" err="1" smtClean="0"/>
              <a:t>Gerwig</a:t>
            </a:r>
            <a:r>
              <a:rPr lang="en-US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ring chicane shielding (cf. H. </a:t>
            </a:r>
            <a:r>
              <a:rPr lang="en-US" sz="2400" dirty="0" err="1" smtClean="0"/>
              <a:t>Gerwig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-&gt; CDR Vol. 1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support QD0 from a pre-isolator in the accelerator tunnel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choose hybrid solution for QD0 (perm. magnet, little cooling)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two-in-one support tube for QD0 and very forward calorimeters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active </a:t>
            </a:r>
            <a:r>
              <a:rPr lang="en-US" sz="2400" dirty="0" err="1" smtClean="0"/>
              <a:t>stabilisation</a:t>
            </a:r>
            <a:r>
              <a:rPr lang="en-US" sz="2400" dirty="0" smtClean="0"/>
              <a:t> system below QD0 </a:t>
            </a:r>
          </a:p>
          <a:p>
            <a:endParaRPr lang="en-US" sz="2400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38535"/>
            <a:ext cx="7772400" cy="3107781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LumiCal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BeamCal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/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Synergies with ILC, </a:t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collaboration in FCAL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0000CC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114931" y="116632"/>
            <a:ext cx="1065581" cy="9215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B901-3245-4EF7-8BE2-C51FFCBD5DE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 Very Forward / Polarisation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6815</TotalTime>
  <Words>1739</Words>
  <Application>Microsoft Office PowerPoint</Application>
  <PresentationFormat>On-screen Show (4:3)</PresentationFormat>
  <Paragraphs>420</Paragraphs>
  <Slides>60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Very Forward Region and Polarisation</vt:lpstr>
      <vt:lpstr>Part I. Very Forward Region  (closely linked to the Machine Detector Interface sections of CDR Vol. 1)  </vt:lpstr>
      <vt:lpstr>Slide 3</vt:lpstr>
      <vt:lpstr>Slide 4</vt:lpstr>
      <vt:lpstr>Slide 5</vt:lpstr>
      <vt:lpstr>Slide 6</vt:lpstr>
      <vt:lpstr>Slide 7</vt:lpstr>
      <vt:lpstr>Slide 8</vt:lpstr>
      <vt:lpstr>LumiCal and BeamCal  Synergies with ILC,  collaboration in FCAL 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Part II. Polarisation (not yet in CDR Vol. 2)</vt:lpstr>
      <vt:lpstr>Slide 21</vt:lpstr>
      <vt:lpstr>Slide 22</vt:lpstr>
      <vt:lpstr>Slide 23</vt:lpstr>
      <vt:lpstr>Slide 24</vt:lpstr>
      <vt:lpstr>Spare Slides Part I (VF)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Spare Slides Part II (Pol.)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Spare Slides CDR Volume 1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elsener</dc:creator>
  <cp:lastModifiedBy>elsener</cp:lastModifiedBy>
  <cp:revision>110</cp:revision>
  <dcterms:created xsi:type="dcterms:W3CDTF">2011-10-08T10:12:24Z</dcterms:created>
  <dcterms:modified xsi:type="dcterms:W3CDTF">2011-10-16T10:24:46Z</dcterms:modified>
</cp:coreProperties>
</file>