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367" r:id="rId3"/>
    <p:sldId id="326" r:id="rId4"/>
    <p:sldId id="332" r:id="rId5"/>
    <p:sldId id="333" r:id="rId6"/>
    <p:sldId id="345" r:id="rId7"/>
    <p:sldId id="352" r:id="rId8"/>
    <p:sldId id="346" r:id="rId9"/>
    <p:sldId id="365" r:id="rId10"/>
    <p:sldId id="347" r:id="rId11"/>
    <p:sldId id="366" r:id="rId12"/>
    <p:sldId id="348" r:id="rId13"/>
    <p:sldId id="349" r:id="rId14"/>
    <p:sldId id="350" r:id="rId15"/>
    <p:sldId id="351" r:id="rId16"/>
    <p:sldId id="329" r:id="rId17"/>
    <p:sldId id="355" r:id="rId18"/>
    <p:sldId id="330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8D9"/>
    <a:srgbClr val="FFE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CE6CD-9F5C-044C-B9A2-81A9C9BEAA02}" type="datetime1">
              <a:rPr lang="en-US" smtClean="0"/>
              <a:pPr/>
              <a:t>10/16/11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33594-C9F1-C547-A4DB-EBBEC395D0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607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9B420-ABEE-7442-8CDE-2431CDCAEC13}" type="datetime1">
              <a:rPr lang="en-US" smtClean="0"/>
              <a:pPr/>
              <a:t>10/16/11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5F20E-4F20-C145-996F-843DB8AC3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34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2954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 March 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905000" y="6477000"/>
            <a:ext cx="6324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400800"/>
            <a:ext cx="3810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9324" y="107967"/>
            <a:ext cx="6192511" cy="509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487" y="883882"/>
            <a:ext cx="4363134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904" y="883882"/>
            <a:ext cx="4364575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395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56443" y="6524406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7191" y="9768"/>
            <a:ext cx="7598972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5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28515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28515" y="65679"/>
            <a:ext cx="557456" cy="57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9" name="Picture 8" descr="clic-logo2010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393989" y="21455"/>
            <a:ext cx="669917" cy="675151"/>
          </a:xfrm>
          <a:prstGeom prst="rect">
            <a:avLst/>
          </a:prstGeom>
          <a:effectLst>
            <a:reflection stA="50000" endPos="9000" dir="5400000" sy="-100000" algn="bl" rotWithShape="0"/>
          </a:effectLst>
        </p:spPr>
      </p:pic>
      <p:grpSp>
        <p:nvGrpSpPr>
          <p:cNvPr id="11" name="Group 13"/>
          <p:cNvGrpSpPr>
            <a:grpSpLocks/>
          </p:cNvGrpSpPr>
          <p:nvPr userDrawn="1"/>
        </p:nvGrpSpPr>
        <p:grpSpPr bwMode="auto">
          <a:xfrm>
            <a:off x="242888" y="6658652"/>
            <a:ext cx="8349735" cy="168275"/>
            <a:chOff x="169" y="4585"/>
            <a:chExt cx="5796" cy="117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707" y="4591"/>
              <a:ext cx="25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158F53EA-8D89-CC4E-B881-8B146D431B14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>
                  <a:lnSpc>
                    <a:spcPct val="93000"/>
                  </a:lnSpc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/14</a:t>
              </a: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169" y="4591"/>
              <a:ext cx="65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 err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Lucie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 Linssen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137" y="4585"/>
              <a:ext cx="195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 defTabSz="827927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CLIC CDR review, Manchester, 19/10//2011</a:t>
              </a:r>
              <a:endParaRPr lang="en-GB" sz="1100" b="1" dirty="0">
                <a:solidFill>
                  <a:srgbClr val="000000"/>
                </a:solidFill>
                <a:latin typeface="Helvetica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+mn-lt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4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0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8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13636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5800" y="936421"/>
            <a:ext cx="7772400" cy="3429960"/>
          </a:xfrm>
          <a:solidFill>
            <a:srgbClr val="FFF8D9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4800" dirty="0" smtClean="0"/>
              <a:t>CLIC CDR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400" dirty="0" smtClean="0"/>
              <a:t>What are the next steps ?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1120623" y="4693858"/>
            <a:ext cx="6922981" cy="1685373"/>
          </a:xfrm>
        </p:spPr>
        <p:txBody>
          <a:bodyPr>
            <a:normAutofit/>
          </a:bodyPr>
          <a:lstStyle/>
          <a:p>
            <a:endParaRPr lang="en-US" sz="2595" dirty="0" smtClean="0"/>
          </a:p>
          <a:p>
            <a:r>
              <a:rPr lang="en-US" sz="2595" dirty="0" smtClean="0"/>
              <a:t>Lucie Linssen</a:t>
            </a:r>
          </a:p>
          <a:p>
            <a:r>
              <a:rPr lang="en-US" sz="2595" dirty="0"/>
              <a:t>o</a:t>
            </a:r>
            <a:r>
              <a:rPr lang="en-US" sz="2595" dirty="0" smtClean="0"/>
              <a:t>n behalf of the CLIC physics and detector study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194" y="1198166"/>
            <a:ext cx="896912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 CDR used: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Mokka</a:t>
            </a:r>
            <a:r>
              <a:rPr lang="en-US" dirty="0" smtClean="0"/>
              <a:t>/Marlin framework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SLIC / </a:t>
            </a:r>
            <a:r>
              <a:rPr lang="en-US" dirty="0" err="1" smtClean="0"/>
              <a:t>org.lcsim</a:t>
            </a:r>
            <a:r>
              <a:rPr lang="en-US" dirty="0" smtClean="0"/>
              <a:t> framework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Fortunately, for the CDR, we also made use of common tools:</a:t>
            </a:r>
          </a:p>
          <a:p>
            <a:endParaRPr lang="en-US" dirty="0"/>
          </a:p>
          <a:p>
            <a:r>
              <a:rPr lang="en-US" dirty="0" smtClean="0"/>
              <a:t>LCIO</a:t>
            </a:r>
          </a:p>
          <a:p>
            <a:r>
              <a:rPr lang="en-US" dirty="0" smtClean="0"/>
              <a:t>Event generation (WHIZARD + PYTHIA)</a:t>
            </a:r>
          </a:p>
          <a:p>
            <a:r>
              <a:rPr lang="en-US" dirty="0" smtClean="0"/>
              <a:t>ILCDIRAC grid production</a:t>
            </a:r>
          </a:p>
          <a:p>
            <a:r>
              <a:rPr lang="en-US" dirty="0" err="1" smtClean="0"/>
              <a:t>PandoraPFA</a:t>
            </a:r>
            <a:r>
              <a:rPr lang="en-US" dirty="0" smtClean="0"/>
              <a:t> / </a:t>
            </a:r>
            <a:r>
              <a:rPr lang="en-US" dirty="0" err="1" smtClean="0"/>
              <a:t>SLICPandora</a:t>
            </a:r>
            <a:r>
              <a:rPr lang="en-US" dirty="0" smtClean="0"/>
              <a:t> </a:t>
            </a:r>
            <a:r>
              <a:rPr lang="en-US" dirty="0" err="1" smtClean="0"/>
              <a:t>fo</a:t>
            </a:r>
            <a:r>
              <a:rPr lang="en-US" dirty="0" smtClean="0"/>
              <a:t> particle flow analysis</a:t>
            </a:r>
          </a:p>
          <a:p>
            <a:r>
              <a:rPr lang="en-US" dirty="0" smtClean="0"/>
              <a:t>LCFI for </a:t>
            </a:r>
            <a:r>
              <a:rPr lang="en-US" dirty="0" err="1" smtClean="0"/>
              <a:t>flavour</a:t>
            </a:r>
            <a:r>
              <a:rPr lang="en-US" dirty="0" smtClean="0"/>
              <a:t> tagging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In a next phase: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Further improvement of simulation tools =&gt; </a:t>
            </a:r>
            <a:r>
              <a:rPr lang="en-US" b="1" u="sng" dirty="0" smtClean="0">
                <a:solidFill>
                  <a:srgbClr val="FF0000"/>
                </a:solidFill>
              </a:rPr>
              <a:t>continuation of trend to have common tools 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3137868" y="1247504"/>
            <a:ext cx="225424" cy="862679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44709" y="1174194"/>
            <a:ext cx="443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Quite some overhead to work with two frameworks (each having their advantages and drawbacks)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389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 detector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8000" y="852555"/>
            <a:ext cx="8036469" cy="24006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Vertex detector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pixel technology </a:t>
            </a:r>
            <a:r>
              <a:rPr lang="en-US" dirty="0"/>
              <a:t>with small pixel sizes of O(20 </a:t>
            </a:r>
            <a:r>
              <a:rPr lang="en-US" dirty="0" err="1"/>
              <a:t>μm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hit </a:t>
            </a:r>
            <a:r>
              <a:rPr lang="en-US" dirty="0">
                <a:solidFill>
                  <a:srgbClr val="FF0000"/>
                </a:solidFill>
              </a:rPr>
              <a:t>time resolution of O(5 ns)</a:t>
            </a:r>
            <a:r>
              <a:rPr lang="en-US" dirty="0" smtClean="0"/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</a:t>
            </a:r>
            <a:r>
              <a:rPr lang="en-US" dirty="0"/>
              <a:t>(0.2% X0) material per layer;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high</a:t>
            </a:r>
            <a:r>
              <a:rPr lang="en-US" dirty="0"/>
              <a:t>-density </a:t>
            </a:r>
            <a:r>
              <a:rPr lang="en-US" dirty="0" smtClean="0"/>
              <a:t>interconnect, thinning </a:t>
            </a:r>
            <a:r>
              <a:rPr lang="en-US" dirty="0"/>
              <a:t>of wafers, ASICs or </a:t>
            </a:r>
            <a:r>
              <a:rPr lang="en-US" dirty="0" smtClean="0"/>
              <a:t>tiers;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low</a:t>
            </a:r>
            <a:r>
              <a:rPr lang="en-US" dirty="0"/>
              <a:t>-mass construction and </a:t>
            </a:r>
            <a:r>
              <a:rPr lang="en-US" dirty="0" smtClean="0"/>
              <a:t>services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Advanced </a:t>
            </a:r>
            <a:r>
              <a:rPr lang="en-US" dirty="0"/>
              <a:t>power reduction, power delivery, power pulsing and cooling </a:t>
            </a:r>
            <a:r>
              <a:rPr lang="en-US" dirty="0" smtClean="0"/>
              <a:t>developments</a:t>
            </a:r>
            <a:endParaRPr lang="en-US" dirty="0"/>
          </a:p>
        </p:txBody>
      </p:sp>
      <p:pic>
        <p:nvPicPr>
          <p:cNvPr id="5" name="Picture 4" descr="Screen Shot 2011-09-30 at 11.02.5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37" y="4384252"/>
            <a:ext cx="6781800" cy="18669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0" y="335745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CLIC timing requirements have a large impact on the vertex detector R&amp;D =&gt;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very challenging R</a:t>
            </a:r>
            <a:r>
              <a:rPr lang="en-US" b="1" dirty="0">
                <a:solidFill>
                  <a:srgbClr val="FF0000"/>
                </a:solidFill>
              </a:rPr>
              <a:t>&amp;D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726" y="5646542"/>
            <a:ext cx="85507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Fig. 4.1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988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Silicon strip tracking</a:t>
            </a:r>
            <a:endParaRPr lang="en-US" dirty="0"/>
          </a:p>
        </p:txBody>
      </p:sp>
      <p:pic>
        <p:nvPicPr>
          <p:cNvPr id="5" name="Picture 4" descr="Screen Shot 2011-09-29 at 7.19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681" y="1259904"/>
            <a:ext cx="4986909" cy="42417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1715" y="5538941"/>
            <a:ext cx="69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~2.9 hits/strip per 156 ns bunch train in FTD2, including safety factor</a:t>
            </a:r>
          </a:p>
          <a:p>
            <a:pPr algn="ctr"/>
            <a:r>
              <a:rPr lang="en-US" dirty="0" smtClean="0"/>
              <a:t>Similar situation in most inner barrel strip layers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=&gt; Requires technology choices and hardware R&amp;D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87103" y="816598"/>
            <a:ext cx="596830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High occupancies per bunch train in inner strip tracking layers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3366" y="4183140"/>
            <a:ext cx="85507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Fig. 5.8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210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Electronics and power delivery</a:t>
            </a:r>
            <a:endParaRPr lang="en-US" dirty="0"/>
          </a:p>
        </p:txBody>
      </p:sp>
      <p:pic>
        <p:nvPicPr>
          <p:cNvPr id="4" name="Picture 3" descr="Screen Shot 2011-09-29 at 7.32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91" y="1372462"/>
            <a:ext cx="8391211" cy="27057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4212" y="4174882"/>
            <a:ext cx="73043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Calorimeter electronics at 3 </a:t>
            </a:r>
            <a:r>
              <a:rPr lang="en-US" dirty="0" err="1" smtClean="0"/>
              <a:t>TeV</a:t>
            </a:r>
            <a:r>
              <a:rPr lang="en-US" dirty="0" smtClean="0"/>
              <a:t> requires: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12-14 bit </a:t>
            </a:r>
            <a:r>
              <a:rPr lang="en-US" dirty="0" err="1" smtClean="0"/>
              <a:t>pulseheight</a:t>
            </a:r>
            <a:r>
              <a:rPr lang="en-US" dirty="0" smtClean="0"/>
              <a:t> measurement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~1 ns time resolution for hits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Up to 5 hits per 156 ns </a:t>
            </a:r>
            <a:r>
              <a:rPr lang="en-US" dirty="0" err="1" smtClean="0"/>
              <a:t>bunchtrain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Very low power consumption, and power pulsing in addition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Requires electronics R&amp;D, going beyond ILC requirements in a few domains (</a:t>
            </a:r>
            <a:r>
              <a:rPr lang="en-US" b="1" dirty="0" err="1" smtClean="0">
                <a:solidFill>
                  <a:srgbClr val="FF0000"/>
                </a:solidFill>
              </a:rPr>
              <a:t>e.g.timing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multihit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1598" y="871650"/>
            <a:ext cx="5329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challenges in electronics. This is just an example.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070858"/>
            <a:ext cx="972066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Fig. 10.1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77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 and ancillary systems</a:t>
            </a:r>
            <a:endParaRPr lang="en-US" dirty="0"/>
          </a:p>
        </p:txBody>
      </p:sp>
      <p:pic>
        <p:nvPicPr>
          <p:cNvPr id="4" name="Picture 3" descr="Screen Shot 2011-09-29 at 7.55.2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909" y="890339"/>
            <a:ext cx="6862150" cy="45970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4476" y="5860660"/>
            <a:ext cx="841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Requires hardware R&amp;D on reinforced conductors, and movable services for push-pull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0610" y="4265976"/>
            <a:ext cx="85507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Fig. 7.3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66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Engineering and Integration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85424" y="974900"/>
            <a:ext cx="7922005" cy="4784730"/>
            <a:chOff x="646937" y="872086"/>
            <a:chExt cx="8440306" cy="5184558"/>
          </a:xfrm>
        </p:grpSpPr>
        <p:pic>
          <p:nvPicPr>
            <p:cNvPr id="4" name="Picture 3" descr="Screen Shot 2011-09-29 at 7.58.36 A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937" y="872086"/>
              <a:ext cx="7922005" cy="5184558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976760" y="2192630"/>
              <a:ext cx="1007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End coils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17309" y="2012900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Tungsten HCAL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49584" y="5044277"/>
              <a:ext cx="1055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Push-pull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17309" y="4205561"/>
              <a:ext cx="2569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Short detector length in z</a:t>
              </a:r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2947165" y="2288496"/>
              <a:ext cx="251588" cy="9373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5" idx="1"/>
            </p:cNvCxnSpPr>
            <p:nvPr/>
          </p:nvCxnSpPr>
          <p:spPr>
            <a:xfrm flipH="1">
              <a:off x="5043726" y="2197566"/>
              <a:ext cx="1473583" cy="36439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 flipV="1">
              <a:off x="6086016" y="4205561"/>
              <a:ext cx="431294" cy="187135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3330537" y="4205561"/>
              <a:ext cx="2659637" cy="623046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5043726" y="5247965"/>
              <a:ext cx="1305858" cy="16564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344476" y="5860660"/>
            <a:ext cx="8430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e.g. development of short detector length (z), detector movements, alignment, construction methods for tungsten HCAL, etc…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424" y="5389746"/>
            <a:ext cx="972066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Fig. 11.9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297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Summary/outlook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9019" y="884826"/>
            <a:ext cx="7954949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CLIC detector CDR were only possible thanks to years of ILC detector </a:t>
            </a:r>
            <a:r>
              <a:rPr lang="en-US" sz="2400" dirty="0" err="1" smtClean="0">
                <a:solidFill>
                  <a:srgbClr val="FF0000"/>
                </a:solidFill>
              </a:rPr>
              <a:t>optimisation</a:t>
            </a:r>
            <a:r>
              <a:rPr lang="en-US" sz="2400" dirty="0" smtClean="0">
                <a:solidFill>
                  <a:srgbClr val="FF0000"/>
                </a:solidFill>
              </a:rPr>
              <a:t> studies and R&amp;D.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Synergy with ILC will continue during the next project phase. </a:t>
            </a:r>
            <a:endParaRPr lang="en-US" sz="2400" dirty="0" smtClean="0">
              <a:solidFill>
                <a:srgbClr val="0000FF"/>
              </a:solidFill>
            </a:endParaRPr>
          </a:p>
          <a:p>
            <a:endParaRPr lang="en-US" sz="2400" dirty="0">
              <a:solidFill>
                <a:srgbClr val="0000FF"/>
              </a:solidFill>
            </a:endParaRP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Huge thank you </a:t>
            </a:r>
            <a:r>
              <a:rPr lang="en-US" sz="2400" dirty="0" smtClean="0">
                <a:solidFill>
                  <a:srgbClr val="FF0000"/>
                </a:solidFill>
              </a:rPr>
              <a:t>to the reviewers for their careful investigation of our work.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sz="2000" dirty="0" smtClean="0"/>
              <a:t>In case you would like to give your support to the physics case and R&amp;D towards a future linear collider based in CLIC technology, you are invited to sign up here:</a:t>
            </a:r>
          </a:p>
          <a:p>
            <a:r>
              <a:rPr lang="en-US" sz="2000" u="sng" dirty="0">
                <a:hlinkClick r:id="rId2"/>
              </a:rPr>
              <a:t>https://indico.cern.ch/conferenceDisplay.py?confId=136364</a:t>
            </a:r>
            <a:endParaRPr lang="en-US" sz="2000" dirty="0"/>
          </a:p>
          <a:p>
            <a:r>
              <a:rPr lang="en-US" sz="2000" dirty="0" smtClean="0"/>
              <a:t>Does not imply any formal commitment.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797072" y="2900068"/>
            <a:ext cx="1627932" cy="423152"/>
            <a:chOff x="3414399" y="4121666"/>
            <a:chExt cx="1627932" cy="423152"/>
          </a:xfrm>
        </p:grpSpPr>
        <p:sp>
          <p:nvSpPr>
            <p:cNvPr id="6" name="5-Point Star 5"/>
            <p:cNvSpPr/>
            <p:nvPr/>
          </p:nvSpPr>
          <p:spPr>
            <a:xfrm>
              <a:off x="3414399" y="4121666"/>
              <a:ext cx="431293" cy="423152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5-Point Star 6"/>
            <p:cNvSpPr/>
            <p:nvPr/>
          </p:nvSpPr>
          <p:spPr>
            <a:xfrm>
              <a:off x="4022052" y="4121666"/>
              <a:ext cx="431293" cy="423152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5-Point Star 7"/>
            <p:cNvSpPr/>
            <p:nvPr/>
          </p:nvSpPr>
          <p:spPr>
            <a:xfrm>
              <a:off x="4611038" y="4121666"/>
              <a:ext cx="431293" cy="423152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849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84216" y="2392818"/>
            <a:ext cx="6115777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</a:rPr>
              <a:t>SPARE SLIDES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With detailed plans for next 5 years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712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simulation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7900" y="852555"/>
            <a:ext cx="8036469" cy="323165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Simulation Studies and Detector </a:t>
            </a:r>
            <a:r>
              <a:rPr lang="en-US" sz="2400" b="1" dirty="0" err="1" smtClean="0">
                <a:solidFill>
                  <a:srgbClr val="0000FF"/>
                </a:solidFill>
              </a:rPr>
              <a:t>Optimisation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Origin and </a:t>
            </a:r>
            <a:r>
              <a:rPr lang="en-US" u="sng" dirty="0" smtClean="0">
                <a:solidFill>
                  <a:srgbClr val="FF0000"/>
                </a:solidFill>
              </a:rPr>
              <a:t>mitigation of high occupancies </a:t>
            </a:r>
            <a:r>
              <a:rPr lang="en-US" dirty="0" smtClean="0">
                <a:solidFill>
                  <a:srgbClr val="FF0000"/>
                </a:solidFill>
              </a:rPr>
              <a:t>in low-angle region of </a:t>
            </a:r>
            <a:r>
              <a:rPr lang="en-US" dirty="0" err="1" smtClean="0">
                <a:solidFill>
                  <a:srgbClr val="FF0000"/>
                </a:solidFill>
              </a:rPr>
              <a:t>endcap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calorimetry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FF0000"/>
                </a:solidFill>
              </a:rPr>
              <a:t>Location of QD0 </a:t>
            </a:r>
            <a:r>
              <a:rPr lang="en-US" dirty="0" smtClean="0">
                <a:solidFill>
                  <a:srgbClr val="FF0000"/>
                </a:solidFill>
              </a:rPr>
              <a:t>inside or outside the detector and impact on the physics;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Origin and mitigation of </a:t>
            </a:r>
            <a:r>
              <a:rPr lang="en-US" u="sng" dirty="0" smtClean="0">
                <a:solidFill>
                  <a:srgbClr val="FF0000"/>
                </a:solidFill>
              </a:rPr>
              <a:t>high TPC occupancies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Occupancies in inner tracking regions and related technology choices;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Detector </a:t>
            </a:r>
            <a:r>
              <a:rPr lang="en-US" dirty="0" err="1" smtClean="0">
                <a:solidFill>
                  <a:srgbClr val="FF0000"/>
                </a:solidFill>
              </a:rPr>
              <a:t>optimisation</a:t>
            </a:r>
            <a:r>
              <a:rPr lang="en-US" dirty="0" smtClean="0">
                <a:solidFill>
                  <a:srgbClr val="FF0000"/>
                </a:solidFill>
              </a:rPr>
              <a:t> and background suppression </a:t>
            </a:r>
            <a:r>
              <a:rPr lang="en-US" u="sng" dirty="0" smtClean="0">
                <a:solidFill>
                  <a:srgbClr val="FF0000"/>
                </a:solidFill>
              </a:rPr>
              <a:t>at intermediate centre-of-mass energies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Simulation studies </a:t>
            </a:r>
            <a:r>
              <a:rPr lang="en-US" dirty="0" smtClean="0">
                <a:solidFill>
                  <a:srgbClr val="008000"/>
                </a:solidFill>
              </a:rPr>
              <a:t>in support of </a:t>
            </a:r>
            <a:r>
              <a:rPr lang="en-US" u="sng" dirty="0" smtClean="0">
                <a:solidFill>
                  <a:srgbClr val="008000"/>
                </a:solidFill>
              </a:rPr>
              <a:t>detector development </a:t>
            </a:r>
            <a:r>
              <a:rPr lang="en-US" dirty="0" smtClean="0">
                <a:solidFill>
                  <a:srgbClr val="008000"/>
                </a:solidFill>
              </a:rPr>
              <a:t>and beam tests;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Implementation of the </a:t>
            </a:r>
            <a:r>
              <a:rPr lang="en-US" u="sng" dirty="0" smtClean="0">
                <a:solidFill>
                  <a:srgbClr val="008000"/>
                </a:solidFill>
              </a:rPr>
              <a:t>response of various detector readout technologies </a:t>
            </a:r>
            <a:r>
              <a:rPr lang="en-US" dirty="0" smtClean="0">
                <a:solidFill>
                  <a:srgbClr val="008000"/>
                </a:solidFill>
              </a:rPr>
              <a:t>in the full-detector simulations.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3" name="Picture 2" descr="Screen Shot 2011-09-30 at 9.49.1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00" y="4785645"/>
            <a:ext cx="2489200" cy="80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Physics at CLIC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620" y="852555"/>
            <a:ext cx="8036469" cy="406265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Physics at CLIC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Monitor the developments at the </a:t>
            </a:r>
            <a:r>
              <a:rPr lang="en-US" u="sng" dirty="0">
                <a:solidFill>
                  <a:srgbClr val="FF0000"/>
                </a:solidFill>
              </a:rPr>
              <a:t>LHC</a:t>
            </a:r>
            <a:r>
              <a:rPr lang="en-US" dirty="0">
                <a:solidFill>
                  <a:srgbClr val="FF0000"/>
                </a:solidFill>
              </a:rPr>
              <a:t> and report on their </a:t>
            </a:r>
            <a:r>
              <a:rPr lang="en-US" u="sng" dirty="0">
                <a:solidFill>
                  <a:srgbClr val="FF0000"/>
                </a:solidFill>
              </a:rPr>
              <a:t>implications</a:t>
            </a:r>
            <a:r>
              <a:rPr lang="en-US" dirty="0">
                <a:solidFill>
                  <a:srgbClr val="FF0000"/>
                </a:solidFill>
              </a:rPr>
              <a:t> for the physics potential </a:t>
            </a:r>
            <a:r>
              <a:rPr lang="en-US" dirty="0" smtClean="0">
                <a:solidFill>
                  <a:srgbClr val="FF0000"/>
                </a:solidFill>
              </a:rPr>
              <a:t>of CLIC; </a:t>
            </a:r>
            <a:r>
              <a:rPr lang="en-US" dirty="0" smtClean="0">
                <a:solidFill>
                  <a:srgbClr val="008000"/>
                </a:solidFill>
              </a:rPr>
              <a:t>&lt;= preferable in broad LC context</a:t>
            </a:r>
            <a:endParaRPr lang="en-US" dirty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Investigate </a:t>
            </a:r>
            <a:r>
              <a:rPr lang="en-US" dirty="0">
                <a:solidFill>
                  <a:srgbClr val="FF0000"/>
                </a:solidFill>
              </a:rPr>
              <a:t>the physics opportunities and challenges of a </a:t>
            </a:r>
            <a:r>
              <a:rPr lang="en-US" u="sng" dirty="0">
                <a:solidFill>
                  <a:srgbClr val="FF0000"/>
                </a:solidFill>
              </a:rPr>
              <a:t>staged approach</a:t>
            </a:r>
            <a:r>
              <a:rPr lang="en-US" dirty="0">
                <a:solidFill>
                  <a:srgbClr val="FF0000"/>
                </a:solidFill>
              </a:rPr>
              <a:t> to reaching the </a:t>
            </a:r>
            <a:r>
              <a:rPr lang="en-US" dirty="0" smtClean="0">
                <a:solidFill>
                  <a:srgbClr val="FF0000"/>
                </a:solidFill>
              </a:rPr>
              <a:t>highest energy </a:t>
            </a:r>
            <a:r>
              <a:rPr lang="en-US" dirty="0">
                <a:solidFill>
                  <a:srgbClr val="FF0000"/>
                </a:solidFill>
              </a:rPr>
              <a:t>of the CLIC machine;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Investigate </a:t>
            </a:r>
            <a:r>
              <a:rPr lang="en-US" dirty="0">
                <a:solidFill>
                  <a:srgbClr val="FF0000"/>
                </a:solidFill>
              </a:rPr>
              <a:t>the relative merits of electron </a:t>
            </a:r>
            <a:r>
              <a:rPr lang="en-US" u="sng" dirty="0" err="1">
                <a:solidFill>
                  <a:srgbClr val="FF0000"/>
                </a:solidFill>
              </a:rPr>
              <a:t>polarisation</a:t>
            </a:r>
            <a:r>
              <a:rPr lang="en-US" dirty="0">
                <a:solidFill>
                  <a:srgbClr val="FF0000"/>
                </a:solidFill>
              </a:rPr>
              <a:t> versus electron and positron combined </a:t>
            </a:r>
            <a:r>
              <a:rPr lang="en-US" dirty="0" err="1">
                <a:solidFill>
                  <a:srgbClr val="FF0000"/>
                </a:solidFill>
              </a:rPr>
              <a:t>polarisation</a:t>
            </a:r>
            <a:r>
              <a:rPr lang="en-US" dirty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FF0000"/>
                </a:solidFill>
              </a:rPr>
              <a:t>Study </a:t>
            </a:r>
            <a:r>
              <a:rPr lang="en-US" u="sng" dirty="0">
                <a:solidFill>
                  <a:srgbClr val="FF0000"/>
                </a:solidFill>
              </a:rPr>
              <a:t>a </a:t>
            </a:r>
            <a:r>
              <a:rPr lang="en-US" u="sng" dirty="0" err="1">
                <a:solidFill>
                  <a:srgbClr val="FF0000"/>
                </a:solidFill>
              </a:rPr>
              <a:t>supersymmetric</a:t>
            </a:r>
            <a:r>
              <a:rPr lang="en-US" u="sng" dirty="0">
                <a:solidFill>
                  <a:srgbClr val="FF0000"/>
                </a:solidFill>
              </a:rPr>
              <a:t> benchmark model point in full detail </a:t>
            </a:r>
            <a:r>
              <a:rPr lang="en-US" dirty="0">
                <a:solidFill>
                  <a:srgbClr val="FF0000"/>
                </a:solidFill>
              </a:rPr>
              <a:t>to determine all the masses </a:t>
            </a:r>
            <a:r>
              <a:rPr lang="en-US" dirty="0" smtClean="0">
                <a:solidFill>
                  <a:srgbClr val="FF0000"/>
                </a:solidFill>
              </a:rPr>
              <a:t>and mixings </a:t>
            </a:r>
            <a:r>
              <a:rPr lang="en-US" dirty="0">
                <a:solidFill>
                  <a:srgbClr val="FF0000"/>
                </a:solidFill>
              </a:rPr>
              <a:t>that can be measured, and investigate how well these measurements can lead us to </a:t>
            </a:r>
            <a:r>
              <a:rPr lang="en-US" dirty="0" smtClean="0">
                <a:solidFill>
                  <a:srgbClr val="FF0000"/>
                </a:solidFill>
              </a:rPr>
              <a:t>answers to </a:t>
            </a:r>
            <a:r>
              <a:rPr lang="en-US" dirty="0">
                <a:solidFill>
                  <a:srgbClr val="FF0000"/>
                </a:solidFill>
              </a:rPr>
              <a:t>fundamental questions such as the verification of </a:t>
            </a:r>
            <a:r>
              <a:rPr lang="en-US" dirty="0" err="1">
                <a:solidFill>
                  <a:srgbClr val="FF0000"/>
                </a:solidFill>
              </a:rPr>
              <a:t>supersymmetry</a:t>
            </a:r>
            <a:r>
              <a:rPr lang="en-US" dirty="0">
                <a:solidFill>
                  <a:srgbClr val="FF0000"/>
                </a:solidFill>
              </a:rPr>
              <a:t>, the origin and mediation </a:t>
            </a:r>
            <a:r>
              <a:rPr lang="en-US" dirty="0" smtClean="0">
                <a:solidFill>
                  <a:srgbClr val="FF0000"/>
                </a:solidFill>
              </a:rPr>
              <a:t>of </a:t>
            </a:r>
            <a:r>
              <a:rPr lang="en-US" dirty="0" err="1" smtClean="0">
                <a:solidFill>
                  <a:srgbClr val="FF0000"/>
                </a:solidFill>
              </a:rPr>
              <a:t>supersymmetry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breaking, the relic abundance of the lightest </a:t>
            </a:r>
            <a:r>
              <a:rPr lang="en-US" dirty="0" err="1">
                <a:solidFill>
                  <a:srgbClr val="FF0000"/>
                </a:solidFill>
              </a:rPr>
              <a:t>neutralino</a:t>
            </a:r>
            <a:r>
              <a:rPr lang="en-US" dirty="0">
                <a:solidFill>
                  <a:srgbClr val="FF0000"/>
                </a:solidFill>
              </a:rPr>
              <a:t>, and the compatibility </a:t>
            </a:r>
            <a:r>
              <a:rPr lang="en-US" dirty="0" smtClean="0">
                <a:solidFill>
                  <a:srgbClr val="FF0000"/>
                </a:solidFill>
              </a:rPr>
              <a:t>of the </a:t>
            </a:r>
            <a:r>
              <a:rPr lang="en-US" dirty="0">
                <a:solidFill>
                  <a:srgbClr val="FF0000"/>
                </a:solidFill>
              </a:rPr>
              <a:t>model to various approaches to explaining the baryon asymmetry of the universe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r>
              <a:rPr lang="en-US" dirty="0" smtClean="0">
                <a:solidFill>
                  <a:srgbClr val="008000"/>
                </a:solidFill>
              </a:rPr>
              <a:t>&lt;= could be done in collaboration with a similar study for ILC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7525" y="3055325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359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main message from the CDR</a:t>
            </a:r>
            <a:endParaRPr lang="en-US" dirty="0"/>
          </a:p>
        </p:txBody>
      </p:sp>
      <p:pic>
        <p:nvPicPr>
          <p:cNvPr id="4" name="Picture 3" descr="Screen Shot 2011-10-06 at 10.24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00" y="1285490"/>
            <a:ext cx="8648095" cy="306528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59199" y="5092913"/>
            <a:ext cx="748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CLIC CDR studies allowed to extract the principal message.</a:t>
            </a:r>
          </a:p>
          <a:p>
            <a:r>
              <a:rPr lang="en-US" dirty="0" smtClean="0"/>
              <a:t>Lots of work ahead, in simulation studies and hardware R&amp;D, to bring this to a fully mature level for a future implementation.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8000" y="852555"/>
            <a:ext cx="8036469" cy="184665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Software development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8000"/>
                </a:solidFill>
              </a:rPr>
              <a:t>Roadmap towards </a:t>
            </a:r>
            <a:r>
              <a:rPr lang="en-US" u="sng" dirty="0">
                <a:solidFill>
                  <a:srgbClr val="008000"/>
                </a:solidFill>
              </a:rPr>
              <a:t>common software tools </a:t>
            </a:r>
            <a:r>
              <a:rPr lang="en-US" dirty="0">
                <a:solidFill>
                  <a:srgbClr val="008000"/>
                </a:solidFill>
              </a:rPr>
              <a:t>for both experiments;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Improved </a:t>
            </a:r>
            <a:r>
              <a:rPr lang="en-US" dirty="0">
                <a:solidFill>
                  <a:srgbClr val="008000"/>
                </a:solidFill>
              </a:rPr>
              <a:t>and well-maintained </a:t>
            </a:r>
            <a:r>
              <a:rPr lang="en-US" u="sng" dirty="0">
                <a:solidFill>
                  <a:srgbClr val="008000"/>
                </a:solidFill>
              </a:rPr>
              <a:t>tracking codes</a:t>
            </a:r>
            <a:r>
              <a:rPr lang="en-US" dirty="0">
                <a:solidFill>
                  <a:srgbClr val="008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Improved </a:t>
            </a:r>
            <a:r>
              <a:rPr lang="en-US" dirty="0">
                <a:solidFill>
                  <a:srgbClr val="008000"/>
                </a:solidFill>
              </a:rPr>
              <a:t>software tools for </a:t>
            </a:r>
            <a:r>
              <a:rPr lang="en-US" u="sng" dirty="0">
                <a:solidFill>
                  <a:srgbClr val="008000"/>
                </a:solidFill>
              </a:rPr>
              <a:t>geometry descriptions</a:t>
            </a:r>
            <a:r>
              <a:rPr lang="en-US" dirty="0">
                <a:solidFill>
                  <a:srgbClr val="008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More </a:t>
            </a:r>
            <a:r>
              <a:rPr lang="en-US" dirty="0">
                <a:solidFill>
                  <a:srgbClr val="FF0000"/>
                </a:solidFill>
              </a:rPr>
              <a:t>advanced reconstruction methods, making use of the </a:t>
            </a:r>
            <a:r>
              <a:rPr lang="en-US" u="sng" dirty="0">
                <a:solidFill>
                  <a:srgbClr val="FF0000"/>
                </a:solidFill>
              </a:rPr>
              <a:t>granularity in space and time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7725" y="1389872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86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 detector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8000" y="852555"/>
            <a:ext cx="8036469" cy="295465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Vertex detector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Developments </a:t>
            </a:r>
            <a:r>
              <a:rPr lang="en-US" dirty="0">
                <a:solidFill>
                  <a:srgbClr val="008000"/>
                </a:solidFill>
              </a:rPr>
              <a:t>towards a thin hybrid or integrated CMOS or multi-tier (SOI, 3D or other) </a:t>
            </a:r>
            <a:r>
              <a:rPr lang="en-US" u="sng" dirty="0" smtClean="0">
                <a:solidFill>
                  <a:srgbClr val="008000"/>
                </a:solidFill>
              </a:rPr>
              <a:t>pixel technology </a:t>
            </a:r>
            <a:r>
              <a:rPr lang="en-US" u="sng" dirty="0">
                <a:solidFill>
                  <a:srgbClr val="008000"/>
                </a:solidFill>
              </a:rPr>
              <a:t>with small pixel sizes of O(20 </a:t>
            </a:r>
            <a:r>
              <a:rPr lang="en-US" u="sng" dirty="0" err="1">
                <a:solidFill>
                  <a:srgbClr val="008000"/>
                </a:solidFill>
              </a:rPr>
              <a:t>μm</a:t>
            </a:r>
            <a:r>
              <a:rPr lang="en-US" u="sng" dirty="0">
                <a:solidFill>
                  <a:srgbClr val="008000"/>
                </a:solidFill>
              </a:rPr>
              <a:t>) </a:t>
            </a:r>
            <a:r>
              <a:rPr lang="en-US" u="sng" dirty="0">
                <a:solidFill>
                  <a:srgbClr val="FF0000"/>
                </a:solidFill>
              </a:rPr>
              <a:t>and a hit time resolution of O(5 ns)</a:t>
            </a:r>
            <a:r>
              <a:rPr lang="en-US" dirty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Development </a:t>
            </a:r>
            <a:r>
              <a:rPr lang="en-US" u="sng" dirty="0">
                <a:solidFill>
                  <a:srgbClr val="008000"/>
                </a:solidFill>
              </a:rPr>
              <a:t>of high-density interconnect </a:t>
            </a:r>
            <a:r>
              <a:rPr lang="en-US" dirty="0">
                <a:solidFill>
                  <a:srgbClr val="008000"/>
                </a:solidFill>
              </a:rPr>
              <a:t>technologies towards maximum detector integration </a:t>
            </a:r>
            <a:r>
              <a:rPr lang="en-US" dirty="0" smtClean="0">
                <a:solidFill>
                  <a:srgbClr val="008000"/>
                </a:solidFill>
              </a:rPr>
              <a:t>and seamless </a:t>
            </a:r>
            <a:r>
              <a:rPr lang="en-US" dirty="0">
                <a:solidFill>
                  <a:srgbClr val="008000"/>
                </a:solidFill>
              </a:rPr>
              <a:t>tiling;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Thinning </a:t>
            </a:r>
            <a:r>
              <a:rPr lang="en-US" u="sng" dirty="0">
                <a:solidFill>
                  <a:srgbClr val="008000"/>
                </a:solidFill>
              </a:rPr>
              <a:t>of wafers, ASICs or tiers</a:t>
            </a:r>
            <a:r>
              <a:rPr lang="en-US" dirty="0">
                <a:solidFill>
                  <a:srgbClr val="008000"/>
                </a:solidFill>
              </a:rPr>
              <a:t> and development of </a:t>
            </a:r>
            <a:r>
              <a:rPr lang="en-US" u="sng" dirty="0">
                <a:solidFill>
                  <a:srgbClr val="008000"/>
                </a:solidFill>
              </a:rPr>
              <a:t>low-mass </a:t>
            </a:r>
            <a:r>
              <a:rPr lang="en-US" dirty="0">
                <a:solidFill>
                  <a:srgbClr val="008000"/>
                </a:solidFill>
              </a:rPr>
              <a:t>construction and services </a:t>
            </a:r>
            <a:r>
              <a:rPr lang="en-US" dirty="0" smtClean="0">
                <a:solidFill>
                  <a:srgbClr val="008000"/>
                </a:solidFill>
              </a:rPr>
              <a:t>materials to </a:t>
            </a:r>
            <a:r>
              <a:rPr lang="en-US" dirty="0">
                <a:solidFill>
                  <a:srgbClr val="008000"/>
                </a:solidFill>
              </a:rPr>
              <a:t>reach O(0.2% X0) material per layer;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Advanced </a:t>
            </a:r>
            <a:r>
              <a:rPr lang="en-US" u="sng" dirty="0">
                <a:solidFill>
                  <a:srgbClr val="008000"/>
                </a:solidFill>
              </a:rPr>
              <a:t>power reduction, power delivery, power pulsing and cooling developments</a:t>
            </a:r>
            <a:r>
              <a:rPr lang="en-US" dirty="0">
                <a:solidFill>
                  <a:srgbClr val="008000"/>
                </a:solidFill>
              </a:rPr>
              <a:t> to </a:t>
            </a:r>
            <a:r>
              <a:rPr lang="en-US" dirty="0" smtClean="0">
                <a:solidFill>
                  <a:srgbClr val="008000"/>
                </a:solidFill>
              </a:rPr>
              <a:t>reach O</a:t>
            </a:r>
            <a:r>
              <a:rPr lang="en-US" dirty="0">
                <a:solidFill>
                  <a:srgbClr val="008000"/>
                </a:solidFill>
              </a:rPr>
              <a:t>(0.2% X0) material per layer.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0" y="410457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CLIC timing requirements have a large impact on the vertex detector R&amp;D =&gt;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very challenging R</a:t>
            </a:r>
            <a:r>
              <a:rPr lang="en-US" b="1" dirty="0">
                <a:solidFill>
                  <a:srgbClr val="FF0000"/>
                </a:solidFill>
              </a:rPr>
              <a:t>&amp;D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945725" y="4344299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186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Silicon tracking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8000" y="852555"/>
            <a:ext cx="8036469" cy="184665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Silicon tracking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Study </a:t>
            </a:r>
            <a:r>
              <a:rPr lang="en-US" dirty="0">
                <a:solidFill>
                  <a:srgbClr val="FF0000"/>
                </a:solidFill>
              </a:rPr>
              <a:t>of technology choices to mitigate </a:t>
            </a:r>
            <a:r>
              <a:rPr lang="en-US" u="sng" dirty="0">
                <a:solidFill>
                  <a:srgbClr val="FF0000"/>
                </a:solidFill>
              </a:rPr>
              <a:t>high occupancies in the inner tracking regions</a:t>
            </a:r>
            <a:r>
              <a:rPr lang="en-US" dirty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Development </a:t>
            </a:r>
            <a:r>
              <a:rPr lang="en-US" dirty="0">
                <a:solidFill>
                  <a:srgbClr val="008000"/>
                </a:solidFill>
              </a:rPr>
              <a:t>and beam tests of </a:t>
            </a:r>
            <a:r>
              <a:rPr lang="en-US" u="sng" dirty="0">
                <a:solidFill>
                  <a:srgbClr val="008000"/>
                </a:solidFill>
              </a:rPr>
              <a:t>low-mass silicon strip detectors </a:t>
            </a:r>
            <a:r>
              <a:rPr lang="en-US" dirty="0">
                <a:solidFill>
                  <a:srgbClr val="FF0000"/>
                </a:solidFill>
              </a:rPr>
              <a:t>with time stamping functionalities</a:t>
            </a:r>
            <a:r>
              <a:rPr lang="en-US" dirty="0" smtClean="0">
                <a:solidFill>
                  <a:srgbClr val="008000"/>
                </a:solidFill>
              </a:rPr>
              <a:t>, low</a:t>
            </a:r>
            <a:r>
              <a:rPr lang="en-US" dirty="0">
                <a:solidFill>
                  <a:srgbClr val="008000"/>
                </a:solidFill>
              </a:rPr>
              <a:t>-power electronics, power pulsing, air cooling and low-mass supports.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7725" y="1389872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286000" y="335745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main challenge for ILC and CLIC is to make very thin silicon strip trackers.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736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TPC-based tracking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8000" y="852555"/>
            <a:ext cx="8036469" cy="101566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TPC-based tracking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Continued </a:t>
            </a:r>
            <a:r>
              <a:rPr lang="en-US" u="sng" dirty="0">
                <a:solidFill>
                  <a:srgbClr val="008000"/>
                </a:solidFill>
              </a:rPr>
              <a:t>TPC prototype tests </a:t>
            </a:r>
            <a:r>
              <a:rPr lang="en-US" dirty="0">
                <a:solidFill>
                  <a:srgbClr val="008000"/>
                </a:solidFill>
              </a:rPr>
              <a:t>(GEM, </a:t>
            </a:r>
            <a:r>
              <a:rPr lang="en-US" dirty="0" err="1">
                <a:solidFill>
                  <a:srgbClr val="008000"/>
                </a:solidFill>
              </a:rPr>
              <a:t>Micromegas</a:t>
            </a:r>
            <a:r>
              <a:rPr lang="en-US" dirty="0">
                <a:solidFill>
                  <a:srgbClr val="008000"/>
                </a:solidFill>
              </a:rPr>
              <a:t>, pad, pixel, ion backflow);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TPC </a:t>
            </a:r>
            <a:r>
              <a:rPr lang="en-US" u="sng" dirty="0">
                <a:solidFill>
                  <a:srgbClr val="008000"/>
                </a:solidFill>
              </a:rPr>
              <a:t>endplate </a:t>
            </a:r>
            <a:r>
              <a:rPr lang="en-US" dirty="0">
                <a:solidFill>
                  <a:srgbClr val="008000"/>
                </a:solidFill>
              </a:rPr>
              <a:t>integration and cooling.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62865" y="2230428"/>
            <a:ext cx="5490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</a:t>
            </a:r>
            <a:r>
              <a:rPr lang="en-US" b="1" dirty="0" smtClean="0">
                <a:solidFill>
                  <a:srgbClr val="FF0000"/>
                </a:solidFill>
              </a:rPr>
              <a:t>o clear sign yet of TPC hardware R&amp;D needed for CLIC, which goes beyond what is currently developed for ILC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98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8000" y="852555"/>
            <a:ext cx="8036469" cy="240065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</a:rPr>
              <a:t>Calorimetry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u="sng" dirty="0">
                <a:solidFill>
                  <a:srgbClr val="008000"/>
                </a:solidFill>
              </a:rPr>
              <a:t>Beam tests of fine-grained ECAL, HCAL and forward calorimeter modules</a:t>
            </a:r>
            <a:r>
              <a:rPr lang="en-US" dirty="0">
                <a:solidFill>
                  <a:srgbClr val="008000"/>
                </a:solidFill>
              </a:rPr>
              <a:t> based on </a:t>
            </a:r>
            <a:r>
              <a:rPr lang="en-US" dirty="0" smtClean="0">
                <a:solidFill>
                  <a:srgbClr val="008000"/>
                </a:solidFill>
              </a:rPr>
              <a:t>different active </a:t>
            </a:r>
            <a:r>
              <a:rPr lang="en-US" dirty="0">
                <a:solidFill>
                  <a:srgbClr val="008000"/>
                </a:solidFill>
              </a:rPr>
              <a:t>and passive layers </a:t>
            </a:r>
            <a:r>
              <a:rPr lang="en-US" dirty="0">
                <a:solidFill>
                  <a:srgbClr val="FF0000"/>
                </a:solidFill>
              </a:rPr>
              <a:t>(including tungsten for HCAL) </a:t>
            </a:r>
            <a:r>
              <a:rPr lang="en-US" dirty="0" smtClean="0">
                <a:solidFill>
                  <a:srgbClr val="008000"/>
                </a:solidFill>
              </a:rPr>
              <a:t>and accompanying validation </a:t>
            </a:r>
            <a:r>
              <a:rPr lang="en-US" dirty="0">
                <a:solidFill>
                  <a:srgbClr val="008000"/>
                </a:solidFill>
              </a:rPr>
              <a:t>of </a:t>
            </a:r>
            <a:r>
              <a:rPr lang="en-US" dirty="0" smtClean="0">
                <a:solidFill>
                  <a:srgbClr val="008000"/>
                </a:solidFill>
              </a:rPr>
              <a:t>GEANT4 </a:t>
            </a:r>
            <a:r>
              <a:rPr lang="en-US" dirty="0" err="1" smtClean="0">
                <a:solidFill>
                  <a:srgbClr val="008000"/>
                </a:solidFill>
              </a:rPr>
              <a:t>modelling</a:t>
            </a:r>
            <a:r>
              <a:rPr lang="en-US" dirty="0">
                <a:solidFill>
                  <a:srgbClr val="008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Engineering </a:t>
            </a:r>
            <a:r>
              <a:rPr lang="en-US" u="sng" dirty="0">
                <a:solidFill>
                  <a:srgbClr val="008000"/>
                </a:solidFill>
              </a:rPr>
              <a:t>designs and technological prototypes</a:t>
            </a:r>
            <a:r>
              <a:rPr lang="en-US" dirty="0">
                <a:solidFill>
                  <a:srgbClr val="008000"/>
                </a:solidFill>
              </a:rPr>
              <a:t> of ECAL, HCAL and forward </a:t>
            </a:r>
            <a:r>
              <a:rPr lang="en-US" dirty="0" err="1">
                <a:solidFill>
                  <a:srgbClr val="008000"/>
                </a:solidFill>
              </a:rPr>
              <a:t>calorimetry</a:t>
            </a:r>
            <a:r>
              <a:rPr lang="en-US" dirty="0">
                <a:solidFill>
                  <a:srgbClr val="008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Electronics </a:t>
            </a:r>
            <a:r>
              <a:rPr lang="en-US" u="sng" dirty="0">
                <a:solidFill>
                  <a:srgbClr val="008000"/>
                </a:solidFill>
              </a:rPr>
              <a:t>developments for </a:t>
            </a:r>
            <a:r>
              <a:rPr lang="en-US" u="sng" dirty="0" err="1">
                <a:solidFill>
                  <a:srgbClr val="008000"/>
                </a:solidFill>
              </a:rPr>
              <a:t>calorimetry</a:t>
            </a:r>
            <a:r>
              <a:rPr lang="en-US" dirty="0">
                <a:solidFill>
                  <a:srgbClr val="008000"/>
                </a:solidFill>
              </a:rPr>
              <a:t> at CLIC, including power delivery and power </a:t>
            </a:r>
            <a:r>
              <a:rPr lang="en-US" dirty="0" smtClean="0">
                <a:solidFill>
                  <a:srgbClr val="008000"/>
                </a:solidFill>
              </a:rPr>
              <a:t>pulsing tests </a:t>
            </a:r>
            <a:r>
              <a:rPr lang="en-US" dirty="0">
                <a:solidFill>
                  <a:srgbClr val="008000"/>
                </a:solidFill>
              </a:rPr>
              <a:t>at the system level.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1643" y="3731017"/>
            <a:ext cx="4905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In addition to R&amp;D for ILC, a tungsten barrel HCAL and very precise timing are required for CLIC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72456" y="3943934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82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Electronics and power delivery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8000" y="852555"/>
            <a:ext cx="8036469" cy="295465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Electronics and power delivery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Qualification </a:t>
            </a:r>
            <a:r>
              <a:rPr lang="en-US" u="sng" dirty="0">
                <a:solidFill>
                  <a:srgbClr val="008000"/>
                </a:solidFill>
              </a:rPr>
              <a:t>of deep sub-micron technologies</a:t>
            </a:r>
            <a:r>
              <a:rPr lang="en-US" dirty="0">
                <a:solidFill>
                  <a:srgbClr val="008000"/>
                </a:solidFill>
              </a:rPr>
              <a:t> for the integration of </a:t>
            </a:r>
            <a:r>
              <a:rPr lang="en-US" dirty="0" smtClean="0">
                <a:solidFill>
                  <a:srgbClr val="008000"/>
                </a:solidFill>
              </a:rPr>
              <a:t>advanced functionalities in compact </a:t>
            </a:r>
            <a:r>
              <a:rPr lang="en-US" dirty="0">
                <a:solidFill>
                  <a:srgbClr val="008000"/>
                </a:solidFill>
              </a:rPr>
              <a:t>detector ASICs;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Studies </a:t>
            </a:r>
            <a:r>
              <a:rPr lang="en-US" dirty="0">
                <a:solidFill>
                  <a:srgbClr val="008000"/>
                </a:solidFill>
              </a:rPr>
              <a:t>and prototyping of </a:t>
            </a:r>
            <a:r>
              <a:rPr lang="en-US" u="sng" dirty="0">
                <a:solidFill>
                  <a:srgbClr val="008000"/>
                </a:solidFill>
              </a:rPr>
              <a:t>core front-end functionalities with low power consumption</a:t>
            </a:r>
            <a:r>
              <a:rPr lang="en-US" dirty="0">
                <a:solidFill>
                  <a:srgbClr val="008000"/>
                </a:solidFill>
              </a:rPr>
              <a:t>, in </a:t>
            </a:r>
            <a:r>
              <a:rPr lang="en-US" dirty="0" smtClean="0">
                <a:solidFill>
                  <a:srgbClr val="008000"/>
                </a:solidFill>
              </a:rPr>
              <a:t>particular: </a:t>
            </a:r>
            <a:r>
              <a:rPr lang="en-US" dirty="0" smtClean="0">
                <a:solidFill>
                  <a:srgbClr val="FF0000"/>
                </a:solidFill>
              </a:rPr>
              <a:t>pulse </a:t>
            </a:r>
            <a:r>
              <a:rPr lang="en-US" dirty="0">
                <a:solidFill>
                  <a:srgbClr val="FF0000"/>
                </a:solidFill>
              </a:rPr>
              <a:t>height and time measurements, in some cases (silicon tracking and </a:t>
            </a:r>
            <a:r>
              <a:rPr lang="en-US" dirty="0" err="1">
                <a:solidFill>
                  <a:srgbClr val="FF0000"/>
                </a:solidFill>
              </a:rPr>
              <a:t>calorimetry</a:t>
            </a:r>
            <a:r>
              <a:rPr lang="en-US" dirty="0" smtClean="0">
                <a:solidFill>
                  <a:srgbClr val="FF0000"/>
                </a:solidFill>
              </a:rPr>
              <a:t>) combined </a:t>
            </a:r>
            <a:r>
              <a:rPr lang="en-US" dirty="0">
                <a:solidFill>
                  <a:srgbClr val="FF0000"/>
                </a:solidFill>
              </a:rPr>
              <a:t>with multi-hit functionality within the 156 ns bunch train</a:t>
            </a:r>
            <a:r>
              <a:rPr lang="en-US" dirty="0">
                <a:solidFill>
                  <a:srgbClr val="008000"/>
                </a:solidFill>
              </a:rPr>
              <a:t>, as well as on-chip </a:t>
            </a:r>
            <a:r>
              <a:rPr lang="en-US" dirty="0" smtClean="0">
                <a:solidFill>
                  <a:srgbClr val="008000"/>
                </a:solidFill>
              </a:rPr>
              <a:t>power pulsing </a:t>
            </a:r>
            <a:r>
              <a:rPr lang="en-US" dirty="0">
                <a:solidFill>
                  <a:srgbClr val="008000"/>
                </a:solidFill>
              </a:rPr>
              <a:t>features;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Power </a:t>
            </a:r>
            <a:r>
              <a:rPr lang="en-US" u="sng" dirty="0">
                <a:solidFill>
                  <a:srgbClr val="008000"/>
                </a:solidFill>
              </a:rPr>
              <a:t>delivery and power pulsing </a:t>
            </a:r>
            <a:r>
              <a:rPr lang="en-US" dirty="0">
                <a:solidFill>
                  <a:srgbClr val="008000"/>
                </a:solidFill>
              </a:rPr>
              <a:t>at the system level, including system tests in a 4 to 5 T </a:t>
            </a:r>
            <a:r>
              <a:rPr lang="en-US" dirty="0" smtClean="0">
                <a:solidFill>
                  <a:srgbClr val="008000"/>
                </a:solidFill>
              </a:rPr>
              <a:t>magnetic field</a:t>
            </a:r>
            <a:r>
              <a:rPr lang="en-US" dirty="0">
                <a:solidFill>
                  <a:srgbClr val="008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Interconnect </a:t>
            </a:r>
            <a:r>
              <a:rPr lang="en-US" u="sng" dirty="0">
                <a:solidFill>
                  <a:srgbClr val="008000"/>
                </a:solidFill>
              </a:rPr>
              <a:t>technologies</a:t>
            </a:r>
            <a:r>
              <a:rPr lang="en-US" dirty="0">
                <a:solidFill>
                  <a:srgbClr val="008000"/>
                </a:solidFill>
              </a:rPr>
              <a:t> for front-end electronics and </a:t>
            </a:r>
            <a:r>
              <a:rPr lang="en-US" u="sng" dirty="0">
                <a:solidFill>
                  <a:srgbClr val="008000"/>
                </a:solidFill>
              </a:rPr>
              <a:t>low-mass servic</a:t>
            </a:r>
            <a:r>
              <a:rPr lang="en-US" dirty="0">
                <a:solidFill>
                  <a:srgbClr val="008000"/>
                </a:solidFill>
              </a:rPr>
              <a:t>es.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7725" y="1941044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197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Magnet and Ancillary Systems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852555"/>
            <a:ext cx="8036469" cy="184665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Magnet and Ancillary </a:t>
            </a:r>
            <a:r>
              <a:rPr lang="en-US" sz="2400" b="1" dirty="0" smtClean="0">
                <a:solidFill>
                  <a:srgbClr val="0000FF"/>
                </a:solidFill>
              </a:rPr>
              <a:t>Systems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Extrusion </a:t>
            </a:r>
            <a:r>
              <a:rPr lang="en-US" u="sng" dirty="0">
                <a:solidFill>
                  <a:srgbClr val="008000"/>
                </a:solidFill>
              </a:rPr>
              <a:t>tests and </a:t>
            </a:r>
            <a:r>
              <a:rPr lang="en-US" u="sng" dirty="0" err="1">
                <a:solidFill>
                  <a:srgbClr val="008000"/>
                </a:solidFill>
              </a:rPr>
              <a:t>characterisation</a:t>
            </a:r>
            <a:r>
              <a:rPr lang="en-US" u="sng" dirty="0">
                <a:solidFill>
                  <a:srgbClr val="008000"/>
                </a:solidFill>
              </a:rPr>
              <a:t> </a:t>
            </a:r>
            <a:r>
              <a:rPr lang="en-US" dirty="0">
                <a:solidFill>
                  <a:srgbClr val="008000"/>
                </a:solidFill>
              </a:rPr>
              <a:t>of a large re-</a:t>
            </a:r>
            <a:r>
              <a:rPr lang="en-US" dirty="0" err="1">
                <a:solidFill>
                  <a:srgbClr val="008000"/>
                </a:solidFill>
              </a:rPr>
              <a:t>inforced</a:t>
            </a:r>
            <a:r>
              <a:rPr lang="en-US" dirty="0">
                <a:solidFill>
                  <a:srgbClr val="008000"/>
                </a:solidFill>
              </a:rPr>
              <a:t> superconductor;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Material </a:t>
            </a:r>
            <a:r>
              <a:rPr lang="en-US" dirty="0">
                <a:solidFill>
                  <a:srgbClr val="008000"/>
                </a:solidFill>
              </a:rPr>
              <a:t>studies and tests of new conductor </a:t>
            </a:r>
            <a:r>
              <a:rPr lang="en-US" u="sng" dirty="0">
                <a:solidFill>
                  <a:srgbClr val="008000"/>
                </a:solidFill>
              </a:rPr>
              <a:t>re-</a:t>
            </a:r>
            <a:r>
              <a:rPr lang="en-US" u="sng" dirty="0" err="1">
                <a:solidFill>
                  <a:srgbClr val="008000"/>
                </a:solidFill>
              </a:rPr>
              <a:t>inforcement</a:t>
            </a:r>
            <a:r>
              <a:rPr lang="en-US" u="sng" dirty="0">
                <a:solidFill>
                  <a:srgbClr val="008000"/>
                </a:solidFill>
              </a:rPr>
              <a:t> materials</a:t>
            </a:r>
            <a:r>
              <a:rPr lang="en-US" dirty="0">
                <a:solidFill>
                  <a:srgbClr val="008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Winding </a:t>
            </a:r>
            <a:r>
              <a:rPr lang="en-US" u="sng" dirty="0">
                <a:solidFill>
                  <a:srgbClr val="008000"/>
                </a:solidFill>
              </a:rPr>
              <a:t>technique</a:t>
            </a:r>
            <a:r>
              <a:rPr lang="en-US" dirty="0">
                <a:solidFill>
                  <a:srgbClr val="008000"/>
                </a:solidFill>
              </a:rPr>
              <a:t> for a large conductor;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Flexible </a:t>
            </a:r>
            <a:r>
              <a:rPr lang="en-US" u="sng" dirty="0">
                <a:solidFill>
                  <a:srgbClr val="008000"/>
                </a:solidFill>
              </a:rPr>
              <a:t>high-temperature power line</a:t>
            </a:r>
            <a:r>
              <a:rPr lang="en-US" dirty="0">
                <a:solidFill>
                  <a:srgbClr val="008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Prototyping </a:t>
            </a:r>
            <a:r>
              <a:rPr lang="en-US" dirty="0">
                <a:solidFill>
                  <a:srgbClr val="008000"/>
                </a:solidFill>
              </a:rPr>
              <a:t>of </a:t>
            </a:r>
            <a:r>
              <a:rPr lang="en-US" u="sng" dirty="0">
                <a:solidFill>
                  <a:srgbClr val="008000"/>
                </a:solidFill>
              </a:rPr>
              <a:t>safety elements</a:t>
            </a:r>
            <a:r>
              <a:rPr lang="en-US" dirty="0">
                <a:solidFill>
                  <a:srgbClr val="008000"/>
                </a:solidFill>
              </a:rPr>
              <a:t>, e.g. a water-cooled dump resistor.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7725" y="1401854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67725" y="1686052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67725" y="1970250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578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Engineering and Integration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8000" y="852555"/>
            <a:ext cx="8036469" cy="212365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Engineering and </a:t>
            </a:r>
            <a:r>
              <a:rPr lang="en-US" sz="2400" b="1" dirty="0">
                <a:solidFill>
                  <a:srgbClr val="0000FF"/>
                </a:solidFill>
              </a:rPr>
              <a:t>D</a:t>
            </a:r>
            <a:r>
              <a:rPr lang="en-US" sz="2400" b="1" dirty="0" smtClean="0">
                <a:solidFill>
                  <a:srgbClr val="0000FF"/>
                </a:solidFill>
              </a:rPr>
              <a:t>etector Integration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FF0000"/>
                </a:solidFill>
              </a:rPr>
              <a:t>Design </a:t>
            </a:r>
            <a:r>
              <a:rPr lang="en-US" u="sng" dirty="0">
                <a:solidFill>
                  <a:srgbClr val="FF0000"/>
                </a:solidFill>
              </a:rPr>
              <a:t>and integration</a:t>
            </a:r>
            <a:r>
              <a:rPr lang="en-US" dirty="0">
                <a:solidFill>
                  <a:srgbClr val="FF0000"/>
                </a:solidFill>
              </a:rPr>
              <a:t> of the detector concepts in gradually increasing detail;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Construction </a:t>
            </a:r>
            <a:r>
              <a:rPr lang="en-US" dirty="0">
                <a:solidFill>
                  <a:srgbClr val="FF0000"/>
                </a:solidFill>
              </a:rPr>
              <a:t>and joining </a:t>
            </a:r>
            <a:r>
              <a:rPr lang="en-US" u="sng" dirty="0">
                <a:solidFill>
                  <a:srgbClr val="FF0000"/>
                </a:solidFill>
              </a:rPr>
              <a:t>techniques with tungsten</a:t>
            </a:r>
            <a:r>
              <a:rPr lang="en-US" dirty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Engineering </a:t>
            </a:r>
            <a:r>
              <a:rPr lang="en-US" dirty="0">
                <a:solidFill>
                  <a:srgbClr val="FF0000"/>
                </a:solidFill>
              </a:rPr>
              <a:t>and layout studies for a </a:t>
            </a:r>
            <a:r>
              <a:rPr lang="en-US" u="sng" dirty="0">
                <a:solidFill>
                  <a:srgbClr val="FF0000"/>
                </a:solidFill>
              </a:rPr>
              <a:t>short detector </a:t>
            </a:r>
            <a:r>
              <a:rPr lang="en-US" dirty="0">
                <a:solidFill>
                  <a:srgbClr val="FF0000"/>
                </a:solidFill>
              </a:rPr>
              <a:t>length including </a:t>
            </a:r>
            <a:r>
              <a:rPr lang="en-US" u="sng" dirty="0">
                <a:solidFill>
                  <a:srgbClr val="FF0000"/>
                </a:solidFill>
              </a:rPr>
              <a:t>end-coils</a:t>
            </a:r>
            <a:r>
              <a:rPr lang="en-US" dirty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Detector </a:t>
            </a:r>
            <a:r>
              <a:rPr lang="en-US" dirty="0">
                <a:solidFill>
                  <a:srgbClr val="008000"/>
                </a:solidFill>
              </a:rPr>
              <a:t>movements and </a:t>
            </a:r>
            <a:r>
              <a:rPr lang="en-US" u="sng" dirty="0">
                <a:solidFill>
                  <a:srgbClr val="008000"/>
                </a:solidFill>
              </a:rPr>
              <a:t>push-pull </a:t>
            </a:r>
            <a:r>
              <a:rPr lang="en-US" dirty="0">
                <a:solidFill>
                  <a:srgbClr val="008000"/>
                </a:solidFill>
              </a:rPr>
              <a:t>operation;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>
                <a:solidFill>
                  <a:srgbClr val="008000"/>
                </a:solidFill>
              </a:rPr>
              <a:t>Alignment </a:t>
            </a:r>
            <a:r>
              <a:rPr lang="en-US" u="sng" dirty="0">
                <a:solidFill>
                  <a:srgbClr val="008000"/>
                </a:solidFill>
              </a:rPr>
              <a:t>techniques </a:t>
            </a:r>
            <a:r>
              <a:rPr lang="en-US" dirty="0">
                <a:solidFill>
                  <a:srgbClr val="008000"/>
                </a:solidFill>
              </a:rPr>
              <a:t>and deformation measurements;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Engineering </a:t>
            </a:r>
            <a:r>
              <a:rPr lang="en-US" dirty="0">
                <a:solidFill>
                  <a:srgbClr val="FF0000"/>
                </a:solidFill>
              </a:rPr>
              <a:t>and production techniques of a </a:t>
            </a:r>
            <a:r>
              <a:rPr lang="en-US" u="sng" dirty="0">
                <a:solidFill>
                  <a:srgbClr val="FF0000"/>
                </a:solidFill>
              </a:rPr>
              <a:t>beryllium with steel beam pipe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7725" y="1677440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64385" y="1949657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61045" y="2221874"/>
            <a:ext cx="34027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06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CDR status and short-term plans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3108" y="1248048"/>
            <a:ext cx="821851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CDR contents will be </a:t>
            </a:r>
            <a:r>
              <a:rPr lang="en-US" sz="2000" b="1" dirty="0" err="1" smtClean="0">
                <a:solidFill>
                  <a:srgbClr val="FF0000"/>
                </a:solidFill>
              </a:rPr>
              <a:t>finalised</a:t>
            </a:r>
            <a:r>
              <a:rPr lang="en-US" sz="2000" b="1" dirty="0" smtClean="0">
                <a:solidFill>
                  <a:srgbClr val="FF0000"/>
                </a:solidFill>
              </a:rPr>
              <a:t> before the end of 2011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2000" dirty="0"/>
              <a:t>During the </a:t>
            </a:r>
            <a:r>
              <a:rPr lang="en-US" sz="2000" dirty="0" smtClean="0"/>
              <a:t>~8 </a:t>
            </a:r>
            <a:r>
              <a:rPr lang="en-US" sz="2000" dirty="0"/>
              <a:t>weeks between the Review and </a:t>
            </a:r>
            <a:r>
              <a:rPr lang="en-US" sz="2000" dirty="0" smtClean="0"/>
              <a:t>the final publishing,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CDR will be complemented </a:t>
            </a:r>
            <a:r>
              <a:rPr lang="en-US" sz="2000" dirty="0" smtClean="0"/>
              <a:t>with: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** Inclusion of </a:t>
            </a:r>
            <a:r>
              <a:rPr lang="en-US" sz="2000" dirty="0" smtClean="0"/>
              <a:t>Review comments and </a:t>
            </a:r>
            <a:r>
              <a:rPr lang="en-US" sz="2000" dirty="0" smtClean="0"/>
              <a:t>correction of errors.</a:t>
            </a:r>
          </a:p>
          <a:p>
            <a:pPr lvl="1"/>
            <a:r>
              <a:rPr lang="en-US" sz="2000" dirty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mall modifications, otherwise </a:t>
            </a:r>
            <a:r>
              <a:rPr lang="en-US" sz="2000" dirty="0" smtClean="0">
                <a:solidFill>
                  <a:srgbClr val="0000FF"/>
                </a:solidFill>
              </a:rPr>
              <a:t>adaptations of future plans</a:t>
            </a:r>
          </a:p>
          <a:p>
            <a:r>
              <a:rPr lang="en-US" sz="2000" dirty="0" smtClean="0"/>
              <a:t>** CLIC physics potential with </a:t>
            </a:r>
            <a:r>
              <a:rPr lang="en-US" sz="2000" dirty="0" err="1" smtClean="0"/>
              <a:t>polarised</a:t>
            </a:r>
            <a:r>
              <a:rPr lang="en-US" sz="2000" dirty="0" smtClean="0"/>
              <a:t> beams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A few examples, </a:t>
            </a:r>
            <a:r>
              <a:rPr lang="en-US" sz="2000" dirty="0" smtClean="0">
                <a:solidFill>
                  <a:srgbClr val="0000FF"/>
                </a:solidFill>
              </a:rPr>
              <a:t>Work </a:t>
            </a:r>
            <a:r>
              <a:rPr lang="en-US" sz="2000" dirty="0" smtClean="0">
                <a:solidFill>
                  <a:srgbClr val="0000FF"/>
                </a:solidFill>
              </a:rPr>
              <a:t>in progress =&gt; additional section in chapter 1</a:t>
            </a:r>
          </a:p>
          <a:p>
            <a:r>
              <a:rPr lang="en-US" sz="2000" dirty="0" smtClean="0"/>
              <a:t>*</a:t>
            </a:r>
            <a:r>
              <a:rPr lang="en-US" sz="2000" dirty="0"/>
              <a:t>* </a:t>
            </a:r>
            <a:r>
              <a:rPr lang="en-US" sz="2000" dirty="0" smtClean="0"/>
              <a:t>Measurement </a:t>
            </a:r>
            <a:r>
              <a:rPr lang="en-US" sz="2000" dirty="0"/>
              <a:t>of the luminosity spectrum </a:t>
            </a:r>
            <a:r>
              <a:rPr lang="en-US" sz="2000" dirty="0" smtClean="0"/>
              <a:t>using </a:t>
            </a:r>
            <a:r>
              <a:rPr lang="en-US" sz="2000" dirty="0" err="1" smtClean="0"/>
              <a:t>bhabha</a:t>
            </a:r>
            <a:r>
              <a:rPr lang="en-US" sz="2000" dirty="0" smtClean="0"/>
              <a:t> </a:t>
            </a:r>
            <a:r>
              <a:rPr lang="en-US" sz="2000" dirty="0"/>
              <a:t>scattering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Work in progress</a:t>
            </a:r>
            <a:endParaRPr lang="en-US" sz="2000" dirty="0">
              <a:solidFill>
                <a:srgbClr val="0000FF"/>
              </a:solidFill>
            </a:endParaRPr>
          </a:p>
          <a:p>
            <a:endParaRPr lang="en-US" sz="2000" dirty="0" smtClean="0"/>
          </a:p>
          <a:p>
            <a:endParaRPr lang="en-US" sz="1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The CLIC </a:t>
            </a:r>
            <a:r>
              <a:rPr lang="en-US" sz="2000" dirty="0" err="1" smtClean="0">
                <a:solidFill>
                  <a:srgbClr val="FF0000"/>
                </a:solidFill>
              </a:rPr>
              <a:t>physics&amp;detector</a:t>
            </a:r>
            <a:r>
              <a:rPr lang="en-US" sz="2000" dirty="0" smtClean="0">
                <a:solidFill>
                  <a:srgbClr val="FF0000"/>
                </a:solidFill>
              </a:rPr>
              <a:t> CDR will be presented to the </a:t>
            </a:r>
            <a:r>
              <a:rPr lang="en-US" sz="2000" b="1" dirty="0" smtClean="0">
                <a:solidFill>
                  <a:srgbClr val="FF0000"/>
                </a:solidFill>
              </a:rPr>
              <a:t>CERN Scientific Policy Committee</a:t>
            </a:r>
            <a:r>
              <a:rPr lang="en-US" sz="2000" dirty="0" smtClean="0">
                <a:solidFill>
                  <a:srgbClr val="FF0000"/>
                </a:solidFill>
              </a:rPr>
              <a:t>, December 12+13</a:t>
            </a:r>
            <a:r>
              <a:rPr lang="en-US" sz="2000" baseline="30000" dirty="0" smtClean="0">
                <a:solidFill>
                  <a:srgbClr val="FF0000"/>
                </a:solidFill>
              </a:rPr>
              <a:t>th</a:t>
            </a:r>
            <a:r>
              <a:rPr lang="en-US" sz="2000" dirty="0" smtClean="0">
                <a:solidFill>
                  <a:srgbClr val="FF0000"/>
                </a:solidFill>
              </a:rPr>
              <a:t>, 2011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Publication of the CDR in the form of a </a:t>
            </a:r>
            <a:r>
              <a:rPr lang="en-US" sz="2000" b="1" dirty="0" smtClean="0">
                <a:solidFill>
                  <a:srgbClr val="FF0000"/>
                </a:solidFill>
              </a:rPr>
              <a:t>CERN yellow report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 l="9184" t="4881" r="11224" b="8351"/>
          <a:stretch>
            <a:fillRect/>
          </a:stretch>
        </p:blipFill>
        <p:spPr bwMode="auto">
          <a:xfrm>
            <a:off x="7277827" y="893961"/>
            <a:ext cx="1723644" cy="2209800"/>
          </a:xfrm>
          <a:prstGeom prst="rect">
            <a:avLst/>
          </a:prstGeom>
          <a:noFill/>
          <a:ln w="57150">
            <a:solidFill>
              <a:srgbClr val="0082FB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5262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Continuation of CDR work in 2012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6173" y="1356189"/>
            <a:ext cx="8003213" cy="45243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There will be some continuation of CLIC CDR work in 2012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Summary document for accelerator, physics and detectors (Volume 3)</a:t>
            </a:r>
          </a:p>
          <a:p>
            <a:endParaRPr lang="en-US" dirty="0"/>
          </a:p>
          <a:p>
            <a:r>
              <a:rPr lang="en-US" dirty="0" smtClean="0"/>
              <a:t>Volume 3 will comprise:</a:t>
            </a:r>
          </a:p>
          <a:p>
            <a:r>
              <a:rPr lang="en-US" dirty="0"/>
              <a:t>	</a:t>
            </a:r>
            <a:r>
              <a:rPr lang="en-US" dirty="0" smtClean="0"/>
              <a:t>summary of Vol. 1&amp;2 on accelerator and physics/detector</a:t>
            </a:r>
          </a:p>
          <a:p>
            <a:pPr lvl="1"/>
            <a:r>
              <a:rPr lang="en-US" dirty="0" smtClean="0"/>
              <a:t>staged energy approach for CLIC</a:t>
            </a:r>
          </a:p>
          <a:p>
            <a:pPr lvl="1"/>
            <a:r>
              <a:rPr lang="en-US" dirty="0" smtClean="0"/>
              <a:t>cost estimate</a:t>
            </a:r>
          </a:p>
          <a:p>
            <a:pPr lvl="1"/>
            <a:r>
              <a:rPr lang="en-US" dirty="0" smtClean="0"/>
              <a:t>future plans: 2012-2016 and beyond</a:t>
            </a:r>
          </a:p>
          <a:p>
            <a:pPr lvl="1"/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And also: preparation for the </a:t>
            </a:r>
            <a:r>
              <a:rPr lang="en-US" b="1" dirty="0" smtClean="0">
                <a:solidFill>
                  <a:srgbClr val="FF0000"/>
                </a:solidFill>
              </a:rPr>
              <a:t>update of the European Strategy for Particle Physics</a:t>
            </a:r>
          </a:p>
          <a:p>
            <a:r>
              <a:rPr lang="en-US" b="1" dirty="0"/>
              <a:t>I</a:t>
            </a:r>
            <a:r>
              <a:rPr lang="en-US" b="1" dirty="0" smtClean="0"/>
              <a:t>ncluding a </a:t>
            </a:r>
            <a:r>
              <a:rPr lang="en-US" b="1" dirty="0" smtClean="0">
                <a:solidFill>
                  <a:srgbClr val="FF0000"/>
                </a:solidFill>
              </a:rPr>
              <a:t>common LC physics document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14399" y="4121666"/>
            <a:ext cx="1627932" cy="423152"/>
            <a:chOff x="3414399" y="4121666"/>
            <a:chExt cx="1627932" cy="423152"/>
          </a:xfrm>
        </p:grpSpPr>
        <p:sp>
          <p:nvSpPr>
            <p:cNvPr id="3" name="5-Point Star 2"/>
            <p:cNvSpPr/>
            <p:nvPr/>
          </p:nvSpPr>
          <p:spPr>
            <a:xfrm>
              <a:off x="3414399" y="4121666"/>
              <a:ext cx="431293" cy="423152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5-Point Star 4"/>
            <p:cNvSpPr/>
            <p:nvPr/>
          </p:nvSpPr>
          <p:spPr>
            <a:xfrm>
              <a:off x="4022052" y="4121666"/>
              <a:ext cx="431293" cy="423152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5-Point Star 5"/>
            <p:cNvSpPr/>
            <p:nvPr/>
          </p:nvSpPr>
          <p:spPr>
            <a:xfrm>
              <a:off x="4611038" y="4121666"/>
              <a:ext cx="431293" cy="423152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2537" y="990600"/>
            <a:ext cx="1723644" cy="2209800"/>
            <a:chOff x="4572000" y="990600"/>
            <a:chExt cx="1723644" cy="22098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 l="9184" t="4881" r="11224" b="8351"/>
            <a:stretch>
              <a:fillRect/>
            </a:stretch>
          </p:blipFill>
          <p:spPr bwMode="auto">
            <a:xfrm>
              <a:off x="4572000" y="990600"/>
              <a:ext cx="1723644" cy="22098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 bwMode="auto">
            <a:xfrm>
              <a:off x="4597400" y="2070100"/>
              <a:ext cx="1676400" cy="1066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rgbClr val="3333FF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24400" y="2286000"/>
              <a:ext cx="13716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Bookman Old Style" pitchFamily="18" charset="0"/>
                </a:rPr>
                <a:t>Vol. 3:</a:t>
              </a:r>
            </a:p>
            <a:p>
              <a:pPr algn="ctr"/>
              <a:r>
                <a:rPr lang="en-US" sz="1000" dirty="0" smtClean="0">
                  <a:latin typeface="Bookman Old Style" pitchFamily="18" charset="0"/>
                </a:rPr>
                <a:t>SUMMARY, COST  AND STRATEGY</a:t>
              </a:r>
              <a:endParaRPr lang="en-US" sz="1000" dirty="0">
                <a:latin typeface="Bookman Old Style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0571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After the CDR….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5057" y="1235506"/>
            <a:ext cx="734382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Studies foreseen on the Medium-term =&gt; covering a ~5-year period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(see chapter 13 of the CDR, and detailed backup slides of this talk)</a:t>
            </a:r>
          </a:p>
          <a:p>
            <a:endParaRPr lang="en-US" sz="2000" dirty="0"/>
          </a:p>
          <a:p>
            <a:r>
              <a:rPr lang="en-US" sz="2000" b="1" dirty="0" smtClean="0">
                <a:solidFill>
                  <a:srgbClr val="FF0000"/>
                </a:solidFill>
              </a:rPr>
              <a:t>In a nutshell:</a:t>
            </a:r>
            <a:endParaRPr lang="en-US" sz="2000" dirty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Detector simulation studies and physics studies</a:t>
            </a:r>
          </a:p>
          <a:p>
            <a:pPr lvl="2"/>
            <a:r>
              <a:rPr lang="en-US" sz="2000" dirty="0" smtClean="0"/>
              <a:t>Further detector </a:t>
            </a:r>
            <a:r>
              <a:rPr lang="en-US" sz="2000" dirty="0" err="1" smtClean="0"/>
              <a:t>optimisation</a:t>
            </a:r>
            <a:endParaRPr lang="en-US" sz="2000" dirty="0" smtClean="0"/>
          </a:p>
          <a:p>
            <a:pPr lvl="2"/>
            <a:r>
              <a:rPr lang="en-US" sz="2000" dirty="0"/>
              <a:t>E</a:t>
            </a:r>
            <a:r>
              <a:rPr lang="en-US" sz="2000" dirty="0" smtClean="0"/>
              <a:t>xplore physics potential </a:t>
            </a:r>
            <a:r>
              <a:rPr lang="en-US" sz="2000" dirty="0" smtClean="0"/>
              <a:t>with a machine built in stages</a:t>
            </a:r>
          </a:p>
          <a:p>
            <a:pPr lvl="2"/>
            <a:r>
              <a:rPr lang="en-US" sz="2000" b="1" dirty="0" smtClean="0"/>
              <a:t>Adaptation to LHC results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LC detector R&amp;D (many common activities between ILC and CLIC)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CLIC-specific detector R&amp;D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b="1" dirty="0" smtClean="0"/>
              <a:t>The next slides illustrate </a:t>
            </a:r>
            <a:r>
              <a:rPr lang="en-US" sz="2000" b="1" u="sng" dirty="0" smtClean="0"/>
              <a:t>a few</a:t>
            </a:r>
            <a:r>
              <a:rPr lang="en-US" sz="2000" b="1" dirty="0" smtClean="0"/>
              <a:t> of the upcoming studies</a:t>
            </a:r>
          </a:p>
          <a:p>
            <a:endParaRPr lang="en-US" sz="2000" b="1" dirty="0"/>
          </a:p>
          <a:p>
            <a:r>
              <a:rPr lang="en-US" sz="2000" b="1" dirty="0" smtClean="0"/>
              <a:t>The slides focus mostly on </a:t>
            </a:r>
            <a:r>
              <a:rPr lang="en-US" sz="2000" b="1" dirty="0" smtClean="0">
                <a:solidFill>
                  <a:srgbClr val="FF0000"/>
                </a:solidFill>
              </a:rPr>
              <a:t>CLIC-specific items</a:t>
            </a:r>
          </a:p>
          <a:p>
            <a:r>
              <a:rPr lang="en-US" sz="2000" b="1" dirty="0" smtClean="0"/>
              <a:t>There is also a lot of work in </a:t>
            </a:r>
            <a:r>
              <a:rPr lang="en-US" sz="2000" b="1" dirty="0" smtClean="0">
                <a:solidFill>
                  <a:srgbClr val="FF0000"/>
                </a:solidFill>
              </a:rPr>
              <a:t>common with ILC</a:t>
            </a:r>
            <a:r>
              <a:rPr lang="en-US" sz="20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5043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simulation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3272" y="4609487"/>
            <a:ext cx="349826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occupancy due to incoherent pairs in the high-z regions of the HCAL end cap. This points to inadequate shielding from the very forward </a:t>
            </a:r>
            <a:r>
              <a:rPr lang="en-US" dirty="0" err="1" smtClean="0"/>
              <a:t>calorimetry</a:t>
            </a:r>
            <a:r>
              <a:rPr lang="en-US" dirty="0" smtClean="0"/>
              <a:t> region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can be solved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9830" y="4693465"/>
            <a:ext cx="373770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occupancies in the TPC, mostly due to </a:t>
            </a:r>
            <a:r>
              <a:rPr lang="en-US" dirty="0" err="1" smtClean="0"/>
              <a:t>yy</a:t>
            </a:r>
            <a:r>
              <a:rPr lang="en-US" dirty="0" smtClean="0"/>
              <a:t>=&gt;hadrons. One may consider </a:t>
            </a:r>
            <a:r>
              <a:rPr lang="en-US" dirty="0" err="1" smtClean="0"/>
              <a:t>pixelised</a:t>
            </a:r>
            <a:r>
              <a:rPr lang="en-US" dirty="0" smtClean="0"/>
              <a:t> readout for the TPC in this region or suppress the inner pad rows.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r</a:t>
            </a:r>
            <a:r>
              <a:rPr lang="en-US" b="1" dirty="0" smtClean="0">
                <a:solidFill>
                  <a:srgbClr val="FF0000"/>
                </a:solidFill>
              </a:rPr>
              <a:t>equires technology/layout changes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5871" y="886638"/>
            <a:ext cx="666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 of high occupancy regions requiring further study at 3 </a:t>
            </a:r>
            <a:r>
              <a:rPr lang="en-US" dirty="0" err="1" smtClean="0"/>
              <a:t>TeV</a:t>
            </a:r>
            <a:endParaRPr lang="en-US" dirty="0"/>
          </a:p>
        </p:txBody>
      </p:sp>
      <p:pic>
        <p:nvPicPr>
          <p:cNvPr id="9" name="Picture 8" descr="Screen Shot 2011-09-29 at 6.36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159" y="1384604"/>
            <a:ext cx="3898906" cy="32506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64248" y="2695865"/>
            <a:ext cx="706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TPC</a:t>
            </a:r>
            <a:endParaRPr lang="en-US" sz="2000" dirty="0"/>
          </a:p>
        </p:txBody>
      </p:sp>
      <p:pic>
        <p:nvPicPr>
          <p:cNvPr id="3" name="Picture 2" descr="Screen Shot 2011-09-29 at 11.57.55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0" b="10879"/>
          <a:stretch/>
        </p:blipFill>
        <p:spPr>
          <a:xfrm>
            <a:off x="143764" y="1197104"/>
            <a:ext cx="3917574" cy="3378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37459" y="3354792"/>
            <a:ext cx="85507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Fig. 5.9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95521" y="3166007"/>
            <a:ext cx="137974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Talk A. </a:t>
            </a:r>
            <a:r>
              <a:rPr lang="en-US" dirty="0" err="1" smtClean="0">
                <a:solidFill>
                  <a:srgbClr val="0000FF"/>
                </a:solidFill>
              </a:rPr>
              <a:t>Sailer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98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Simulation+engineering</a:t>
            </a:r>
            <a:r>
              <a:rPr lang="en-US" dirty="0" smtClean="0"/>
              <a:t> studies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9171" y="5195859"/>
            <a:ext cx="75989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QD0 and its stability requirements at CLIC have a significant impact on the detector layout and acceptance in the forward region. More study is needed to quantify the impact on the physics and to make a balance between pros and cons of having QD0 inside the detector. </a:t>
            </a:r>
            <a:r>
              <a:rPr lang="en-US" b="1" dirty="0" smtClean="0">
                <a:solidFill>
                  <a:srgbClr val="FF0000"/>
                </a:solidFill>
              </a:rPr>
              <a:t>QD0 in or out of the detector?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3" name="Picture 2" descr="Screen Shot 2011-09-30 at 9.57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943" y="966777"/>
            <a:ext cx="6312797" cy="411539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684822" y="966777"/>
            <a:ext cx="1743197" cy="7391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97273" y="1705939"/>
            <a:ext cx="1045924" cy="10957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4515" y="1108239"/>
            <a:ext cx="129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1.3 m diam.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768" y="4671425"/>
            <a:ext cx="1089060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Fig. 11.13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805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Physics at CLIC, staged √s energy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9214" y="5354414"/>
            <a:ext cx="8459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a single SUSY model + SM physics as an example to study how a LC built and operated in energy stages could explore new physics, including the gradual accumulation of knowledge on e.g. EW symmetry breaking, DM relic abundance, GUT scale unification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Study in close collaboration with CLIC accelerator</a:t>
            </a:r>
          </a:p>
        </p:txBody>
      </p:sp>
      <p:pic>
        <p:nvPicPr>
          <p:cNvPr id="3" name="Picture 2" descr="Screen Shot 2011-10-11 at 10.49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142" y="834290"/>
            <a:ext cx="6080598" cy="4451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0726" y="3948438"/>
            <a:ext cx="1312704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Like Fig 1.9,</a:t>
            </a:r>
          </a:p>
          <a:p>
            <a:r>
              <a:rPr lang="en-US" dirty="0">
                <a:solidFill>
                  <a:srgbClr val="0000FF"/>
                </a:solidFill>
              </a:rPr>
              <a:t>b</a:t>
            </a:r>
            <a:r>
              <a:rPr lang="en-US" dirty="0" smtClean="0">
                <a:solidFill>
                  <a:srgbClr val="0000FF"/>
                </a:solidFill>
              </a:rPr>
              <a:t>ut </a:t>
            </a:r>
            <a:r>
              <a:rPr lang="en-US" i="1" dirty="0" smtClean="0">
                <a:solidFill>
                  <a:srgbClr val="0000FF"/>
                </a:solidFill>
              </a:rPr>
              <a:t>Model I</a:t>
            </a:r>
            <a:endParaRPr lang="en-US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001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at </a:t>
            </a:r>
            <a:r>
              <a:rPr lang="en-US" dirty="0" smtClean="0"/>
              <a:t>CLIC, staged </a:t>
            </a:r>
            <a:r>
              <a:rPr lang="en-US" dirty="0"/>
              <a:t>energy</a:t>
            </a:r>
          </a:p>
        </p:txBody>
      </p:sp>
      <p:pic>
        <p:nvPicPr>
          <p:cNvPr id="4" name="Picture 3" descr="Screen Shot 2011-09-29 at 6.50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28" y="972522"/>
            <a:ext cx="6973800" cy="507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428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6394</TotalTime>
  <Words>1934</Words>
  <Application>Microsoft Macintosh PowerPoint</Application>
  <PresentationFormat>On-screen Show (4:3)</PresentationFormat>
  <Paragraphs>213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CLIC CDR  What are the next steps ?</vt:lpstr>
      <vt:lpstr>The main message from the CDR</vt:lpstr>
      <vt:lpstr>CDR status and short-term plans</vt:lpstr>
      <vt:lpstr>Continuation of CDR work in 2012</vt:lpstr>
      <vt:lpstr>After the CDR….</vt:lpstr>
      <vt:lpstr>Detector simulation studies</vt:lpstr>
      <vt:lpstr>Simulation+engineering studies</vt:lpstr>
      <vt:lpstr>Physics at CLIC, staged √s energy</vt:lpstr>
      <vt:lpstr>Physics at CLIC, staged energy</vt:lpstr>
      <vt:lpstr>Software development</vt:lpstr>
      <vt:lpstr>Vertex detector</vt:lpstr>
      <vt:lpstr>Silicon strip tracking</vt:lpstr>
      <vt:lpstr>Electronics and power delivery</vt:lpstr>
      <vt:lpstr>Magnet and ancillary systems</vt:lpstr>
      <vt:lpstr>Engineering and Integration</vt:lpstr>
      <vt:lpstr>Summary/outlook</vt:lpstr>
      <vt:lpstr>PowerPoint Presentation</vt:lpstr>
      <vt:lpstr>Detector simulation studies</vt:lpstr>
      <vt:lpstr>Physics at CLIC</vt:lpstr>
      <vt:lpstr>Software development</vt:lpstr>
      <vt:lpstr>Vertex detector</vt:lpstr>
      <vt:lpstr>Silicon tracking</vt:lpstr>
      <vt:lpstr>TPC-based tracking</vt:lpstr>
      <vt:lpstr>Calorimetry</vt:lpstr>
      <vt:lpstr>Electronics and power delivery</vt:lpstr>
      <vt:lpstr>Magnet and Ancillary Systems</vt:lpstr>
      <vt:lpstr>Engineering and Integration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 Tecker</dc:creator>
  <cp:lastModifiedBy>L. Linssen</cp:lastModifiedBy>
  <cp:revision>264</cp:revision>
  <cp:lastPrinted>2011-09-30T09:07:12Z</cp:lastPrinted>
  <dcterms:created xsi:type="dcterms:W3CDTF">2011-10-06T20:23:03Z</dcterms:created>
  <dcterms:modified xsi:type="dcterms:W3CDTF">2011-10-16T17:57:33Z</dcterms:modified>
</cp:coreProperties>
</file>