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8" r:id="rId4"/>
    <p:sldId id="259" r:id="rId5"/>
    <p:sldId id="263" r:id="rId6"/>
    <p:sldId id="264" r:id="rId7"/>
    <p:sldId id="260" r:id="rId8"/>
    <p:sldId id="265" r:id="rId9"/>
    <p:sldId id="266" r:id="rId10"/>
    <p:sldId id="267" r:id="rId11"/>
    <p:sldId id="271" r:id="rId12"/>
    <p:sldId id="272" r:id="rId13"/>
    <p:sldId id="273" r:id="rId14"/>
    <p:sldId id="279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nl-NL"/>
    </a:defPPr>
    <a:lvl1pPr marL="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B1D58-717D-1640-AB04-81774554890D}" type="datetimeFigureOut">
              <a:rPr lang="nl-NL" smtClean="0"/>
              <a:t>10/11/11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0E3D4-0C28-6E44-8615-0980E0C90C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1312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82082-D875-7241-95E3-5C8A8E5C0C92}" type="datetimeFigureOut">
              <a:rPr lang="nl-NL" smtClean="0"/>
              <a:t>10/11/11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453B8-2A0C-0A44-A5B0-56218545A9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950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5ECE9DFA-2857-FC4E-BC55-DEB2CF184796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614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nl-NL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9AACCED8-BC48-474A-89AF-6F7D76DF5D5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716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7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0322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nl-NL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434B8CE-7735-ED4C-B052-A1D3D66F111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819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819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nl-NL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6948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6534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662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Klik om de titelstijl van het model te bewerken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A13AE-D78D-3940-8090-FD6AFAD3191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46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25C39-379D-B444-ACC8-31186B5C15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29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21F72-E4FE-E843-BE03-2F214C66441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44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DB3F6-C7C8-4D4D-AC93-27A0177298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24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17BE4-9B52-5A45-AD9A-7189867209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59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4441A-5EA9-0D4A-BEA5-198D7F0F2B9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19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AD715-E9BE-994F-A4A5-767C8FFEA0D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664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D5821-A65C-494C-9511-28E4601A000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8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547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98E81-26EB-4B4A-A798-4387336640E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208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27F51-07D0-794E-8B73-6DE32C0F1A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996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0C56C-5080-7944-BDE3-833AE2F843C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1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080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36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787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17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83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54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9710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24D4-CEED-BC40-8F06-C625C9F4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8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15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45715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defTabSz="45715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defTabSz="45715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defTabSz="45715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defTabSz="45715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56650" algn="l"/>
                <a:tab pos="1313299" algn="l"/>
                <a:tab pos="1969949" algn="l"/>
              </a:tabLst>
              <a:defRPr sz="1300" smtClean="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56650" algn="l"/>
                <a:tab pos="1313299" algn="l"/>
                <a:tab pos="1969949" algn="l"/>
                <a:tab pos="2626599" algn="l"/>
              </a:tabLst>
              <a:defRPr sz="1300" smtClean="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4880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56650" algn="l"/>
                <a:tab pos="1313299" algn="l"/>
                <a:tab pos="1969949" algn="l"/>
              </a:tabLst>
              <a:defRPr sz="1300" smtClean="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fld id="{F7782C16-FD9D-9E47-AEE4-678E9BB4DB6B}" type="slidenum">
              <a:rPr lang="en-US">
                <a:ea typeface="ＭＳ Ｐゴシック" charset="0"/>
              </a:rPr>
              <a:pPr defTabSz="4147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t>‹nr.›</a:t>
            </a:fld>
            <a:endParaRPr lang="en-US">
              <a:ea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2pPr>
      <a:lvl3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3pPr>
      <a:lvl4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4pPr>
      <a:lvl5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5pPr>
      <a:lvl6pPr marL="2280994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6pPr>
      <a:lvl7pPr marL="2695720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7pPr>
      <a:lvl8pPr marL="3110446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8pPr>
      <a:lvl9pPr marL="3525172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9pPr>
    </p:titleStyle>
    <p:bodyStyle>
      <a:lvl1pPr marL="311045" indent="-311045" algn="l" defTabSz="414726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14726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14726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14726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14726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5" Type="http://schemas.openxmlformats.org/officeDocument/2006/relationships/image" Target="../media/image15.wmf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8" Type="http://schemas.openxmlformats.org/officeDocument/2006/relationships/image" Target="../media/image18.emf"/><Relationship Id="rId9" Type="http://schemas.openxmlformats.org/officeDocument/2006/relationships/image" Target="../media/image10.jpe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CLIC_ILD tracking</a:t>
            </a:r>
            <a:br>
              <a:rPr lang="nl-NL" dirty="0" smtClean="0"/>
            </a:br>
            <a:r>
              <a:rPr lang="nl-NL" sz="3200" dirty="0"/>
              <a:t>(</a:t>
            </a:r>
            <a:r>
              <a:rPr lang="nl-NL" sz="3200" dirty="0" err="1"/>
              <a:t>technology</a:t>
            </a:r>
            <a:r>
              <a:rPr lang="nl-NL" sz="3200" dirty="0"/>
              <a:t> + performance)</a:t>
            </a:r>
            <a:endParaRPr lang="nl-NL" sz="320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Review of CLIC </a:t>
            </a:r>
            <a:r>
              <a:rPr lang="nl-NL" dirty="0" err="1" smtClean="0"/>
              <a:t>physics</a:t>
            </a:r>
            <a:r>
              <a:rPr lang="nl-NL" dirty="0" smtClean="0"/>
              <a:t>/detector CDR</a:t>
            </a:r>
          </a:p>
          <a:p>
            <a:r>
              <a:rPr lang="nl-NL" sz="2400" dirty="0"/>
              <a:t>Jan Timmermans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1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637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600" y="2367608"/>
            <a:ext cx="5391360" cy="220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07360" y="656016"/>
            <a:ext cx="8709120" cy="170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1" tIns="55215" rIns="81631" bIns="4081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dirty="0" smtClean="0"/>
              <a:t>TPC has full coverage down to 40 degrees. </a:t>
            </a:r>
          </a:p>
          <a:p>
            <a:pPr>
              <a:defRPr/>
            </a:pPr>
            <a:r>
              <a:rPr lang="en-US" dirty="0" smtClean="0"/>
              <a:t>Barrel VXD and SIT down to 25 degrees. Below that:</a:t>
            </a:r>
          </a:p>
          <a:p>
            <a:pPr>
              <a:defRPr/>
            </a:pPr>
            <a:r>
              <a:rPr lang="en-US" dirty="0" smtClean="0"/>
              <a:t>-  VXD-</a:t>
            </a:r>
            <a:r>
              <a:rPr lang="en-US" dirty="0" err="1" smtClean="0"/>
              <a:t>endcap</a:t>
            </a:r>
            <a:r>
              <a:rPr lang="en-US" dirty="0" smtClean="0"/>
              <a:t> (see, talk by </a:t>
            </a:r>
            <a:r>
              <a:rPr lang="en-US" dirty="0" err="1" smtClean="0"/>
              <a:t>Dominik</a:t>
            </a:r>
            <a:r>
              <a:rPr lang="en-US" dirty="0" smtClean="0"/>
              <a:t> </a:t>
            </a:r>
            <a:r>
              <a:rPr lang="en-US" dirty="0" err="1" smtClean="0"/>
              <a:t>Dannheim</a:t>
            </a:r>
            <a:r>
              <a:rPr lang="en-US" dirty="0" smtClean="0"/>
              <a:t> in this workshop. </a:t>
            </a:r>
          </a:p>
          <a:p>
            <a:pPr>
              <a:defRPr/>
            </a:pPr>
            <a:r>
              <a:rPr lang="en-US" dirty="0" smtClean="0"/>
              <a:t>- Forward Tracking Disks.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At least 8 silicon hits down </a:t>
            </a:r>
            <a:r>
              <a:rPr lang="en-US" dirty="0" smtClean="0"/>
              <a:t>to 10 </a:t>
            </a:r>
            <a:r>
              <a:rPr lang="en-US" dirty="0" smtClean="0"/>
              <a:t>degrees.</a:t>
            </a:r>
          </a:p>
          <a:p>
            <a:pPr>
              <a:defRPr/>
            </a:pPr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720" y="4663211"/>
            <a:ext cx="3127680" cy="212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257600" y="2721887"/>
            <a:ext cx="1866240" cy="2756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1" tIns="55215" rIns="81631" bIns="40816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Relatively little material in Silicon tracking 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2989754"/>
            <a:ext cx="2073600" cy="101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1" tIns="55215" rIns="81631" bIns="40816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smtClean="0"/>
              <a:t>#hits vs. polar angle.</a:t>
            </a:r>
          </a:p>
          <a:p>
            <a:pPr>
              <a:defRPr/>
            </a:pPr>
            <a:r>
              <a:rPr lang="en-US" smtClean="0"/>
              <a:t>Note that here VXD-EC is accounted for in FTD)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07360" y="4978603"/>
            <a:ext cx="4976640" cy="124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1" tIns="55215" rIns="81631" bIns="4081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dirty="0" smtClean="0"/>
              <a:t>Inner rim of FTD tracking disks see a lot of background, more than a “standard” micro-strip detector can cope with → Replace with pixels or </a:t>
            </a:r>
            <a:r>
              <a:rPr lang="en-US" dirty="0" smtClean="0"/>
              <a:t>μ-</a:t>
            </a:r>
            <a:r>
              <a:rPr lang="en-US" dirty="0" smtClean="0"/>
              <a:t>strips with ns-level time stamp and multi-hit storage capability.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00" y="0"/>
            <a:ext cx="1584000" cy="112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866240" y="24483"/>
            <a:ext cx="4354560" cy="49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1" tIns="66414" rIns="81631" bIns="4081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sz="2900"/>
              <a:t>Forward Tracking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39AD715-E9BE-994F-A4A5-767C8FFEA0D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FAF394-264C-6649-913C-960E6775EB3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520" y="4500474"/>
            <a:ext cx="1895040" cy="1418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480" y="4522076"/>
            <a:ext cx="1810080" cy="141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-180000" y="4710736"/>
            <a:ext cx="2442185" cy="32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1" tIns="55247" rIns="81631" bIns="42448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sz="1500" b="1"/>
              <a:t>    New edgeless sensors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153760" y="5940624"/>
            <a:ext cx="3081351" cy="560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1" tIns="55247" rIns="81631" bIns="42448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sz="1500" b="1"/>
              <a:t>   High transmittance sensors</a:t>
            </a:r>
          </a:p>
          <a:p>
            <a:pPr>
              <a:defRPr/>
            </a:pPr>
            <a:r>
              <a:rPr lang="en-US" sz="1500" b="1"/>
              <a:t>Goal: T~70%; Already now: 50%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402" y="4500474"/>
            <a:ext cx="849600" cy="220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38" b="30005"/>
          <a:stretch>
            <a:fillRect/>
          </a:stretch>
        </p:blipFill>
        <p:spPr bwMode="auto">
          <a:xfrm>
            <a:off x="4998241" y="4522076"/>
            <a:ext cx="1481760" cy="141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41238" b="3000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8"/>
          <a:stretch>
            <a:fillRect/>
          </a:stretch>
        </p:blipFill>
        <p:spPr bwMode="auto">
          <a:xfrm>
            <a:off x="5034242" y="4552319"/>
            <a:ext cx="545760" cy="30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361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000" y="5654034"/>
            <a:ext cx="816480" cy="28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555840" y="-205941"/>
            <a:ext cx="8228160" cy="1144921"/>
          </a:xfrm>
        </p:spPr>
        <p:txBody>
          <a:bodyPr tIns="22399"/>
          <a:lstStyle/>
          <a:p>
            <a:pPr eaLnBrk="1"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  <a:defRPr/>
            </a:pPr>
            <a:r>
              <a:rPr lang="en-US" sz="2500"/>
              <a:t>Silicon Tracking R&amp;D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44000" y="1688699"/>
            <a:ext cx="9000000" cy="201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1" tIns="60014" rIns="81631" bIns="4081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sz="2200" b="1" dirty="0">
                <a:solidFill>
                  <a:srgbClr val="FF0000"/>
                </a:solidFill>
              </a:rPr>
              <a:t>Silicon </a:t>
            </a:r>
            <a:r>
              <a:rPr lang="en-US" sz="2200" b="1" dirty="0" smtClean="0">
                <a:solidFill>
                  <a:srgbClr val="FF0000"/>
                </a:solidFill>
              </a:rPr>
              <a:t>μ-</a:t>
            </a:r>
            <a:r>
              <a:rPr lang="en-US" sz="2200" b="1" dirty="0">
                <a:solidFill>
                  <a:srgbClr val="FF0000"/>
                </a:solidFill>
              </a:rPr>
              <a:t>strip detector R&amp;D</a:t>
            </a:r>
          </a:p>
          <a:p>
            <a:pPr>
              <a:buSzPct val="45000"/>
              <a:buFont typeface="Wingdings" charset="0"/>
              <a:buChar char=""/>
              <a:defRPr/>
            </a:pPr>
            <a:r>
              <a:rPr lang="en-US" dirty="0" smtClean="0">
                <a:solidFill>
                  <a:srgbClr val="004586"/>
                </a:solidFill>
              </a:rPr>
              <a:t>Interconnection: integrate pitch adapter on second metal layer</a:t>
            </a:r>
          </a:p>
          <a:p>
            <a:pPr>
              <a:buSzPct val="45000"/>
              <a:buFont typeface="Wingdings" charset="0"/>
              <a:buChar char=""/>
              <a:defRPr/>
            </a:pPr>
            <a:r>
              <a:rPr lang="en-US" i="1" dirty="0" smtClean="0">
                <a:solidFill>
                  <a:srgbClr val="004586"/>
                </a:solidFill>
              </a:rPr>
              <a:t>New ways to bring in power: serial or DC/DC (in common with LHC)</a:t>
            </a:r>
          </a:p>
          <a:p>
            <a:pPr>
              <a:buSzPct val="45000"/>
              <a:buFont typeface="Wingdings" charset="0"/>
              <a:buChar char=""/>
              <a:defRPr/>
            </a:pPr>
            <a:r>
              <a:rPr lang="en-US" i="1" dirty="0" smtClean="0">
                <a:solidFill>
                  <a:srgbClr val="004586"/>
                </a:solidFill>
              </a:rPr>
              <a:t>New ways to remove power: gas-cooled systems (in common with ILC)</a:t>
            </a:r>
          </a:p>
          <a:p>
            <a:pPr>
              <a:buSzPct val="45000"/>
              <a:buFont typeface="Wingdings" charset="0"/>
              <a:buChar char=""/>
              <a:defRPr/>
            </a:pPr>
            <a:r>
              <a:rPr lang="en-US" i="1" dirty="0" smtClean="0">
                <a:solidFill>
                  <a:srgbClr val="004586"/>
                </a:solidFill>
              </a:rPr>
              <a:t>Interesting development on use of charge sharing to measure coordinate along the strip  </a:t>
            </a:r>
          </a:p>
          <a:p>
            <a:pPr>
              <a:buSzPct val="45000"/>
              <a:buFont typeface="Wingdings" charset="0"/>
              <a:buChar char=""/>
              <a:defRPr/>
            </a:pPr>
            <a:r>
              <a:rPr lang="en-US" dirty="0" smtClean="0">
                <a:solidFill>
                  <a:srgbClr val="004586"/>
                </a:solidFill>
              </a:rPr>
              <a:t>New planar single sided strips technology, large sensors (6’’), edgeless and 	high transmittance (IR laser alignment) options</a:t>
            </a:r>
          </a:p>
          <a:p>
            <a:pPr>
              <a:buSzPct val="45000"/>
              <a:buFont typeface="Wingdings" charset="0"/>
              <a:buChar char=""/>
              <a:defRPr/>
            </a:pPr>
            <a:r>
              <a:rPr lang="en-US" dirty="0" smtClean="0">
                <a:solidFill>
                  <a:srgbClr val="004586"/>
                </a:solidFill>
              </a:rPr>
              <a:t>CLIC specific R&amp;D (faster FE electronics!) 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0"/>
            <a:ext cx="2743200" cy="1938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Beam-</a:t>
            </a:r>
            <a:r>
              <a:rPr lang="nl-NL" dirty="0" err="1" smtClean="0"/>
              <a:t>induced</a:t>
            </a:r>
            <a:r>
              <a:rPr lang="nl-NL" dirty="0" smtClean="0"/>
              <a:t> </a:t>
            </a:r>
            <a:r>
              <a:rPr lang="nl-NL" dirty="0" err="1" smtClean="0"/>
              <a:t>backgrounds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 </a:t>
            </a:r>
            <a:r>
              <a:rPr lang="nl-NL" dirty="0" err="1" smtClean="0"/>
              <a:t>should</a:t>
            </a:r>
            <a:r>
              <a:rPr lang="nl-NL" dirty="0" smtClean="0"/>
              <a:t> NOT do “</a:t>
            </a:r>
            <a:r>
              <a:rPr lang="nl-NL" dirty="0" err="1" smtClean="0"/>
              <a:t>occupancies</a:t>
            </a:r>
            <a:r>
              <a:rPr lang="nl-NL" dirty="0" smtClean="0"/>
              <a:t>”</a:t>
            </a:r>
          </a:p>
          <a:p>
            <a:r>
              <a:rPr lang="nl-NL" dirty="0" err="1" smtClean="0"/>
              <a:t>Should</a:t>
            </a:r>
            <a:r>
              <a:rPr lang="nl-NL" dirty="0" smtClean="0"/>
              <a:t> I do “</a:t>
            </a:r>
            <a:r>
              <a:rPr lang="nl-NL" dirty="0" err="1" smtClean="0"/>
              <a:t>radiation</a:t>
            </a:r>
            <a:r>
              <a:rPr lang="nl-NL" dirty="0" smtClean="0"/>
              <a:t> </a:t>
            </a:r>
            <a:r>
              <a:rPr lang="nl-NL" dirty="0" err="1" smtClean="0"/>
              <a:t>damage</a:t>
            </a:r>
            <a:r>
              <a:rPr lang="nl-NL" dirty="0" smtClean="0"/>
              <a:t>”?</a:t>
            </a:r>
          </a:p>
          <a:p>
            <a:pPr lvl="1"/>
            <a:r>
              <a:rPr lang="nl-NL" dirty="0" smtClean="0"/>
              <a:t>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expert</a:t>
            </a:r>
          </a:p>
          <a:p>
            <a:pPr lvl="1"/>
            <a:r>
              <a:rPr lang="nl-NL" dirty="0" err="1" smtClean="0">
                <a:solidFill>
                  <a:srgbClr val="3366FF"/>
                </a:solidFill>
              </a:rPr>
              <a:t>There</a:t>
            </a:r>
            <a:r>
              <a:rPr lang="nl-NL" dirty="0" smtClean="0">
                <a:solidFill>
                  <a:srgbClr val="3366FF"/>
                </a:solidFill>
              </a:rPr>
              <a:t> is a “typo”</a:t>
            </a:r>
            <a:r>
              <a:rPr lang="nl-NL" dirty="0">
                <a:solidFill>
                  <a:srgbClr val="3366FF"/>
                </a:solidFill>
              </a:rPr>
              <a:t> (= factor 10) </a:t>
            </a:r>
            <a:r>
              <a:rPr lang="nl-NL" dirty="0" smtClean="0">
                <a:solidFill>
                  <a:srgbClr val="3366FF"/>
                </a:solidFill>
              </a:rPr>
              <a:t> in the tekst of 5.3.4 in the “</a:t>
            </a:r>
            <a:r>
              <a:rPr lang="nl-NL" dirty="0" err="1" smtClean="0">
                <a:solidFill>
                  <a:srgbClr val="3366FF"/>
                </a:solidFill>
              </a:rPr>
              <a:t>total</a:t>
            </a:r>
            <a:r>
              <a:rPr lang="nl-NL" dirty="0" smtClean="0">
                <a:solidFill>
                  <a:srgbClr val="3366FF"/>
                </a:solidFill>
              </a:rPr>
              <a:t>” </a:t>
            </a:r>
            <a:r>
              <a:rPr lang="nl-NL" dirty="0" err="1" smtClean="0">
                <a:solidFill>
                  <a:srgbClr val="3366FF"/>
                </a:solidFill>
              </a:rPr>
              <a:t>number</a:t>
            </a:r>
            <a:r>
              <a:rPr lang="nl-NL" dirty="0" smtClean="0">
                <a:solidFill>
                  <a:srgbClr val="3366FF"/>
                </a:solidFill>
              </a:rPr>
              <a:t> of </a:t>
            </a:r>
            <a:r>
              <a:rPr lang="nl-NL" dirty="0" err="1" smtClean="0">
                <a:solidFill>
                  <a:srgbClr val="3366FF"/>
                </a:solidFill>
              </a:rPr>
              <a:t>n</a:t>
            </a:r>
            <a:r>
              <a:rPr lang="nl-NL" baseline="-25000" dirty="0" err="1" smtClean="0">
                <a:solidFill>
                  <a:srgbClr val="3366FF"/>
                </a:solidFill>
              </a:rPr>
              <a:t>eq</a:t>
            </a:r>
            <a:r>
              <a:rPr lang="nl-NL" dirty="0" smtClean="0">
                <a:solidFill>
                  <a:srgbClr val="3366FF"/>
                </a:solidFill>
              </a:rPr>
              <a:t> </a:t>
            </a:r>
            <a:r>
              <a:rPr lang="nl-NL" dirty="0" err="1" smtClean="0">
                <a:solidFill>
                  <a:srgbClr val="3366FF"/>
                </a:solidFill>
              </a:rPr>
              <a:t>for</a:t>
            </a:r>
            <a:r>
              <a:rPr lang="nl-NL" dirty="0" smtClean="0">
                <a:solidFill>
                  <a:srgbClr val="3366FF"/>
                </a:solidFill>
              </a:rPr>
              <a:t> ETD: </a:t>
            </a:r>
            <a:r>
              <a:rPr lang="nl-NL" dirty="0" err="1" smtClean="0">
                <a:solidFill>
                  <a:srgbClr val="3366FF"/>
                </a:solidFill>
              </a:rPr>
              <a:t>should</a:t>
            </a:r>
            <a:r>
              <a:rPr lang="nl-NL" dirty="0" smtClean="0">
                <a:solidFill>
                  <a:srgbClr val="3366FF"/>
                </a:solidFill>
              </a:rPr>
              <a:t> </a:t>
            </a:r>
            <a:r>
              <a:rPr lang="nl-NL" dirty="0" err="1" smtClean="0">
                <a:solidFill>
                  <a:srgbClr val="3366FF"/>
                </a:solidFill>
              </a:rPr>
              <a:t>be</a:t>
            </a:r>
            <a:r>
              <a:rPr lang="nl-NL" dirty="0" smtClean="0">
                <a:solidFill>
                  <a:srgbClr val="3366FF"/>
                </a:solidFill>
              </a:rPr>
              <a:t> 15x10</a:t>
            </a:r>
            <a:r>
              <a:rPr lang="nl-NL" baseline="30000" dirty="0" smtClean="0">
                <a:solidFill>
                  <a:srgbClr val="3366FF"/>
                </a:solidFill>
              </a:rPr>
              <a:t>9</a:t>
            </a:r>
            <a:r>
              <a:rPr lang="nl-NL" dirty="0" smtClean="0">
                <a:solidFill>
                  <a:srgbClr val="3366FF"/>
                </a:solidFill>
              </a:rPr>
              <a:t> </a:t>
            </a:r>
            <a:r>
              <a:rPr lang="nl-NL" dirty="0" err="1" smtClean="0">
                <a:solidFill>
                  <a:srgbClr val="3366FF"/>
                </a:solidFill>
              </a:rPr>
              <a:t>instead</a:t>
            </a:r>
            <a:r>
              <a:rPr lang="nl-NL" dirty="0" smtClean="0">
                <a:solidFill>
                  <a:srgbClr val="3366FF"/>
                </a:solidFill>
              </a:rPr>
              <a:t> of 1.5x10</a:t>
            </a:r>
            <a:r>
              <a:rPr lang="nl-NL" baseline="30000" dirty="0" smtClean="0">
                <a:solidFill>
                  <a:srgbClr val="3366FF"/>
                </a:solidFill>
              </a:rPr>
              <a:t>9</a:t>
            </a:r>
            <a:r>
              <a:rPr lang="nl-NL" dirty="0" smtClean="0">
                <a:solidFill>
                  <a:srgbClr val="3366FF"/>
                </a:solidFill>
              </a:rPr>
              <a:t> </a:t>
            </a:r>
          </a:p>
          <a:p>
            <a:pPr lvl="1"/>
            <a:r>
              <a:rPr lang="nl-NL" dirty="0" err="1" smtClean="0">
                <a:solidFill>
                  <a:srgbClr val="FF0000"/>
                </a:solidFill>
              </a:rPr>
              <a:t>Concluding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sentence</a:t>
            </a:r>
            <a:r>
              <a:rPr lang="nl-NL" dirty="0" smtClean="0">
                <a:solidFill>
                  <a:srgbClr val="FF0000"/>
                </a:solidFill>
              </a:rPr>
              <a:t>(s) are missing </a:t>
            </a:r>
            <a:r>
              <a:rPr lang="nl-NL" dirty="0" err="1" smtClean="0">
                <a:solidFill>
                  <a:srgbClr val="FF0000"/>
                </a:solidFill>
              </a:rPr>
              <a:t>whether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there</a:t>
            </a:r>
            <a:r>
              <a:rPr lang="nl-NL" dirty="0" smtClean="0">
                <a:solidFill>
                  <a:srgbClr val="FF0000"/>
                </a:solidFill>
              </a:rPr>
              <a:t> is a </a:t>
            </a:r>
            <a:r>
              <a:rPr lang="nl-NL" dirty="0" err="1" smtClean="0">
                <a:solidFill>
                  <a:srgbClr val="FF0000"/>
                </a:solidFill>
              </a:rPr>
              <a:t>problem</a:t>
            </a:r>
            <a:r>
              <a:rPr lang="nl-NL" dirty="0" smtClean="0">
                <a:solidFill>
                  <a:srgbClr val="FF0000"/>
                </a:solidFill>
              </a:rPr>
              <a:t> or </a:t>
            </a:r>
            <a:r>
              <a:rPr lang="nl-NL" dirty="0" err="1" smtClean="0">
                <a:solidFill>
                  <a:srgbClr val="FF0000"/>
                </a:solidFill>
              </a:rPr>
              <a:t>not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</a:p>
          <a:p>
            <a:r>
              <a:rPr lang="nl-NL" dirty="0" err="1" smtClean="0"/>
              <a:t>So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do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 topic?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665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0945" y="288350"/>
            <a:ext cx="8611235" cy="1143000"/>
          </a:xfrm>
        </p:spPr>
        <p:txBody>
          <a:bodyPr>
            <a:noAutofit/>
          </a:bodyPr>
          <a:lstStyle/>
          <a:p>
            <a:r>
              <a:rPr lang="nl-NL" sz="3600" dirty="0" smtClean="0"/>
              <a:t>Ion </a:t>
            </a:r>
            <a:r>
              <a:rPr lang="nl-NL" sz="3600" dirty="0" err="1" smtClean="0"/>
              <a:t>space</a:t>
            </a:r>
            <a:r>
              <a:rPr lang="nl-NL" sz="3600" dirty="0" smtClean="0"/>
              <a:t> charge </a:t>
            </a:r>
            <a:r>
              <a:rPr lang="nl-NL" sz="3600" dirty="0" err="1" smtClean="0"/>
              <a:t>effects</a:t>
            </a:r>
            <a:r>
              <a:rPr lang="nl-NL" sz="3600" dirty="0" smtClean="0"/>
              <a:t> in TPC </a:t>
            </a:r>
            <a:br>
              <a:rPr lang="nl-NL" sz="3600" dirty="0" smtClean="0"/>
            </a:br>
            <a:r>
              <a:rPr lang="nl-NL" sz="3600" dirty="0" smtClean="0"/>
              <a:t>(</a:t>
            </a:r>
            <a:r>
              <a:rPr lang="nl-NL" sz="3600" dirty="0" err="1" smtClean="0"/>
              <a:t>needs</a:t>
            </a:r>
            <a:r>
              <a:rPr lang="nl-NL" sz="3600" dirty="0" smtClean="0"/>
              <a:t> </a:t>
            </a:r>
            <a:r>
              <a:rPr lang="nl-NL" sz="3600" dirty="0" err="1" smtClean="0"/>
              <a:t>to</a:t>
            </a:r>
            <a:r>
              <a:rPr lang="nl-NL" sz="3600" dirty="0" smtClean="0"/>
              <a:t> </a:t>
            </a:r>
            <a:r>
              <a:rPr lang="nl-NL" sz="3600" dirty="0" err="1" smtClean="0"/>
              <a:t>be</a:t>
            </a:r>
            <a:r>
              <a:rPr lang="nl-NL" sz="3600" dirty="0" smtClean="0"/>
              <a:t> ‘last minute’ </a:t>
            </a:r>
            <a:r>
              <a:rPr lang="nl-NL" sz="3600" dirty="0" err="1" smtClean="0"/>
              <a:t>updated</a:t>
            </a:r>
            <a:r>
              <a:rPr lang="nl-NL" sz="3600" dirty="0" smtClean="0"/>
              <a:t> </a:t>
            </a:r>
            <a:r>
              <a:rPr lang="nl-NL" sz="3600" dirty="0" err="1" smtClean="0"/>
              <a:t>if</a:t>
            </a:r>
            <a:r>
              <a:rPr lang="nl-NL" sz="3600" dirty="0" smtClean="0"/>
              <a:t> </a:t>
            </a:r>
            <a:r>
              <a:rPr lang="nl-NL" sz="3600" dirty="0" err="1" smtClean="0"/>
              <a:t>possible</a:t>
            </a:r>
            <a:r>
              <a:rPr lang="nl-NL" sz="3600" dirty="0" smtClean="0"/>
              <a:t>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574468"/>
            <a:ext cx="8229600" cy="3551696"/>
          </a:xfrm>
        </p:spPr>
        <p:txBody>
          <a:bodyPr>
            <a:normAutofit/>
          </a:bodyPr>
          <a:lstStyle/>
          <a:p>
            <a:pPr marL="342900" indent="-342900"/>
            <a:r>
              <a:rPr lang="nl-NL" sz="2400" dirty="0" err="1"/>
              <a:t>Distortion</a:t>
            </a:r>
            <a:r>
              <a:rPr lang="nl-NL" sz="2400" dirty="0"/>
              <a:t> studies </a:t>
            </a:r>
            <a:r>
              <a:rPr lang="nl-NL" sz="2400" dirty="0" err="1"/>
              <a:t>due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ions</a:t>
            </a:r>
            <a:r>
              <a:rPr lang="nl-NL" sz="2400" dirty="0"/>
              <a:t>: </a:t>
            </a:r>
          </a:p>
          <a:p>
            <a:pPr marL="800100" lvl="1" indent="-342900">
              <a:buFont typeface="Arial"/>
              <a:buChar char="•"/>
            </a:pPr>
            <a:r>
              <a:rPr lang="nl-NL" sz="2400" dirty="0"/>
              <a:t>Ion disks </a:t>
            </a:r>
            <a:r>
              <a:rPr lang="nl-NL" sz="2400" dirty="0" err="1">
                <a:solidFill>
                  <a:srgbClr val="FF0000"/>
                </a:solidFill>
              </a:rPr>
              <a:t>suppressed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gating</a:t>
            </a:r>
            <a:r>
              <a:rPr lang="nl-NL" sz="2400" dirty="0"/>
              <a:t> device</a:t>
            </a:r>
          </a:p>
          <a:p>
            <a:pPr marL="800100" lvl="1" indent="-342900">
              <a:buFont typeface="Arial"/>
              <a:buChar char="•"/>
            </a:pPr>
            <a:r>
              <a:rPr lang="nl-NL" sz="2400" dirty="0" err="1"/>
              <a:t>Distortions</a:t>
            </a:r>
            <a:r>
              <a:rPr lang="nl-NL" sz="2400" dirty="0"/>
              <a:t> </a:t>
            </a:r>
            <a:r>
              <a:rPr lang="nl-NL" sz="2400" dirty="0" err="1"/>
              <a:t>from</a:t>
            </a:r>
            <a:r>
              <a:rPr lang="nl-NL" sz="2400" dirty="0"/>
              <a:t> </a:t>
            </a:r>
            <a:r>
              <a:rPr lang="nl-NL" sz="2400" dirty="0" err="1"/>
              <a:t>ions</a:t>
            </a:r>
            <a:r>
              <a:rPr lang="nl-NL" sz="2400" dirty="0"/>
              <a:t> </a:t>
            </a:r>
            <a:r>
              <a:rPr lang="nl-NL" sz="2400" dirty="0" err="1"/>
              <a:t>between</a:t>
            </a:r>
            <a:r>
              <a:rPr lang="nl-NL" sz="2400" dirty="0"/>
              <a:t> gate </a:t>
            </a:r>
            <a:r>
              <a:rPr lang="nl-NL" sz="2400" dirty="0" err="1"/>
              <a:t>and</a:t>
            </a:r>
            <a:r>
              <a:rPr lang="nl-NL" sz="2400" dirty="0"/>
              <a:t> anode </a:t>
            </a:r>
            <a:r>
              <a:rPr lang="nl-NL" sz="2400" dirty="0" err="1">
                <a:solidFill>
                  <a:srgbClr val="FF0000"/>
                </a:solidFill>
              </a:rPr>
              <a:t>negligible</a:t>
            </a:r>
            <a:endParaRPr lang="nl-NL" sz="2400" dirty="0">
              <a:solidFill>
                <a:srgbClr val="FF000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nl-NL" sz="2400" dirty="0" err="1"/>
              <a:t>Prel</a:t>
            </a:r>
            <a:r>
              <a:rPr lang="nl-NL" sz="2400" dirty="0"/>
              <a:t>. </a:t>
            </a:r>
            <a:r>
              <a:rPr lang="nl-NL" sz="2400" dirty="0" err="1"/>
              <a:t>calculations</a:t>
            </a:r>
            <a:r>
              <a:rPr lang="nl-NL" sz="2400" dirty="0"/>
              <a:t> </a:t>
            </a:r>
            <a:r>
              <a:rPr lang="nl-NL" sz="2400" dirty="0" err="1"/>
              <a:t>distortions</a:t>
            </a:r>
            <a:r>
              <a:rPr lang="nl-NL" sz="2400" dirty="0"/>
              <a:t> </a:t>
            </a:r>
            <a:r>
              <a:rPr lang="nl-NL" sz="2400" dirty="0" err="1"/>
              <a:t>due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volume charge </a:t>
            </a:r>
            <a:r>
              <a:rPr lang="nl-NL" sz="2400" dirty="0" err="1"/>
              <a:t>density</a:t>
            </a:r>
            <a:r>
              <a:rPr lang="nl-NL" sz="2400" dirty="0"/>
              <a:t>: </a:t>
            </a:r>
            <a:r>
              <a:rPr lang="nl-NL" sz="2400" dirty="0" smtClean="0">
                <a:solidFill>
                  <a:srgbClr val="FF0000"/>
                </a:solidFill>
              </a:rPr>
              <a:t>’small’ </a:t>
            </a:r>
            <a:r>
              <a:rPr lang="nl-NL" sz="2400" dirty="0" smtClean="0"/>
              <a:t> at ILC ( &lt; 12 </a:t>
            </a:r>
            <a:r>
              <a:rPr lang="nl-NL" sz="2400" dirty="0" err="1" smtClean="0"/>
              <a:t>μm</a:t>
            </a:r>
            <a:r>
              <a:rPr lang="nl-NL" sz="2400" dirty="0" smtClean="0"/>
              <a:t>)</a:t>
            </a:r>
          </a:p>
          <a:p>
            <a:pPr marL="457200" lvl="1" indent="0">
              <a:buNone/>
            </a:pPr>
            <a:endParaRPr lang="nl-NL" sz="2400" dirty="0" smtClean="0"/>
          </a:p>
          <a:p>
            <a:pPr marL="457200" lvl="1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 </a:t>
            </a:r>
            <a:r>
              <a:rPr lang="nl-NL" sz="2400" dirty="0" smtClean="0">
                <a:solidFill>
                  <a:srgbClr val="FF0000"/>
                </a:solidFill>
              </a:rPr>
              <a:t>NO ESTIMATE YET AT CLIC</a:t>
            </a:r>
            <a:r>
              <a:rPr lang="nl-NL" sz="2400" dirty="0" smtClean="0"/>
              <a:t>, </a:t>
            </a:r>
            <a:r>
              <a:rPr lang="nl-NL" sz="2400" dirty="0" err="1" smtClean="0"/>
              <a:t>maybe</a:t>
            </a:r>
            <a:r>
              <a:rPr lang="nl-NL" sz="2400" dirty="0" smtClean="0"/>
              <a:t> </a:t>
            </a:r>
            <a:r>
              <a:rPr lang="nl-NL" sz="2400" dirty="0" err="1" smtClean="0"/>
              <a:t>still</a:t>
            </a:r>
            <a:r>
              <a:rPr lang="nl-NL" sz="2400" dirty="0" smtClean="0"/>
              <a:t> </a:t>
            </a:r>
            <a:r>
              <a:rPr lang="nl-NL" sz="2400" dirty="0" err="1" smtClean="0"/>
              <a:t>before</a:t>
            </a:r>
            <a:r>
              <a:rPr lang="nl-NL" sz="2400" dirty="0" smtClean="0"/>
              <a:t> Manchester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595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76614"/>
            <a:ext cx="8229600" cy="911909"/>
          </a:xfrm>
        </p:spPr>
        <p:txBody>
          <a:bodyPr>
            <a:normAutofit/>
          </a:bodyPr>
          <a:lstStyle/>
          <a:p>
            <a:r>
              <a:rPr lang="nl-NL" sz="3600" dirty="0" smtClean="0"/>
              <a:t>Tracking performance CLIC_ILD (1)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8343" y="1088523"/>
            <a:ext cx="8715613" cy="5267828"/>
          </a:xfrm>
        </p:spPr>
        <p:txBody>
          <a:bodyPr>
            <a:normAutofit/>
          </a:bodyPr>
          <a:lstStyle/>
          <a:p>
            <a:r>
              <a:rPr lang="nl-NL" sz="2400" dirty="0" smtClean="0"/>
              <a:t>TPC </a:t>
            </a:r>
            <a:r>
              <a:rPr lang="nl-NL" sz="2400" dirty="0" err="1" smtClean="0"/>
              <a:t>allows</a:t>
            </a:r>
            <a:r>
              <a:rPr lang="nl-NL" sz="2400" dirty="0" smtClean="0"/>
              <a:t> </a:t>
            </a:r>
            <a:r>
              <a:rPr lang="nl-NL" sz="2400" dirty="0" err="1" smtClean="0"/>
              <a:t>robust</a:t>
            </a:r>
            <a:r>
              <a:rPr lang="nl-NL" sz="2400" dirty="0" smtClean="0"/>
              <a:t> </a:t>
            </a:r>
            <a:r>
              <a:rPr lang="nl-NL" sz="2400" dirty="0" err="1" smtClean="0"/>
              <a:t>pattern</a:t>
            </a:r>
            <a:r>
              <a:rPr lang="nl-NL" sz="2400" dirty="0" smtClean="0"/>
              <a:t> </a:t>
            </a:r>
            <a:r>
              <a:rPr lang="nl-NL" sz="2400" dirty="0" err="1" smtClean="0"/>
              <a:t>recognition</a:t>
            </a:r>
            <a:r>
              <a:rPr lang="nl-NL" sz="2400" dirty="0" smtClean="0"/>
              <a:t> even </a:t>
            </a:r>
            <a:r>
              <a:rPr lang="nl-NL" sz="2400" dirty="0" err="1" smtClean="0"/>
              <a:t>with</a:t>
            </a:r>
            <a:r>
              <a:rPr lang="nl-NL" sz="2400" dirty="0" smtClean="0"/>
              <a:t> large background (but </a:t>
            </a:r>
            <a:r>
              <a:rPr lang="nl-NL" sz="2400" dirty="0" err="1" smtClean="0"/>
              <a:t>what</a:t>
            </a:r>
            <a:r>
              <a:rPr lang="nl-NL" sz="2400" dirty="0" smtClean="0"/>
              <a:t> is “large”?)</a:t>
            </a:r>
          </a:p>
          <a:p>
            <a:r>
              <a:rPr lang="nl-NL" sz="2400" dirty="0" smtClean="0"/>
              <a:t>Tracking </a:t>
            </a:r>
            <a:r>
              <a:rPr lang="nl-NL" sz="2400" dirty="0" err="1" smtClean="0"/>
              <a:t>done</a:t>
            </a:r>
            <a:r>
              <a:rPr lang="nl-NL" sz="2400" dirty="0" smtClean="0"/>
              <a:t> in 3 steps:</a:t>
            </a:r>
          </a:p>
          <a:p>
            <a:pPr lvl="1"/>
            <a:r>
              <a:rPr lang="nl-NL" sz="2000" dirty="0" err="1" smtClean="0"/>
              <a:t>Pattern</a:t>
            </a:r>
            <a:r>
              <a:rPr lang="nl-NL" sz="2000" dirty="0" smtClean="0"/>
              <a:t> </a:t>
            </a:r>
            <a:r>
              <a:rPr lang="nl-NL" sz="2000" dirty="0" err="1" smtClean="0"/>
              <a:t>recognition</a:t>
            </a:r>
            <a:r>
              <a:rPr lang="nl-NL" sz="2000" dirty="0" smtClean="0"/>
              <a:t> + fitting in TPC </a:t>
            </a:r>
            <a:r>
              <a:rPr lang="nl-NL" sz="2000" dirty="0" err="1" smtClean="0"/>
              <a:t>alone</a:t>
            </a:r>
            <a:r>
              <a:rPr lang="nl-NL" sz="2000" dirty="0" smtClean="0"/>
              <a:t> (time of track few ns)</a:t>
            </a:r>
          </a:p>
          <a:p>
            <a:pPr lvl="1"/>
            <a:r>
              <a:rPr lang="nl-NL" sz="2000" dirty="0" smtClean="0"/>
              <a:t>Same in </a:t>
            </a:r>
            <a:r>
              <a:rPr lang="nl-NL" sz="2000" dirty="0" err="1" smtClean="0"/>
              <a:t>silicon</a:t>
            </a:r>
            <a:r>
              <a:rPr lang="nl-NL" sz="2000" dirty="0" smtClean="0"/>
              <a:t> detectors</a:t>
            </a:r>
          </a:p>
          <a:p>
            <a:pPr lvl="1"/>
            <a:r>
              <a:rPr lang="nl-NL" sz="2000" dirty="0" smtClean="0"/>
              <a:t>“</a:t>
            </a:r>
            <a:r>
              <a:rPr lang="nl-NL" sz="2000" dirty="0" err="1" smtClean="0"/>
              <a:t>FullLDC</a:t>
            </a:r>
            <a:r>
              <a:rPr lang="nl-NL" sz="2000" dirty="0" smtClean="0"/>
              <a:t> tracking”: matching </a:t>
            </a:r>
            <a:r>
              <a:rPr lang="nl-NL" sz="2000" dirty="0" err="1" smtClean="0"/>
              <a:t>between</a:t>
            </a:r>
            <a:r>
              <a:rPr lang="nl-NL" sz="2000" dirty="0" smtClean="0"/>
              <a:t> the </a:t>
            </a:r>
            <a:r>
              <a:rPr lang="nl-NL" sz="2000" dirty="0" err="1" smtClean="0"/>
              <a:t>two</a:t>
            </a:r>
            <a:r>
              <a:rPr lang="nl-NL" sz="2000" dirty="0" smtClean="0"/>
              <a:t> </a:t>
            </a:r>
            <a:r>
              <a:rPr lang="nl-NL" sz="2000" dirty="0" err="1" smtClean="0"/>
              <a:t>and</a:t>
            </a:r>
            <a:r>
              <a:rPr lang="nl-NL" sz="2000" dirty="0" smtClean="0"/>
              <a:t> re-fit</a:t>
            </a:r>
          </a:p>
          <a:p>
            <a:r>
              <a:rPr lang="nl-NL" sz="2400" dirty="0" smtClean="0"/>
              <a:t>Tracking efficiency </a:t>
            </a:r>
            <a:r>
              <a:rPr lang="nl-NL" sz="2400" dirty="0" err="1" smtClean="0"/>
              <a:t>studied</a:t>
            </a:r>
            <a:r>
              <a:rPr lang="nl-NL" sz="2400" dirty="0" smtClean="0"/>
              <a:t> without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60 BX of </a:t>
            </a:r>
            <a:r>
              <a:rPr lang="nl-NL" sz="2400" dirty="0" err="1" smtClean="0"/>
              <a:t>γγ</a:t>
            </a:r>
            <a:r>
              <a:rPr lang="nl-NL" sz="2400" dirty="0" smtClean="0"/>
              <a:t> -&gt; </a:t>
            </a:r>
            <a:r>
              <a:rPr lang="nl-NL" sz="2400" dirty="0" err="1" smtClean="0"/>
              <a:t>hadrons</a:t>
            </a:r>
            <a:r>
              <a:rPr lang="nl-NL" sz="2400" dirty="0" smtClean="0"/>
              <a:t> background </a:t>
            </a:r>
            <a:r>
              <a:rPr lang="nl-NL" sz="2400" dirty="0" smtClean="0">
                <a:solidFill>
                  <a:srgbClr val="FF0000"/>
                </a:solidFill>
              </a:rPr>
              <a:t>(full </a:t>
            </a:r>
            <a:r>
              <a:rPr lang="nl-NL" sz="2400" dirty="0" err="1" smtClean="0">
                <a:solidFill>
                  <a:srgbClr val="FF0000"/>
                </a:solidFill>
              </a:rPr>
              <a:t>bunch</a:t>
            </a:r>
            <a:r>
              <a:rPr lang="nl-NL" sz="2400" dirty="0" smtClean="0">
                <a:solidFill>
                  <a:srgbClr val="FF0000"/>
                </a:solidFill>
              </a:rPr>
              <a:t> train of 312 BX background </a:t>
            </a:r>
            <a:r>
              <a:rPr lang="nl-NL" sz="2400" dirty="0" err="1" smtClean="0">
                <a:solidFill>
                  <a:srgbClr val="FF0000"/>
                </a:solidFill>
              </a:rPr>
              <a:t>for</a:t>
            </a:r>
            <a:r>
              <a:rPr lang="nl-NL" sz="2400" dirty="0" smtClean="0">
                <a:solidFill>
                  <a:srgbClr val="FF0000"/>
                </a:solidFill>
              </a:rPr>
              <a:t> TPC was </a:t>
            </a:r>
            <a:r>
              <a:rPr lang="nl-NL" sz="2400" dirty="0" err="1" smtClean="0">
                <a:solidFill>
                  <a:srgbClr val="FF0000"/>
                </a:solidFill>
              </a:rPr>
              <a:t>not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possible</a:t>
            </a:r>
            <a:r>
              <a:rPr lang="nl-NL" sz="2400" dirty="0" smtClean="0">
                <a:solidFill>
                  <a:srgbClr val="FF0000"/>
                </a:solidFill>
              </a:rPr>
              <a:t> in (‘</a:t>
            </a:r>
            <a:r>
              <a:rPr lang="nl-NL" sz="2400" dirty="0" err="1" smtClean="0">
                <a:solidFill>
                  <a:srgbClr val="FF0000"/>
                </a:solidFill>
              </a:rPr>
              <a:t>old</a:t>
            </a:r>
            <a:r>
              <a:rPr lang="nl-NL" sz="2400" dirty="0" smtClean="0">
                <a:solidFill>
                  <a:srgbClr val="FF0000"/>
                </a:solidFill>
              </a:rPr>
              <a:t>’) software)</a:t>
            </a:r>
          </a:p>
          <a:p>
            <a:r>
              <a:rPr lang="nl-NL" sz="2400" dirty="0" smtClean="0"/>
              <a:t>                 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04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35477"/>
            <a:ext cx="8229600" cy="803855"/>
          </a:xfrm>
        </p:spPr>
        <p:txBody>
          <a:bodyPr>
            <a:normAutofit fontScale="90000"/>
          </a:bodyPr>
          <a:lstStyle/>
          <a:p>
            <a:r>
              <a:rPr lang="nl-NL" sz="3600" dirty="0"/>
              <a:t>Tracking performance CLIC_ILD </a:t>
            </a:r>
            <a:r>
              <a:rPr lang="nl-NL" sz="3600" dirty="0" smtClean="0"/>
              <a:t>(2): </a:t>
            </a:r>
            <a:r>
              <a:rPr lang="nl-NL" sz="3600" dirty="0" err="1" smtClean="0"/>
              <a:t>efficiencies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8343" y="4192209"/>
            <a:ext cx="8663423" cy="2164142"/>
          </a:xfrm>
        </p:spPr>
        <p:txBody>
          <a:bodyPr>
            <a:normAutofit lnSpcReduction="10000"/>
          </a:bodyPr>
          <a:lstStyle/>
          <a:p>
            <a:r>
              <a:rPr lang="nl-NL" sz="2400" dirty="0" err="1">
                <a:solidFill>
                  <a:srgbClr val="FF0000"/>
                </a:solidFill>
              </a:rPr>
              <a:t>t</a:t>
            </a:r>
            <a:r>
              <a:rPr lang="nl-NL" sz="2400" dirty="0" err="1" smtClean="0">
                <a:solidFill>
                  <a:srgbClr val="FF0000"/>
                </a:solidFill>
              </a:rPr>
              <a:t>tbar</a:t>
            </a:r>
            <a:r>
              <a:rPr lang="nl-NL" sz="2400" dirty="0" smtClean="0">
                <a:solidFill>
                  <a:srgbClr val="FF0000"/>
                </a:solidFill>
              </a:rPr>
              <a:t> events:</a:t>
            </a:r>
          </a:p>
          <a:p>
            <a:r>
              <a:rPr lang="nl-NL" sz="2400" dirty="0" smtClean="0"/>
              <a:t>Efficiency (no BG) &gt;99%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p</a:t>
            </a:r>
            <a:r>
              <a:rPr lang="nl-NL" sz="2400" baseline="-25000" dirty="0" err="1" smtClean="0"/>
              <a:t>T</a:t>
            </a:r>
            <a:r>
              <a:rPr lang="nl-NL" sz="2400" dirty="0" smtClean="0"/>
              <a:t>&gt;2 </a:t>
            </a:r>
            <a:r>
              <a:rPr lang="nl-NL" sz="2400" dirty="0" err="1" smtClean="0"/>
              <a:t>GeV</a:t>
            </a:r>
            <a:r>
              <a:rPr lang="nl-NL" sz="2400" dirty="0" smtClean="0"/>
              <a:t> </a:t>
            </a:r>
            <a:r>
              <a:rPr lang="nl-NL" sz="2400" dirty="0" err="1" smtClean="0"/>
              <a:t>and</a:t>
            </a:r>
            <a:r>
              <a:rPr lang="nl-NL" sz="2400" dirty="0" smtClean="0"/>
              <a:t> &gt;97%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p</a:t>
            </a:r>
            <a:r>
              <a:rPr lang="nl-NL" sz="2400" baseline="-25000" dirty="0" err="1" smtClean="0"/>
              <a:t>T</a:t>
            </a:r>
            <a:r>
              <a:rPr lang="nl-NL" sz="2400" dirty="0"/>
              <a:t> </a:t>
            </a:r>
            <a:r>
              <a:rPr lang="nl-NL" sz="2400" dirty="0" smtClean="0"/>
              <a:t>&gt; 0.4 </a:t>
            </a:r>
            <a:r>
              <a:rPr lang="nl-NL" sz="2400" dirty="0" err="1" smtClean="0"/>
              <a:t>GeV</a:t>
            </a:r>
            <a:endParaRPr lang="nl-NL" sz="2000" dirty="0" smtClean="0"/>
          </a:p>
          <a:p>
            <a:r>
              <a:rPr lang="nl-NL" sz="2400" dirty="0" err="1" smtClean="0"/>
              <a:t>With</a:t>
            </a:r>
            <a:r>
              <a:rPr lang="nl-NL" sz="2400" dirty="0" smtClean="0"/>
              <a:t> BG </a:t>
            </a:r>
            <a:r>
              <a:rPr lang="nl-NL" sz="2400" dirty="0" err="1" smtClean="0"/>
              <a:t>eff</a:t>
            </a:r>
            <a:r>
              <a:rPr lang="nl-NL" sz="2400" dirty="0" smtClean="0"/>
              <a:t>. </a:t>
            </a:r>
            <a:r>
              <a:rPr lang="nl-NL" sz="2400" dirty="0" err="1"/>
              <a:t>d</a:t>
            </a:r>
            <a:r>
              <a:rPr lang="nl-NL" sz="2400" dirty="0" err="1" smtClean="0"/>
              <a:t>rops</a:t>
            </a:r>
            <a:r>
              <a:rPr lang="nl-NL" sz="2400" dirty="0" smtClean="0"/>
              <a:t> down </a:t>
            </a:r>
            <a:r>
              <a:rPr lang="nl-NL" sz="2400" dirty="0" err="1" smtClean="0"/>
              <a:t>to</a:t>
            </a:r>
            <a:r>
              <a:rPr lang="nl-NL" sz="2400" dirty="0" smtClean="0"/>
              <a:t> 87% </a:t>
            </a:r>
            <a:r>
              <a:rPr lang="nl-NL" sz="2400" dirty="0" err="1" smtClean="0"/>
              <a:t>mainly</a:t>
            </a:r>
            <a:r>
              <a:rPr lang="nl-NL" sz="2400" dirty="0" smtClean="0"/>
              <a:t> below 1 </a:t>
            </a:r>
            <a:r>
              <a:rPr lang="nl-NL" sz="2400" dirty="0" err="1" smtClean="0"/>
              <a:t>GeV</a:t>
            </a:r>
            <a:r>
              <a:rPr lang="nl-NL" sz="2400" dirty="0" smtClean="0"/>
              <a:t> </a:t>
            </a:r>
          </a:p>
          <a:p>
            <a:r>
              <a:rPr lang="nl-NL" sz="2400" dirty="0" err="1" smtClean="0"/>
              <a:t>Dependence</a:t>
            </a:r>
            <a:r>
              <a:rPr lang="nl-NL" sz="2400" dirty="0" smtClean="0"/>
              <a:t> on </a:t>
            </a:r>
            <a:r>
              <a:rPr lang="nl-NL" sz="2400" dirty="0" err="1" smtClean="0"/>
              <a:t>polar</a:t>
            </a:r>
            <a:r>
              <a:rPr lang="nl-NL" sz="2400" dirty="0" smtClean="0"/>
              <a:t> </a:t>
            </a:r>
            <a:r>
              <a:rPr lang="nl-NL" sz="2400" dirty="0" err="1" smtClean="0"/>
              <a:t>angle</a:t>
            </a:r>
            <a:r>
              <a:rPr lang="nl-NL" sz="2400" dirty="0" smtClean="0"/>
              <a:t> is </a:t>
            </a:r>
            <a:r>
              <a:rPr lang="nl-NL" sz="2400" dirty="0" err="1" smtClean="0"/>
              <a:t>weak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p</a:t>
            </a:r>
            <a:r>
              <a:rPr lang="nl-NL" sz="2400" baseline="-25000" dirty="0" err="1" smtClean="0"/>
              <a:t>T</a:t>
            </a:r>
            <a:r>
              <a:rPr lang="nl-NL" sz="2400" dirty="0" smtClean="0"/>
              <a:t> &gt; 2 </a:t>
            </a:r>
            <a:r>
              <a:rPr lang="nl-NL" sz="2400" dirty="0" err="1" smtClean="0"/>
              <a:t>GeV</a:t>
            </a:r>
            <a:endParaRPr lang="nl-NL" sz="2400" dirty="0" smtClean="0"/>
          </a:p>
          <a:p>
            <a:r>
              <a:rPr lang="nl-NL" sz="2400" dirty="0" smtClean="0"/>
              <a:t>Efficiency </a:t>
            </a:r>
            <a:r>
              <a:rPr lang="nl-NL" sz="2400" dirty="0" err="1" smtClean="0"/>
              <a:t>stays</a:t>
            </a:r>
            <a:r>
              <a:rPr lang="nl-NL" sz="2400" dirty="0" smtClean="0"/>
              <a:t> </a:t>
            </a:r>
            <a:r>
              <a:rPr lang="nl-NL" sz="2400" dirty="0" err="1" smtClean="0"/>
              <a:t>above</a:t>
            </a:r>
            <a:r>
              <a:rPr lang="nl-NL" sz="2400" dirty="0" smtClean="0"/>
              <a:t> 97% down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θ</a:t>
            </a:r>
            <a:r>
              <a:rPr lang="nl-NL" sz="2400" dirty="0" smtClean="0"/>
              <a:t> = 8</a:t>
            </a:r>
            <a:r>
              <a:rPr lang="nl-NL" sz="2400" baseline="30000" dirty="0" smtClean="0"/>
              <a:t>o</a:t>
            </a:r>
            <a:r>
              <a:rPr lang="nl-NL" sz="2400" dirty="0" smtClean="0"/>
              <a:t> even </a:t>
            </a:r>
            <a:r>
              <a:rPr lang="nl-NL" sz="2400" dirty="0" err="1" smtClean="0"/>
              <a:t>with</a:t>
            </a:r>
            <a:r>
              <a:rPr lang="nl-NL" sz="2400" dirty="0" smtClean="0"/>
              <a:t> BG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15</a:t>
            </a:fld>
            <a:endParaRPr lang="nl-NL"/>
          </a:p>
        </p:txBody>
      </p:sp>
      <p:pic>
        <p:nvPicPr>
          <p:cNvPr id="8" name="Afbeelding 7" descr="efficiency_vs_pt_BG_noBG_barrel_NoTPCPickup_96perC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56" y="939332"/>
            <a:ext cx="3605393" cy="3045826"/>
          </a:xfrm>
          <a:prstGeom prst="rect">
            <a:avLst/>
          </a:prstGeom>
        </p:spPr>
      </p:pic>
      <p:pic>
        <p:nvPicPr>
          <p:cNvPr id="9" name="Afbeelding 8" descr="efficiency_vs_theta_BG_noBG_LDC2_96perCen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706" y="939332"/>
            <a:ext cx="3605393" cy="304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75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872"/>
            <a:ext cx="8229600" cy="769066"/>
          </a:xfrm>
        </p:spPr>
        <p:txBody>
          <a:bodyPr>
            <a:normAutofit fontScale="90000"/>
          </a:bodyPr>
          <a:lstStyle/>
          <a:p>
            <a:r>
              <a:rPr lang="nl-NL" sz="3600" dirty="0" smtClean="0"/>
              <a:t>Tracking performance CLIC_ILD (3): “bad”  </a:t>
            </a:r>
            <a:r>
              <a:rPr lang="nl-NL" sz="3600" dirty="0" err="1" smtClean="0"/>
              <a:t>rates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8343" y="4192209"/>
            <a:ext cx="8628631" cy="1933956"/>
          </a:xfrm>
        </p:spPr>
        <p:txBody>
          <a:bodyPr>
            <a:normAutofit/>
          </a:bodyPr>
          <a:lstStyle/>
          <a:p>
            <a:r>
              <a:rPr lang="nl-NL" sz="2400" dirty="0" err="1">
                <a:solidFill>
                  <a:srgbClr val="FF0000"/>
                </a:solidFill>
              </a:rPr>
              <a:t>t</a:t>
            </a:r>
            <a:r>
              <a:rPr lang="nl-NL" sz="2400" dirty="0" err="1" smtClean="0">
                <a:solidFill>
                  <a:srgbClr val="FF0000"/>
                </a:solidFill>
              </a:rPr>
              <a:t>tbar</a:t>
            </a:r>
            <a:r>
              <a:rPr lang="nl-NL" sz="2400" dirty="0" smtClean="0">
                <a:solidFill>
                  <a:srgbClr val="FF0000"/>
                </a:solidFill>
              </a:rPr>
              <a:t> events: </a:t>
            </a:r>
            <a:r>
              <a:rPr lang="nl-NL" sz="2400" dirty="0" smtClean="0"/>
              <a:t>“bad” track </a:t>
            </a:r>
            <a:r>
              <a:rPr lang="nl-NL" sz="2400" dirty="0" err="1" smtClean="0"/>
              <a:t>fails</a:t>
            </a:r>
            <a:r>
              <a:rPr lang="nl-NL" sz="2400" dirty="0" smtClean="0"/>
              <a:t> </a:t>
            </a:r>
            <a:r>
              <a:rPr lang="nl-NL" sz="2400" dirty="0" err="1" smtClean="0"/>
              <a:t>quality</a:t>
            </a:r>
            <a:r>
              <a:rPr lang="nl-NL" sz="2400" dirty="0" smtClean="0"/>
              <a:t> cut of &gt; 96% </a:t>
            </a:r>
            <a:r>
              <a:rPr lang="nl-NL" sz="2400" dirty="0" err="1" smtClean="0"/>
              <a:t>correctly</a:t>
            </a:r>
            <a:r>
              <a:rPr lang="nl-NL" sz="2400" dirty="0" smtClean="0"/>
              <a:t> </a:t>
            </a:r>
            <a:r>
              <a:rPr lang="nl-NL" sz="2400" dirty="0" err="1" smtClean="0"/>
              <a:t>assigned</a:t>
            </a:r>
            <a:r>
              <a:rPr lang="nl-NL" sz="2400" dirty="0" smtClean="0"/>
              <a:t> hits</a:t>
            </a:r>
          </a:p>
          <a:p>
            <a:r>
              <a:rPr lang="nl-NL" sz="2400" dirty="0" smtClean="0"/>
              <a:t>For </a:t>
            </a:r>
            <a:r>
              <a:rPr lang="nl-NL" sz="2400" dirty="0" err="1" smtClean="0"/>
              <a:t>p</a:t>
            </a:r>
            <a:r>
              <a:rPr lang="nl-NL" sz="2400" baseline="-25000" dirty="0" err="1" smtClean="0"/>
              <a:t>T</a:t>
            </a:r>
            <a:r>
              <a:rPr lang="nl-NL" sz="2400" dirty="0" smtClean="0"/>
              <a:t> &gt; 1 </a:t>
            </a:r>
            <a:r>
              <a:rPr lang="nl-NL" sz="2400" dirty="0" err="1" smtClean="0"/>
              <a:t>GeV</a:t>
            </a:r>
            <a:r>
              <a:rPr lang="nl-NL" sz="2400" dirty="0" smtClean="0"/>
              <a:t> “bad” track </a:t>
            </a:r>
            <a:r>
              <a:rPr lang="nl-NL" sz="2400" dirty="0" err="1" smtClean="0"/>
              <a:t>fraction</a:t>
            </a:r>
            <a:r>
              <a:rPr lang="nl-NL" sz="2400" dirty="0" smtClean="0"/>
              <a:t> </a:t>
            </a:r>
            <a:r>
              <a:rPr lang="nl-NL" sz="2400" dirty="0" err="1" smtClean="0"/>
              <a:t>not</a:t>
            </a:r>
            <a:r>
              <a:rPr lang="nl-NL" sz="2400" dirty="0" smtClean="0"/>
              <a:t> </a:t>
            </a:r>
            <a:r>
              <a:rPr lang="nl-NL" sz="2400" dirty="0" err="1" smtClean="0"/>
              <a:t>affected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background</a:t>
            </a:r>
            <a:endParaRPr lang="nl-NL" sz="2400" dirty="0"/>
          </a:p>
          <a:p>
            <a:endParaRPr lang="nl-NL" sz="2400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16</a:t>
            </a:fld>
            <a:endParaRPr lang="nl-NL"/>
          </a:p>
        </p:txBody>
      </p:sp>
      <p:pic>
        <p:nvPicPr>
          <p:cNvPr id="7" name="Afbeelding 6" descr="fake_rate_ldc_025GeV_2GeV_96perC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906" y="913688"/>
            <a:ext cx="3613157" cy="3052384"/>
          </a:xfrm>
          <a:prstGeom prst="rect">
            <a:avLst/>
          </a:prstGeom>
        </p:spPr>
      </p:pic>
      <p:pic>
        <p:nvPicPr>
          <p:cNvPr id="8" name="Afbeelding 7" descr="fake_rate_vs_pt_LDC_96perCen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921938"/>
            <a:ext cx="3603390" cy="304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985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0947" y="139161"/>
            <a:ext cx="8628630" cy="991518"/>
          </a:xfrm>
        </p:spPr>
        <p:txBody>
          <a:bodyPr>
            <a:noAutofit/>
          </a:bodyPr>
          <a:lstStyle/>
          <a:p>
            <a:r>
              <a:rPr lang="nl-NL" sz="3200" dirty="0"/>
              <a:t>Tracking performance CLIC_ILD </a:t>
            </a:r>
            <a:r>
              <a:rPr lang="nl-NL" sz="3200" dirty="0" smtClean="0"/>
              <a:t>(4): </a:t>
            </a:r>
            <a:r>
              <a:rPr lang="nl-NL" sz="3200" dirty="0" err="1" smtClean="0"/>
              <a:t>p</a:t>
            </a:r>
            <a:r>
              <a:rPr lang="nl-NL" sz="3200" baseline="-25000" dirty="0" err="1" smtClean="0"/>
              <a:t>T</a:t>
            </a:r>
            <a:r>
              <a:rPr lang="nl-NL" sz="3200" dirty="0" smtClean="0"/>
              <a:t> </a:t>
            </a:r>
            <a:r>
              <a:rPr lang="nl-NL" sz="3200" dirty="0" err="1" smtClean="0"/>
              <a:t>resolution</a:t>
            </a:r>
            <a:r>
              <a:rPr lang="nl-NL" sz="3200" dirty="0" smtClean="0"/>
              <a:t> 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0947" y="3896492"/>
            <a:ext cx="4644847" cy="2380496"/>
          </a:xfrm>
        </p:spPr>
        <p:txBody>
          <a:bodyPr>
            <a:normAutofit/>
          </a:bodyPr>
          <a:lstStyle/>
          <a:p>
            <a:r>
              <a:rPr lang="nl-NL" sz="2400" dirty="0" smtClean="0">
                <a:solidFill>
                  <a:srgbClr val="FF0000"/>
                </a:solidFill>
              </a:rPr>
              <a:t>Single </a:t>
            </a:r>
            <a:r>
              <a:rPr lang="nl-NL" sz="2400" dirty="0" err="1" smtClean="0">
                <a:solidFill>
                  <a:srgbClr val="FF0000"/>
                </a:solidFill>
              </a:rPr>
              <a:t>muons</a:t>
            </a:r>
            <a:r>
              <a:rPr lang="nl-NL" sz="2400" dirty="0" smtClean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nl-NL" sz="2000" dirty="0" err="1" smtClean="0"/>
              <a:t>p</a:t>
            </a:r>
            <a:r>
              <a:rPr lang="nl-NL" sz="2000" baseline="-25000" dirty="0" err="1" smtClean="0"/>
              <a:t>T</a:t>
            </a:r>
            <a:r>
              <a:rPr lang="nl-NL" sz="2000" dirty="0"/>
              <a:t> </a:t>
            </a:r>
            <a:r>
              <a:rPr lang="nl-NL" sz="2000" dirty="0" err="1" smtClean="0"/>
              <a:t>resolution</a:t>
            </a:r>
            <a:r>
              <a:rPr lang="nl-NL" sz="2000" dirty="0" smtClean="0"/>
              <a:t> </a:t>
            </a:r>
            <a:r>
              <a:rPr lang="nl-NL" sz="2000" dirty="0" err="1" smtClean="0"/>
              <a:t>reaches</a:t>
            </a:r>
            <a:r>
              <a:rPr lang="nl-NL" sz="2000" dirty="0" smtClean="0"/>
              <a:t> </a:t>
            </a:r>
            <a:r>
              <a:rPr lang="nl-NL" sz="2000" dirty="0" err="1" smtClean="0"/>
              <a:t>expected</a:t>
            </a:r>
            <a:r>
              <a:rPr lang="nl-NL" sz="2000" dirty="0" smtClean="0"/>
              <a:t> </a:t>
            </a:r>
            <a:r>
              <a:rPr lang="nl-NL" sz="2000" dirty="0" err="1" smtClean="0"/>
              <a:t>asymptotic</a:t>
            </a:r>
            <a:r>
              <a:rPr lang="nl-NL" sz="2000" dirty="0" smtClean="0"/>
              <a:t> </a:t>
            </a:r>
            <a:r>
              <a:rPr lang="nl-NL" sz="2000" dirty="0" err="1" smtClean="0"/>
              <a:t>values</a:t>
            </a:r>
            <a:endParaRPr lang="nl-NL" sz="2000" dirty="0" smtClean="0"/>
          </a:p>
          <a:p>
            <a:r>
              <a:rPr lang="nl-NL" sz="2400" dirty="0" err="1">
                <a:solidFill>
                  <a:srgbClr val="FF0000"/>
                </a:solidFill>
              </a:rPr>
              <a:t>t</a:t>
            </a:r>
            <a:r>
              <a:rPr lang="nl-NL" sz="2400" dirty="0" err="1" smtClean="0">
                <a:solidFill>
                  <a:srgbClr val="FF0000"/>
                </a:solidFill>
              </a:rPr>
              <a:t>tbar</a:t>
            </a:r>
            <a:r>
              <a:rPr lang="nl-NL" sz="2400" dirty="0" smtClean="0">
                <a:solidFill>
                  <a:srgbClr val="FF0000"/>
                </a:solidFill>
              </a:rPr>
              <a:t> events:</a:t>
            </a:r>
          </a:p>
          <a:p>
            <a:pPr lvl="1"/>
            <a:r>
              <a:rPr lang="nl-NL" sz="2000" dirty="0" err="1" smtClean="0"/>
              <a:t>p</a:t>
            </a:r>
            <a:r>
              <a:rPr lang="nl-NL" sz="2000" baseline="-25000" dirty="0" err="1" smtClean="0"/>
              <a:t>T</a:t>
            </a:r>
            <a:r>
              <a:rPr lang="nl-NL" sz="2000" dirty="0" smtClean="0"/>
              <a:t> </a:t>
            </a:r>
            <a:r>
              <a:rPr lang="nl-NL" sz="2000" dirty="0" err="1" smtClean="0"/>
              <a:t>resolution</a:t>
            </a:r>
            <a:r>
              <a:rPr lang="nl-NL" sz="2000" dirty="0" smtClean="0"/>
              <a:t> </a:t>
            </a:r>
            <a:r>
              <a:rPr lang="nl-NL" sz="2000" dirty="0" err="1" smtClean="0"/>
              <a:t>reaches</a:t>
            </a:r>
            <a:r>
              <a:rPr lang="nl-NL" sz="2000" dirty="0" smtClean="0"/>
              <a:t> </a:t>
            </a:r>
            <a:r>
              <a:rPr lang="nl-NL" sz="2000" dirty="0" err="1" smtClean="0"/>
              <a:t>same</a:t>
            </a:r>
            <a:r>
              <a:rPr lang="nl-NL" sz="2000" dirty="0" smtClean="0"/>
              <a:t> </a:t>
            </a:r>
            <a:r>
              <a:rPr lang="nl-NL" sz="2000" dirty="0" err="1" smtClean="0"/>
              <a:t>asymptotic</a:t>
            </a:r>
            <a:r>
              <a:rPr lang="nl-NL" sz="2000" dirty="0" smtClean="0"/>
              <a:t> </a:t>
            </a:r>
            <a:r>
              <a:rPr lang="nl-NL" sz="2000" dirty="0" err="1" smtClean="0"/>
              <a:t>values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p</a:t>
            </a:r>
            <a:r>
              <a:rPr lang="nl-NL" sz="2000" baseline="-25000" dirty="0" err="1" smtClean="0"/>
              <a:t>T</a:t>
            </a:r>
            <a:r>
              <a:rPr lang="nl-NL" sz="2000" dirty="0" smtClean="0"/>
              <a:t> &gt; 100 </a:t>
            </a:r>
            <a:r>
              <a:rPr lang="nl-NL" sz="2000" dirty="0" err="1" smtClean="0"/>
              <a:t>GeV</a:t>
            </a:r>
            <a:endParaRPr lang="nl-NL" sz="20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17</a:t>
            </a:fld>
            <a:endParaRPr lang="nl-NL"/>
          </a:p>
        </p:txBody>
      </p:sp>
      <p:pic>
        <p:nvPicPr>
          <p:cNvPr id="8" name="Afbeelding 7" descr="CDRStyle_SingleMuons_MomRes_Vs_P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74" y="989827"/>
            <a:ext cx="3440666" cy="2906665"/>
          </a:xfrm>
          <a:prstGeom prst="rect">
            <a:avLst/>
          </a:prstGeom>
        </p:spPr>
      </p:pic>
      <p:pic>
        <p:nvPicPr>
          <p:cNvPr id="9" name="Afbeelding 8" descr="CDRStyle_SingleMuons_MomRes_Vs_Thet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814" y="989827"/>
            <a:ext cx="3440666" cy="2906665"/>
          </a:xfrm>
          <a:prstGeom prst="rect">
            <a:avLst/>
          </a:prstGeom>
        </p:spPr>
      </p:pic>
      <p:pic>
        <p:nvPicPr>
          <p:cNvPr id="11" name="Afbeelding 10" descr="pt_resolution_ttbar_LDC_CDR_96perCen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544" y="3896492"/>
            <a:ext cx="3407935" cy="287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630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Backup</a:t>
            </a:r>
            <a:r>
              <a:rPr lang="nl-NL" dirty="0" smtClean="0"/>
              <a:t> slides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182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nl-NL" sz="3600" dirty="0"/>
              <a:t>CLIC_ILD tracking</a:t>
            </a:r>
            <a:endParaRPr lang="nl-NL" sz="36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2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257" y="1022872"/>
            <a:ext cx="4672896" cy="3397287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98549" y="1287082"/>
            <a:ext cx="4039708" cy="5016758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865" indent="-342865">
              <a:buFont typeface="Arial"/>
              <a:buChar char="•"/>
            </a:pPr>
            <a:r>
              <a:rPr lang="nl-NL" sz="2000" dirty="0"/>
              <a:t>Large TPC (329 &lt; R &lt; 1808 mm)</a:t>
            </a:r>
          </a:p>
          <a:p>
            <a:r>
              <a:rPr lang="nl-NL" sz="2000" dirty="0"/>
              <a:t>      </a:t>
            </a:r>
            <a:r>
              <a:rPr lang="nl-NL" sz="2000" dirty="0" err="1"/>
              <a:t>for</a:t>
            </a:r>
            <a:r>
              <a:rPr lang="nl-NL" sz="2000" dirty="0"/>
              <a:t> </a:t>
            </a:r>
            <a:r>
              <a:rPr lang="nl-NL" sz="2000" dirty="0" err="1"/>
              <a:t>highly</a:t>
            </a:r>
            <a:r>
              <a:rPr lang="nl-NL" sz="2000" dirty="0"/>
              <a:t> </a:t>
            </a:r>
            <a:r>
              <a:rPr lang="nl-NL" sz="2000" dirty="0"/>
              <a:t>redundant </a:t>
            </a:r>
            <a:r>
              <a:rPr lang="nl-NL" sz="2000" dirty="0" err="1"/>
              <a:t>continuous</a:t>
            </a:r>
            <a:endParaRPr lang="nl-NL" sz="2000" dirty="0"/>
          </a:p>
          <a:p>
            <a:r>
              <a:rPr lang="nl-NL" sz="2000" dirty="0"/>
              <a:t> </a:t>
            </a:r>
            <a:r>
              <a:rPr lang="nl-NL" sz="2000" dirty="0"/>
              <a:t>     tracking (~ 200 </a:t>
            </a:r>
            <a:r>
              <a:rPr lang="nl-NL" sz="2000" dirty="0" err="1"/>
              <a:t>measured</a:t>
            </a:r>
            <a:r>
              <a:rPr lang="nl-NL" sz="2000" dirty="0"/>
              <a:t> points)</a:t>
            </a:r>
          </a:p>
          <a:p>
            <a:pPr marL="800017" lvl="1" indent="-342865">
              <a:buFont typeface="Arial"/>
              <a:buChar char="•"/>
            </a:pPr>
            <a:r>
              <a:rPr lang="nl-NL" sz="2000" dirty="0" err="1"/>
              <a:t>Particle</a:t>
            </a:r>
            <a:r>
              <a:rPr lang="nl-NL" sz="2000" dirty="0"/>
              <a:t> ID </a:t>
            </a:r>
            <a:r>
              <a:rPr lang="nl-NL" sz="2000" dirty="0" err="1"/>
              <a:t>through</a:t>
            </a:r>
            <a:r>
              <a:rPr lang="nl-NL" sz="2000" dirty="0"/>
              <a:t> </a:t>
            </a:r>
            <a:r>
              <a:rPr lang="nl-NL" sz="2000" dirty="0" err="1"/>
              <a:t>dE</a:t>
            </a:r>
            <a:r>
              <a:rPr lang="nl-NL" sz="2000" dirty="0"/>
              <a:t>/dx</a:t>
            </a:r>
          </a:p>
          <a:p>
            <a:pPr marL="800017" lvl="1" indent="-342865">
              <a:buFont typeface="Arial"/>
              <a:buChar char="•"/>
            </a:pPr>
            <a:r>
              <a:rPr lang="nl-NL" sz="2000" dirty="0"/>
              <a:t>Little </a:t>
            </a:r>
            <a:r>
              <a:rPr lang="nl-NL" sz="2000" dirty="0" err="1"/>
              <a:t>material</a:t>
            </a:r>
            <a:r>
              <a:rPr lang="nl-NL" sz="2000" dirty="0"/>
              <a:t> in tracking volume (5% X</a:t>
            </a:r>
            <a:r>
              <a:rPr lang="nl-NL" sz="2000" baseline="-25000" dirty="0"/>
              <a:t>0</a:t>
            </a:r>
            <a:r>
              <a:rPr lang="nl-NL" sz="2000" dirty="0"/>
              <a:t>); &lt;25% X</a:t>
            </a:r>
            <a:r>
              <a:rPr lang="nl-NL" sz="2000" baseline="-25000" dirty="0"/>
              <a:t>0</a:t>
            </a:r>
            <a:r>
              <a:rPr lang="nl-NL" sz="2000" dirty="0"/>
              <a:t> in </a:t>
            </a:r>
            <a:r>
              <a:rPr lang="nl-NL" sz="2000" dirty="0" err="1"/>
              <a:t>endcap</a:t>
            </a:r>
            <a:endParaRPr lang="nl-NL" sz="2000" dirty="0"/>
          </a:p>
          <a:p>
            <a:pPr lvl="1"/>
            <a:endParaRPr lang="nl-NL" sz="2000" dirty="0"/>
          </a:p>
          <a:p>
            <a:pPr marL="342865" indent="-342865">
              <a:buFont typeface="Arial"/>
              <a:buChar char="•"/>
            </a:pPr>
            <a:r>
              <a:rPr lang="nl-NL" sz="2000" dirty="0" err="1"/>
              <a:t>Complemented</a:t>
            </a:r>
            <a:r>
              <a:rPr lang="nl-NL" sz="2000" dirty="0"/>
              <a:t> </a:t>
            </a:r>
            <a:r>
              <a:rPr lang="nl-NL" sz="2000" dirty="0" err="1"/>
              <a:t>by</a:t>
            </a:r>
            <a:r>
              <a:rPr lang="nl-NL" sz="2000" dirty="0"/>
              <a:t> </a:t>
            </a:r>
            <a:r>
              <a:rPr lang="nl-NL" sz="2000" dirty="0" err="1"/>
              <a:t>silicon</a:t>
            </a:r>
            <a:r>
              <a:rPr lang="nl-NL" sz="2000" dirty="0"/>
              <a:t> tracking </a:t>
            </a:r>
          </a:p>
          <a:p>
            <a:r>
              <a:rPr lang="nl-NL" sz="2000" dirty="0"/>
              <a:t> </a:t>
            </a:r>
            <a:r>
              <a:rPr lang="nl-NL" sz="2000" dirty="0"/>
              <a:t>     system:</a:t>
            </a:r>
          </a:p>
          <a:p>
            <a:pPr marL="800017" lvl="1" indent="-342865">
              <a:buFont typeface="Arial"/>
              <a:buChar char="•"/>
            </a:pPr>
            <a:r>
              <a:rPr lang="nl-NL" sz="2000" dirty="0"/>
              <a:t>Independent tracking at low </a:t>
            </a:r>
            <a:r>
              <a:rPr lang="nl-NL" sz="2000" dirty="0" err="1"/>
              <a:t>angles</a:t>
            </a:r>
            <a:r>
              <a:rPr lang="nl-NL" sz="2000" dirty="0"/>
              <a:t> (FTD)</a:t>
            </a:r>
          </a:p>
          <a:p>
            <a:pPr marL="800017" lvl="1" indent="-342865">
              <a:buFont typeface="Arial"/>
              <a:buChar char="•"/>
            </a:pPr>
            <a:r>
              <a:rPr lang="nl-NL" sz="2000" dirty="0" err="1"/>
              <a:t>Silicon</a:t>
            </a:r>
            <a:r>
              <a:rPr lang="nl-NL" sz="2000" dirty="0"/>
              <a:t> tracking </a:t>
            </a:r>
            <a:r>
              <a:rPr lang="nl-NL" sz="2000" dirty="0" err="1"/>
              <a:t>layers</a:t>
            </a:r>
            <a:r>
              <a:rPr lang="nl-NL" sz="2000" dirty="0"/>
              <a:t> </a:t>
            </a:r>
            <a:r>
              <a:rPr lang="nl-NL" sz="2000" dirty="0" err="1"/>
              <a:t>surrounding</a:t>
            </a:r>
            <a:r>
              <a:rPr lang="nl-NL" sz="2000" dirty="0"/>
              <a:t> TPC </a:t>
            </a:r>
            <a:r>
              <a:rPr lang="nl-NL" sz="2000" dirty="0" err="1"/>
              <a:t>for</a:t>
            </a:r>
            <a:r>
              <a:rPr lang="nl-NL" sz="2000" dirty="0"/>
              <a:t> timing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precision</a:t>
            </a:r>
            <a:r>
              <a:rPr lang="nl-NL" sz="2000" dirty="0"/>
              <a:t> points (SIT, SET, ETD)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702875" y="4856589"/>
            <a:ext cx="4170797" cy="132343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lIns="91430" tIns="45715" rIns="91430" bIns="45715" rtlCol="0">
            <a:spAutoFit/>
          </a:bodyPr>
          <a:lstStyle/>
          <a:p>
            <a:pPr marL="285720" indent="-285720">
              <a:buFont typeface="Arial"/>
              <a:buChar char="•"/>
            </a:pPr>
            <a:r>
              <a:rPr lang="nl-NL" sz="2000" dirty="0">
                <a:solidFill>
                  <a:srgbClr val="FF0000"/>
                </a:solidFill>
              </a:rPr>
              <a:t>TPC </a:t>
            </a:r>
            <a:r>
              <a:rPr lang="nl-NL" sz="2000" dirty="0" err="1">
                <a:solidFill>
                  <a:srgbClr val="FF0000"/>
                </a:solidFill>
              </a:rPr>
              <a:t>acceptance</a:t>
            </a:r>
            <a:r>
              <a:rPr lang="nl-NL" sz="2000" dirty="0">
                <a:solidFill>
                  <a:srgbClr val="FF0000"/>
                </a:solidFill>
              </a:rPr>
              <a:t> (10 </a:t>
            </a:r>
            <a:r>
              <a:rPr lang="nl-NL" sz="2000" dirty="0" err="1">
                <a:solidFill>
                  <a:srgbClr val="FF0000"/>
                </a:solidFill>
              </a:rPr>
              <a:t>measurement</a:t>
            </a:r>
            <a:r>
              <a:rPr lang="nl-NL" sz="2000" dirty="0">
                <a:solidFill>
                  <a:srgbClr val="FF0000"/>
                </a:solidFill>
              </a:rPr>
              <a:t> points) down </a:t>
            </a:r>
            <a:r>
              <a:rPr lang="nl-NL" sz="2000" dirty="0" err="1">
                <a:solidFill>
                  <a:srgbClr val="FF0000"/>
                </a:solidFill>
              </a:rPr>
              <a:t>to</a:t>
            </a:r>
            <a:r>
              <a:rPr lang="nl-NL" sz="2000" dirty="0">
                <a:solidFill>
                  <a:srgbClr val="FF0000"/>
                </a:solidFill>
              </a:rPr>
              <a:t> 12</a:t>
            </a:r>
            <a:r>
              <a:rPr lang="nl-NL" sz="2000" baseline="30000" dirty="0">
                <a:solidFill>
                  <a:srgbClr val="FF0000"/>
                </a:solidFill>
              </a:rPr>
              <a:t>0</a:t>
            </a:r>
          </a:p>
          <a:p>
            <a:pPr marL="285720" indent="-285720">
              <a:buFont typeface="Arial"/>
              <a:buChar char="•"/>
            </a:pPr>
            <a:r>
              <a:rPr lang="nl-NL" sz="2000" dirty="0">
                <a:solidFill>
                  <a:srgbClr val="FF0000"/>
                </a:solidFill>
              </a:rPr>
              <a:t>SIT </a:t>
            </a:r>
            <a:r>
              <a:rPr lang="nl-NL" sz="2000" dirty="0" err="1">
                <a:solidFill>
                  <a:srgbClr val="FF0000"/>
                </a:solidFill>
              </a:rPr>
              <a:t>acceptance</a:t>
            </a:r>
            <a:r>
              <a:rPr lang="nl-NL" sz="2000" dirty="0">
                <a:solidFill>
                  <a:srgbClr val="FF0000"/>
                </a:solidFill>
              </a:rPr>
              <a:t> down </a:t>
            </a:r>
            <a:r>
              <a:rPr lang="nl-NL" sz="2000" dirty="0" err="1">
                <a:solidFill>
                  <a:srgbClr val="FF0000"/>
                </a:solidFill>
              </a:rPr>
              <a:t>to</a:t>
            </a:r>
            <a:r>
              <a:rPr lang="nl-NL" sz="2000" dirty="0">
                <a:solidFill>
                  <a:srgbClr val="FF0000"/>
                </a:solidFill>
              </a:rPr>
              <a:t> 25</a:t>
            </a:r>
            <a:r>
              <a:rPr lang="nl-NL" sz="2000" baseline="30000" dirty="0">
                <a:solidFill>
                  <a:srgbClr val="FF0000"/>
                </a:solidFill>
              </a:rPr>
              <a:t>0</a:t>
            </a:r>
            <a:endParaRPr lang="nl-NL" sz="2000" dirty="0">
              <a:solidFill>
                <a:srgbClr val="FF0000"/>
              </a:solidFill>
            </a:endParaRPr>
          </a:p>
          <a:p>
            <a:pPr marL="285720" indent="-285720">
              <a:buFont typeface="Arial"/>
              <a:buChar char="•"/>
            </a:pPr>
            <a:r>
              <a:rPr lang="nl-NL" sz="2000" dirty="0">
                <a:solidFill>
                  <a:srgbClr val="FF0000"/>
                </a:solidFill>
              </a:rPr>
              <a:t>FTD </a:t>
            </a:r>
            <a:r>
              <a:rPr lang="nl-NL" sz="2000" dirty="0" err="1">
                <a:solidFill>
                  <a:srgbClr val="FF0000"/>
                </a:solidFill>
              </a:rPr>
              <a:t>acceptance</a:t>
            </a:r>
            <a:r>
              <a:rPr lang="nl-NL" sz="2000" dirty="0">
                <a:solidFill>
                  <a:srgbClr val="FF0000"/>
                </a:solidFill>
              </a:rPr>
              <a:t> down </a:t>
            </a:r>
            <a:r>
              <a:rPr lang="nl-NL" sz="2000" dirty="0" err="1">
                <a:solidFill>
                  <a:srgbClr val="FF0000"/>
                </a:solidFill>
              </a:rPr>
              <a:t>to</a:t>
            </a:r>
            <a:r>
              <a:rPr lang="nl-NL" sz="2000" dirty="0">
                <a:solidFill>
                  <a:srgbClr val="FF0000"/>
                </a:solidFill>
              </a:rPr>
              <a:t> 7</a:t>
            </a:r>
            <a:r>
              <a:rPr lang="nl-NL" sz="2000" baseline="30000" dirty="0">
                <a:solidFill>
                  <a:srgbClr val="FF0000"/>
                </a:solidFill>
              </a:rPr>
              <a:t>0</a:t>
            </a:r>
            <a:endParaRPr 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51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0294" y="34383"/>
            <a:ext cx="8719195" cy="1143000"/>
          </a:xfrm>
          <a:ln w="285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3600" dirty="0"/>
              <a:t>TPC design parameters &amp; performance goals</a:t>
            </a:r>
            <a:endParaRPr lang="nl-NL" sz="3600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240294" y="1181603"/>
            <a:ext cx="8719195" cy="5174748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 err="1"/>
              <a:t>Dimensions</a:t>
            </a:r>
            <a:r>
              <a:rPr lang="nl-NL" sz="2400" dirty="0"/>
              <a:t>: </a:t>
            </a:r>
            <a:r>
              <a:rPr lang="nl-NL" sz="2400" dirty="0" err="1"/>
              <a:t>R</a:t>
            </a:r>
            <a:r>
              <a:rPr lang="nl-NL" sz="2400" baseline="-25000" dirty="0" err="1"/>
              <a:t>in</a:t>
            </a:r>
            <a:r>
              <a:rPr lang="nl-NL" sz="2400" dirty="0"/>
              <a:t> = 329 mm; </a:t>
            </a:r>
            <a:r>
              <a:rPr lang="nl-NL" sz="2400" dirty="0" err="1"/>
              <a:t>R</a:t>
            </a:r>
            <a:r>
              <a:rPr lang="nl-NL" sz="2400" baseline="-25000" dirty="0" err="1"/>
              <a:t>out</a:t>
            </a:r>
            <a:r>
              <a:rPr lang="nl-NL" sz="2400" dirty="0"/>
              <a:t> = 1808 mm; </a:t>
            </a:r>
            <a:r>
              <a:rPr lang="nl-NL" sz="2400" dirty="0" err="1"/>
              <a:t>Z</a:t>
            </a:r>
            <a:r>
              <a:rPr lang="nl-NL" sz="2400" baseline="-25000" dirty="0" err="1"/>
              <a:t>max</a:t>
            </a:r>
            <a:r>
              <a:rPr lang="nl-NL" sz="2400" dirty="0"/>
              <a:t> = 2250 mm</a:t>
            </a:r>
          </a:p>
          <a:p>
            <a:r>
              <a:rPr lang="nl-NL" sz="2400" dirty="0"/>
              <a:t>Solid </a:t>
            </a:r>
            <a:r>
              <a:rPr lang="nl-NL" sz="2400" dirty="0" err="1"/>
              <a:t>angle</a:t>
            </a:r>
            <a:r>
              <a:rPr lang="nl-NL" sz="2400" dirty="0"/>
              <a:t> </a:t>
            </a:r>
            <a:r>
              <a:rPr lang="nl-NL" sz="2400" dirty="0" err="1"/>
              <a:t>coverage</a:t>
            </a:r>
            <a:r>
              <a:rPr lang="nl-NL" sz="2400" dirty="0"/>
              <a:t>: 12</a:t>
            </a:r>
            <a:r>
              <a:rPr lang="nl-NL" sz="2400" baseline="30000" dirty="0"/>
              <a:t>o</a:t>
            </a:r>
            <a:r>
              <a:rPr lang="nl-NL" sz="2400" dirty="0"/>
              <a:t> &lt; </a:t>
            </a:r>
            <a:r>
              <a:rPr lang="nl-NL" sz="2400" dirty="0" err="1"/>
              <a:t>θ</a:t>
            </a:r>
            <a:r>
              <a:rPr lang="nl-NL" sz="2400" dirty="0"/>
              <a:t> &lt; 168</a:t>
            </a:r>
            <a:r>
              <a:rPr lang="nl-NL" sz="2400" baseline="30000" dirty="0"/>
              <a:t>o</a:t>
            </a:r>
            <a:r>
              <a:rPr lang="nl-NL" sz="2400" dirty="0"/>
              <a:t>  (10 pad </a:t>
            </a:r>
            <a:r>
              <a:rPr lang="nl-NL" sz="2400" dirty="0" err="1"/>
              <a:t>rows</a:t>
            </a:r>
            <a:r>
              <a:rPr lang="nl-NL" sz="2400" dirty="0"/>
              <a:t>)</a:t>
            </a:r>
          </a:p>
          <a:p>
            <a:r>
              <a:rPr lang="nl-NL" sz="2400" dirty="0"/>
              <a:t>TPC </a:t>
            </a:r>
            <a:r>
              <a:rPr lang="nl-NL" sz="2400" dirty="0" err="1"/>
              <a:t>material</a:t>
            </a:r>
            <a:r>
              <a:rPr lang="nl-NL" sz="2400" dirty="0"/>
              <a:t> budget: </a:t>
            </a:r>
            <a:r>
              <a:rPr lang="nl-NL" sz="2400" dirty="0" err="1"/>
              <a:t>to</a:t>
            </a:r>
            <a:r>
              <a:rPr lang="nl-NL" sz="2400" dirty="0"/>
              <a:t> ECAL R ~ 0.05 X</a:t>
            </a:r>
            <a:r>
              <a:rPr lang="nl-NL" sz="2400" baseline="-25000" dirty="0"/>
              <a:t>0</a:t>
            </a:r>
            <a:r>
              <a:rPr lang="nl-NL" sz="2400" dirty="0"/>
              <a:t> </a:t>
            </a:r>
            <a:r>
              <a:rPr lang="nl-NL" sz="2400" dirty="0"/>
              <a:t>; </a:t>
            </a:r>
            <a:r>
              <a:rPr lang="nl-NL" sz="2400" dirty="0" err="1"/>
              <a:t>endcaps</a:t>
            </a:r>
            <a:r>
              <a:rPr lang="nl-NL" sz="2400" dirty="0"/>
              <a:t> ~0.20-0.25 X</a:t>
            </a:r>
            <a:r>
              <a:rPr lang="nl-NL" sz="2400" baseline="-25000" dirty="0"/>
              <a:t>0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endParaRPr lang="nl-NL" sz="2400" dirty="0"/>
          </a:p>
          <a:p>
            <a:r>
              <a:rPr lang="nl-NL" sz="2400" dirty="0">
                <a:solidFill>
                  <a:srgbClr val="FF0000"/>
                </a:solidFill>
              </a:rPr>
              <a:t>Momentum </a:t>
            </a:r>
            <a:r>
              <a:rPr lang="nl-NL" sz="2400" dirty="0" err="1">
                <a:solidFill>
                  <a:srgbClr val="FF0000"/>
                </a:solidFill>
              </a:rPr>
              <a:t>resolution</a:t>
            </a:r>
            <a:r>
              <a:rPr lang="nl-NL" sz="2400" dirty="0">
                <a:solidFill>
                  <a:srgbClr val="FF0000"/>
                </a:solidFill>
              </a:rPr>
              <a:t> (B=4T):</a:t>
            </a:r>
          </a:p>
          <a:p>
            <a:pPr lvl="1"/>
            <a:r>
              <a:rPr lang="nl-NL" sz="2000" dirty="0">
                <a:solidFill>
                  <a:srgbClr val="FF0000"/>
                </a:solidFill>
              </a:rPr>
              <a:t>TPC </a:t>
            </a:r>
            <a:r>
              <a:rPr lang="nl-NL" sz="2000" dirty="0" err="1">
                <a:solidFill>
                  <a:srgbClr val="FF0000"/>
                </a:solidFill>
              </a:rPr>
              <a:t>only</a:t>
            </a:r>
            <a:r>
              <a:rPr lang="nl-NL" sz="2000" dirty="0">
                <a:solidFill>
                  <a:srgbClr val="FF0000"/>
                </a:solidFill>
              </a:rPr>
              <a:t> :                       </a:t>
            </a:r>
            <a:r>
              <a:rPr lang="nl-NL" sz="2000" dirty="0" err="1">
                <a:solidFill>
                  <a:srgbClr val="FF0000"/>
                </a:solidFill>
              </a:rPr>
              <a:t>δ</a:t>
            </a:r>
            <a:r>
              <a:rPr lang="nl-NL" sz="2000" dirty="0">
                <a:solidFill>
                  <a:srgbClr val="FF0000"/>
                </a:solidFill>
              </a:rPr>
              <a:t>(1/</a:t>
            </a:r>
            <a:r>
              <a:rPr lang="nl-NL" sz="2000" dirty="0" err="1">
                <a:solidFill>
                  <a:srgbClr val="FF0000"/>
                </a:solidFill>
              </a:rPr>
              <a:t>p</a:t>
            </a:r>
            <a:r>
              <a:rPr lang="nl-NL" sz="2000" baseline="-25000" dirty="0" err="1">
                <a:solidFill>
                  <a:srgbClr val="FF0000"/>
                </a:solidFill>
              </a:rPr>
              <a:t>T</a:t>
            </a:r>
            <a:r>
              <a:rPr lang="nl-NL" sz="2000" dirty="0">
                <a:solidFill>
                  <a:srgbClr val="FF0000"/>
                </a:solidFill>
              </a:rPr>
              <a:t>) ~ 8. 10</a:t>
            </a:r>
            <a:r>
              <a:rPr lang="nl-NL" sz="2000" baseline="30000" dirty="0">
                <a:solidFill>
                  <a:srgbClr val="FF0000"/>
                </a:solidFill>
              </a:rPr>
              <a:t>-5</a:t>
            </a:r>
            <a:r>
              <a:rPr lang="nl-NL" sz="2000" dirty="0">
                <a:solidFill>
                  <a:srgbClr val="FF0000"/>
                </a:solidFill>
              </a:rPr>
              <a:t> /</a:t>
            </a:r>
            <a:r>
              <a:rPr lang="nl-NL" sz="2000" dirty="0" err="1">
                <a:solidFill>
                  <a:srgbClr val="FF0000"/>
                </a:solidFill>
              </a:rPr>
              <a:t>GeV</a:t>
            </a:r>
            <a:endParaRPr lang="nl-NL" sz="2000" dirty="0">
              <a:solidFill>
                <a:srgbClr val="FF0000"/>
              </a:solidFill>
            </a:endParaRPr>
          </a:p>
          <a:p>
            <a:pPr lvl="1"/>
            <a:r>
              <a:rPr lang="nl-NL" sz="2000" dirty="0">
                <a:solidFill>
                  <a:srgbClr val="FF0000"/>
                </a:solidFill>
              </a:rPr>
              <a:t>SET+TPC+SIT+VTX:       </a:t>
            </a:r>
            <a:r>
              <a:rPr lang="nl-NL" sz="2000" dirty="0" err="1">
                <a:solidFill>
                  <a:srgbClr val="FF0000"/>
                </a:solidFill>
              </a:rPr>
              <a:t>δ</a:t>
            </a:r>
            <a:r>
              <a:rPr lang="nl-NL" sz="2000" dirty="0">
                <a:solidFill>
                  <a:srgbClr val="FF0000"/>
                </a:solidFill>
              </a:rPr>
              <a:t>(1/</a:t>
            </a:r>
            <a:r>
              <a:rPr lang="nl-NL" sz="2000" dirty="0" err="1">
                <a:solidFill>
                  <a:srgbClr val="FF0000"/>
                </a:solidFill>
              </a:rPr>
              <a:t>p</a:t>
            </a:r>
            <a:r>
              <a:rPr lang="nl-NL" sz="2000" baseline="-25000" dirty="0" err="1">
                <a:solidFill>
                  <a:srgbClr val="FF0000"/>
                </a:solidFill>
              </a:rPr>
              <a:t>T</a:t>
            </a:r>
            <a:r>
              <a:rPr lang="nl-NL" sz="2000" dirty="0">
                <a:solidFill>
                  <a:srgbClr val="FF0000"/>
                </a:solidFill>
              </a:rPr>
              <a:t>) ~ </a:t>
            </a:r>
            <a:r>
              <a:rPr lang="nl-NL" sz="2000" dirty="0">
                <a:solidFill>
                  <a:srgbClr val="FF0000"/>
                </a:solidFill>
              </a:rPr>
              <a:t>2. </a:t>
            </a:r>
            <a:r>
              <a:rPr lang="nl-NL" sz="2000" dirty="0">
                <a:solidFill>
                  <a:srgbClr val="FF0000"/>
                </a:solidFill>
              </a:rPr>
              <a:t>10</a:t>
            </a:r>
            <a:r>
              <a:rPr lang="nl-NL" sz="2000" baseline="30000" dirty="0">
                <a:solidFill>
                  <a:srgbClr val="FF0000"/>
                </a:solidFill>
              </a:rPr>
              <a:t>-5</a:t>
            </a:r>
            <a:r>
              <a:rPr lang="nl-NL" sz="2000" dirty="0">
                <a:solidFill>
                  <a:srgbClr val="FF0000"/>
                </a:solidFill>
              </a:rPr>
              <a:t> /</a:t>
            </a:r>
            <a:r>
              <a:rPr lang="nl-NL" sz="2000" dirty="0" err="1">
                <a:solidFill>
                  <a:srgbClr val="FF0000"/>
                </a:solidFill>
              </a:rPr>
              <a:t>GeV</a:t>
            </a:r>
            <a:endParaRPr lang="nl-NL" sz="2000" dirty="0">
              <a:solidFill>
                <a:srgbClr val="FF0000"/>
              </a:solidFill>
            </a:endParaRPr>
          </a:p>
          <a:p>
            <a:pPr lvl="1"/>
            <a:endParaRPr lang="nl-NL" sz="2000" dirty="0">
              <a:solidFill>
                <a:srgbClr val="FF0000"/>
              </a:solidFill>
            </a:endParaRPr>
          </a:p>
          <a:p>
            <a:r>
              <a:rPr lang="nl-NL" sz="2400" dirty="0">
                <a:solidFill>
                  <a:srgbClr val="0000FF"/>
                </a:solidFill>
              </a:rPr>
              <a:t>#</a:t>
            </a:r>
            <a:r>
              <a:rPr lang="nl-NL" sz="2400" dirty="0" err="1">
                <a:solidFill>
                  <a:srgbClr val="0000FF"/>
                </a:solidFill>
              </a:rPr>
              <a:t>pads</a:t>
            </a:r>
            <a:r>
              <a:rPr lang="nl-NL" sz="2400" dirty="0">
                <a:solidFill>
                  <a:srgbClr val="0000FF"/>
                </a:solidFill>
              </a:rPr>
              <a:t>/</a:t>
            </a:r>
            <a:r>
              <a:rPr lang="nl-NL" sz="2400" dirty="0" err="1">
                <a:solidFill>
                  <a:srgbClr val="0000FF"/>
                </a:solidFill>
              </a:rPr>
              <a:t>padrows</a:t>
            </a:r>
            <a:r>
              <a:rPr lang="nl-NL" sz="2400" dirty="0">
                <a:solidFill>
                  <a:srgbClr val="0000FF"/>
                </a:solidFill>
              </a:rPr>
              <a:t>:          ~2.10</a:t>
            </a:r>
            <a:r>
              <a:rPr lang="nl-NL" sz="2400" baseline="30000" dirty="0">
                <a:solidFill>
                  <a:srgbClr val="0000FF"/>
                </a:solidFill>
              </a:rPr>
              <a:t>6</a:t>
            </a:r>
            <a:r>
              <a:rPr lang="nl-NL" sz="2400" dirty="0">
                <a:solidFill>
                  <a:srgbClr val="0000FF"/>
                </a:solidFill>
              </a:rPr>
              <a:t> / 1000  per </a:t>
            </a:r>
            <a:r>
              <a:rPr lang="nl-NL" sz="2400" dirty="0" err="1">
                <a:solidFill>
                  <a:srgbClr val="0000FF"/>
                </a:solidFill>
              </a:rPr>
              <a:t>endcap</a:t>
            </a:r>
            <a:endParaRPr lang="nl-NL" sz="2400" dirty="0">
              <a:solidFill>
                <a:srgbClr val="0000FF"/>
              </a:solidFill>
            </a:endParaRPr>
          </a:p>
          <a:p>
            <a:r>
              <a:rPr lang="nl-NL" sz="2400" dirty="0">
                <a:solidFill>
                  <a:srgbClr val="0000FF"/>
                </a:solidFill>
              </a:rPr>
              <a:t>Pad </a:t>
            </a:r>
            <a:r>
              <a:rPr lang="nl-NL" sz="2400" dirty="0" err="1">
                <a:solidFill>
                  <a:srgbClr val="0000FF"/>
                </a:solidFill>
              </a:rPr>
              <a:t>size</a:t>
            </a:r>
            <a:r>
              <a:rPr lang="nl-NL" sz="2400" dirty="0">
                <a:solidFill>
                  <a:srgbClr val="0000FF"/>
                </a:solidFill>
              </a:rPr>
              <a:t>/#pad </a:t>
            </a:r>
            <a:r>
              <a:rPr lang="nl-NL" sz="2400" dirty="0" err="1">
                <a:solidFill>
                  <a:srgbClr val="0000FF"/>
                </a:solidFill>
              </a:rPr>
              <a:t>rows</a:t>
            </a:r>
            <a:r>
              <a:rPr lang="nl-NL" sz="2400" dirty="0">
                <a:solidFill>
                  <a:srgbClr val="0000FF"/>
                </a:solidFill>
              </a:rPr>
              <a:t>:    ~1 mm x 4-6 mm / ~200 (standard </a:t>
            </a:r>
            <a:r>
              <a:rPr lang="nl-NL" sz="2400" dirty="0" err="1">
                <a:solidFill>
                  <a:srgbClr val="0000FF"/>
                </a:solidFill>
              </a:rPr>
              <a:t>readout</a:t>
            </a:r>
            <a:r>
              <a:rPr lang="nl-NL" sz="2400" dirty="0">
                <a:solidFill>
                  <a:srgbClr val="0000FF"/>
                </a:solidFill>
              </a:rPr>
              <a:t>)</a:t>
            </a:r>
          </a:p>
          <a:p>
            <a:endParaRPr lang="nl-NL" sz="2400" dirty="0">
              <a:solidFill>
                <a:srgbClr val="0000FF"/>
              </a:solidFill>
            </a:endParaRPr>
          </a:p>
          <a:p>
            <a:r>
              <a:rPr lang="nl-NL" sz="2400" dirty="0">
                <a:solidFill>
                  <a:srgbClr val="008000"/>
                </a:solidFill>
              </a:rPr>
              <a:t>Point </a:t>
            </a:r>
            <a:r>
              <a:rPr lang="nl-NL" sz="2400" dirty="0" err="1">
                <a:solidFill>
                  <a:srgbClr val="008000"/>
                </a:solidFill>
              </a:rPr>
              <a:t>resolution</a:t>
            </a:r>
            <a:r>
              <a:rPr lang="nl-NL" sz="2400" dirty="0">
                <a:solidFill>
                  <a:srgbClr val="008000"/>
                </a:solidFill>
              </a:rPr>
              <a:t>:          in </a:t>
            </a:r>
            <a:r>
              <a:rPr lang="nl-NL" sz="2400" dirty="0" err="1">
                <a:solidFill>
                  <a:srgbClr val="008000"/>
                </a:solidFill>
              </a:rPr>
              <a:t>rφ</a:t>
            </a:r>
            <a:r>
              <a:rPr lang="nl-NL" sz="2400" dirty="0">
                <a:solidFill>
                  <a:srgbClr val="008000"/>
                </a:solidFill>
              </a:rPr>
              <a:t>: &lt; 100 </a:t>
            </a:r>
            <a:r>
              <a:rPr lang="nl-NL" sz="2400" dirty="0" err="1">
                <a:solidFill>
                  <a:srgbClr val="008000"/>
                </a:solidFill>
              </a:rPr>
              <a:t>μm</a:t>
            </a:r>
            <a:r>
              <a:rPr lang="nl-NL" sz="2400" dirty="0">
                <a:solidFill>
                  <a:srgbClr val="008000"/>
                </a:solidFill>
              </a:rPr>
              <a:t> ;  in </a:t>
            </a:r>
            <a:r>
              <a:rPr lang="nl-NL" sz="2400" dirty="0" err="1">
                <a:solidFill>
                  <a:srgbClr val="008000"/>
                </a:solidFill>
              </a:rPr>
              <a:t>rz</a:t>
            </a:r>
            <a:r>
              <a:rPr lang="nl-NL" sz="2400" dirty="0">
                <a:solidFill>
                  <a:srgbClr val="008000"/>
                </a:solidFill>
              </a:rPr>
              <a:t>: ~ 0.5 mm</a:t>
            </a:r>
          </a:p>
          <a:p>
            <a:r>
              <a:rPr lang="nl-NL" sz="2400" dirty="0">
                <a:solidFill>
                  <a:srgbClr val="008000"/>
                </a:solidFill>
              </a:rPr>
              <a:t>2-hit </a:t>
            </a:r>
            <a:r>
              <a:rPr lang="nl-NL" sz="2400" dirty="0" err="1">
                <a:solidFill>
                  <a:srgbClr val="008000"/>
                </a:solidFill>
              </a:rPr>
              <a:t>resolution</a:t>
            </a:r>
            <a:r>
              <a:rPr lang="nl-NL" sz="2400" dirty="0">
                <a:solidFill>
                  <a:srgbClr val="008000"/>
                </a:solidFill>
              </a:rPr>
              <a:t>:           </a:t>
            </a:r>
            <a:r>
              <a:rPr lang="nl-NL" sz="2400" dirty="0">
                <a:solidFill>
                  <a:srgbClr val="008000"/>
                </a:solidFill>
              </a:rPr>
              <a:t>in </a:t>
            </a:r>
            <a:r>
              <a:rPr lang="nl-NL" sz="2400" dirty="0" err="1">
                <a:solidFill>
                  <a:srgbClr val="008000"/>
                </a:solidFill>
              </a:rPr>
              <a:t>rφ</a:t>
            </a:r>
            <a:r>
              <a:rPr lang="nl-NL" sz="2400" dirty="0">
                <a:solidFill>
                  <a:srgbClr val="008000"/>
                </a:solidFill>
              </a:rPr>
              <a:t>: </a:t>
            </a:r>
            <a:r>
              <a:rPr lang="nl-NL" sz="2400" dirty="0">
                <a:solidFill>
                  <a:srgbClr val="008000"/>
                </a:solidFill>
              </a:rPr>
              <a:t>~ 2 mm </a:t>
            </a:r>
            <a:r>
              <a:rPr lang="nl-NL" sz="2400" dirty="0">
                <a:solidFill>
                  <a:srgbClr val="008000"/>
                </a:solidFill>
              </a:rPr>
              <a:t>;  in </a:t>
            </a:r>
            <a:r>
              <a:rPr lang="nl-NL" sz="2400" dirty="0" err="1">
                <a:solidFill>
                  <a:srgbClr val="008000"/>
                </a:solidFill>
              </a:rPr>
              <a:t>rz</a:t>
            </a:r>
            <a:r>
              <a:rPr lang="nl-NL" sz="2400" dirty="0">
                <a:solidFill>
                  <a:srgbClr val="008000"/>
                </a:solidFill>
              </a:rPr>
              <a:t>: ~ 6</a:t>
            </a:r>
            <a:r>
              <a:rPr lang="nl-NL" sz="2400" dirty="0">
                <a:solidFill>
                  <a:srgbClr val="008000"/>
                </a:solidFill>
              </a:rPr>
              <a:t> mm</a:t>
            </a:r>
          </a:p>
          <a:p>
            <a:r>
              <a:rPr lang="nl-NL" sz="2400" dirty="0" err="1">
                <a:solidFill>
                  <a:srgbClr val="008000"/>
                </a:solidFill>
              </a:rPr>
              <a:t>dE</a:t>
            </a:r>
            <a:r>
              <a:rPr lang="nl-NL" sz="2400" dirty="0">
                <a:solidFill>
                  <a:srgbClr val="008000"/>
                </a:solidFill>
              </a:rPr>
              <a:t>/dx </a:t>
            </a:r>
            <a:r>
              <a:rPr lang="nl-NL" sz="2400" dirty="0" err="1">
                <a:solidFill>
                  <a:srgbClr val="008000"/>
                </a:solidFill>
              </a:rPr>
              <a:t>resolution</a:t>
            </a:r>
            <a:r>
              <a:rPr lang="nl-NL" sz="2400" dirty="0">
                <a:solidFill>
                  <a:srgbClr val="008000"/>
                </a:solidFill>
              </a:rPr>
              <a:t>:        ~ 5%</a:t>
            </a:r>
            <a:endParaRPr lang="nl-NL" sz="2400" dirty="0">
              <a:solidFill>
                <a:srgbClr val="008000"/>
              </a:solidFill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4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3457"/>
            <a:ext cx="8229600" cy="967692"/>
          </a:xfrm>
          <a:ln w="285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3600" dirty="0"/>
              <a:t>TPC design (1)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1429"/>
            <a:ext cx="8229600" cy="4944922"/>
          </a:xfrm>
        </p:spPr>
        <p:txBody>
          <a:bodyPr>
            <a:normAutofit/>
          </a:bodyPr>
          <a:lstStyle/>
          <a:p>
            <a:r>
              <a:rPr lang="nl-NL" sz="2400" dirty="0" err="1"/>
              <a:t>Lightweight</a:t>
            </a:r>
            <a:r>
              <a:rPr lang="nl-NL" sz="2400" dirty="0"/>
              <a:t> </a:t>
            </a:r>
            <a:r>
              <a:rPr lang="nl-NL" sz="2400" dirty="0" err="1"/>
              <a:t>fieldcage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resistor</a:t>
            </a:r>
            <a:r>
              <a:rPr lang="nl-NL" sz="2400" dirty="0"/>
              <a:t> chain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potential</a:t>
            </a:r>
            <a:r>
              <a:rPr lang="nl-NL" sz="2400" dirty="0"/>
              <a:t> </a:t>
            </a:r>
            <a:r>
              <a:rPr lang="nl-NL" sz="2400" dirty="0" err="1"/>
              <a:t>rings</a:t>
            </a:r>
            <a:r>
              <a:rPr lang="nl-NL" sz="2400" dirty="0"/>
              <a:t>:  drift field </a:t>
            </a:r>
            <a:r>
              <a:rPr lang="nl-NL" sz="2400" dirty="0" err="1"/>
              <a:t>homogeneity</a:t>
            </a:r>
            <a:r>
              <a:rPr lang="nl-NL" sz="2400" dirty="0"/>
              <a:t> ΔE/E ~ 10</a:t>
            </a:r>
            <a:r>
              <a:rPr lang="nl-NL" sz="2400" baseline="30000" dirty="0"/>
              <a:t>-4</a:t>
            </a:r>
            <a:endParaRPr lang="nl-NL" sz="2400" dirty="0"/>
          </a:p>
          <a:p>
            <a:r>
              <a:rPr lang="nl-NL" sz="2400" dirty="0"/>
              <a:t>Central HV </a:t>
            </a:r>
            <a:r>
              <a:rPr lang="nl-NL" sz="2400" dirty="0" err="1"/>
              <a:t>cathode</a:t>
            </a:r>
            <a:r>
              <a:rPr lang="nl-NL" sz="2400" dirty="0"/>
              <a:t> (up </a:t>
            </a:r>
            <a:r>
              <a:rPr lang="nl-NL" sz="2400" dirty="0" err="1"/>
              <a:t>to</a:t>
            </a:r>
            <a:r>
              <a:rPr lang="nl-NL" sz="2400" dirty="0"/>
              <a:t> 100 kV)</a:t>
            </a:r>
          </a:p>
          <a:p>
            <a:r>
              <a:rPr lang="nl-NL" sz="2400" dirty="0"/>
              <a:t>2 </a:t>
            </a:r>
            <a:r>
              <a:rPr lang="nl-NL" sz="2400" dirty="0" err="1"/>
              <a:t>endcaps</a:t>
            </a:r>
            <a:r>
              <a:rPr lang="nl-NL" sz="2400" dirty="0"/>
              <a:t> </a:t>
            </a:r>
            <a:r>
              <a:rPr lang="nl-NL" sz="2400" dirty="0" err="1"/>
              <a:t>each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some</a:t>
            </a:r>
            <a:r>
              <a:rPr lang="nl-NL" sz="2400" dirty="0"/>
              <a:t> 240 </a:t>
            </a:r>
            <a:r>
              <a:rPr lang="nl-NL" sz="2400" dirty="0" err="1"/>
              <a:t>Micropattern</a:t>
            </a:r>
            <a:r>
              <a:rPr lang="nl-NL" sz="2400" dirty="0"/>
              <a:t> Gas Detector (MPGD) modules: </a:t>
            </a:r>
            <a:r>
              <a:rPr lang="nl-NL" sz="2400" dirty="0" err="1"/>
              <a:t>Micromegas</a:t>
            </a:r>
            <a:r>
              <a:rPr lang="nl-NL" sz="2400" dirty="0"/>
              <a:t> or </a:t>
            </a:r>
            <a:r>
              <a:rPr lang="nl-NL" sz="2400" dirty="0" err="1"/>
              <a:t>GEMs</a:t>
            </a:r>
            <a:endParaRPr lang="nl-NL" sz="2400" dirty="0"/>
          </a:p>
          <a:p>
            <a:r>
              <a:rPr lang="nl-NL" sz="2400" dirty="0"/>
              <a:t>TPC </a:t>
            </a:r>
            <a:r>
              <a:rPr lang="nl-NL" sz="2400" dirty="0" err="1"/>
              <a:t>integrates</a:t>
            </a:r>
            <a:r>
              <a:rPr lang="nl-NL" sz="2400" dirty="0"/>
              <a:t> charge over full CLIC </a:t>
            </a:r>
            <a:r>
              <a:rPr lang="nl-NL" sz="2400" dirty="0" err="1"/>
              <a:t>bunch</a:t>
            </a:r>
            <a:r>
              <a:rPr lang="nl-NL" sz="2400" dirty="0"/>
              <a:t> train -</a:t>
            </a:r>
            <a:r>
              <a:rPr lang="nl-NL" sz="2400" dirty="0">
                <a:solidFill>
                  <a:srgbClr val="FF0000"/>
                </a:solidFill>
              </a:rPr>
              <a:t>&gt; </a:t>
            </a:r>
            <a:r>
              <a:rPr lang="nl-NL" sz="2400" dirty="0" err="1">
                <a:solidFill>
                  <a:srgbClr val="FF0000"/>
                </a:solidFill>
              </a:rPr>
              <a:t>foresee</a:t>
            </a:r>
            <a:r>
              <a:rPr lang="nl-NL" sz="2400" dirty="0">
                <a:solidFill>
                  <a:srgbClr val="FF0000"/>
                </a:solidFill>
              </a:rPr>
              <a:t> ion gate</a:t>
            </a:r>
          </a:p>
          <a:p>
            <a:r>
              <a:rPr lang="nl-NL" sz="2400" dirty="0" err="1"/>
              <a:t>Use</a:t>
            </a:r>
            <a:r>
              <a:rPr lang="nl-NL" sz="2400" dirty="0"/>
              <a:t> gas mixture </a:t>
            </a:r>
            <a:r>
              <a:rPr lang="nl-NL" sz="2400" dirty="0" err="1"/>
              <a:t>like</a:t>
            </a:r>
            <a:r>
              <a:rPr lang="nl-NL" sz="2400" dirty="0"/>
              <a:t> (T2K gas) Ar/CF</a:t>
            </a:r>
            <a:r>
              <a:rPr lang="nl-NL" sz="2400" baseline="-25000" dirty="0"/>
              <a:t>4</a:t>
            </a:r>
            <a:r>
              <a:rPr lang="nl-NL" sz="2400" dirty="0"/>
              <a:t>/iC</a:t>
            </a:r>
            <a:r>
              <a:rPr lang="nl-NL" sz="2400" baseline="-25000" dirty="0"/>
              <a:t>4</a:t>
            </a:r>
            <a:r>
              <a:rPr lang="nl-NL" sz="2400" dirty="0"/>
              <a:t>H</a:t>
            </a:r>
            <a:r>
              <a:rPr lang="nl-NL" sz="2400" baseline="-25000" dirty="0"/>
              <a:t>10</a:t>
            </a:r>
            <a:r>
              <a:rPr lang="nl-NL" sz="2400" dirty="0"/>
              <a:t> </a:t>
            </a:r>
            <a:r>
              <a:rPr lang="nl-NL" sz="2400" dirty="0"/>
              <a:t>(95/3/2%)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>
                <a:solidFill>
                  <a:srgbClr val="0000FF"/>
                </a:solidFill>
              </a:rPr>
              <a:t>large </a:t>
            </a:r>
            <a:r>
              <a:rPr lang="nl-NL" sz="2400" dirty="0" err="1">
                <a:solidFill>
                  <a:srgbClr val="0000FF"/>
                </a:solidFill>
              </a:rPr>
              <a:t>suppression</a:t>
            </a:r>
            <a:r>
              <a:rPr lang="nl-NL" sz="2400" dirty="0">
                <a:solidFill>
                  <a:srgbClr val="0000FF"/>
                </a:solidFill>
              </a:rPr>
              <a:t> of transverse </a:t>
            </a:r>
            <a:r>
              <a:rPr lang="nl-NL" sz="2400" dirty="0" err="1">
                <a:solidFill>
                  <a:srgbClr val="0000FF"/>
                </a:solidFill>
              </a:rPr>
              <a:t>diffusion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with</a:t>
            </a:r>
            <a:r>
              <a:rPr lang="nl-NL" sz="2400" dirty="0">
                <a:solidFill>
                  <a:srgbClr val="0000FF"/>
                </a:solidFill>
              </a:rPr>
              <a:t> B=4T</a:t>
            </a:r>
          </a:p>
          <a:p>
            <a:r>
              <a:rPr lang="nl-NL" sz="2400" dirty="0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B field has </a:t>
            </a:r>
            <a:r>
              <a:rPr lang="nl-NL" sz="2400" dirty="0" err="1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to</a:t>
            </a:r>
            <a:r>
              <a:rPr lang="nl-NL" sz="2400" dirty="0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 </a:t>
            </a:r>
            <a:r>
              <a:rPr lang="nl-NL" sz="2400" dirty="0" err="1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be</a:t>
            </a:r>
            <a:r>
              <a:rPr lang="nl-NL" sz="2400" dirty="0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 </a:t>
            </a:r>
            <a:r>
              <a:rPr lang="nl-NL" sz="2400" dirty="0" err="1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mapped</a:t>
            </a:r>
            <a:r>
              <a:rPr lang="nl-NL" sz="2400" dirty="0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 out </a:t>
            </a:r>
            <a:r>
              <a:rPr lang="nl-NL" sz="2400" dirty="0" err="1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to</a:t>
            </a:r>
            <a:r>
              <a:rPr lang="nl-NL" sz="2400" dirty="0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 </a:t>
            </a:r>
            <a:r>
              <a:rPr lang="nl-NL" sz="2400" dirty="0" err="1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relative</a:t>
            </a:r>
            <a:r>
              <a:rPr lang="nl-NL" sz="2400" dirty="0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 </a:t>
            </a:r>
            <a:r>
              <a:rPr lang="nl-NL" sz="2400" dirty="0" err="1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precision</a:t>
            </a:r>
            <a:r>
              <a:rPr lang="nl-NL" sz="2400" dirty="0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 of 10</a:t>
            </a:r>
            <a:r>
              <a:rPr lang="nl-NL" sz="2400" baseline="30000" dirty="0">
                <a:solidFill>
                  <a:srgbClr val="008000"/>
                </a:solidFill>
                <a:ea typeface="Wingdings"/>
                <a:cs typeface="Calibri"/>
                <a:sym typeface="Wingdings"/>
              </a:rPr>
              <a:t>-4</a:t>
            </a:r>
            <a:r>
              <a:rPr lang="nl-NL" sz="2400" dirty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nl-NL" sz="2400" dirty="0"/>
          </a:p>
          <a:p>
            <a:r>
              <a:rPr lang="nl-NL" sz="2400" dirty="0"/>
              <a:t>Laser system </a:t>
            </a:r>
            <a:r>
              <a:rPr lang="nl-NL" sz="2400" dirty="0" err="1"/>
              <a:t>for</a:t>
            </a:r>
            <a:r>
              <a:rPr lang="nl-NL" sz="2400" dirty="0"/>
              <a:t> monitoring </a:t>
            </a:r>
            <a:r>
              <a:rPr lang="nl-NL" sz="2400" dirty="0" err="1"/>
              <a:t>calibrations</a:t>
            </a:r>
            <a:r>
              <a:rPr lang="nl-NL" sz="2400" dirty="0"/>
              <a:t>/</a:t>
            </a:r>
            <a:r>
              <a:rPr lang="nl-NL" sz="2400" dirty="0" err="1"/>
              <a:t>distortions</a:t>
            </a:r>
            <a:endParaRPr lang="nl-NL" sz="2400" dirty="0"/>
          </a:p>
          <a:p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2473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1" y="85927"/>
            <a:ext cx="8229600" cy="693596"/>
          </a:xfrm>
        </p:spPr>
        <p:txBody>
          <a:bodyPr>
            <a:normAutofit/>
          </a:bodyPr>
          <a:lstStyle/>
          <a:p>
            <a:r>
              <a:rPr lang="nl-NL" sz="3600" dirty="0"/>
              <a:t>TPC design </a:t>
            </a:r>
            <a:r>
              <a:rPr lang="nl-NL" sz="3600" dirty="0"/>
              <a:t>(2)</a:t>
            </a:r>
            <a:endParaRPr lang="nl-NL" sz="3600" dirty="0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457200" y="4084339"/>
            <a:ext cx="4038600" cy="2272011"/>
          </a:xfrm>
        </p:spPr>
        <p:txBody>
          <a:bodyPr>
            <a:normAutofit lnSpcReduction="10000"/>
          </a:bodyPr>
          <a:lstStyle/>
          <a:p>
            <a:r>
              <a:rPr lang="nl-NL" sz="2000" dirty="0" err="1"/>
              <a:t>Endcaps</a:t>
            </a:r>
            <a:r>
              <a:rPr lang="nl-NL" sz="2000" dirty="0"/>
              <a:t> made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spaceframes</a:t>
            </a:r>
            <a:endParaRPr lang="nl-NL" sz="2000" dirty="0"/>
          </a:p>
          <a:p>
            <a:r>
              <a:rPr lang="nl-NL" sz="2000" dirty="0" err="1"/>
              <a:t>Allows</a:t>
            </a:r>
            <a:r>
              <a:rPr lang="nl-NL" sz="2000" dirty="0"/>
              <a:t> </a:t>
            </a:r>
            <a:r>
              <a:rPr lang="nl-NL" sz="2000" dirty="0" err="1"/>
              <a:t>stable</a:t>
            </a:r>
            <a:r>
              <a:rPr lang="nl-NL" sz="2000" dirty="0"/>
              <a:t> positioning of detector modules </a:t>
            </a:r>
            <a:r>
              <a:rPr lang="nl-NL" sz="2000" dirty="0" err="1"/>
              <a:t>to</a:t>
            </a:r>
            <a:r>
              <a:rPr lang="nl-NL" sz="2000" dirty="0"/>
              <a:t> &lt;50 </a:t>
            </a:r>
            <a:r>
              <a:rPr lang="nl-NL" sz="2000" dirty="0" err="1"/>
              <a:t>μm</a:t>
            </a:r>
            <a:endParaRPr lang="nl-NL" sz="2000" dirty="0"/>
          </a:p>
          <a:p>
            <a:r>
              <a:rPr lang="nl-NL" sz="2000" dirty="0" err="1"/>
              <a:t>Deflection</a:t>
            </a:r>
            <a:r>
              <a:rPr lang="nl-NL" sz="2000" dirty="0"/>
              <a:t> </a:t>
            </a:r>
            <a:r>
              <a:rPr lang="nl-NL" sz="2000" dirty="0" err="1"/>
              <a:t>under</a:t>
            </a:r>
            <a:r>
              <a:rPr lang="nl-NL" sz="2000" dirty="0"/>
              <a:t> 2.1 mbar over- </a:t>
            </a:r>
            <a:r>
              <a:rPr lang="nl-NL" sz="2000" dirty="0" err="1"/>
              <a:t>pressure</a:t>
            </a:r>
            <a:r>
              <a:rPr lang="nl-NL" sz="2000" dirty="0"/>
              <a:t> is 0.22 mm</a:t>
            </a:r>
          </a:p>
          <a:p>
            <a:r>
              <a:rPr lang="nl-NL" sz="2000" dirty="0" err="1"/>
              <a:t>Mass</a:t>
            </a:r>
            <a:r>
              <a:rPr lang="nl-NL" sz="2000" dirty="0"/>
              <a:t> is 136 kg/</a:t>
            </a:r>
            <a:r>
              <a:rPr lang="nl-NL" sz="2000" dirty="0" err="1"/>
              <a:t>endplate</a:t>
            </a:r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4648200" y="4084339"/>
            <a:ext cx="4328453" cy="2488359"/>
          </a:xfrm>
        </p:spPr>
        <p:txBody>
          <a:bodyPr>
            <a:normAutofit lnSpcReduction="10000"/>
          </a:bodyPr>
          <a:lstStyle/>
          <a:p>
            <a:r>
              <a:rPr lang="nl-NL" sz="2000" dirty="0"/>
              <a:t>10 m</a:t>
            </a:r>
            <a:r>
              <a:rPr lang="nl-NL" sz="2000" baseline="30000" dirty="0"/>
              <a:t>2</a:t>
            </a:r>
            <a:r>
              <a:rPr lang="nl-NL" sz="2000" dirty="0"/>
              <a:t> per </a:t>
            </a:r>
            <a:r>
              <a:rPr lang="nl-NL" sz="2000" dirty="0" err="1"/>
              <a:t>endcap</a:t>
            </a:r>
            <a:endParaRPr lang="nl-NL" sz="2000" dirty="0"/>
          </a:p>
          <a:p>
            <a:r>
              <a:rPr lang="nl-NL" sz="2000" dirty="0"/>
              <a:t>8 </a:t>
            </a:r>
            <a:r>
              <a:rPr lang="nl-NL" sz="2000" dirty="0" err="1"/>
              <a:t>rows</a:t>
            </a:r>
            <a:r>
              <a:rPr lang="nl-NL" sz="2000" dirty="0"/>
              <a:t> of MPGD detector modules; module </a:t>
            </a:r>
            <a:r>
              <a:rPr lang="nl-NL" sz="2000" dirty="0" err="1"/>
              <a:t>size</a:t>
            </a:r>
            <a:r>
              <a:rPr lang="nl-NL" sz="2000" dirty="0"/>
              <a:t> ~ 17 x 22 cm</a:t>
            </a:r>
            <a:r>
              <a:rPr lang="nl-NL" sz="2000" baseline="30000" dirty="0"/>
              <a:t>2</a:t>
            </a:r>
            <a:r>
              <a:rPr lang="nl-NL" sz="2000" dirty="0"/>
              <a:t> </a:t>
            </a:r>
          </a:p>
          <a:p>
            <a:r>
              <a:rPr lang="nl-NL" sz="2000" dirty="0"/>
              <a:t>240 modules per </a:t>
            </a:r>
            <a:r>
              <a:rPr lang="nl-NL" sz="2000" dirty="0" err="1"/>
              <a:t>endcap</a:t>
            </a:r>
            <a:endParaRPr lang="nl-NL" sz="2000" dirty="0"/>
          </a:p>
          <a:p>
            <a:r>
              <a:rPr lang="nl-NL" sz="2000" dirty="0" err="1"/>
              <a:t>Endplate</a:t>
            </a:r>
            <a:r>
              <a:rPr lang="nl-NL" sz="2000" dirty="0"/>
              <a:t> is 8% X</a:t>
            </a:r>
            <a:r>
              <a:rPr lang="nl-NL" sz="2000" baseline="-25000" dirty="0"/>
              <a:t>0</a:t>
            </a:r>
            <a:r>
              <a:rPr lang="nl-NL" sz="2000" dirty="0"/>
              <a:t> </a:t>
            </a:r>
            <a:endParaRPr lang="nl-NL" sz="2000" dirty="0"/>
          </a:p>
          <a:p>
            <a:r>
              <a:rPr lang="nl-NL" sz="2000" dirty="0" err="1"/>
              <a:t>Readout</a:t>
            </a:r>
            <a:r>
              <a:rPr lang="nl-NL" sz="2000" dirty="0"/>
              <a:t> </a:t>
            </a:r>
            <a:r>
              <a:rPr lang="nl-NL" sz="2000" dirty="0" err="1"/>
              <a:t>modules+electronics</a:t>
            </a:r>
            <a:r>
              <a:rPr lang="nl-NL" sz="2000" dirty="0"/>
              <a:t> 7% X</a:t>
            </a:r>
            <a:r>
              <a:rPr lang="nl-NL" sz="2000" baseline="-25000" dirty="0"/>
              <a:t>0 </a:t>
            </a:r>
            <a:endParaRPr lang="nl-NL" sz="2000" dirty="0"/>
          </a:p>
          <a:p>
            <a:r>
              <a:rPr lang="nl-NL" sz="2000" dirty="0"/>
              <a:t>P</a:t>
            </a:r>
            <a:r>
              <a:rPr lang="nl-NL" sz="2000" dirty="0"/>
              <a:t>ower </a:t>
            </a:r>
            <a:r>
              <a:rPr lang="nl-NL" sz="2000" dirty="0" err="1"/>
              <a:t>cables</a:t>
            </a:r>
            <a:r>
              <a:rPr lang="nl-NL" sz="2000" dirty="0"/>
              <a:t> 10% X</a:t>
            </a:r>
            <a:r>
              <a:rPr lang="nl-NL" sz="2000" baseline="-25000" dirty="0"/>
              <a:t>0</a:t>
            </a:r>
            <a:r>
              <a:rPr lang="nl-NL" sz="2000" dirty="0"/>
              <a:t>   </a:t>
            </a:r>
          </a:p>
          <a:p>
            <a:endParaRPr lang="nl-NL" sz="20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5</a:t>
            </a:fld>
            <a:endParaRPr lang="nl-NL"/>
          </a:p>
        </p:txBody>
      </p:sp>
      <p:pic>
        <p:nvPicPr>
          <p:cNvPr id="8" name="Afbeelding 7" descr="tpc_spacefram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16811"/>
            <a:ext cx="3851168" cy="2875790"/>
          </a:xfrm>
          <a:prstGeom prst="rect">
            <a:avLst/>
          </a:prstGeom>
        </p:spPr>
      </p:pic>
      <p:pic>
        <p:nvPicPr>
          <p:cNvPr id="9" name="Afbeelding 8" descr="tpc_spaceframe_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617" y="916811"/>
            <a:ext cx="3158481" cy="301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8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37349"/>
            <a:ext cx="8229600" cy="960961"/>
          </a:xfrm>
          <a:ln w="285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3600" dirty="0"/>
              <a:t>TPC design (3): </a:t>
            </a:r>
            <a:r>
              <a:rPr lang="nl-NL" sz="3600" dirty="0" err="1"/>
              <a:t>fieldcage</a:t>
            </a:r>
            <a:r>
              <a:rPr lang="nl-NL" sz="3600" dirty="0"/>
              <a:t> </a:t>
            </a:r>
            <a:r>
              <a:rPr lang="nl-NL" sz="3600" dirty="0" err="1"/>
              <a:t>wall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199" y="1600201"/>
            <a:ext cx="5086700" cy="4938175"/>
          </a:xfrm>
        </p:spPr>
        <p:txBody>
          <a:bodyPr>
            <a:normAutofit/>
          </a:bodyPr>
          <a:lstStyle/>
          <a:p>
            <a:r>
              <a:rPr lang="nl-NL" sz="2400" dirty="0" err="1"/>
              <a:t>Lightweight</a:t>
            </a:r>
            <a:r>
              <a:rPr lang="nl-NL" sz="2400" dirty="0"/>
              <a:t> </a:t>
            </a:r>
            <a:r>
              <a:rPr lang="nl-NL" sz="2400" dirty="0" err="1"/>
              <a:t>fieldcage</a:t>
            </a:r>
            <a:endParaRPr lang="nl-NL" sz="2400" dirty="0"/>
          </a:p>
          <a:p>
            <a:pPr lvl="1"/>
            <a:r>
              <a:rPr lang="nl-NL" sz="2000" dirty="0"/>
              <a:t>1% X</a:t>
            </a:r>
            <a:r>
              <a:rPr lang="nl-NL" sz="2000" baseline="-25000" dirty="0"/>
              <a:t>0</a:t>
            </a:r>
            <a:r>
              <a:rPr lang="nl-NL" sz="2000" dirty="0"/>
              <a:t> </a:t>
            </a:r>
            <a:r>
              <a:rPr lang="nl-NL" sz="2000" dirty="0" err="1"/>
              <a:t>inner</a:t>
            </a:r>
            <a:r>
              <a:rPr lang="nl-NL" sz="2000" dirty="0"/>
              <a:t> </a:t>
            </a:r>
            <a:r>
              <a:rPr lang="nl-NL" sz="2000" dirty="0" err="1"/>
              <a:t>wall</a:t>
            </a:r>
            <a:endParaRPr lang="nl-NL" sz="2000" dirty="0"/>
          </a:p>
          <a:p>
            <a:pPr lvl="1"/>
            <a:r>
              <a:rPr lang="nl-NL" sz="2000" dirty="0"/>
              <a:t>3% X</a:t>
            </a:r>
            <a:r>
              <a:rPr lang="nl-NL" sz="2000" baseline="-25000" dirty="0"/>
              <a:t>0</a:t>
            </a:r>
            <a:r>
              <a:rPr lang="nl-NL" sz="2000" dirty="0"/>
              <a:t> </a:t>
            </a:r>
            <a:r>
              <a:rPr lang="nl-NL" sz="2000" dirty="0" err="1"/>
              <a:t>outer</a:t>
            </a:r>
            <a:r>
              <a:rPr lang="nl-NL" sz="2000" dirty="0"/>
              <a:t> </a:t>
            </a:r>
            <a:r>
              <a:rPr lang="nl-NL" sz="2000" dirty="0" err="1"/>
              <a:t>wall</a:t>
            </a:r>
            <a:endParaRPr lang="nl-NL" sz="2000" dirty="0"/>
          </a:p>
          <a:p>
            <a:pPr lvl="1"/>
            <a:r>
              <a:rPr lang="nl-NL" sz="2000" dirty="0"/>
              <a:t>1% X</a:t>
            </a:r>
            <a:r>
              <a:rPr lang="nl-NL" sz="2000" baseline="-25000" dirty="0"/>
              <a:t>0</a:t>
            </a:r>
            <a:r>
              <a:rPr lang="nl-NL" sz="2000" dirty="0"/>
              <a:t> gas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6</a:t>
            </a:fld>
            <a:endParaRPr lang="nl-NL" dirty="0"/>
          </a:p>
        </p:txBody>
      </p:sp>
      <p:pic>
        <p:nvPicPr>
          <p:cNvPr id="8" name="Afbeelding 7" descr="tpc_lp_wa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084" y="1276428"/>
            <a:ext cx="5194300" cy="2819400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457201" y="3634163"/>
            <a:ext cx="3400485" cy="2031325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square" lIns="91430" tIns="45715" rIns="91430" bIns="45715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</a:rPr>
              <a:t>Large Prototype (LPTPC):</a:t>
            </a:r>
          </a:p>
          <a:p>
            <a:pPr marL="285720" indent="-285720">
              <a:buFont typeface="Arial"/>
              <a:buChar char="•"/>
            </a:pPr>
            <a:r>
              <a:rPr lang="nl-NL" dirty="0" smtClean="0">
                <a:solidFill>
                  <a:srgbClr val="0000FF"/>
                </a:solidFill>
              </a:rPr>
              <a:t>Radius ≈ </a:t>
            </a:r>
            <a:r>
              <a:rPr lang="nl-NL" dirty="0" err="1" smtClean="0">
                <a:solidFill>
                  <a:srgbClr val="0000FF"/>
                </a:solidFill>
              </a:rPr>
              <a:t>inner</a:t>
            </a:r>
            <a:r>
              <a:rPr lang="nl-NL" dirty="0" smtClean="0">
                <a:solidFill>
                  <a:srgbClr val="0000FF"/>
                </a:solidFill>
              </a:rPr>
              <a:t> radius CLIC TPC</a:t>
            </a:r>
          </a:p>
          <a:p>
            <a:pPr marL="285720" indent="-285720">
              <a:buFont typeface="Arial"/>
              <a:buChar char="•"/>
            </a:pPr>
            <a:r>
              <a:rPr lang="nl-NL" dirty="0" smtClean="0">
                <a:solidFill>
                  <a:srgbClr val="0000FF"/>
                </a:solidFill>
              </a:rPr>
              <a:t>1.21% X</a:t>
            </a:r>
            <a:r>
              <a:rPr lang="nl-NL" baseline="-25000" dirty="0" smtClean="0">
                <a:solidFill>
                  <a:srgbClr val="0000FF"/>
                </a:solidFill>
              </a:rPr>
              <a:t>0</a:t>
            </a:r>
            <a:r>
              <a:rPr lang="nl-NL" dirty="0" smtClean="0">
                <a:solidFill>
                  <a:srgbClr val="0000FF"/>
                </a:solidFill>
              </a:rPr>
              <a:t>  </a:t>
            </a:r>
          </a:p>
          <a:p>
            <a:pPr marL="285720" indent="-285720">
              <a:buFont typeface="Arial"/>
              <a:buChar char="•"/>
            </a:pPr>
            <a:r>
              <a:rPr lang="nl-NL" dirty="0" err="1" smtClean="0">
                <a:solidFill>
                  <a:srgbClr val="0000FF"/>
                </a:solidFill>
              </a:rPr>
              <a:t>Material</a:t>
            </a:r>
            <a:r>
              <a:rPr lang="nl-NL" dirty="0" smtClean="0">
                <a:solidFill>
                  <a:srgbClr val="0000FF"/>
                </a:solidFill>
              </a:rPr>
              <a:t> samples </a:t>
            </a:r>
            <a:r>
              <a:rPr lang="nl-NL" dirty="0" err="1" smtClean="0">
                <a:solidFill>
                  <a:srgbClr val="0000FF"/>
                </a:solidFill>
              </a:rPr>
              <a:t>tested</a:t>
            </a:r>
            <a:r>
              <a:rPr lang="nl-NL" dirty="0" smtClean="0">
                <a:solidFill>
                  <a:srgbClr val="0000FF"/>
                </a:solidFill>
              </a:rPr>
              <a:t> up </a:t>
            </a:r>
            <a:r>
              <a:rPr lang="nl-NL" dirty="0" err="1" smtClean="0">
                <a:solidFill>
                  <a:srgbClr val="0000FF"/>
                </a:solidFill>
              </a:rPr>
              <a:t>to</a:t>
            </a:r>
            <a:r>
              <a:rPr lang="nl-NL" dirty="0" smtClean="0">
                <a:solidFill>
                  <a:srgbClr val="0000FF"/>
                </a:solidFill>
              </a:rPr>
              <a:t> 30 kV</a:t>
            </a:r>
          </a:p>
          <a:p>
            <a:pPr marL="285720" indent="-285720">
              <a:buFont typeface="Arial"/>
              <a:buChar char="•"/>
            </a:pPr>
            <a:r>
              <a:rPr lang="nl-NL" dirty="0" smtClean="0">
                <a:solidFill>
                  <a:srgbClr val="0000FF"/>
                </a:solidFill>
              </a:rPr>
              <a:t>(</a:t>
            </a:r>
            <a:r>
              <a:rPr lang="nl-NL" dirty="0" err="1" smtClean="0">
                <a:solidFill>
                  <a:srgbClr val="0000FF"/>
                </a:solidFill>
              </a:rPr>
              <a:t>simple</a:t>
            </a:r>
            <a:r>
              <a:rPr lang="nl-NL" dirty="0" smtClean="0">
                <a:solidFill>
                  <a:srgbClr val="0000FF"/>
                </a:solidFill>
              </a:rPr>
              <a:t>) </a:t>
            </a:r>
            <a:r>
              <a:rPr lang="nl-NL" dirty="0" err="1" smtClean="0">
                <a:solidFill>
                  <a:srgbClr val="0000FF"/>
                </a:solidFill>
              </a:rPr>
              <a:t>extrapolation</a:t>
            </a:r>
            <a:r>
              <a:rPr lang="nl-NL" dirty="0" smtClean="0">
                <a:solidFill>
                  <a:srgbClr val="0000FF"/>
                </a:solidFill>
              </a:rPr>
              <a:t> </a:t>
            </a:r>
            <a:r>
              <a:rPr lang="nl-NL" dirty="0" err="1" smtClean="0">
                <a:solidFill>
                  <a:srgbClr val="0000FF"/>
                </a:solidFill>
              </a:rPr>
              <a:t>would</a:t>
            </a:r>
            <a:r>
              <a:rPr lang="nl-NL" dirty="0" smtClean="0">
                <a:solidFill>
                  <a:srgbClr val="0000FF"/>
                </a:solidFill>
              </a:rPr>
              <a:t> </a:t>
            </a:r>
            <a:r>
              <a:rPr lang="nl-NL" dirty="0" err="1" smtClean="0">
                <a:solidFill>
                  <a:srgbClr val="0000FF"/>
                </a:solidFill>
              </a:rPr>
              <a:t>allow</a:t>
            </a:r>
            <a:r>
              <a:rPr lang="nl-NL" dirty="0" smtClean="0">
                <a:solidFill>
                  <a:srgbClr val="0000FF"/>
                </a:solidFill>
              </a:rPr>
              <a:t> 70 kV</a:t>
            </a:r>
          </a:p>
        </p:txBody>
      </p:sp>
    </p:spTree>
    <p:extLst>
      <p:ext uri="{BB962C8B-B14F-4D97-AF65-F5344CB8AC3E}">
        <p14:creationId xmlns:p14="http://schemas.microsoft.com/office/powerpoint/2010/main" val="57916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5928"/>
            <a:ext cx="8229600" cy="789289"/>
          </a:xfrm>
          <a:ln w="285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3600" dirty="0"/>
              <a:t>TPC design (4): modules + electronics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0946" y="1081149"/>
            <a:ext cx="8663424" cy="5405743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>
                <a:solidFill>
                  <a:srgbClr val="0000FF"/>
                </a:solidFill>
              </a:rPr>
              <a:t>Double </a:t>
            </a:r>
            <a:r>
              <a:rPr lang="nl-NL" sz="2400" dirty="0" err="1">
                <a:solidFill>
                  <a:srgbClr val="0000FF"/>
                </a:solidFill>
              </a:rPr>
              <a:t>and</a:t>
            </a:r>
            <a:r>
              <a:rPr lang="nl-NL" sz="2400" dirty="0">
                <a:solidFill>
                  <a:srgbClr val="0000FF"/>
                </a:solidFill>
              </a:rPr>
              <a:t> triple GEM stack modules</a:t>
            </a:r>
          </a:p>
          <a:p>
            <a:r>
              <a:rPr lang="nl-NL" sz="2400" dirty="0">
                <a:solidFill>
                  <a:srgbClr val="0000FF"/>
                </a:solidFill>
              </a:rPr>
              <a:t>Bulk </a:t>
            </a:r>
            <a:r>
              <a:rPr lang="nl-NL" sz="2400" dirty="0" err="1">
                <a:solidFill>
                  <a:srgbClr val="0000FF"/>
                </a:solidFill>
              </a:rPr>
              <a:t>Micromegas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with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resistive</a:t>
            </a:r>
            <a:r>
              <a:rPr lang="nl-NL" sz="2400" dirty="0">
                <a:solidFill>
                  <a:srgbClr val="0000FF"/>
                </a:solidFill>
              </a:rPr>
              <a:t> anode modules</a:t>
            </a:r>
          </a:p>
          <a:p>
            <a:r>
              <a:rPr lang="nl-NL" sz="2400" dirty="0" err="1">
                <a:solidFill>
                  <a:srgbClr val="0000FF"/>
                </a:solidFill>
              </a:rPr>
              <a:t>Extensively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tested</a:t>
            </a:r>
            <a:r>
              <a:rPr lang="nl-NL" sz="2400" dirty="0">
                <a:solidFill>
                  <a:srgbClr val="0000FF"/>
                </a:solidFill>
              </a:rPr>
              <a:t> at LPTPC, </a:t>
            </a:r>
            <a:r>
              <a:rPr lang="nl-NL" sz="2400" dirty="0" err="1">
                <a:solidFill>
                  <a:srgbClr val="0000FF"/>
                </a:solidFill>
              </a:rPr>
              <a:t>with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similar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resolution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>
                <a:solidFill>
                  <a:srgbClr val="0000FF"/>
                </a:solidFill>
              </a:rPr>
              <a:t>(at zero drift </a:t>
            </a:r>
            <a:r>
              <a:rPr lang="nl-NL" sz="2400" dirty="0" err="1">
                <a:solidFill>
                  <a:srgbClr val="0000FF"/>
                </a:solidFill>
              </a:rPr>
              <a:t>distance</a:t>
            </a:r>
            <a:r>
              <a:rPr lang="nl-NL" sz="2400" dirty="0">
                <a:solidFill>
                  <a:srgbClr val="0000FF"/>
                </a:solidFill>
              </a:rPr>
              <a:t>) of ~60 </a:t>
            </a:r>
            <a:r>
              <a:rPr lang="nl-NL" sz="2400" dirty="0" err="1">
                <a:solidFill>
                  <a:srgbClr val="0000FF"/>
                </a:solidFill>
              </a:rPr>
              <a:t>μm</a:t>
            </a:r>
            <a:endParaRPr lang="nl-NL" sz="2400" dirty="0">
              <a:solidFill>
                <a:srgbClr val="0000FF"/>
              </a:solidFill>
            </a:endParaRPr>
          </a:p>
          <a:p>
            <a:r>
              <a:rPr lang="nl-NL" sz="2400" dirty="0" err="1">
                <a:solidFill>
                  <a:srgbClr val="0000FF"/>
                </a:solidFill>
              </a:rPr>
              <a:t>Resolution</a:t>
            </a:r>
            <a:r>
              <a:rPr lang="nl-NL" sz="2400" dirty="0">
                <a:solidFill>
                  <a:srgbClr val="0000FF"/>
                </a:solidFill>
              </a:rPr>
              <a:t> at </a:t>
            </a:r>
            <a:r>
              <a:rPr lang="nl-NL" sz="2400" dirty="0" err="1">
                <a:solidFill>
                  <a:srgbClr val="0000FF"/>
                </a:solidFill>
              </a:rPr>
              <a:t>larger</a:t>
            </a:r>
            <a:r>
              <a:rPr lang="nl-NL" sz="2400" dirty="0">
                <a:solidFill>
                  <a:srgbClr val="0000FF"/>
                </a:solidFill>
              </a:rPr>
              <a:t> drift </a:t>
            </a:r>
            <a:r>
              <a:rPr lang="nl-NL" sz="2400" dirty="0" err="1">
                <a:solidFill>
                  <a:srgbClr val="0000FF"/>
                </a:solidFill>
              </a:rPr>
              <a:t>distance</a:t>
            </a:r>
            <a:r>
              <a:rPr lang="nl-NL" sz="2400" dirty="0">
                <a:solidFill>
                  <a:srgbClr val="0000FF"/>
                </a:solidFill>
              </a:rPr>
              <a:t> (up </a:t>
            </a:r>
            <a:r>
              <a:rPr lang="nl-NL" sz="2400" dirty="0" err="1">
                <a:solidFill>
                  <a:srgbClr val="0000FF"/>
                </a:solidFill>
              </a:rPr>
              <a:t>to</a:t>
            </a:r>
            <a:r>
              <a:rPr lang="nl-NL" sz="2400" dirty="0">
                <a:solidFill>
                  <a:srgbClr val="0000FF"/>
                </a:solidFill>
              </a:rPr>
              <a:t> 60 cm) </a:t>
            </a:r>
            <a:r>
              <a:rPr lang="nl-NL" sz="2400" dirty="0" err="1">
                <a:solidFill>
                  <a:srgbClr val="0000FF"/>
                </a:solidFill>
              </a:rPr>
              <a:t>follows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expected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diffusion</a:t>
            </a:r>
            <a:endParaRPr lang="nl-NL" sz="2400" dirty="0">
              <a:solidFill>
                <a:srgbClr val="0000FF"/>
              </a:solidFill>
            </a:endParaRPr>
          </a:p>
          <a:p>
            <a:r>
              <a:rPr lang="nl-NL" sz="2400" dirty="0">
                <a:solidFill>
                  <a:srgbClr val="0000FF"/>
                </a:solidFill>
              </a:rPr>
              <a:t>Smaller prototypes in B=5T field show  ≤ 100 </a:t>
            </a:r>
            <a:r>
              <a:rPr lang="nl-NL" sz="2400" dirty="0" err="1">
                <a:solidFill>
                  <a:srgbClr val="0000FF"/>
                </a:solidFill>
              </a:rPr>
              <a:t>μm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resolution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when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extrapolated</a:t>
            </a:r>
            <a:r>
              <a:rPr lang="nl-NL" sz="2400" dirty="0">
                <a:solidFill>
                  <a:srgbClr val="0000FF"/>
                </a:solidFill>
              </a:rPr>
              <a:t> </a:t>
            </a:r>
            <a:r>
              <a:rPr lang="nl-NL" sz="2400" dirty="0" err="1">
                <a:solidFill>
                  <a:srgbClr val="0000FF"/>
                </a:solidFill>
              </a:rPr>
              <a:t>to</a:t>
            </a:r>
            <a:r>
              <a:rPr lang="nl-NL" sz="2400" dirty="0">
                <a:solidFill>
                  <a:srgbClr val="0000FF"/>
                </a:solidFill>
              </a:rPr>
              <a:t> 2.25 m drif</a:t>
            </a:r>
            <a:r>
              <a:rPr lang="nl-NL" sz="2400" dirty="0"/>
              <a:t>t</a:t>
            </a:r>
          </a:p>
          <a:p>
            <a:endParaRPr lang="nl-NL" sz="2400" dirty="0"/>
          </a:p>
          <a:p>
            <a:r>
              <a:rPr lang="nl-NL" sz="2400" dirty="0" err="1"/>
              <a:t>Deep-submicron</a:t>
            </a:r>
            <a:r>
              <a:rPr lang="nl-NL" sz="2400" dirty="0"/>
              <a:t> electronics </a:t>
            </a:r>
            <a:r>
              <a:rPr lang="nl-NL" sz="2400" dirty="0" err="1"/>
              <a:t>integration</a:t>
            </a:r>
            <a:r>
              <a:rPr lang="nl-NL" sz="2400" dirty="0"/>
              <a:t> of 16-channels of full Alice chain </a:t>
            </a:r>
            <a:r>
              <a:rPr lang="nl-NL" sz="2400" dirty="0" err="1"/>
              <a:t>under</a:t>
            </a:r>
            <a:r>
              <a:rPr lang="nl-NL" sz="2400" dirty="0"/>
              <a:t> test; 64-ch ASIC </a:t>
            </a:r>
            <a:r>
              <a:rPr lang="nl-NL" sz="2400" dirty="0" err="1"/>
              <a:t>under</a:t>
            </a:r>
            <a:r>
              <a:rPr lang="nl-NL" sz="2400" dirty="0"/>
              <a:t> </a:t>
            </a:r>
            <a:r>
              <a:rPr lang="nl-NL" sz="2400" dirty="0" err="1"/>
              <a:t>investigation</a:t>
            </a:r>
            <a:endParaRPr lang="nl-NL" sz="2400" dirty="0"/>
          </a:p>
          <a:p>
            <a:r>
              <a:rPr lang="nl-NL" sz="2400" dirty="0"/>
              <a:t>Power-</a:t>
            </a:r>
            <a:r>
              <a:rPr lang="nl-NL" sz="2400" dirty="0" err="1"/>
              <a:t>pulsing</a:t>
            </a:r>
            <a:r>
              <a:rPr lang="nl-NL" sz="2400" dirty="0"/>
              <a:t> </a:t>
            </a:r>
            <a:r>
              <a:rPr lang="nl-NL" sz="2400" dirty="0" err="1"/>
              <a:t>will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needed</a:t>
            </a:r>
            <a:r>
              <a:rPr lang="nl-NL" sz="2400" dirty="0"/>
              <a:t> (</a:t>
            </a:r>
            <a:r>
              <a:rPr lang="nl-NL" sz="2400" dirty="0" err="1"/>
              <a:t>gain</a:t>
            </a:r>
            <a:r>
              <a:rPr lang="nl-NL" sz="2400" dirty="0"/>
              <a:t> factor 25-50)</a:t>
            </a:r>
          </a:p>
          <a:p>
            <a:endParaRPr lang="nl-NL" sz="2400" dirty="0"/>
          </a:p>
          <a:p>
            <a:r>
              <a:rPr lang="nl-NL" sz="2400" dirty="0">
                <a:solidFill>
                  <a:srgbClr val="FF0000"/>
                </a:solidFill>
              </a:rPr>
              <a:t>New concept of </a:t>
            </a:r>
            <a:r>
              <a:rPr lang="nl-NL" sz="2400" dirty="0" err="1">
                <a:solidFill>
                  <a:srgbClr val="FF0000"/>
                </a:solidFill>
              </a:rPr>
              <a:t>combined</a:t>
            </a:r>
            <a:r>
              <a:rPr lang="nl-NL" sz="2400" dirty="0">
                <a:solidFill>
                  <a:srgbClr val="FF0000"/>
                </a:solidFill>
              </a:rPr>
              <a:t> gas-</a:t>
            </a:r>
            <a:r>
              <a:rPr lang="nl-NL" sz="2400" dirty="0" err="1">
                <a:solidFill>
                  <a:srgbClr val="FF0000"/>
                </a:solidFill>
              </a:rPr>
              <a:t>amplification</a:t>
            </a:r>
            <a:r>
              <a:rPr lang="nl-NL" sz="2400" dirty="0">
                <a:solidFill>
                  <a:srgbClr val="FF0000"/>
                </a:solidFill>
              </a:rPr>
              <a:t> + </a:t>
            </a:r>
            <a:r>
              <a:rPr lang="nl-NL" sz="2400" dirty="0" err="1">
                <a:solidFill>
                  <a:srgbClr val="FF0000"/>
                </a:solidFill>
              </a:rPr>
              <a:t>pixelised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 err="1">
                <a:solidFill>
                  <a:srgbClr val="FF0000"/>
                </a:solidFill>
              </a:rPr>
              <a:t>readout</a:t>
            </a:r>
            <a:r>
              <a:rPr lang="nl-NL" sz="2400" dirty="0">
                <a:solidFill>
                  <a:srgbClr val="FF0000"/>
                </a:solidFill>
              </a:rPr>
              <a:t> (Ingrid)</a:t>
            </a:r>
            <a:r>
              <a:rPr lang="nl-NL" sz="2400" dirty="0" err="1">
                <a:solidFill>
                  <a:srgbClr val="FF0000"/>
                </a:solidFill>
              </a:rPr>
              <a:t>under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 err="1">
                <a:solidFill>
                  <a:srgbClr val="FF0000"/>
                </a:solidFill>
              </a:rPr>
              <a:t>further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 err="1">
                <a:solidFill>
                  <a:srgbClr val="FF0000"/>
                </a:solidFill>
              </a:rPr>
              <a:t>development</a:t>
            </a:r>
            <a:r>
              <a:rPr lang="nl-NL" sz="2400" dirty="0">
                <a:solidFill>
                  <a:srgbClr val="FF0000"/>
                </a:solidFill>
              </a:rPr>
              <a:t>; </a:t>
            </a:r>
            <a:r>
              <a:rPr lang="nl-NL" sz="2400" dirty="0" err="1">
                <a:solidFill>
                  <a:srgbClr val="FF0000"/>
                </a:solidFill>
              </a:rPr>
              <a:t>needed</a:t>
            </a:r>
            <a:r>
              <a:rPr lang="nl-NL" sz="2400" dirty="0">
                <a:solidFill>
                  <a:srgbClr val="FF0000"/>
                </a:solidFill>
              </a:rPr>
              <a:t>(?) in high-</a:t>
            </a:r>
            <a:r>
              <a:rPr lang="nl-NL" sz="2400" dirty="0" err="1">
                <a:solidFill>
                  <a:srgbClr val="FF0000"/>
                </a:solidFill>
              </a:rPr>
              <a:t>occupancy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 err="1">
                <a:solidFill>
                  <a:srgbClr val="FF0000"/>
                </a:solidFill>
              </a:rPr>
              <a:t>regions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19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0189"/>
            <a:ext cx="8229600" cy="772189"/>
          </a:xfrm>
        </p:spPr>
        <p:txBody>
          <a:bodyPr>
            <a:normAutofit fontScale="90000"/>
          </a:bodyPr>
          <a:lstStyle/>
          <a:p>
            <a:r>
              <a:rPr lang="nl-NL" sz="3600" dirty="0" err="1"/>
              <a:t>Several</a:t>
            </a:r>
            <a:r>
              <a:rPr lang="nl-NL" sz="3600" dirty="0"/>
              <a:t> </a:t>
            </a:r>
            <a:r>
              <a:rPr lang="nl-NL" sz="3600" dirty="0" err="1"/>
              <a:t>beam</a:t>
            </a:r>
            <a:r>
              <a:rPr lang="nl-NL" sz="3600" dirty="0"/>
              <a:t> tests at DESY </a:t>
            </a:r>
            <a:r>
              <a:rPr lang="nl-NL" sz="3600" dirty="0" err="1"/>
              <a:t>with</a:t>
            </a:r>
            <a:r>
              <a:rPr lang="nl-NL" sz="3600" dirty="0"/>
              <a:t> LP (2008-2011)</a:t>
            </a:r>
            <a:endParaRPr lang="nl-NL" sz="36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19/10/2011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CDR review - Manchester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4D4-CEED-BC40-8F06-C625C9F4AF25}" type="slidenum">
              <a:rPr lang="nl-NL" smtClean="0"/>
              <a:t>8</a:t>
            </a:fld>
            <a:endParaRPr lang="nl-NL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199" y="1412866"/>
            <a:ext cx="2770572" cy="234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95" y="1412866"/>
            <a:ext cx="3127234" cy="2346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" name="Picture 2" descr="D:\PROJETS\TPC\MESURES\2011\110502-14_BeamTest_DESY\Photos\IMG_05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95" y="4381496"/>
            <a:ext cx="3134284" cy="2339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D:\Freiburg\Octopuce\P10100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594" y="4342431"/>
            <a:ext cx="3097213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kstvak 11"/>
          <p:cNvSpPr txBox="1"/>
          <p:nvPr/>
        </p:nvSpPr>
        <p:spPr>
          <a:xfrm>
            <a:off x="682195" y="892377"/>
            <a:ext cx="7796710" cy="46166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nl-NL" sz="2400" dirty="0" err="1">
                <a:solidFill>
                  <a:srgbClr val="FF0000"/>
                </a:solidFill>
              </a:rPr>
              <a:t>Micromegas</a:t>
            </a:r>
            <a:r>
              <a:rPr lang="nl-NL" sz="2400" dirty="0">
                <a:solidFill>
                  <a:srgbClr val="FF0000"/>
                </a:solidFill>
              </a:rPr>
              <a:t> (T2K </a:t>
            </a:r>
            <a:r>
              <a:rPr lang="nl-NL" sz="2400" dirty="0" err="1">
                <a:solidFill>
                  <a:srgbClr val="FF0000"/>
                </a:solidFill>
              </a:rPr>
              <a:t>readout</a:t>
            </a:r>
            <a:r>
              <a:rPr lang="nl-NL" sz="2400" dirty="0">
                <a:solidFill>
                  <a:srgbClr val="FF0000"/>
                </a:solidFill>
              </a:rPr>
              <a:t>)                   </a:t>
            </a:r>
            <a:r>
              <a:rPr lang="nl-NL" sz="2400" dirty="0" err="1">
                <a:solidFill>
                  <a:srgbClr val="FF0000"/>
                </a:solidFill>
              </a:rPr>
              <a:t>GEMs</a:t>
            </a:r>
            <a:r>
              <a:rPr lang="nl-NL" sz="2400" dirty="0">
                <a:solidFill>
                  <a:srgbClr val="FF0000"/>
                </a:solidFill>
              </a:rPr>
              <a:t> (</a:t>
            </a:r>
            <a:r>
              <a:rPr lang="nl-NL" sz="2400" dirty="0" err="1">
                <a:solidFill>
                  <a:srgbClr val="FF0000"/>
                </a:solidFill>
              </a:rPr>
              <a:t>Altro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 err="1">
                <a:solidFill>
                  <a:srgbClr val="FF0000"/>
                </a:solidFill>
              </a:rPr>
              <a:t>readout</a:t>
            </a:r>
            <a:r>
              <a:rPr lang="nl-NL" sz="2400" dirty="0">
                <a:solidFill>
                  <a:srgbClr val="FF0000"/>
                </a:solidFill>
              </a:rPr>
              <a:t>)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5087052" y="3904990"/>
            <a:ext cx="3285509" cy="46166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8-chip Ingrid module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274621" y="3903347"/>
            <a:ext cx="2574566" cy="46166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nl-NL" sz="2400" dirty="0" err="1">
                <a:solidFill>
                  <a:srgbClr val="FF0000"/>
                </a:solidFill>
              </a:rPr>
              <a:t>Integrated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 err="1">
                <a:solidFill>
                  <a:srgbClr val="FF0000"/>
                </a:solidFill>
              </a:rPr>
              <a:t>version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16" name="Pijl omlaag 15"/>
          <p:cNvSpPr/>
          <p:nvPr/>
        </p:nvSpPr>
        <p:spPr>
          <a:xfrm>
            <a:off x="2590800" y="3758954"/>
            <a:ext cx="692279" cy="622541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305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224640" y="1810270"/>
            <a:ext cx="8916480" cy="425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1" tIns="60014" rIns="81631" bIns="4081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200" b="1" dirty="0"/>
              <a:t>Silicon Tracking at CLIC</a:t>
            </a:r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 smtClean="0"/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 smtClean="0"/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dirty="0" smtClean="0"/>
              <a:t>- same performance requirements as ILC ILD:</a:t>
            </a:r>
          </a:p>
          <a:p>
            <a:pPr defTabSz="414683" fontAlgn="base" hangingPunct="0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dirty="0" smtClean="0">
                <a:latin typeface="Standard Symbols L" charset="0"/>
              </a:rPr>
              <a:t>	</a:t>
            </a:r>
            <a:r>
              <a:rPr lang="en-US" dirty="0" err="1" smtClean="0">
                <a:latin typeface="Standard Symbols L" charset="0"/>
              </a:rPr>
              <a:t>Δ</a:t>
            </a:r>
            <a:r>
              <a:rPr lang="en-US" dirty="0" smtClean="0"/>
              <a:t>(</a:t>
            </a:r>
            <a:r>
              <a:rPr lang="en-US" dirty="0" smtClean="0"/>
              <a:t>1/</a:t>
            </a:r>
            <a:r>
              <a:rPr lang="en-US" dirty="0" err="1" smtClean="0"/>
              <a:t>pT</a:t>
            </a:r>
            <a:r>
              <a:rPr lang="en-US" dirty="0" smtClean="0"/>
              <a:t>) = 8x10</a:t>
            </a:r>
            <a:r>
              <a:rPr lang="en-US" baseline="33000" dirty="0" smtClean="0"/>
              <a:t>⁻5 </a:t>
            </a:r>
            <a:r>
              <a:rPr lang="en-US" dirty="0" smtClean="0"/>
              <a:t>(TPC only)</a:t>
            </a:r>
          </a:p>
          <a:p>
            <a:pPr defTabSz="414683" fontAlgn="base" hangingPunct="0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dirty="0" smtClean="0">
                <a:latin typeface="Standard Symbols L" charset="0"/>
              </a:rPr>
              <a:t>	</a:t>
            </a:r>
            <a:r>
              <a:rPr lang="en-US" dirty="0" err="1" smtClean="0">
                <a:latin typeface="Standard Symbols L" charset="0"/>
              </a:rPr>
              <a:t>Δ</a:t>
            </a:r>
            <a:r>
              <a:rPr lang="en-US" dirty="0" smtClean="0"/>
              <a:t>(</a:t>
            </a:r>
            <a:r>
              <a:rPr lang="en-US" dirty="0" smtClean="0"/>
              <a:t>1/</a:t>
            </a:r>
            <a:r>
              <a:rPr lang="en-US" dirty="0" err="1" smtClean="0"/>
              <a:t>pT</a:t>
            </a:r>
            <a:r>
              <a:rPr lang="en-US" dirty="0" smtClean="0"/>
              <a:t>) = 2x10</a:t>
            </a:r>
            <a:r>
              <a:rPr lang="en-US" baseline="33000" dirty="0" smtClean="0"/>
              <a:t>-5</a:t>
            </a:r>
            <a:r>
              <a:rPr lang="en-US" dirty="0" smtClean="0"/>
              <a:t> (TPC + Si)</a:t>
            </a:r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dirty="0" smtClean="0"/>
              <a:t> (H-</a:t>
            </a:r>
            <a:r>
              <a:rPr lang="en-US" dirty="0" smtClean="0"/>
              <a:t>&gt;</a:t>
            </a:r>
            <a:r>
              <a:rPr lang="en-US" dirty="0" err="1" smtClean="0">
                <a:latin typeface="Standard Symbols L" charset="0"/>
              </a:rPr>
              <a:t>μμ</a:t>
            </a:r>
            <a:r>
              <a:rPr lang="en-US" dirty="0" smtClean="0"/>
              <a:t> </a:t>
            </a:r>
            <a:r>
              <a:rPr lang="en-US" dirty="0" smtClean="0"/>
              <a:t>takes over from Higgs-</a:t>
            </a:r>
            <a:r>
              <a:rPr lang="en-US" dirty="0" err="1" smtClean="0"/>
              <a:t>strahlung</a:t>
            </a:r>
            <a:r>
              <a:rPr lang="en-US" dirty="0" smtClean="0"/>
              <a:t> recoil mas analysis, high </a:t>
            </a:r>
            <a:r>
              <a:rPr lang="en-US" dirty="0" err="1" smtClean="0"/>
              <a:t>pT</a:t>
            </a:r>
            <a:r>
              <a:rPr lang="en-US" dirty="0" smtClean="0"/>
              <a:t> leptons BSM sources)</a:t>
            </a:r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sz="2200" b="1" dirty="0"/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200" b="1" dirty="0"/>
              <a:t>In a harsher environment →  differences of CLIC_ILD with respect to ILC design:</a:t>
            </a:r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 smtClean="0"/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buChar char=""/>
              <a:defRPr/>
            </a:pPr>
            <a:r>
              <a:rPr lang="en-US" dirty="0" smtClean="0"/>
              <a:t>Forward region becomes more important (many-fermion final states, t-channel, ISR)</a:t>
            </a:r>
          </a:p>
          <a:p>
            <a:pPr defTabSz="414683" fontAlgn="base" hangingPunct="0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buChar char=""/>
              <a:defRPr/>
            </a:pPr>
            <a:r>
              <a:rPr lang="en-US" dirty="0" err="1" smtClean="0"/>
              <a:t>γγ</a:t>
            </a:r>
            <a:r>
              <a:rPr lang="en-US" dirty="0" smtClean="0"/>
              <a:t> </a:t>
            </a:r>
            <a:r>
              <a:rPr lang="en-US" dirty="0" smtClean="0"/>
              <a:t>→ hadrons yields less steep background density vs. radius. Outer tracker design must be more robust.</a:t>
            </a:r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buChar char=""/>
              <a:defRPr/>
            </a:pPr>
            <a:r>
              <a:rPr lang="en-US" dirty="0" smtClean="0"/>
              <a:t>Barrel vertex detector coverage extends down to “only” 26 degrees</a:t>
            </a:r>
          </a:p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buChar char=""/>
              <a:defRPr/>
            </a:pPr>
            <a:r>
              <a:rPr lang="en-US" dirty="0" smtClean="0"/>
              <a:t>Standard micro-strip detectors are no longer capable of single BX time stamping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880" y="1"/>
            <a:ext cx="4173120" cy="317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84000" cy="112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39AD715-E9BE-994F-A4A5-767C8FFEA0D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Arial"/>
        <a:ea typeface="ＭＳ Ｐゴシック"/>
        <a:cs typeface="DejaVu Sans"/>
      </a:majorFont>
      <a:minorFont>
        <a:latin typeface="Arial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2508</TotalTime>
  <Words>1468</Words>
  <Application>Microsoft Macintosh PowerPoint</Application>
  <PresentationFormat>Diavoorstelling (4:3)</PresentationFormat>
  <Paragraphs>202</Paragraphs>
  <Slides>18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0" baseType="lpstr">
      <vt:lpstr>Office-thema</vt:lpstr>
      <vt:lpstr>1_Office-thema</vt:lpstr>
      <vt:lpstr>CLIC_ILD tracking (technology + performance)</vt:lpstr>
      <vt:lpstr>CLIC_ILD tracking</vt:lpstr>
      <vt:lpstr>TPC design parameters &amp; performance goals</vt:lpstr>
      <vt:lpstr>TPC design (1)</vt:lpstr>
      <vt:lpstr>TPC design (2)</vt:lpstr>
      <vt:lpstr>TPC design (3): fieldcage wall</vt:lpstr>
      <vt:lpstr>TPC design (4): modules + electronics</vt:lpstr>
      <vt:lpstr>Several beam tests at DESY with LP (2008-2011)</vt:lpstr>
      <vt:lpstr>PowerPoint-presentatie</vt:lpstr>
      <vt:lpstr>PowerPoint-presentatie</vt:lpstr>
      <vt:lpstr>Silicon Tracking R&amp;D </vt:lpstr>
      <vt:lpstr>Beam-induced backgrounds</vt:lpstr>
      <vt:lpstr>Ion space charge effects in TPC  (needs to be ‘last minute’ updated if possible)</vt:lpstr>
      <vt:lpstr>Tracking performance CLIC_ILD (1)</vt:lpstr>
      <vt:lpstr>Tracking performance CLIC_ILD (2): efficiencies</vt:lpstr>
      <vt:lpstr>Tracking performance CLIC_ILD (3): “bad”  rates</vt:lpstr>
      <vt:lpstr>Tracking performance CLIC_ILD (4): pT resolution </vt:lpstr>
      <vt:lpstr>Backup slides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status</dc:title>
  <dc:creator>Jan Timmermans</dc:creator>
  <cp:lastModifiedBy>Jan Timmermans</cp:lastModifiedBy>
  <cp:revision>69</cp:revision>
  <dcterms:created xsi:type="dcterms:W3CDTF">2011-09-29T08:41:09Z</dcterms:created>
  <dcterms:modified xsi:type="dcterms:W3CDTF">2011-10-11T23:46:39Z</dcterms:modified>
</cp:coreProperties>
</file>