
<file path=[Content_Types].xml><?xml version="1.0" encoding="utf-8"?>
<Types xmlns="http://schemas.openxmlformats.org/package/2006/content-types">
  <Default Extension="xml" ContentType="application/xml"/>
  <Default Extension="wav" ContentType="audio/wav"/>
  <Default Extension="jpe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0" r:id="rId1"/>
  </p:sldMasterIdLst>
  <p:notesMasterIdLst>
    <p:notesMasterId r:id="rId48"/>
  </p:notesMasterIdLst>
  <p:handoutMasterIdLst>
    <p:handoutMasterId r:id="rId49"/>
  </p:handoutMasterIdLst>
  <p:sldIdLst>
    <p:sldId id="370" r:id="rId2"/>
    <p:sldId id="539" r:id="rId3"/>
    <p:sldId id="540" r:id="rId4"/>
    <p:sldId id="541" r:id="rId5"/>
    <p:sldId id="542" r:id="rId6"/>
    <p:sldId id="543" r:id="rId7"/>
    <p:sldId id="545" r:id="rId8"/>
    <p:sldId id="544" r:id="rId9"/>
    <p:sldId id="546" r:id="rId10"/>
    <p:sldId id="582" r:id="rId11"/>
    <p:sldId id="548" r:id="rId12"/>
    <p:sldId id="549" r:id="rId13"/>
    <p:sldId id="550" r:id="rId14"/>
    <p:sldId id="551" r:id="rId15"/>
    <p:sldId id="552" r:id="rId16"/>
    <p:sldId id="553" r:id="rId17"/>
    <p:sldId id="554" r:id="rId18"/>
    <p:sldId id="555" r:id="rId19"/>
    <p:sldId id="556" r:id="rId20"/>
    <p:sldId id="557" r:id="rId21"/>
    <p:sldId id="558" r:id="rId22"/>
    <p:sldId id="559" r:id="rId23"/>
    <p:sldId id="560" r:id="rId24"/>
    <p:sldId id="586" r:id="rId25"/>
    <p:sldId id="561" r:id="rId26"/>
    <p:sldId id="562" r:id="rId27"/>
    <p:sldId id="584" r:id="rId28"/>
    <p:sldId id="563" r:id="rId29"/>
    <p:sldId id="564" r:id="rId30"/>
    <p:sldId id="566" r:id="rId31"/>
    <p:sldId id="581" r:id="rId32"/>
    <p:sldId id="567" r:id="rId33"/>
    <p:sldId id="587" r:id="rId34"/>
    <p:sldId id="568" r:id="rId35"/>
    <p:sldId id="578" r:id="rId36"/>
    <p:sldId id="588" r:id="rId37"/>
    <p:sldId id="569" r:id="rId38"/>
    <p:sldId id="570" r:id="rId39"/>
    <p:sldId id="571" r:id="rId40"/>
    <p:sldId id="572" r:id="rId41"/>
    <p:sldId id="573" r:id="rId42"/>
    <p:sldId id="585" r:id="rId43"/>
    <p:sldId id="574" r:id="rId44"/>
    <p:sldId id="575" r:id="rId45"/>
    <p:sldId id="576" r:id="rId46"/>
    <p:sldId id="577" r:id="rId4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65" charset="0"/>
        <a:ea typeface="ＭＳ Ｐゴシック" pitchFamily="-65" charset="-128"/>
        <a:cs typeface="ＭＳ Ｐゴシック" pitchFamily="-65" charset="-128"/>
      </a:defRPr>
    </a:lvl1pPr>
    <a:lvl2pPr marL="457200" algn="l" defTabSz="457200" rtl="0" fontAlgn="base">
      <a:spcBef>
        <a:spcPct val="0"/>
      </a:spcBef>
      <a:spcAft>
        <a:spcPct val="0"/>
      </a:spcAft>
      <a:defRPr kern="1200">
        <a:solidFill>
          <a:schemeClr val="tx1"/>
        </a:solidFill>
        <a:latin typeface="Arial" pitchFamily="-65" charset="0"/>
        <a:ea typeface="ＭＳ Ｐゴシック" pitchFamily="-65" charset="-128"/>
        <a:cs typeface="ＭＳ Ｐゴシック" pitchFamily="-65" charset="-128"/>
      </a:defRPr>
    </a:lvl2pPr>
    <a:lvl3pPr marL="914400" algn="l" defTabSz="457200" rtl="0" fontAlgn="base">
      <a:spcBef>
        <a:spcPct val="0"/>
      </a:spcBef>
      <a:spcAft>
        <a:spcPct val="0"/>
      </a:spcAft>
      <a:defRPr kern="1200">
        <a:solidFill>
          <a:schemeClr val="tx1"/>
        </a:solidFill>
        <a:latin typeface="Arial" pitchFamily="-65" charset="0"/>
        <a:ea typeface="ＭＳ Ｐゴシック" pitchFamily="-65" charset="-128"/>
        <a:cs typeface="ＭＳ Ｐゴシック" pitchFamily="-65" charset="-128"/>
      </a:defRPr>
    </a:lvl3pPr>
    <a:lvl4pPr marL="1371600" algn="l" defTabSz="457200" rtl="0" fontAlgn="base">
      <a:spcBef>
        <a:spcPct val="0"/>
      </a:spcBef>
      <a:spcAft>
        <a:spcPct val="0"/>
      </a:spcAft>
      <a:defRPr kern="1200">
        <a:solidFill>
          <a:schemeClr val="tx1"/>
        </a:solidFill>
        <a:latin typeface="Arial" pitchFamily="-65" charset="0"/>
        <a:ea typeface="ＭＳ Ｐゴシック" pitchFamily="-65" charset="-128"/>
        <a:cs typeface="ＭＳ Ｐゴシック" pitchFamily="-65" charset="-128"/>
      </a:defRPr>
    </a:lvl4pPr>
    <a:lvl5pPr marL="1828800" algn="l" defTabSz="457200" rtl="0" fontAlgn="base">
      <a:spcBef>
        <a:spcPct val="0"/>
      </a:spcBef>
      <a:spcAft>
        <a:spcPct val="0"/>
      </a:spcAft>
      <a:defRPr kern="1200">
        <a:solidFill>
          <a:schemeClr val="tx1"/>
        </a:solidFill>
        <a:latin typeface="Arial" pitchFamily="-65" charset="0"/>
        <a:ea typeface="ＭＳ Ｐゴシック" pitchFamily="-65" charset="-128"/>
        <a:cs typeface="ＭＳ Ｐゴシック" pitchFamily="-65" charset="-128"/>
      </a:defRPr>
    </a:lvl5pPr>
    <a:lvl6pPr marL="2286000" algn="l" defTabSz="457200" rtl="0" eaLnBrk="1" latinLnBrk="0" hangingPunct="1">
      <a:defRPr kern="1200">
        <a:solidFill>
          <a:schemeClr val="tx1"/>
        </a:solidFill>
        <a:latin typeface="Arial" pitchFamily="-65" charset="0"/>
        <a:ea typeface="ＭＳ Ｐゴシック" pitchFamily="-65" charset="-128"/>
        <a:cs typeface="ＭＳ Ｐゴシック" pitchFamily="-65" charset="-128"/>
      </a:defRPr>
    </a:lvl6pPr>
    <a:lvl7pPr marL="2743200" algn="l" defTabSz="457200" rtl="0" eaLnBrk="1" latinLnBrk="0" hangingPunct="1">
      <a:defRPr kern="1200">
        <a:solidFill>
          <a:schemeClr val="tx1"/>
        </a:solidFill>
        <a:latin typeface="Arial" pitchFamily="-65" charset="0"/>
        <a:ea typeface="ＭＳ Ｐゴシック" pitchFamily="-65" charset="-128"/>
        <a:cs typeface="ＭＳ Ｐゴシック" pitchFamily="-65" charset="-128"/>
      </a:defRPr>
    </a:lvl7pPr>
    <a:lvl8pPr marL="3200400" algn="l" defTabSz="457200" rtl="0" eaLnBrk="1" latinLnBrk="0" hangingPunct="1">
      <a:defRPr kern="1200">
        <a:solidFill>
          <a:schemeClr val="tx1"/>
        </a:solidFill>
        <a:latin typeface="Arial" pitchFamily="-65" charset="0"/>
        <a:ea typeface="ＭＳ Ｐゴシック" pitchFamily="-65" charset="-128"/>
        <a:cs typeface="ＭＳ Ｐゴシック" pitchFamily="-65" charset="-128"/>
      </a:defRPr>
    </a:lvl8pPr>
    <a:lvl9pPr marL="3657600" algn="l" defTabSz="457200" rtl="0" eaLnBrk="1" latinLnBrk="0" hangingPunct="1">
      <a:defRPr kern="1200">
        <a:solidFill>
          <a:schemeClr val="tx1"/>
        </a:solidFill>
        <a:latin typeface="Arial" pitchFamily="-65" charset="0"/>
        <a:ea typeface="ＭＳ Ｐゴシック" pitchFamily="-65" charset="-128"/>
        <a:cs typeface="ＭＳ Ｐゴシック" pitchFamily="-65"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45A4"/>
    <a:srgbClr val="2C49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76" autoAdjust="0"/>
    <p:restoredTop sz="97012" autoAdjust="0"/>
  </p:normalViewPr>
  <p:slideViewPr>
    <p:cSldViewPr snapToObjects="1">
      <p:cViewPr varScale="1">
        <p:scale>
          <a:sx n="139" d="100"/>
          <a:sy n="139" d="100"/>
        </p:scale>
        <p:origin x="-560" y="-96"/>
      </p:cViewPr>
      <p:guideLst>
        <p:guide orient="horz" pos="2160"/>
        <p:guide pos="2880"/>
      </p:guideLst>
    </p:cSldViewPr>
  </p:slideViewPr>
  <p:outlineViewPr>
    <p:cViewPr>
      <p:scale>
        <a:sx n="33" d="100"/>
        <a:sy n="33" d="100"/>
      </p:scale>
      <p:origin x="0" y="4128"/>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interSettings" Target="printerSettings/printerSettings1.bin"/><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notesMaster" Target="notesMasters/notesMaster1.xml"/><Relationship Id="rId4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AF926812-CE01-3745-BE73-FF47113C429E}" type="datetimeFigureOut">
              <a:rPr lang="en-US"/>
              <a:pPr>
                <a:defRPr/>
              </a:pPr>
              <a:t>10.10.11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C75E9B6F-E254-6C43-A962-AF99E652FFD9}" type="slidenum">
              <a:rPr lang="en-US"/>
              <a:pPr>
                <a:defRPr/>
              </a:pPr>
              <a:t>‹#›</a:t>
            </a:fld>
            <a:endParaRPr lang="en-US"/>
          </a:p>
        </p:txBody>
      </p:sp>
    </p:spTree>
    <p:extLst>
      <p:ext uri="{BB962C8B-B14F-4D97-AF65-F5344CB8AC3E}">
        <p14:creationId xmlns:p14="http://schemas.microsoft.com/office/powerpoint/2010/main" val="33674274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108" charset="0"/>
                <a:ea typeface="ＭＳ Ｐゴシック" pitchFamily="-108" charset="-128"/>
                <a:cs typeface="ＭＳ Ｐゴシック" pitchFamily="-108" charset="-128"/>
              </a:defRPr>
            </a:lvl1pPr>
          </a:lstStyle>
          <a:p>
            <a:pPr>
              <a:defRPr/>
            </a:pPr>
            <a:fld id="{754F7FEA-C9D5-554E-951C-D15283F63497}" type="datetime1">
              <a:rPr lang="en-US"/>
              <a:pPr>
                <a:defRPr/>
              </a:pPr>
              <a:t>10.10.11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108" charset="0"/>
                <a:ea typeface="ＭＳ Ｐゴシック" pitchFamily="-108" charset="-128"/>
                <a:cs typeface="ＭＳ Ｐゴシック" pitchFamily="-108"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108" charset="0"/>
                <a:ea typeface="ＭＳ Ｐゴシック" pitchFamily="-108" charset="-128"/>
                <a:cs typeface="ＭＳ Ｐゴシック" pitchFamily="-108" charset="-128"/>
              </a:defRPr>
            </a:lvl1pPr>
          </a:lstStyle>
          <a:p>
            <a:pPr>
              <a:defRPr/>
            </a:pPr>
            <a:fld id="{F9E43EE1-DE8B-004A-B9BC-F064F80B8426}" type="slidenum">
              <a:rPr lang="en-US"/>
              <a:pPr>
                <a:defRPr/>
              </a:pPr>
              <a:t>‹#›</a:t>
            </a:fld>
            <a:endParaRPr lang="en-US"/>
          </a:p>
        </p:txBody>
      </p:sp>
    </p:spTree>
    <p:extLst>
      <p:ext uri="{BB962C8B-B14F-4D97-AF65-F5344CB8AC3E}">
        <p14:creationId xmlns:p14="http://schemas.microsoft.com/office/powerpoint/2010/main" val="3195661055"/>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6"/>
          <p:cNvGrpSpPr>
            <a:grpSpLocks/>
          </p:cNvGrpSpPr>
          <p:nvPr/>
        </p:nvGrpSpPr>
        <p:grpSpPr bwMode="auto">
          <a:xfrm>
            <a:off x="0" y="1460500"/>
            <a:ext cx="9144000" cy="46038"/>
            <a:chOff x="0" y="1613647"/>
            <a:chExt cx="9144000" cy="45291"/>
          </a:xfrm>
        </p:grpSpPr>
        <p:cxnSp>
          <p:nvCxnSpPr>
            <p:cNvPr id="5" name="Straight Connector 4"/>
            <p:cNvCxnSpPr/>
            <p:nvPr/>
          </p:nvCxnSpPr>
          <p:spPr>
            <a:xfrm>
              <a:off x="0" y="1657376"/>
              <a:ext cx="9144000" cy="1562"/>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0" y="1613647"/>
              <a:ext cx="9144000" cy="156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9"/>
          <p:cNvGrpSpPr>
            <a:grpSpLocks/>
          </p:cNvGrpSpPr>
          <p:nvPr/>
        </p:nvGrpSpPr>
        <p:grpSpPr bwMode="auto">
          <a:xfrm>
            <a:off x="0" y="4953000"/>
            <a:ext cx="9144000" cy="46038"/>
            <a:chOff x="0" y="1613647"/>
            <a:chExt cx="9144000" cy="45291"/>
          </a:xfrm>
        </p:grpSpPr>
        <p:cxnSp>
          <p:nvCxnSpPr>
            <p:cNvPr id="8" name="Straight Connector 7"/>
            <p:cNvCxnSpPr/>
            <p:nvPr/>
          </p:nvCxnSpPr>
          <p:spPr>
            <a:xfrm>
              <a:off x="0" y="1657376"/>
              <a:ext cx="9144000" cy="1562"/>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6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4114800" y="1572768"/>
            <a:ext cx="4910328" cy="2130552"/>
          </a:xfrm>
        </p:spPr>
        <p:txBody>
          <a:bodyPr anchor="b" anchorCtr="0"/>
          <a:lstStyle>
            <a:lvl1pPr algn="r" defTabSz="914400" rtl="0" eaLnBrk="1" latinLnBrk="0" hangingPunct="1">
              <a:spcBef>
                <a:spcPct val="0"/>
              </a:spcBef>
              <a:buNone/>
              <a:defRPr sz="4800" b="1" kern="1200">
                <a:ln>
                  <a:solidFill>
                    <a:srgbClr val="FF6600"/>
                  </a:solidFill>
                </a:ln>
                <a:solidFill>
                  <a:srgbClr val="FF6600"/>
                </a:solidFill>
                <a:effectLst>
                  <a:outerShdw blurRad="50800" dist="50800" dir="2700000" algn="tl" rotWithShape="0">
                    <a:schemeClr val="bg1">
                      <a:alpha val="30000"/>
                    </a:schemeClr>
                  </a:outerShdw>
                </a:effectLst>
                <a:latin typeface="+mj-lt"/>
                <a:ea typeface="+mj-ea"/>
                <a:cs typeface="+mj-cs"/>
              </a:defRPr>
            </a:lvl1pPr>
          </a:lstStyle>
          <a:p>
            <a:r>
              <a:rPr lang="en-US" dirty="0" smtClean="0"/>
              <a:t>Click to edit Master title style</a:t>
            </a:r>
            <a:endParaRPr dirty="0"/>
          </a:p>
        </p:txBody>
      </p:sp>
      <p:sp>
        <p:nvSpPr>
          <p:cNvPr id="3" name="Subtitle 2"/>
          <p:cNvSpPr>
            <a:spLocks noGrp="1"/>
          </p:cNvSpPr>
          <p:nvPr>
            <p:ph type="subTitle" idx="1"/>
          </p:nvPr>
        </p:nvSpPr>
        <p:spPr>
          <a:xfrm>
            <a:off x="4114800" y="3711388"/>
            <a:ext cx="4910328" cy="886968"/>
          </a:xfrm>
        </p:spPr>
        <p:txBody>
          <a:bodyPr/>
          <a:lstStyle>
            <a:lvl1pPr marL="0" indent="0" algn="r" defTabSz="914400" rtl="0" eaLnBrk="1" latinLnBrk="0" hangingPunct="1">
              <a:spcBef>
                <a:spcPct val="20000"/>
              </a:spcBef>
              <a:buClr>
                <a:schemeClr val="accent1"/>
              </a:buClr>
              <a:buSzPct val="90000"/>
              <a:buFont typeface="Wingdings" pitchFamily="2" charset="2"/>
              <a:buNone/>
              <a:defRPr sz="2400" b="1" kern="1200">
                <a:solidFill>
                  <a:srgbClr val="FF6600"/>
                </a:solidFill>
                <a:effectLst>
                  <a:outerShdw blurRad="50800" dist="50800" dir="2700000" algn="tl" rotWithShape="0">
                    <a:schemeClr val="bg1">
                      <a:alpha val="3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11" name="Footer Placeholder 4"/>
          <p:cNvSpPr>
            <a:spLocks noGrp="1"/>
          </p:cNvSpPr>
          <p:nvPr>
            <p:ph type="ftr" sz="quarter" idx="11"/>
          </p:nvPr>
        </p:nvSpPr>
        <p:spPr/>
        <p:txBody>
          <a:bodyPr/>
          <a:lstStyle>
            <a:lvl1pPr>
              <a:defRPr smtClean="0"/>
            </a:lvl1pPr>
          </a:lstStyle>
          <a:p>
            <a:pPr>
              <a:defRPr/>
            </a:pPr>
            <a:endParaRPr lang="en-US"/>
          </a:p>
        </p:txBody>
      </p:sp>
      <p:sp>
        <p:nvSpPr>
          <p:cNvPr id="12" name="Slide Number Placeholder 5"/>
          <p:cNvSpPr>
            <a:spLocks noGrp="1"/>
          </p:cNvSpPr>
          <p:nvPr>
            <p:ph type="sldNum" sz="quarter" idx="12"/>
          </p:nvPr>
        </p:nvSpPr>
        <p:spPr/>
        <p:txBody>
          <a:bodyPr/>
          <a:lstStyle>
            <a:lvl1pPr>
              <a:defRPr/>
            </a:lvl1pPr>
          </a:lstStyle>
          <a:p>
            <a:pPr>
              <a:defRPr/>
            </a:pPr>
            <a:endParaRPr lang="en-US"/>
          </a:p>
        </p:txBody>
      </p:sp>
      <p:sp>
        <p:nvSpPr>
          <p:cNvPr id="13" name="Rectangle 12"/>
          <p:cNvSpPr/>
          <p:nvPr userDrawn="1"/>
        </p:nvSpPr>
        <p:spPr>
          <a:xfrm>
            <a:off x="0" y="0"/>
            <a:ext cx="9180512" cy="1504950"/>
          </a:xfrm>
          <a:prstGeom prst="rect">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2"/>
              </a:solidFill>
            </a:endParaRPr>
          </a:p>
        </p:txBody>
      </p:sp>
      <p:sp>
        <p:nvSpPr>
          <p:cNvPr id="15" name="Rectangle 14"/>
          <p:cNvSpPr/>
          <p:nvPr userDrawn="1"/>
        </p:nvSpPr>
        <p:spPr>
          <a:xfrm>
            <a:off x="0" y="4999038"/>
            <a:ext cx="9144000" cy="1873063"/>
          </a:xfrm>
          <a:prstGeom prst="rect">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2"/>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3">
        <a:schemeClr val="bg2"/>
      </p:bgRef>
    </p:bg>
    <p:spTree>
      <p:nvGrpSpPr>
        <p:cNvPr id="1" name=""/>
        <p:cNvGrpSpPr/>
        <p:nvPr/>
      </p:nvGrpSpPr>
      <p:grpSpPr>
        <a:xfrm>
          <a:off x="0" y="0"/>
          <a:ext cx="0" cy="0"/>
          <a:chOff x="0" y="0"/>
          <a:chExt cx="0" cy="0"/>
        </a:xfrm>
      </p:grpSpPr>
      <p:grpSp>
        <p:nvGrpSpPr>
          <p:cNvPr id="5" name="Group 6"/>
          <p:cNvGrpSpPr>
            <a:grpSpLocks/>
          </p:cNvGrpSpPr>
          <p:nvPr/>
        </p:nvGrpSpPr>
        <p:grpSpPr bwMode="auto">
          <a:xfrm>
            <a:off x="0" y="1179513"/>
            <a:ext cx="9144000" cy="44450"/>
            <a:chOff x="0" y="1613647"/>
            <a:chExt cx="9144000" cy="45291"/>
          </a:xfrm>
        </p:grpSpPr>
        <p:cxnSp>
          <p:nvCxnSpPr>
            <p:cNvPr id="6" name="Straight Connector 5"/>
            <p:cNvCxnSpPr/>
            <p:nvPr/>
          </p:nvCxnSpPr>
          <p:spPr>
            <a:xfrm>
              <a:off x="0" y="1657320"/>
              <a:ext cx="9144000" cy="161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0" y="1613647"/>
              <a:ext cx="9144000" cy="161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9"/>
          <p:cNvGrpSpPr>
            <a:grpSpLocks/>
          </p:cNvGrpSpPr>
          <p:nvPr/>
        </p:nvGrpSpPr>
        <p:grpSpPr bwMode="auto">
          <a:xfrm>
            <a:off x="0" y="5715000"/>
            <a:ext cx="9144000" cy="46038"/>
            <a:chOff x="0" y="1613647"/>
            <a:chExt cx="9144000" cy="45291"/>
          </a:xfrm>
        </p:grpSpPr>
        <p:cxnSp>
          <p:nvCxnSpPr>
            <p:cNvPr id="9" name="Straight Connector 8"/>
            <p:cNvCxnSpPr/>
            <p:nvPr/>
          </p:nvCxnSpPr>
          <p:spPr>
            <a:xfrm>
              <a:off x="0" y="1657376"/>
              <a:ext cx="9144000" cy="1562"/>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1613647"/>
              <a:ext cx="9144000" cy="156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 name="Oval 10"/>
          <p:cNvSpPr>
            <a:spLocks noChangeAspect="1"/>
          </p:cNvSpPr>
          <p:nvPr/>
        </p:nvSpPr>
        <p:spPr>
          <a:xfrm>
            <a:off x="4285131" y="1116106"/>
            <a:ext cx="4724400" cy="4724400"/>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a:p>
        </p:txBody>
      </p:sp>
      <p:sp>
        <p:nvSpPr>
          <p:cNvPr id="2" name="Title 1"/>
          <p:cNvSpPr>
            <a:spLocks noGrp="1"/>
          </p:cNvSpPr>
          <p:nvPr>
            <p:ph type="title"/>
          </p:nvPr>
        </p:nvSpPr>
        <p:spPr>
          <a:xfrm>
            <a:off x="457200" y="1524000"/>
            <a:ext cx="3581400" cy="1252538"/>
          </a:xfrm>
        </p:spPr>
        <p:txBody>
          <a:bodyPr anchor="b"/>
          <a:lstStyle>
            <a:lvl1pPr algn="l">
              <a:defRPr sz="3600" b="1"/>
            </a:lvl1pPr>
          </a:lstStyle>
          <a:p>
            <a:r>
              <a:rPr lang="en-US" smtClean="0"/>
              <a:t>Click to edit Master title style</a:t>
            </a:r>
            <a:endParaRPr/>
          </a:p>
        </p:txBody>
      </p:sp>
      <p:sp>
        <p:nvSpPr>
          <p:cNvPr id="4" name="Text Placeholder 3"/>
          <p:cNvSpPr>
            <a:spLocks noGrp="1"/>
          </p:cNvSpPr>
          <p:nvPr>
            <p:ph type="body" sz="half" idx="2"/>
          </p:nvPr>
        </p:nvSpPr>
        <p:spPr>
          <a:xfrm>
            <a:off x="457200" y="2895600"/>
            <a:ext cx="3581400" cy="2438400"/>
          </a:xfrm>
        </p:spPr>
        <p:txBody>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p:cNvSpPr>
            <a:spLocks noGrp="1"/>
          </p:cNvSpPr>
          <p:nvPr>
            <p:ph type="pic" idx="1"/>
          </p:nvPr>
        </p:nvSpPr>
        <p:spPr>
          <a:xfrm>
            <a:off x="4473386" y="1148001"/>
            <a:ext cx="4434840" cy="4434987"/>
          </a:xfrm>
          <a:prstGeom prst="ellipse">
            <a:avLst/>
          </a:prstGeom>
          <a:effectLst>
            <a:innerShdw blurRad="63500" dist="50800" dir="18900000">
              <a:prstClr val="black">
                <a:alpha val="30000"/>
              </a:prstClr>
            </a:innerShdw>
          </a:effectLst>
        </p:spPr>
        <p:txBody>
          <a:bodyPr/>
          <a:lstStyle>
            <a:lvl1pPr marL="342900" indent="-342900" algn="r" defTabSz="914400" rtl="0" eaLnBrk="1" latinLnBrk="0" hangingPunct="1">
              <a:spcBef>
                <a:spcPct val="20000"/>
              </a:spcBef>
              <a:buClr>
                <a:schemeClr val="accent1"/>
              </a:buClr>
              <a:buSzPct val="90000"/>
              <a:buFont typeface="Wingdings" pitchFamily="2" charset="2"/>
              <a:buNone/>
              <a:defRPr sz="18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13" name="Footer Placeholder 5"/>
          <p:cNvSpPr>
            <a:spLocks noGrp="1"/>
          </p:cNvSpPr>
          <p:nvPr>
            <p:ph type="ftr" sz="quarter" idx="11"/>
          </p:nvPr>
        </p:nvSpPr>
        <p:spPr/>
        <p:txBody>
          <a:bodyPr/>
          <a:lstStyle>
            <a:lvl1pPr>
              <a:defRPr smtClean="0"/>
            </a:lvl1pPr>
          </a:lstStyle>
          <a:p>
            <a:pPr>
              <a:defRPr/>
            </a:pPr>
            <a:r>
              <a:rPr lang="en-US"/>
              <a:t>A. Kluge</a:t>
            </a:r>
          </a:p>
        </p:txBody>
      </p:sp>
      <p:sp>
        <p:nvSpPr>
          <p:cNvPr id="14" name="Slide Number Placeholder 6"/>
          <p:cNvSpPr>
            <a:spLocks noGrp="1"/>
          </p:cNvSpPr>
          <p:nvPr>
            <p:ph type="sldNum" sz="quarter" idx="12"/>
          </p:nvPr>
        </p:nvSpPr>
        <p:spPr/>
        <p:txBody>
          <a:bodyPr/>
          <a:lstStyle>
            <a:lvl1pPr>
              <a:defRPr/>
            </a:lvl1pPr>
          </a:lstStyle>
          <a:p>
            <a:pPr>
              <a:defRPr/>
            </a:pPr>
            <a:fld id="{D0971A7A-FC0E-8749-914A-489795ABB849}"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6"/>
          <p:cNvGrpSpPr>
            <a:grpSpLocks/>
          </p:cNvGrpSpPr>
          <p:nvPr/>
        </p:nvGrpSpPr>
        <p:grpSpPr bwMode="auto">
          <a:xfrm>
            <a:off x="0" y="1584325"/>
            <a:ext cx="9144000" cy="44450"/>
            <a:chOff x="0" y="1613647"/>
            <a:chExt cx="9144000" cy="45291"/>
          </a:xfrm>
        </p:grpSpPr>
        <p:cxnSp>
          <p:nvCxnSpPr>
            <p:cNvPr id="5" name="Straight Connector 4"/>
            <p:cNvCxnSpPr/>
            <p:nvPr/>
          </p:nvCxnSpPr>
          <p:spPr>
            <a:xfrm>
              <a:off x="0" y="1657321"/>
              <a:ext cx="9144000" cy="1617"/>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0" y="1613647"/>
              <a:ext cx="9144000" cy="161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Footer Placeholder 4"/>
          <p:cNvSpPr>
            <a:spLocks noGrp="1"/>
          </p:cNvSpPr>
          <p:nvPr>
            <p:ph type="ftr" sz="quarter" idx="11"/>
          </p:nvPr>
        </p:nvSpPr>
        <p:spPr/>
        <p:txBody>
          <a:bodyPr/>
          <a:lstStyle>
            <a:lvl1pPr>
              <a:defRPr smtClean="0"/>
            </a:lvl1pPr>
          </a:lstStyle>
          <a:p>
            <a:pPr>
              <a:defRPr/>
            </a:pPr>
            <a:r>
              <a:rPr lang="en-US"/>
              <a:t>A. Kluge</a:t>
            </a:r>
          </a:p>
        </p:txBody>
      </p:sp>
      <p:sp>
        <p:nvSpPr>
          <p:cNvPr id="9" name="Slide Number Placeholder 5"/>
          <p:cNvSpPr>
            <a:spLocks noGrp="1"/>
          </p:cNvSpPr>
          <p:nvPr>
            <p:ph type="sldNum" sz="quarter" idx="12"/>
          </p:nvPr>
        </p:nvSpPr>
        <p:spPr/>
        <p:txBody>
          <a:bodyPr/>
          <a:lstStyle>
            <a:lvl1pPr>
              <a:defRPr/>
            </a:lvl1pPr>
          </a:lstStyle>
          <a:p>
            <a:pPr>
              <a:defRPr/>
            </a:pPr>
            <a:fld id="{5F6D46A2-49EE-DC42-8B02-D49990387008}"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Group 6"/>
          <p:cNvGrpSpPr>
            <a:grpSpLocks/>
          </p:cNvGrpSpPr>
          <p:nvPr/>
        </p:nvGrpSpPr>
        <p:grpSpPr bwMode="auto">
          <a:xfrm rot="5400000">
            <a:off x="4065588" y="3406775"/>
            <a:ext cx="6858000" cy="44450"/>
            <a:chOff x="0" y="1613647"/>
            <a:chExt cx="9144000" cy="45291"/>
          </a:xfrm>
        </p:grpSpPr>
        <p:cxnSp>
          <p:nvCxnSpPr>
            <p:cNvPr id="5" name="Straight Connector 4"/>
            <p:cNvCxnSpPr/>
            <p:nvPr/>
          </p:nvCxnSpPr>
          <p:spPr>
            <a:xfrm>
              <a:off x="-6351" y="1667026"/>
              <a:ext cx="9144001" cy="1617"/>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350" y="1623353"/>
              <a:ext cx="9144001" cy="161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Vertical Title 1"/>
          <p:cNvSpPr>
            <a:spLocks noGrp="1"/>
          </p:cNvSpPr>
          <p:nvPr>
            <p:ph type="title" orient="vert"/>
          </p:nvPr>
        </p:nvSpPr>
        <p:spPr>
          <a:xfrm>
            <a:off x="7556500" y="609600"/>
            <a:ext cx="15875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609600"/>
            <a:ext cx="662940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Footer Placeholder 4"/>
          <p:cNvSpPr>
            <a:spLocks noGrp="1"/>
          </p:cNvSpPr>
          <p:nvPr>
            <p:ph type="ftr" sz="quarter" idx="11"/>
          </p:nvPr>
        </p:nvSpPr>
        <p:spPr/>
        <p:txBody>
          <a:bodyPr/>
          <a:lstStyle>
            <a:lvl1pPr>
              <a:defRPr smtClean="0"/>
            </a:lvl1pPr>
          </a:lstStyle>
          <a:p>
            <a:pPr>
              <a:defRPr/>
            </a:pPr>
            <a:r>
              <a:rPr lang="en-US"/>
              <a:t>A. Kluge</a:t>
            </a:r>
          </a:p>
        </p:txBody>
      </p:sp>
      <p:sp>
        <p:nvSpPr>
          <p:cNvPr id="9" name="Slide Number Placeholder 5"/>
          <p:cNvSpPr>
            <a:spLocks noGrp="1"/>
          </p:cNvSpPr>
          <p:nvPr>
            <p:ph type="sldNum" sz="quarter" idx="12"/>
          </p:nvPr>
        </p:nvSpPr>
        <p:spPr/>
        <p:txBody>
          <a:bodyPr/>
          <a:lstStyle>
            <a:lvl1pPr>
              <a:defRPr/>
            </a:lvl1pPr>
          </a:lstStyle>
          <a:p>
            <a:pPr>
              <a:defRPr/>
            </a:pPr>
            <a:fld id="{06B3CC2B-C9B0-CC4A-9E1C-B21BD3D818E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grpSp>
        <p:nvGrpSpPr>
          <p:cNvPr id="4" name="Group 10"/>
          <p:cNvGrpSpPr>
            <a:grpSpLocks/>
          </p:cNvGrpSpPr>
          <p:nvPr/>
        </p:nvGrpSpPr>
        <p:grpSpPr bwMode="auto">
          <a:xfrm>
            <a:off x="0" y="6453336"/>
            <a:ext cx="9144000" cy="44450"/>
            <a:chOff x="0" y="1613647"/>
            <a:chExt cx="9144000" cy="45291"/>
          </a:xfrm>
        </p:grpSpPr>
        <p:cxnSp>
          <p:nvCxnSpPr>
            <p:cNvPr id="5" name="Straight Connector 4"/>
            <p:cNvCxnSpPr/>
            <p:nvPr/>
          </p:nvCxnSpPr>
          <p:spPr>
            <a:xfrm>
              <a:off x="0" y="1657321"/>
              <a:ext cx="9144000" cy="1617"/>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0" y="1613647"/>
              <a:ext cx="9144000" cy="161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7" name="Picture 9" descr="CERNlogo.eps"/>
          <p:cNvPicPr>
            <a:picLocks noChangeAspect="1"/>
          </p:cNvPicPr>
          <p:nvPr userDrawn="1"/>
        </p:nvPicPr>
        <p:blipFill>
          <a:blip r:embed="rId2"/>
          <a:srcRect/>
          <a:stretch>
            <a:fillRect/>
          </a:stretch>
        </p:blipFill>
        <p:spPr bwMode="auto">
          <a:xfrm>
            <a:off x="0" y="0"/>
            <a:ext cx="908720" cy="908720"/>
          </a:xfrm>
          <a:prstGeom prst="rect">
            <a:avLst/>
          </a:prstGeom>
          <a:noFill/>
          <a:ln w="9525">
            <a:noFill/>
            <a:miter lim="800000"/>
            <a:headEnd/>
            <a:tailEnd/>
          </a:ln>
        </p:spPr>
      </p:pic>
      <p:sp>
        <p:nvSpPr>
          <p:cNvPr id="2" name="Title 1"/>
          <p:cNvSpPr>
            <a:spLocks noGrp="1"/>
          </p:cNvSpPr>
          <p:nvPr>
            <p:ph type="title"/>
          </p:nvPr>
        </p:nvSpPr>
        <p:spPr>
          <a:xfrm>
            <a:off x="806896" y="-171400"/>
            <a:ext cx="8229600" cy="1143000"/>
          </a:xfrm>
        </p:spPr>
        <p:txBody>
          <a:bodyPr/>
          <a:lstStyle/>
          <a:p>
            <a:r>
              <a:rPr lang="en-US" smtClean="0"/>
              <a:t>Click to edit Master title style</a:t>
            </a:r>
            <a:endParaRPr/>
          </a:p>
        </p:txBody>
      </p:sp>
      <p:sp>
        <p:nvSpPr>
          <p:cNvPr id="3" name="Content Placeholder 2"/>
          <p:cNvSpPr>
            <a:spLocks noGrp="1"/>
          </p:cNvSpPr>
          <p:nvPr>
            <p:ph idx="1"/>
          </p:nvPr>
        </p:nvSpPr>
        <p:spPr>
          <a:xfrm>
            <a:off x="457200" y="1124744"/>
            <a:ext cx="8229600" cy="5112568"/>
          </a:xfrm>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Footer Placeholder 4"/>
          <p:cNvSpPr>
            <a:spLocks noGrp="1"/>
          </p:cNvSpPr>
          <p:nvPr>
            <p:ph type="ftr" sz="quarter" idx="11"/>
          </p:nvPr>
        </p:nvSpPr>
        <p:spPr/>
        <p:txBody>
          <a:bodyPr/>
          <a:lstStyle>
            <a:lvl1pPr>
              <a:defRPr smtClean="0">
                <a:solidFill>
                  <a:schemeClr val="tx1">
                    <a:lumMod val="75000"/>
                  </a:schemeClr>
                </a:solidFill>
              </a:defRPr>
            </a:lvl1pPr>
          </a:lstStyle>
          <a:p>
            <a:pPr>
              <a:defRPr/>
            </a:pPr>
            <a:r>
              <a:rPr lang="en-US"/>
              <a:t>A. Kluge</a:t>
            </a:r>
          </a:p>
        </p:txBody>
      </p:sp>
      <p:sp>
        <p:nvSpPr>
          <p:cNvPr id="10" name="Slide Number Placeholder 5"/>
          <p:cNvSpPr>
            <a:spLocks noGrp="1"/>
          </p:cNvSpPr>
          <p:nvPr>
            <p:ph type="sldNum" sz="quarter" idx="12"/>
          </p:nvPr>
        </p:nvSpPr>
        <p:spPr/>
        <p:txBody>
          <a:bodyPr/>
          <a:lstStyle>
            <a:lvl1pPr>
              <a:defRPr>
                <a:solidFill>
                  <a:schemeClr val="tx1">
                    <a:lumMod val="75000"/>
                  </a:schemeClr>
                </a:solidFill>
              </a:defRPr>
            </a:lvl1pPr>
          </a:lstStyle>
          <a:p>
            <a:pPr>
              <a:defRPr/>
            </a:pPr>
            <a:fld id="{59385AB4-D505-9B42-86A0-7093501D6C0B}" type="slidenum">
              <a:rPr lang="en-US"/>
              <a:pPr>
                <a:defRPr/>
              </a:pPr>
              <a:t>‹#›</a:t>
            </a:fld>
            <a:endParaRPr lang="en-US"/>
          </a:p>
        </p:txBody>
      </p:sp>
      <p:sp>
        <p:nvSpPr>
          <p:cNvPr id="8" name="Rectangle 7"/>
          <p:cNvSpPr/>
          <p:nvPr userDrawn="1"/>
        </p:nvSpPr>
        <p:spPr>
          <a:xfrm>
            <a:off x="908720" y="0"/>
            <a:ext cx="8271792" cy="910308"/>
          </a:xfrm>
          <a:prstGeom prst="rect">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noFill/>
              </a:ln>
              <a:solidFill>
                <a:schemeClr val="bg2"/>
              </a:solidFill>
            </a:endParaRPr>
          </a:p>
        </p:txBody>
      </p:sp>
      <p:sp>
        <p:nvSpPr>
          <p:cNvPr id="16" name="Footer Placeholder 4"/>
          <p:cNvSpPr txBox="1">
            <a:spLocks/>
          </p:cNvSpPr>
          <p:nvPr userDrawn="1"/>
        </p:nvSpPr>
        <p:spPr>
          <a:xfrm>
            <a:off x="7818178" y="6503264"/>
            <a:ext cx="1146310" cy="365125"/>
          </a:xfrm>
          <a:prstGeom prst="rect">
            <a:avLst/>
          </a:prstGeom>
        </p:spPr>
        <p:txBody>
          <a:bodyPr vert="horz" lIns="91440" tIns="45720" rIns="91440" bIns="45720" rtlCol="0" anchor="ctr"/>
          <a:lstStyle>
            <a:defPPr>
              <a:defRPr lang="en-US"/>
            </a:defPPr>
            <a:lvl1pPr algn="l" defTabSz="457200" rtl="0" fontAlgn="auto">
              <a:spcBef>
                <a:spcPts val="0"/>
              </a:spcBef>
              <a:spcAft>
                <a:spcPts val="0"/>
              </a:spcAft>
              <a:defRPr sz="1200" kern="1200" smtClean="0">
                <a:solidFill>
                  <a:schemeClr val="tx1">
                    <a:lumMod val="75000"/>
                  </a:schemeClr>
                </a:solidFill>
                <a:latin typeface="+mn-lt"/>
                <a:ea typeface="+mn-ea"/>
                <a:cs typeface="+mn-cs"/>
              </a:defRPr>
            </a:lvl1pPr>
            <a:lvl2pPr marL="457200" algn="l" defTabSz="457200" rtl="0" fontAlgn="base">
              <a:spcBef>
                <a:spcPct val="0"/>
              </a:spcBef>
              <a:spcAft>
                <a:spcPct val="0"/>
              </a:spcAft>
              <a:defRPr kern="1200">
                <a:solidFill>
                  <a:schemeClr val="tx1"/>
                </a:solidFill>
                <a:latin typeface="Arial" pitchFamily="-65" charset="0"/>
                <a:ea typeface="ＭＳ Ｐゴシック" pitchFamily="-65" charset="-128"/>
                <a:cs typeface="ＭＳ Ｐゴシック" pitchFamily="-65" charset="-128"/>
              </a:defRPr>
            </a:lvl2pPr>
            <a:lvl3pPr marL="914400" algn="l" defTabSz="457200" rtl="0" fontAlgn="base">
              <a:spcBef>
                <a:spcPct val="0"/>
              </a:spcBef>
              <a:spcAft>
                <a:spcPct val="0"/>
              </a:spcAft>
              <a:defRPr kern="1200">
                <a:solidFill>
                  <a:schemeClr val="tx1"/>
                </a:solidFill>
                <a:latin typeface="Arial" pitchFamily="-65" charset="0"/>
                <a:ea typeface="ＭＳ Ｐゴシック" pitchFamily="-65" charset="-128"/>
                <a:cs typeface="ＭＳ Ｐゴシック" pitchFamily="-65" charset="-128"/>
              </a:defRPr>
            </a:lvl3pPr>
            <a:lvl4pPr marL="1371600" algn="l" defTabSz="457200" rtl="0" fontAlgn="base">
              <a:spcBef>
                <a:spcPct val="0"/>
              </a:spcBef>
              <a:spcAft>
                <a:spcPct val="0"/>
              </a:spcAft>
              <a:defRPr kern="1200">
                <a:solidFill>
                  <a:schemeClr val="tx1"/>
                </a:solidFill>
                <a:latin typeface="Arial" pitchFamily="-65" charset="0"/>
                <a:ea typeface="ＭＳ Ｐゴシック" pitchFamily="-65" charset="-128"/>
                <a:cs typeface="ＭＳ Ｐゴシック" pitchFamily="-65" charset="-128"/>
              </a:defRPr>
            </a:lvl4pPr>
            <a:lvl5pPr marL="1828800" algn="l" defTabSz="457200" rtl="0" fontAlgn="base">
              <a:spcBef>
                <a:spcPct val="0"/>
              </a:spcBef>
              <a:spcAft>
                <a:spcPct val="0"/>
              </a:spcAft>
              <a:defRPr kern="1200">
                <a:solidFill>
                  <a:schemeClr val="tx1"/>
                </a:solidFill>
                <a:latin typeface="Arial" pitchFamily="-65" charset="0"/>
                <a:ea typeface="ＭＳ Ｐゴシック" pitchFamily="-65" charset="-128"/>
                <a:cs typeface="ＭＳ Ｐゴシック" pitchFamily="-65" charset="-128"/>
              </a:defRPr>
            </a:lvl5pPr>
            <a:lvl6pPr marL="2286000" algn="l" defTabSz="457200" rtl="0" eaLnBrk="1" latinLnBrk="0" hangingPunct="1">
              <a:defRPr kern="1200">
                <a:solidFill>
                  <a:schemeClr val="tx1"/>
                </a:solidFill>
                <a:latin typeface="Arial" pitchFamily="-65" charset="0"/>
                <a:ea typeface="ＭＳ Ｐゴシック" pitchFamily="-65" charset="-128"/>
                <a:cs typeface="ＭＳ Ｐゴシック" pitchFamily="-65" charset="-128"/>
              </a:defRPr>
            </a:lvl6pPr>
            <a:lvl7pPr marL="2743200" algn="l" defTabSz="457200" rtl="0" eaLnBrk="1" latinLnBrk="0" hangingPunct="1">
              <a:defRPr kern="1200">
                <a:solidFill>
                  <a:schemeClr val="tx1"/>
                </a:solidFill>
                <a:latin typeface="Arial" pitchFamily="-65" charset="0"/>
                <a:ea typeface="ＭＳ Ｐゴシック" pitchFamily="-65" charset="-128"/>
                <a:cs typeface="ＭＳ Ｐゴシック" pitchFamily="-65" charset="-128"/>
              </a:defRPr>
            </a:lvl7pPr>
            <a:lvl8pPr marL="3200400" algn="l" defTabSz="457200" rtl="0" eaLnBrk="1" latinLnBrk="0" hangingPunct="1">
              <a:defRPr kern="1200">
                <a:solidFill>
                  <a:schemeClr val="tx1"/>
                </a:solidFill>
                <a:latin typeface="Arial" pitchFamily="-65" charset="0"/>
                <a:ea typeface="ＭＳ Ｐゴシック" pitchFamily="-65" charset="-128"/>
                <a:cs typeface="ＭＳ Ｐゴシック" pitchFamily="-65" charset="-128"/>
              </a:defRPr>
            </a:lvl8pPr>
            <a:lvl9pPr marL="3657600" algn="l" defTabSz="457200" rtl="0" eaLnBrk="1" latinLnBrk="0" hangingPunct="1">
              <a:defRPr kern="1200">
                <a:solidFill>
                  <a:schemeClr val="tx1"/>
                </a:solidFill>
                <a:latin typeface="Arial" pitchFamily="-65" charset="0"/>
                <a:ea typeface="ＭＳ Ｐゴシック" pitchFamily="-65" charset="-128"/>
                <a:cs typeface="ＭＳ Ｐゴシック" pitchFamily="-65" charset="-128"/>
              </a:defRPr>
            </a:lvl9pPr>
          </a:lstStyle>
          <a:p>
            <a:pPr>
              <a:defRPr/>
            </a:pPr>
            <a:r>
              <a:rPr lang="en-US"/>
              <a:t>Oct 19, 2011</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2">
        <a:schemeClr val="bg2"/>
      </p:bgRef>
    </p:bg>
    <p:spTree>
      <p:nvGrpSpPr>
        <p:cNvPr id="1" name=""/>
        <p:cNvGrpSpPr/>
        <p:nvPr/>
      </p:nvGrpSpPr>
      <p:grpSpPr>
        <a:xfrm>
          <a:off x="0" y="0"/>
          <a:ext cx="0" cy="0"/>
          <a:chOff x="0" y="0"/>
          <a:chExt cx="0" cy="0"/>
        </a:xfrm>
      </p:grpSpPr>
      <p:grpSp>
        <p:nvGrpSpPr>
          <p:cNvPr id="5" name="Group 6"/>
          <p:cNvGrpSpPr>
            <a:grpSpLocks/>
          </p:cNvGrpSpPr>
          <p:nvPr/>
        </p:nvGrpSpPr>
        <p:grpSpPr bwMode="auto">
          <a:xfrm>
            <a:off x="0" y="1460500"/>
            <a:ext cx="9144000" cy="46038"/>
            <a:chOff x="0" y="1613647"/>
            <a:chExt cx="9144000" cy="45291"/>
          </a:xfrm>
        </p:grpSpPr>
        <p:cxnSp>
          <p:nvCxnSpPr>
            <p:cNvPr id="6" name="Straight Connector 5"/>
            <p:cNvCxnSpPr/>
            <p:nvPr/>
          </p:nvCxnSpPr>
          <p:spPr>
            <a:xfrm>
              <a:off x="0" y="1657376"/>
              <a:ext cx="9144000" cy="1562"/>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0" y="1613647"/>
              <a:ext cx="9144000" cy="156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9"/>
          <p:cNvGrpSpPr>
            <a:grpSpLocks/>
          </p:cNvGrpSpPr>
          <p:nvPr/>
        </p:nvGrpSpPr>
        <p:grpSpPr bwMode="auto">
          <a:xfrm>
            <a:off x="0" y="4953000"/>
            <a:ext cx="9144000" cy="46038"/>
            <a:chOff x="0" y="1613647"/>
            <a:chExt cx="9144000" cy="45291"/>
          </a:xfrm>
        </p:grpSpPr>
        <p:cxnSp>
          <p:nvCxnSpPr>
            <p:cNvPr id="9" name="Straight Connector 8"/>
            <p:cNvCxnSpPr/>
            <p:nvPr/>
          </p:nvCxnSpPr>
          <p:spPr>
            <a:xfrm>
              <a:off x="0" y="1657376"/>
              <a:ext cx="9144000" cy="1562"/>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1613647"/>
              <a:ext cx="9144000" cy="156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 name="Oval 10"/>
          <p:cNvSpPr>
            <a:spLocks noChangeAspect="1"/>
          </p:cNvSpPr>
          <p:nvPr/>
        </p:nvSpPr>
        <p:spPr>
          <a:xfrm>
            <a:off x="134471" y="685800"/>
            <a:ext cx="5268049" cy="5268049"/>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2" name="Oval 11"/>
          <p:cNvSpPr/>
          <p:nvPr/>
        </p:nvSpPr>
        <p:spPr>
          <a:xfrm>
            <a:off x="229676" y="712694"/>
            <a:ext cx="4983480" cy="4983480"/>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 name="Title 1"/>
          <p:cNvSpPr>
            <a:spLocks noGrp="1"/>
          </p:cNvSpPr>
          <p:nvPr>
            <p:ph type="ctrTitle"/>
          </p:nvPr>
        </p:nvSpPr>
        <p:spPr>
          <a:xfrm>
            <a:off x="5365376" y="1573306"/>
            <a:ext cx="3653117" cy="2133600"/>
          </a:xfrm>
        </p:spPr>
        <p:txBody>
          <a:bodyPr anchor="b" anchorCtr="0"/>
          <a:lstStyle>
            <a:lvl1pPr algn="r">
              <a:defRPr/>
            </a:lvl1pPr>
          </a:lstStyle>
          <a:p>
            <a:r>
              <a:rPr lang="en-US" smtClean="0"/>
              <a:t>Click to edit Master title style</a:t>
            </a:r>
            <a:endParaRPr/>
          </a:p>
        </p:txBody>
      </p:sp>
      <p:sp>
        <p:nvSpPr>
          <p:cNvPr id="3" name="Subtitle 2"/>
          <p:cNvSpPr>
            <a:spLocks noGrp="1"/>
          </p:cNvSpPr>
          <p:nvPr>
            <p:ph type="subTitle" idx="1"/>
          </p:nvPr>
        </p:nvSpPr>
        <p:spPr>
          <a:xfrm>
            <a:off x="5365376" y="3998259"/>
            <a:ext cx="3653117" cy="883024"/>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18" name="Picture Placeholder 24"/>
          <p:cNvSpPr>
            <a:spLocks noGrp="1"/>
          </p:cNvSpPr>
          <p:nvPr>
            <p:ph type="pic" sz="quarter" idx="13"/>
          </p:nvPr>
        </p:nvSpPr>
        <p:spPr>
          <a:xfrm>
            <a:off x="241232" y="716992"/>
            <a:ext cx="4906459" cy="4852935"/>
          </a:xfrm>
          <a:prstGeom prst="ellipse">
            <a:avLst/>
          </a:prstGeom>
          <a:effectLst>
            <a:innerShdw blurRad="63500" dist="50800" dir="16200000">
              <a:prstClr val="black">
                <a:alpha val="30000"/>
              </a:prstClr>
            </a:innerShdw>
          </a:effectLst>
        </p:spPr>
        <p:txBody>
          <a:bodyPr/>
          <a:lstStyle>
            <a:lvl1pPr algn="r">
              <a:buNone/>
              <a:defRPr sz="1800"/>
            </a:lvl1pPr>
          </a:lstStyle>
          <a:p>
            <a:pPr lvl="0"/>
            <a:r>
              <a:rPr lang="en-US" noProof="0" smtClean="0"/>
              <a:t>Click icon to add picture</a:t>
            </a:r>
            <a:endParaRPr noProof="0"/>
          </a:p>
        </p:txBody>
      </p:sp>
      <p:sp>
        <p:nvSpPr>
          <p:cNvPr id="14" name="Footer Placeholder 4"/>
          <p:cNvSpPr>
            <a:spLocks noGrp="1"/>
          </p:cNvSpPr>
          <p:nvPr>
            <p:ph type="ftr" sz="quarter" idx="15"/>
          </p:nvPr>
        </p:nvSpPr>
        <p:spPr>
          <a:xfrm>
            <a:off x="3124200" y="6356350"/>
            <a:ext cx="2895600" cy="365125"/>
          </a:xfrm>
        </p:spPr>
        <p:txBody>
          <a:bodyPr/>
          <a:lstStyle>
            <a:lvl1pPr algn="ctr">
              <a:defRPr smtClean="0"/>
            </a:lvl1pPr>
          </a:lstStyle>
          <a:p>
            <a:pPr>
              <a:defRPr/>
            </a:pPr>
            <a:r>
              <a:rPr lang="en-US"/>
              <a:t>A. Kluge</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bg>
      <p:bgRef idx="1002">
        <a:schemeClr val="bg2"/>
      </p:bgRef>
    </p:bg>
    <p:spTree>
      <p:nvGrpSpPr>
        <p:cNvPr id="1" name=""/>
        <p:cNvGrpSpPr/>
        <p:nvPr/>
      </p:nvGrpSpPr>
      <p:grpSpPr>
        <a:xfrm>
          <a:off x="0" y="0"/>
          <a:ext cx="0" cy="0"/>
          <a:chOff x="0" y="0"/>
          <a:chExt cx="0" cy="0"/>
        </a:xfrm>
      </p:grpSpPr>
      <p:grpSp>
        <p:nvGrpSpPr>
          <p:cNvPr id="4" name="Group 7"/>
          <p:cNvGrpSpPr>
            <a:grpSpLocks/>
          </p:cNvGrpSpPr>
          <p:nvPr/>
        </p:nvGrpSpPr>
        <p:grpSpPr bwMode="auto">
          <a:xfrm>
            <a:off x="0" y="1447800"/>
            <a:ext cx="9144000" cy="46038"/>
            <a:chOff x="0" y="1613647"/>
            <a:chExt cx="9144000" cy="45291"/>
          </a:xfrm>
        </p:grpSpPr>
        <p:cxnSp>
          <p:nvCxnSpPr>
            <p:cNvPr id="5" name="Straight Connector 4"/>
            <p:cNvCxnSpPr/>
            <p:nvPr/>
          </p:nvCxnSpPr>
          <p:spPr>
            <a:xfrm>
              <a:off x="0" y="1657376"/>
              <a:ext cx="9144000" cy="1562"/>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0" y="1613647"/>
              <a:ext cx="9144000" cy="156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10"/>
          <p:cNvGrpSpPr>
            <a:grpSpLocks/>
          </p:cNvGrpSpPr>
          <p:nvPr/>
        </p:nvGrpSpPr>
        <p:grpSpPr bwMode="auto">
          <a:xfrm>
            <a:off x="0" y="4940300"/>
            <a:ext cx="9144000" cy="44450"/>
            <a:chOff x="0" y="1613647"/>
            <a:chExt cx="9144000" cy="45291"/>
          </a:xfrm>
        </p:grpSpPr>
        <p:cxnSp>
          <p:nvCxnSpPr>
            <p:cNvPr id="8" name="Straight Connector 7"/>
            <p:cNvCxnSpPr/>
            <p:nvPr/>
          </p:nvCxnSpPr>
          <p:spPr>
            <a:xfrm>
              <a:off x="0" y="1657321"/>
              <a:ext cx="9144000" cy="1617"/>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61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457200" y="2133600"/>
            <a:ext cx="8228013" cy="1362075"/>
          </a:xfrm>
        </p:spPr>
        <p:txBody>
          <a:bodyPr anchor="b" anchorCtr="0"/>
          <a:lstStyle>
            <a:lvl1pPr algn="ctr">
              <a:defRPr sz="48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29013"/>
            <a:ext cx="8228013" cy="1347787"/>
          </a:xfrm>
        </p:spPr>
        <p:txBody>
          <a:bodyPr anchor="t" anchorCtr="0"/>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1" name="Footer Placeholder 4"/>
          <p:cNvSpPr>
            <a:spLocks noGrp="1"/>
          </p:cNvSpPr>
          <p:nvPr>
            <p:ph type="ftr" sz="quarter" idx="11"/>
          </p:nvPr>
        </p:nvSpPr>
        <p:spPr/>
        <p:txBody>
          <a:bodyPr/>
          <a:lstStyle>
            <a:lvl1pPr>
              <a:defRPr smtClean="0"/>
            </a:lvl1pPr>
          </a:lstStyle>
          <a:p>
            <a:pPr>
              <a:defRPr/>
            </a:pPr>
            <a:r>
              <a:rPr lang="en-US"/>
              <a:t>A. Kluge</a:t>
            </a:r>
          </a:p>
        </p:txBody>
      </p:sp>
      <p:sp>
        <p:nvSpPr>
          <p:cNvPr id="12" name="Slide Number Placeholder 5"/>
          <p:cNvSpPr>
            <a:spLocks noGrp="1"/>
          </p:cNvSpPr>
          <p:nvPr>
            <p:ph type="sldNum" sz="quarter" idx="12"/>
          </p:nvPr>
        </p:nvSpPr>
        <p:spPr/>
        <p:txBody>
          <a:bodyPr/>
          <a:lstStyle>
            <a:lvl1pPr>
              <a:defRPr/>
            </a:lvl1pPr>
          </a:lstStyle>
          <a:p>
            <a:pPr>
              <a:defRPr/>
            </a:pPr>
            <a:fld id="{FC2310BA-DE9A-C14B-979B-53A48D16BC1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16"/>
          <p:cNvGrpSpPr>
            <a:grpSpLocks/>
          </p:cNvGrpSpPr>
          <p:nvPr/>
        </p:nvGrpSpPr>
        <p:grpSpPr bwMode="auto">
          <a:xfrm>
            <a:off x="0" y="1584325"/>
            <a:ext cx="9144000" cy="44450"/>
            <a:chOff x="0" y="1613647"/>
            <a:chExt cx="9144000" cy="45291"/>
          </a:xfrm>
        </p:grpSpPr>
        <p:cxnSp>
          <p:nvCxnSpPr>
            <p:cNvPr id="6" name="Straight Connector 5"/>
            <p:cNvCxnSpPr/>
            <p:nvPr/>
          </p:nvCxnSpPr>
          <p:spPr>
            <a:xfrm>
              <a:off x="0" y="1657321"/>
              <a:ext cx="9144000" cy="1617"/>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0" y="1613647"/>
              <a:ext cx="9144000" cy="161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57200" y="2057401"/>
            <a:ext cx="3931920" cy="3980328"/>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2057401"/>
            <a:ext cx="3931920" cy="3980328"/>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Date Placeholder 4"/>
          <p:cNvSpPr>
            <a:spLocks noGrp="1"/>
          </p:cNvSpPr>
          <p:nvPr>
            <p:ph type="dt" sz="half" idx="10"/>
          </p:nvPr>
        </p:nvSpPr>
        <p:spPr>
          <a:xfrm>
            <a:off x="6570663" y="6492875"/>
            <a:ext cx="2133600" cy="365125"/>
          </a:xfrm>
          <a:prstGeom prst="rect">
            <a:avLst/>
          </a:prstGeom>
        </p:spPr>
        <p:txBody>
          <a:bodyPr/>
          <a:lstStyle>
            <a:lvl1pPr>
              <a:defRPr/>
            </a:lvl1pPr>
          </a:lstStyle>
          <a:p>
            <a:r>
              <a:rPr lang="en-US" dirty="0" smtClean="0">
                <a:latin typeface="Corbel" pitchFamily="-65" charset="0"/>
              </a:rPr>
              <a:t>Oct 19, 2011</a:t>
            </a:r>
            <a:endParaRPr lang="en-US" dirty="0">
              <a:latin typeface="Corbel" pitchFamily="-65" charset="0"/>
            </a:endParaRPr>
          </a:p>
        </p:txBody>
      </p:sp>
      <p:sp>
        <p:nvSpPr>
          <p:cNvPr id="9" name="Footer Placeholder 5"/>
          <p:cNvSpPr>
            <a:spLocks noGrp="1"/>
          </p:cNvSpPr>
          <p:nvPr>
            <p:ph type="ftr" sz="quarter" idx="11"/>
          </p:nvPr>
        </p:nvSpPr>
        <p:spPr/>
        <p:txBody>
          <a:bodyPr/>
          <a:lstStyle>
            <a:lvl1pPr>
              <a:defRPr smtClean="0"/>
            </a:lvl1pPr>
          </a:lstStyle>
          <a:p>
            <a:pPr>
              <a:defRPr/>
            </a:pPr>
            <a:r>
              <a:rPr lang="en-US"/>
              <a:t>A. Kluge</a:t>
            </a:r>
          </a:p>
        </p:txBody>
      </p:sp>
      <p:sp>
        <p:nvSpPr>
          <p:cNvPr id="10" name="Slide Number Placeholder 6"/>
          <p:cNvSpPr>
            <a:spLocks noGrp="1"/>
          </p:cNvSpPr>
          <p:nvPr>
            <p:ph type="sldNum" sz="quarter" idx="12"/>
          </p:nvPr>
        </p:nvSpPr>
        <p:spPr/>
        <p:txBody>
          <a:bodyPr/>
          <a:lstStyle>
            <a:lvl1pPr>
              <a:defRPr/>
            </a:lvl1pPr>
          </a:lstStyle>
          <a:p>
            <a:pPr>
              <a:defRPr/>
            </a:pPr>
            <a:fld id="{2626014A-8856-5C42-9AD3-1A4C88493F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Group 7"/>
          <p:cNvGrpSpPr>
            <a:grpSpLocks/>
          </p:cNvGrpSpPr>
          <p:nvPr/>
        </p:nvGrpSpPr>
        <p:grpSpPr bwMode="auto">
          <a:xfrm>
            <a:off x="0" y="1584325"/>
            <a:ext cx="9144000" cy="44450"/>
            <a:chOff x="0" y="1613647"/>
            <a:chExt cx="9144000" cy="45291"/>
          </a:xfrm>
        </p:grpSpPr>
        <p:cxnSp>
          <p:nvCxnSpPr>
            <p:cNvPr id="8" name="Straight Connector 7"/>
            <p:cNvCxnSpPr/>
            <p:nvPr/>
          </p:nvCxnSpPr>
          <p:spPr>
            <a:xfrm>
              <a:off x="0" y="1657321"/>
              <a:ext cx="9144000" cy="1617"/>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61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14600"/>
            <a:ext cx="3931920" cy="3523129"/>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488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514600"/>
            <a:ext cx="3931920" cy="3523129"/>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Footer Placeholder 7"/>
          <p:cNvSpPr>
            <a:spLocks noGrp="1"/>
          </p:cNvSpPr>
          <p:nvPr>
            <p:ph type="ftr" sz="quarter" idx="11"/>
          </p:nvPr>
        </p:nvSpPr>
        <p:spPr/>
        <p:txBody>
          <a:bodyPr/>
          <a:lstStyle>
            <a:lvl1pPr>
              <a:defRPr smtClean="0"/>
            </a:lvl1pPr>
          </a:lstStyle>
          <a:p>
            <a:pPr>
              <a:defRPr/>
            </a:pPr>
            <a:r>
              <a:rPr lang="en-US"/>
              <a:t>A. Kluge</a:t>
            </a:r>
          </a:p>
        </p:txBody>
      </p:sp>
      <p:sp>
        <p:nvSpPr>
          <p:cNvPr id="12" name="Slide Number Placeholder 8"/>
          <p:cNvSpPr>
            <a:spLocks noGrp="1"/>
          </p:cNvSpPr>
          <p:nvPr>
            <p:ph type="sldNum" sz="quarter" idx="12"/>
          </p:nvPr>
        </p:nvSpPr>
        <p:spPr/>
        <p:txBody>
          <a:bodyPr/>
          <a:lstStyle>
            <a:lvl1pPr>
              <a:defRPr/>
            </a:lvl1pPr>
          </a:lstStyle>
          <a:p>
            <a:pPr>
              <a:defRPr/>
            </a:pPr>
            <a:fld id="{E2754332-A83A-7C48-96E7-F0E1A30A478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Group 6"/>
          <p:cNvGrpSpPr>
            <a:grpSpLocks/>
          </p:cNvGrpSpPr>
          <p:nvPr/>
        </p:nvGrpSpPr>
        <p:grpSpPr bwMode="auto">
          <a:xfrm>
            <a:off x="0" y="1584325"/>
            <a:ext cx="9144000" cy="44450"/>
            <a:chOff x="0" y="1613647"/>
            <a:chExt cx="9144000" cy="45291"/>
          </a:xfrm>
        </p:grpSpPr>
        <p:cxnSp>
          <p:nvCxnSpPr>
            <p:cNvPr id="4" name="Straight Connector 3"/>
            <p:cNvCxnSpPr/>
            <p:nvPr/>
          </p:nvCxnSpPr>
          <p:spPr>
            <a:xfrm>
              <a:off x="0" y="1657321"/>
              <a:ext cx="9144000" cy="1617"/>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0" y="1613647"/>
              <a:ext cx="9144000" cy="161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US" smtClean="0"/>
              <a:t>Click to edit Master title style</a:t>
            </a:r>
            <a:endParaRPr/>
          </a:p>
        </p:txBody>
      </p:sp>
      <p:sp>
        <p:nvSpPr>
          <p:cNvPr id="7" name="Footer Placeholder 3"/>
          <p:cNvSpPr>
            <a:spLocks noGrp="1"/>
          </p:cNvSpPr>
          <p:nvPr>
            <p:ph type="ftr" sz="quarter" idx="11"/>
          </p:nvPr>
        </p:nvSpPr>
        <p:spPr/>
        <p:txBody>
          <a:bodyPr/>
          <a:lstStyle>
            <a:lvl1pPr>
              <a:defRPr smtClean="0"/>
            </a:lvl1pPr>
          </a:lstStyle>
          <a:p>
            <a:pPr>
              <a:defRPr/>
            </a:pPr>
            <a:r>
              <a:rPr lang="en-US"/>
              <a:t>A. Kluge</a:t>
            </a:r>
          </a:p>
        </p:txBody>
      </p:sp>
      <p:sp>
        <p:nvSpPr>
          <p:cNvPr id="8" name="Slide Number Placeholder 4"/>
          <p:cNvSpPr>
            <a:spLocks noGrp="1"/>
          </p:cNvSpPr>
          <p:nvPr>
            <p:ph type="sldNum" sz="quarter" idx="12"/>
          </p:nvPr>
        </p:nvSpPr>
        <p:spPr/>
        <p:txBody>
          <a:bodyPr/>
          <a:lstStyle>
            <a:lvl1pPr>
              <a:defRPr/>
            </a:lvl1pPr>
          </a:lstStyle>
          <a:p>
            <a:pPr>
              <a:defRPr/>
            </a:pPr>
            <a:fld id="{FBF68D61-06BE-A04B-89BD-832E68C77F7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p:txBody>
          <a:bodyPr/>
          <a:lstStyle>
            <a:lvl1pPr>
              <a:defRPr/>
            </a:lvl1pPr>
          </a:lstStyle>
          <a:p>
            <a:pPr>
              <a:defRPr/>
            </a:pPr>
            <a:r>
              <a:rPr lang="en-US"/>
              <a:t>A. Kluge</a:t>
            </a:r>
          </a:p>
        </p:txBody>
      </p:sp>
      <p:sp>
        <p:nvSpPr>
          <p:cNvPr id="4" name="Slide Number Placeholder 5"/>
          <p:cNvSpPr>
            <a:spLocks noGrp="1"/>
          </p:cNvSpPr>
          <p:nvPr>
            <p:ph type="sldNum" sz="quarter" idx="12"/>
          </p:nvPr>
        </p:nvSpPr>
        <p:spPr/>
        <p:txBody>
          <a:bodyPr/>
          <a:lstStyle>
            <a:lvl1pPr>
              <a:defRPr/>
            </a:lvl1pPr>
          </a:lstStyle>
          <a:p>
            <a:pPr>
              <a:defRPr/>
            </a:pPr>
            <a:fld id="{080A0D48-CCEE-C548-A69C-667311B32ED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658906"/>
            <a:ext cx="3602039" cy="1162050"/>
          </a:xfrm>
        </p:spPr>
        <p:txBody>
          <a:bodyPr anchor="b"/>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473388" y="273051"/>
            <a:ext cx="4206240" cy="5778500"/>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1905001"/>
            <a:ext cx="3602039" cy="3733800"/>
          </a:xfrm>
        </p:spPr>
        <p:txBody>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4"/>
          <p:cNvSpPr>
            <a:spLocks noGrp="1"/>
          </p:cNvSpPr>
          <p:nvPr>
            <p:ph type="ftr" sz="quarter" idx="11"/>
          </p:nvPr>
        </p:nvSpPr>
        <p:spPr/>
        <p:txBody>
          <a:bodyPr/>
          <a:lstStyle>
            <a:lvl1pPr>
              <a:defRPr/>
            </a:lvl1pPr>
          </a:lstStyle>
          <a:p>
            <a:pPr>
              <a:defRPr/>
            </a:pPr>
            <a:r>
              <a:rPr lang="en-US"/>
              <a:t>A. Kluge</a:t>
            </a:r>
          </a:p>
        </p:txBody>
      </p:sp>
      <p:sp>
        <p:nvSpPr>
          <p:cNvPr id="7" name="Slide Number Placeholder 5"/>
          <p:cNvSpPr>
            <a:spLocks noGrp="1"/>
          </p:cNvSpPr>
          <p:nvPr>
            <p:ph type="sldNum" sz="quarter" idx="12"/>
          </p:nvPr>
        </p:nvSpPr>
        <p:spPr/>
        <p:txBody>
          <a:bodyPr/>
          <a:lstStyle>
            <a:lvl1pPr>
              <a:defRPr/>
            </a:lvl1pPr>
          </a:lstStyle>
          <a:p>
            <a:pPr>
              <a:defRPr/>
            </a:pPr>
            <a:fld id="{32718264-4C15-1543-A6A1-8CA59B77CAF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457200" y="2057400"/>
            <a:ext cx="8229600" cy="39624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5" name="Footer Placeholder 4"/>
          <p:cNvSpPr>
            <a:spLocks noGrp="1"/>
          </p:cNvSpPr>
          <p:nvPr>
            <p:ph type="ftr" sz="quarter" idx="3"/>
          </p:nvPr>
        </p:nvSpPr>
        <p:spPr>
          <a:xfrm>
            <a:off x="457200" y="6492875"/>
            <a:ext cx="2895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r>
              <a:rPr lang="en-US"/>
              <a:t>A. Kluge</a:t>
            </a:r>
          </a:p>
        </p:txBody>
      </p:sp>
      <p:sp>
        <p:nvSpPr>
          <p:cNvPr id="6" name="Slide Number Placeholder 5"/>
          <p:cNvSpPr>
            <a:spLocks noGrp="1"/>
          </p:cNvSpPr>
          <p:nvPr>
            <p:ph type="sldNum" sz="quarter" idx="4"/>
          </p:nvPr>
        </p:nvSpPr>
        <p:spPr>
          <a:xfrm>
            <a:off x="4267200" y="6492875"/>
            <a:ext cx="609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fld id="{9324C211-C13E-3B46-AD6B-02B3D3D2362B}"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18" r:id="rId8"/>
    <p:sldLayoutId id="2147483817" r:id="rId9"/>
    <p:sldLayoutId id="2147483826" r:id="rId10"/>
    <p:sldLayoutId id="2147483827" r:id="rId11"/>
    <p:sldLayoutId id="2147483828" r:id="rId12"/>
  </p:sldLayoutIdLst>
  <p:hf hdr="0"/>
  <p:txStyles>
    <p:titleStyle>
      <a:lvl1pPr algn="ctr" rtl="0" eaLnBrk="0" fontAlgn="base" hangingPunct="0">
        <a:spcBef>
          <a:spcPct val="0"/>
        </a:spcBef>
        <a:spcAft>
          <a:spcPct val="0"/>
        </a:spcAft>
        <a:defRPr sz="4800" b="1" kern="1200">
          <a:solidFill>
            <a:schemeClr val="tx1"/>
          </a:solidFill>
          <a:effectLst>
            <a:outerShdw blurRad="50800" dist="50800" dir="2700000" algn="tl" rotWithShape="0">
              <a:schemeClr val="bg1">
                <a:alpha val="30000"/>
              </a:schemeClr>
            </a:outerShdw>
          </a:effectLst>
          <a:latin typeface="+mj-lt"/>
          <a:ea typeface="ＭＳ Ｐゴシック" pitchFamily="-108" charset="-128"/>
          <a:cs typeface="ＭＳ Ｐゴシック" pitchFamily="-108" charset="-128"/>
        </a:defRPr>
      </a:lvl1pPr>
      <a:lvl2pPr algn="ctr" rtl="0" eaLnBrk="0" fontAlgn="base" hangingPunct="0">
        <a:spcBef>
          <a:spcPct val="0"/>
        </a:spcBef>
        <a:spcAft>
          <a:spcPct val="0"/>
        </a:spcAft>
        <a:defRPr sz="4800" b="1">
          <a:solidFill>
            <a:schemeClr val="tx1"/>
          </a:solidFill>
          <a:latin typeface="Corbel" pitchFamily="-108" charset="0"/>
          <a:ea typeface="ＭＳ Ｐゴシック" pitchFamily="-108" charset="-128"/>
          <a:cs typeface="ＭＳ Ｐゴシック" pitchFamily="-108" charset="-128"/>
        </a:defRPr>
      </a:lvl2pPr>
      <a:lvl3pPr algn="ctr" rtl="0" eaLnBrk="0" fontAlgn="base" hangingPunct="0">
        <a:spcBef>
          <a:spcPct val="0"/>
        </a:spcBef>
        <a:spcAft>
          <a:spcPct val="0"/>
        </a:spcAft>
        <a:defRPr sz="4800" b="1">
          <a:solidFill>
            <a:schemeClr val="tx1"/>
          </a:solidFill>
          <a:latin typeface="Corbel" pitchFamily="-108" charset="0"/>
          <a:ea typeface="ＭＳ Ｐゴシック" pitchFamily="-108" charset="-128"/>
          <a:cs typeface="ＭＳ Ｐゴシック" pitchFamily="-108" charset="-128"/>
        </a:defRPr>
      </a:lvl3pPr>
      <a:lvl4pPr algn="ctr" rtl="0" eaLnBrk="0" fontAlgn="base" hangingPunct="0">
        <a:spcBef>
          <a:spcPct val="0"/>
        </a:spcBef>
        <a:spcAft>
          <a:spcPct val="0"/>
        </a:spcAft>
        <a:defRPr sz="4800" b="1">
          <a:solidFill>
            <a:schemeClr val="tx1"/>
          </a:solidFill>
          <a:latin typeface="Corbel" pitchFamily="-108" charset="0"/>
          <a:ea typeface="ＭＳ Ｐゴシック" pitchFamily="-108" charset="-128"/>
          <a:cs typeface="ＭＳ Ｐゴシック" pitchFamily="-108" charset="-128"/>
        </a:defRPr>
      </a:lvl4pPr>
      <a:lvl5pPr algn="ctr" rtl="0" eaLnBrk="0" fontAlgn="base" hangingPunct="0">
        <a:spcBef>
          <a:spcPct val="0"/>
        </a:spcBef>
        <a:spcAft>
          <a:spcPct val="0"/>
        </a:spcAft>
        <a:defRPr sz="4800" b="1">
          <a:solidFill>
            <a:schemeClr val="tx1"/>
          </a:solidFill>
          <a:latin typeface="Corbel" pitchFamily="-108" charset="0"/>
          <a:ea typeface="ＭＳ Ｐゴシック" pitchFamily="-108" charset="-128"/>
          <a:cs typeface="ＭＳ Ｐゴシック" pitchFamily="-108" charset="-128"/>
        </a:defRPr>
      </a:lvl5pPr>
      <a:lvl6pPr marL="457200" algn="ctr" rtl="0" fontAlgn="base">
        <a:spcBef>
          <a:spcPct val="0"/>
        </a:spcBef>
        <a:spcAft>
          <a:spcPct val="0"/>
        </a:spcAft>
        <a:defRPr sz="4800" b="1">
          <a:solidFill>
            <a:schemeClr val="tx1"/>
          </a:solidFill>
          <a:latin typeface="Corbel" pitchFamily="-108" charset="0"/>
          <a:ea typeface="ＭＳ Ｐゴシック" pitchFamily="-108" charset="-128"/>
          <a:cs typeface="ＭＳ Ｐゴシック" pitchFamily="-108" charset="-128"/>
        </a:defRPr>
      </a:lvl6pPr>
      <a:lvl7pPr marL="914400" algn="ctr" rtl="0" fontAlgn="base">
        <a:spcBef>
          <a:spcPct val="0"/>
        </a:spcBef>
        <a:spcAft>
          <a:spcPct val="0"/>
        </a:spcAft>
        <a:defRPr sz="4800" b="1">
          <a:solidFill>
            <a:schemeClr val="tx1"/>
          </a:solidFill>
          <a:latin typeface="Corbel" pitchFamily="-108" charset="0"/>
          <a:ea typeface="ＭＳ Ｐゴシック" pitchFamily="-108" charset="-128"/>
          <a:cs typeface="ＭＳ Ｐゴシック" pitchFamily="-108" charset="-128"/>
        </a:defRPr>
      </a:lvl7pPr>
      <a:lvl8pPr marL="1371600" algn="ctr" rtl="0" fontAlgn="base">
        <a:spcBef>
          <a:spcPct val="0"/>
        </a:spcBef>
        <a:spcAft>
          <a:spcPct val="0"/>
        </a:spcAft>
        <a:defRPr sz="4800" b="1">
          <a:solidFill>
            <a:schemeClr val="tx1"/>
          </a:solidFill>
          <a:latin typeface="Corbel" pitchFamily="-108" charset="0"/>
          <a:ea typeface="ＭＳ Ｐゴシック" pitchFamily="-108" charset="-128"/>
          <a:cs typeface="ＭＳ Ｐゴシック" pitchFamily="-108" charset="-128"/>
        </a:defRPr>
      </a:lvl8pPr>
      <a:lvl9pPr marL="1828800" algn="ctr" rtl="0" fontAlgn="base">
        <a:spcBef>
          <a:spcPct val="0"/>
        </a:spcBef>
        <a:spcAft>
          <a:spcPct val="0"/>
        </a:spcAft>
        <a:defRPr sz="4800" b="1">
          <a:solidFill>
            <a:schemeClr val="tx1"/>
          </a:solidFill>
          <a:latin typeface="Corbel" pitchFamily="-108" charset="0"/>
          <a:ea typeface="ＭＳ Ｐゴシック" pitchFamily="-108" charset="-128"/>
          <a:cs typeface="ＭＳ Ｐゴシック" pitchFamily="-108" charset="-128"/>
        </a:defRPr>
      </a:lvl9pPr>
    </p:titleStyle>
    <p:bodyStyle>
      <a:lvl1pPr marL="342900" indent="-342900" algn="l" rtl="0" eaLnBrk="0" fontAlgn="base" hangingPunct="0">
        <a:spcBef>
          <a:spcPct val="20000"/>
        </a:spcBef>
        <a:spcAft>
          <a:spcPct val="0"/>
        </a:spcAft>
        <a:buClr>
          <a:schemeClr val="accent1"/>
        </a:buClr>
        <a:buSzPct val="90000"/>
        <a:buFont typeface="Wingdings" pitchFamily="-65" charset="2"/>
        <a:buChar char=""/>
        <a:defRPr sz="2400" b="1" kern="1200">
          <a:solidFill>
            <a:schemeClr val="bg1">
              <a:lumMod val="65000"/>
              <a:lumOff val="35000"/>
            </a:schemeClr>
          </a:solidFill>
          <a:effectLst>
            <a:outerShdw blurRad="50800" dist="50800" dir="2700000" algn="tl" rotWithShape="0">
              <a:schemeClr val="bg1">
                <a:alpha val="30000"/>
              </a:schemeClr>
            </a:outerShdw>
          </a:effectLst>
          <a:latin typeface="+mn-lt"/>
          <a:ea typeface="ＭＳ Ｐゴシック" pitchFamily="-108" charset="-128"/>
          <a:cs typeface="ＭＳ Ｐゴシック" pitchFamily="-108" charset="-128"/>
        </a:defRPr>
      </a:lvl1pPr>
      <a:lvl2pPr marL="685800" indent="-336550" algn="l" rtl="0" eaLnBrk="0" fontAlgn="base" hangingPunct="0">
        <a:spcBef>
          <a:spcPct val="20000"/>
        </a:spcBef>
        <a:spcAft>
          <a:spcPct val="0"/>
        </a:spcAft>
        <a:buClr>
          <a:schemeClr val="accent2"/>
        </a:buClr>
        <a:buSzPct val="90000"/>
        <a:buFont typeface="Wingdings" pitchFamily="-65" charset="2"/>
        <a:buChar char=""/>
        <a:defRPr sz="2200" b="1" kern="1200">
          <a:solidFill>
            <a:schemeClr val="bg1">
              <a:lumMod val="65000"/>
              <a:lumOff val="35000"/>
            </a:schemeClr>
          </a:solidFill>
          <a:effectLst>
            <a:outerShdw blurRad="50800" dist="50800" dir="2700000" algn="tl" rotWithShape="0">
              <a:schemeClr val="bg1">
                <a:alpha val="30000"/>
              </a:schemeClr>
            </a:outerShdw>
          </a:effectLst>
          <a:latin typeface="+mn-lt"/>
          <a:ea typeface="ＭＳ Ｐゴシック" pitchFamily="-108" charset="-128"/>
          <a:cs typeface="+mn-cs"/>
        </a:defRPr>
      </a:lvl2pPr>
      <a:lvl3pPr marL="1035050" indent="-349250" algn="l" rtl="0" eaLnBrk="0" fontAlgn="base" hangingPunct="0">
        <a:spcBef>
          <a:spcPct val="20000"/>
        </a:spcBef>
        <a:spcAft>
          <a:spcPct val="0"/>
        </a:spcAft>
        <a:buClr>
          <a:schemeClr val="accent1"/>
        </a:buClr>
        <a:buSzPct val="90000"/>
        <a:buFont typeface="Wingdings" pitchFamily="-65" charset="2"/>
        <a:buChar char=""/>
        <a:defRPr sz="2000" b="1" kern="1200">
          <a:solidFill>
            <a:schemeClr val="bg1">
              <a:lumMod val="65000"/>
              <a:lumOff val="35000"/>
            </a:schemeClr>
          </a:solidFill>
          <a:effectLst>
            <a:outerShdw blurRad="50800" dist="50800" dir="2700000" algn="tl" rotWithShape="0">
              <a:schemeClr val="bg1">
                <a:alpha val="30000"/>
              </a:schemeClr>
            </a:outerShdw>
          </a:effectLst>
          <a:latin typeface="+mn-lt"/>
          <a:ea typeface="ＭＳ Ｐゴシック" pitchFamily="-108" charset="-128"/>
          <a:cs typeface="+mn-cs"/>
        </a:defRPr>
      </a:lvl3pPr>
      <a:lvl4pPr marL="1371600" indent="-336550" algn="l" rtl="0" eaLnBrk="0" fontAlgn="base" hangingPunct="0">
        <a:spcBef>
          <a:spcPct val="20000"/>
        </a:spcBef>
        <a:spcAft>
          <a:spcPct val="0"/>
        </a:spcAft>
        <a:buClr>
          <a:schemeClr val="accent2"/>
        </a:buClr>
        <a:buSzPct val="90000"/>
        <a:buFont typeface="Wingdings" pitchFamily="-65" charset="2"/>
        <a:buChar char=""/>
        <a:defRPr b="1" kern="1200">
          <a:solidFill>
            <a:schemeClr val="bg1">
              <a:lumMod val="65000"/>
              <a:lumOff val="35000"/>
            </a:schemeClr>
          </a:solidFill>
          <a:effectLst>
            <a:outerShdw blurRad="50800" dist="50800" dir="2700000" algn="tl" rotWithShape="0">
              <a:schemeClr val="bg1">
                <a:alpha val="30000"/>
              </a:schemeClr>
            </a:outerShdw>
          </a:effectLst>
          <a:latin typeface="+mn-lt"/>
          <a:ea typeface="ＭＳ Ｐゴシック" pitchFamily="-108" charset="-128"/>
          <a:cs typeface="+mn-cs"/>
        </a:defRPr>
      </a:lvl4pPr>
      <a:lvl5pPr marL="1720850" indent="-349250" algn="l" rtl="0" eaLnBrk="0" fontAlgn="base" hangingPunct="0">
        <a:spcBef>
          <a:spcPct val="20000"/>
        </a:spcBef>
        <a:spcAft>
          <a:spcPct val="0"/>
        </a:spcAft>
        <a:buClr>
          <a:schemeClr val="accent1"/>
        </a:buClr>
        <a:buSzPct val="90000"/>
        <a:buFont typeface="Wingdings" pitchFamily="-65" charset="2"/>
        <a:buChar char=""/>
        <a:defRPr b="1" kern="1200">
          <a:solidFill>
            <a:schemeClr val="bg1">
              <a:lumMod val="65000"/>
              <a:lumOff val="35000"/>
            </a:schemeClr>
          </a:solidFill>
          <a:effectLst>
            <a:outerShdw blurRad="50800" dist="50800" dir="2700000" algn="tl" rotWithShape="0">
              <a:schemeClr val="bg1">
                <a:alpha val="30000"/>
              </a:schemeClr>
            </a:outerShdw>
          </a:effectLst>
          <a:latin typeface="+mn-lt"/>
          <a:ea typeface="ＭＳ Ｐゴシック" pitchFamily="-108"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6.png"/><Relationship Id="rId1" Type="http://schemas.microsoft.com/office/2007/relationships/media" Target="../media/media1.wav"/><Relationship Id="rId2" Type="http://schemas.openxmlformats.org/officeDocument/2006/relationships/audio" Target="../media/media1.wav"/></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tif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tif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tif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tif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2970" y="-27384"/>
            <a:ext cx="8034338" cy="2636838"/>
          </a:xfrm>
        </p:spPr>
        <p:txBody>
          <a:bodyPr>
            <a:normAutofit/>
          </a:bodyPr>
          <a:lstStyle/>
          <a:p>
            <a:pPr fontAlgn="auto">
              <a:spcAft>
                <a:spcPts val="0"/>
              </a:spcAft>
              <a:defRPr/>
            </a:pPr>
            <a:r>
              <a:rPr lang="en-US" dirty="0" smtClean="0"/>
              <a:t>CLIC electronics chapter</a:t>
            </a:r>
            <a:endParaRPr lang="en-US" dirty="0"/>
          </a:p>
        </p:txBody>
      </p:sp>
      <p:sp>
        <p:nvSpPr>
          <p:cNvPr id="3" name="Subtitle 2"/>
          <p:cNvSpPr>
            <a:spLocks noGrp="1"/>
          </p:cNvSpPr>
          <p:nvPr>
            <p:ph type="subTitle" idx="1"/>
          </p:nvPr>
        </p:nvSpPr>
        <p:spPr>
          <a:xfrm>
            <a:off x="0" y="2832234"/>
            <a:ext cx="9127308" cy="2023864"/>
          </a:xfrm>
        </p:spPr>
        <p:txBody>
          <a:bodyPr>
            <a:normAutofit/>
          </a:bodyPr>
          <a:lstStyle/>
          <a:p>
            <a:pPr fontAlgn="auto">
              <a:spcAft>
                <a:spcPts val="0"/>
              </a:spcAft>
              <a:defRPr/>
            </a:pPr>
            <a:r>
              <a:rPr lang="en-US" sz="2200" dirty="0" smtClean="0"/>
              <a:t>E. Van der </a:t>
            </a:r>
            <a:r>
              <a:rPr lang="en-US" sz="2200" dirty="0" err="1" smtClean="0"/>
              <a:t>Kraaij</a:t>
            </a:r>
            <a:r>
              <a:rPr lang="en-US" sz="2200" dirty="0" smtClean="0"/>
              <a:t>, L. </a:t>
            </a:r>
            <a:r>
              <a:rPr lang="en-US" sz="2200" dirty="0" err="1" smtClean="0"/>
              <a:t>Linssen</a:t>
            </a:r>
            <a:r>
              <a:rPr lang="en-US" sz="2200" dirty="0" smtClean="0"/>
              <a:t>, P. </a:t>
            </a:r>
            <a:r>
              <a:rPr lang="en-US" sz="2200" dirty="0" err="1" smtClean="0"/>
              <a:t>Roloff</a:t>
            </a:r>
            <a:r>
              <a:rPr lang="en-US" sz="2200" dirty="0" smtClean="0"/>
              <a:t>,</a:t>
            </a:r>
          </a:p>
          <a:p>
            <a:pPr fontAlgn="auto">
              <a:spcAft>
                <a:spcPts val="0"/>
              </a:spcAft>
              <a:defRPr/>
            </a:pPr>
            <a:r>
              <a:rPr lang="en-US" sz="2200" dirty="0" smtClean="0"/>
              <a:t>G. </a:t>
            </a:r>
            <a:r>
              <a:rPr lang="en-US" sz="2200" dirty="0" err="1" smtClean="0"/>
              <a:t>Blanchot</a:t>
            </a:r>
            <a:r>
              <a:rPr lang="en-US" sz="2200" dirty="0" smtClean="0"/>
              <a:t>, C. F. Rojas, P. V. </a:t>
            </a:r>
            <a:r>
              <a:rPr lang="en-US" sz="2200" dirty="0" err="1" smtClean="0"/>
              <a:t>Vyvre</a:t>
            </a:r>
            <a:r>
              <a:rPr lang="en-US" sz="2200" dirty="0" smtClean="0"/>
              <a:t>, J. </a:t>
            </a:r>
            <a:r>
              <a:rPr lang="en-US" sz="2200" dirty="0" err="1" smtClean="0"/>
              <a:t>Strube</a:t>
            </a:r>
            <a:r>
              <a:rPr lang="en-US" sz="2200" dirty="0" smtClean="0"/>
              <a:t>, X. </a:t>
            </a:r>
            <a:r>
              <a:rPr lang="en-US" sz="2200" dirty="0" err="1" smtClean="0"/>
              <a:t>Llopart</a:t>
            </a:r>
            <a:endParaRPr lang="en-US" sz="2200" dirty="0" smtClean="0"/>
          </a:p>
          <a:p>
            <a:pPr fontAlgn="auto">
              <a:spcAft>
                <a:spcPts val="0"/>
              </a:spcAft>
              <a:defRPr/>
            </a:pPr>
            <a:r>
              <a:rPr lang="en-US" sz="2200" dirty="0" smtClean="0"/>
              <a:t> presented by A. Kluge</a:t>
            </a:r>
          </a:p>
          <a:p>
            <a:pPr fontAlgn="auto">
              <a:spcAft>
                <a:spcPts val="0"/>
              </a:spcAft>
              <a:defRPr/>
            </a:pPr>
            <a:r>
              <a:rPr lang="en-US" sz="2200" dirty="0" smtClean="0"/>
              <a:t>October 19, 2011</a:t>
            </a:r>
            <a:endParaRPr lang="en-US" sz="2200" dirty="0"/>
          </a:p>
        </p:txBody>
      </p:sp>
    </p:spTree>
  </p:cSld>
  <p:clrMapOvr>
    <a:masterClrMapping/>
  </p:clrMapOvr>
  <p:transition xmlns:p14="http://schemas.microsoft.com/office/powerpoint/2010/main" advTm="0"/>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5 detector categories with similar readout specifications</a:t>
            </a:r>
          </a:p>
        </p:txBody>
      </p:sp>
      <p:sp>
        <p:nvSpPr>
          <p:cNvPr id="3" name="Content Placeholder 2"/>
          <p:cNvSpPr>
            <a:spLocks noGrp="1"/>
          </p:cNvSpPr>
          <p:nvPr>
            <p:ph idx="1"/>
          </p:nvPr>
        </p:nvSpPr>
        <p:spPr>
          <a:xfrm>
            <a:off x="457200" y="908720"/>
            <a:ext cx="8686800" cy="5832647"/>
          </a:xfrm>
        </p:spPr>
        <p:txBody>
          <a:bodyPr>
            <a:normAutofit fontScale="77500" lnSpcReduction="20000"/>
          </a:bodyPr>
          <a:lstStyle/>
          <a:p>
            <a:r>
              <a:rPr lang="en-US" dirty="0"/>
              <a:t>Silicon pixel </a:t>
            </a:r>
            <a:r>
              <a:rPr lang="en-US" dirty="0" smtClean="0"/>
              <a:t>detectors</a:t>
            </a:r>
          </a:p>
          <a:p>
            <a:pPr lvl="1"/>
            <a:r>
              <a:rPr lang="en-US" dirty="0"/>
              <a:t>A</a:t>
            </a:r>
            <a:r>
              <a:rPr lang="en-US" dirty="0" smtClean="0"/>
              <a:t>rrival </a:t>
            </a:r>
            <a:r>
              <a:rPr lang="en-US" dirty="0"/>
              <a:t>time for 1 hit readout per train</a:t>
            </a:r>
          </a:p>
          <a:p>
            <a:pPr lvl="1"/>
            <a:r>
              <a:rPr lang="en-US" dirty="0" smtClean="0"/>
              <a:t>Zero suppression</a:t>
            </a:r>
            <a:endParaRPr lang="en-US" dirty="0"/>
          </a:p>
          <a:p>
            <a:r>
              <a:rPr lang="en-US" dirty="0"/>
              <a:t>Silicon strip </a:t>
            </a:r>
            <a:r>
              <a:rPr lang="en-US" dirty="0" smtClean="0"/>
              <a:t>detectors</a:t>
            </a:r>
          </a:p>
          <a:p>
            <a:pPr lvl="1"/>
            <a:r>
              <a:rPr lang="en-US" dirty="0"/>
              <a:t>Arrival time for &gt;1 hits per train</a:t>
            </a:r>
          </a:p>
          <a:p>
            <a:pPr lvl="1"/>
            <a:r>
              <a:rPr lang="en-US" dirty="0"/>
              <a:t>Sampling of  pulse at regular interval </a:t>
            </a:r>
            <a:endParaRPr lang="en-US" dirty="0" smtClean="0"/>
          </a:p>
          <a:p>
            <a:pPr lvl="1"/>
            <a:r>
              <a:rPr lang="en-US" dirty="0" smtClean="0"/>
              <a:t>No </a:t>
            </a:r>
            <a:r>
              <a:rPr lang="en-US" dirty="0"/>
              <a:t>zero suppression due to the large </a:t>
            </a:r>
            <a:r>
              <a:rPr lang="en-US" dirty="0" smtClean="0"/>
              <a:t>occupancies</a:t>
            </a:r>
          </a:p>
          <a:p>
            <a:r>
              <a:rPr lang="en-US" dirty="0" smtClean="0"/>
              <a:t>TPC</a:t>
            </a:r>
          </a:p>
          <a:p>
            <a:pPr lvl="1"/>
            <a:r>
              <a:rPr lang="en-US" dirty="0" smtClean="0"/>
              <a:t>Analog </a:t>
            </a:r>
            <a:r>
              <a:rPr lang="en-US" dirty="0"/>
              <a:t>pad readout for 1000 voxels per channel</a:t>
            </a:r>
          </a:p>
          <a:p>
            <a:r>
              <a:rPr lang="en-US" dirty="0"/>
              <a:t>Calorimeters</a:t>
            </a:r>
          </a:p>
          <a:p>
            <a:pPr lvl="1"/>
            <a:r>
              <a:rPr lang="en-US" dirty="0"/>
              <a:t>Arrival time for &gt;1 hits per train</a:t>
            </a:r>
          </a:p>
          <a:p>
            <a:pPr lvl="1"/>
            <a:r>
              <a:rPr lang="en-US" dirty="0"/>
              <a:t>Sampling of  pulse at regular interval </a:t>
            </a:r>
          </a:p>
          <a:p>
            <a:pPr lvl="1"/>
            <a:r>
              <a:rPr lang="en-US" dirty="0" smtClean="0"/>
              <a:t>Pulse </a:t>
            </a:r>
            <a:r>
              <a:rPr lang="en-US" dirty="0"/>
              <a:t>heights higher than strip detectors </a:t>
            </a:r>
            <a:r>
              <a:rPr lang="en-US" dirty="0">
                <a:sym typeface="Wingdings"/>
              </a:rPr>
              <a:t> </a:t>
            </a:r>
            <a:r>
              <a:rPr lang="en-US" dirty="0"/>
              <a:t>time resolution</a:t>
            </a:r>
            <a:endParaRPr lang="en-US" dirty="0" smtClean="0"/>
          </a:p>
          <a:p>
            <a:pPr lvl="1"/>
            <a:r>
              <a:rPr lang="en-US" dirty="0"/>
              <a:t>No zero suppression</a:t>
            </a:r>
          </a:p>
          <a:p>
            <a:r>
              <a:rPr lang="en-US" dirty="0" err="1"/>
              <a:t>Muon</a:t>
            </a:r>
            <a:r>
              <a:rPr lang="en-US" dirty="0"/>
              <a:t> </a:t>
            </a:r>
            <a:r>
              <a:rPr lang="en-US" dirty="0" smtClean="0"/>
              <a:t>detectors</a:t>
            </a:r>
          </a:p>
          <a:p>
            <a:pPr lvl="1"/>
            <a:r>
              <a:rPr lang="en-US" dirty="0" smtClean="0"/>
              <a:t>Digital </a:t>
            </a:r>
            <a:r>
              <a:rPr lang="en-US" dirty="0"/>
              <a:t>readout of &gt; 1 hits per train with a multi-hit TDC</a:t>
            </a:r>
          </a:p>
          <a:p>
            <a:pPr lvl="1"/>
            <a:r>
              <a:rPr lang="en-US" dirty="0"/>
              <a:t>Zero suppression</a:t>
            </a:r>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10</a:t>
            </a:fld>
            <a:endParaRPr lang="en-US"/>
          </a:p>
        </p:txBody>
      </p:sp>
    </p:spTree>
    <p:extLst>
      <p:ext uri="{BB962C8B-B14F-4D97-AF65-F5344CB8AC3E}">
        <p14:creationId xmlns:p14="http://schemas.microsoft.com/office/powerpoint/2010/main" val="1560829809"/>
      </p:ext>
    </p:extLst>
  </p:cSld>
  <p:clrMapOvr>
    <a:masterClrMapping/>
  </p:clrMapOvr>
  <mc:AlternateContent xmlns:mc="http://schemas.openxmlformats.org/markup-compatibility/2006">
    <mc:Choice xmlns:p14="http://schemas.microsoft.com/office/powerpoint/2010/main" Requires="p14">
      <p:transition spd="slow" p14:dur="2000" advTm="101640"/>
    </mc:Choice>
    <mc:Fallback>
      <p:transition xmlns:p14="http://schemas.microsoft.com/office/powerpoint/2010/main" spd="slow" advTm="10164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1"/>
          </p:nvPr>
        </p:nvSpPr>
        <p:spPr/>
        <p:txBody>
          <a:bodyPr/>
          <a:lstStyle/>
          <a:p>
            <a:pPr>
              <a:defRPr/>
            </a:pPr>
            <a:r>
              <a:rPr lang="en-US" smtClean="0"/>
              <a:t>A. Kluge</a:t>
            </a:r>
            <a:endParaRPr lang="en-US"/>
          </a:p>
        </p:txBody>
      </p:sp>
      <p:pic>
        <p:nvPicPr>
          <p:cNvPr id="7" name="Picture 6" descr="tmp.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20" y="-15082"/>
            <a:ext cx="9144000" cy="6873081"/>
          </a:xfrm>
          <a:prstGeom prst="rect">
            <a:avLst/>
          </a:prstGeom>
        </p:spPr>
      </p:pic>
      <p:sp>
        <p:nvSpPr>
          <p:cNvPr id="5" name="Slide Number Placeholder 4"/>
          <p:cNvSpPr>
            <a:spLocks noGrp="1"/>
          </p:cNvSpPr>
          <p:nvPr>
            <p:ph type="sldNum" sz="quarter" idx="12"/>
          </p:nvPr>
        </p:nvSpPr>
        <p:spPr/>
        <p:txBody>
          <a:bodyPr/>
          <a:lstStyle/>
          <a:p>
            <a:pPr>
              <a:defRPr/>
            </a:pPr>
            <a:fld id="{59385AB4-D505-9B42-86A0-7093501D6C0B}" type="slidenum">
              <a:rPr lang="en-US"/>
              <a:pPr>
                <a:defRPr/>
              </a:pPr>
              <a:t>11</a:t>
            </a:fld>
            <a:endParaRPr lang="en-US"/>
          </a:p>
        </p:txBody>
      </p:sp>
      <p:sp>
        <p:nvSpPr>
          <p:cNvPr id="8" name="TextBox 7"/>
          <p:cNvSpPr txBox="1"/>
          <p:nvPr/>
        </p:nvSpPr>
        <p:spPr>
          <a:xfrm>
            <a:off x="4716016" y="6362164"/>
            <a:ext cx="4248472" cy="523220"/>
          </a:xfrm>
          <a:prstGeom prst="rect">
            <a:avLst/>
          </a:prstGeom>
          <a:noFill/>
        </p:spPr>
        <p:txBody>
          <a:bodyPr wrap="square" rtlCol="0">
            <a:spAutoFit/>
          </a:bodyPr>
          <a:lstStyle/>
          <a:p>
            <a:pPr algn="r"/>
            <a:r>
              <a:rPr lang="en-US" sz="1400">
                <a:solidFill>
                  <a:schemeClr val="bg1"/>
                </a:solidFill>
              </a:rPr>
              <a:t>Safety factor 2/5 for </a:t>
            </a:r>
          </a:p>
          <a:p>
            <a:pPr algn="r"/>
            <a:r>
              <a:rPr lang="en-US" sz="1400">
                <a:solidFill>
                  <a:schemeClr val="bg1"/>
                </a:solidFill>
              </a:rPr>
              <a:t>incoherent pairs/</a:t>
            </a:r>
            <a:r>
              <a:rPr lang="el-GR" sz="1400">
                <a:solidFill>
                  <a:srgbClr val="000000"/>
                </a:solidFill>
              </a:rPr>
              <a:t>γγ</a:t>
            </a:r>
            <a:r>
              <a:rPr lang="en-US" sz="1400">
                <a:solidFill>
                  <a:srgbClr val="000000"/>
                </a:solidFill>
              </a:rPr>
              <a:t> to hadrons, TPC no safety</a:t>
            </a:r>
            <a:endParaRPr lang="en-US" sz="1400">
              <a:solidFill>
                <a:srgbClr val="000000"/>
              </a:solidFill>
            </a:endParaRPr>
          </a:p>
        </p:txBody>
      </p:sp>
    </p:spTree>
    <p:extLst>
      <p:ext uri="{BB962C8B-B14F-4D97-AF65-F5344CB8AC3E}">
        <p14:creationId xmlns:p14="http://schemas.microsoft.com/office/powerpoint/2010/main" val="850122185"/>
      </p:ext>
    </p:extLst>
  </p:cSld>
  <p:clrMapOvr>
    <a:masterClrMapping/>
  </p:clrMapOvr>
  <mc:AlternateContent xmlns:mc="http://schemas.openxmlformats.org/markup-compatibility/2006">
    <mc:Choice xmlns:p14="http://schemas.microsoft.com/office/powerpoint/2010/main" Requires="p14">
      <p:transition spd="slow" p14:dur="2000" advTm="163713"/>
    </mc:Choice>
    <mc:Fallback>
      <p:transition xmlns:p14="http://schemas.microsoft.com/office/powerpoint/2010/main" spd="slow" advTm="163713"/>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sub detectors</a:t>
            </a:r>
            <a:endParaRPr lang="en-US"/>
          </a:p>
        </p:txBody>
      </p:sp>
      <p:sp>
        <p:nvSpPr>
          <p:cNvPr id="3" name="Content Placeholder 2"/>
          <p:cNvSpPr>
            <a:spLocks noGrp="1"/>
          </p:cNvSpPr>
          <p:nvPr>
            <p:ph idx="1"/>
          </p:nvPr>
        </p:nvSpPr>
        <p:spPr/>
        <p:txBody>
          <a:bodyPr>
            <a:normAutofit fontScale="92500" lnSpcReduction="10000"/>
          </a:bodyPr>
          <a:lstStyle/>
          <a:p>
            <a:r>
              <a:rPr lang="en-US" dirty="0"/>
              <a:t>Readout studies for </a:t>
            </a:r>
            <a:r>
              <a:rPr lang="en-US" dirty="0" err="1"/>
              <a:t>subdetectors</a:t>
            </a:r>
            <a:r>
              <a:rPr lang="en-US" dirty="0"/>
              <a:t> just started</a:t>
            </a:r>
            <a:endParaRPr lang="en-US" dirty="0" smtClean="0"/>
          </a:p>
          <a:p>
            <a:r>
              <a:rPr lang="en-US" dirty="0"/>
              <a:t>Implementation schemes based on LHC, ILC, other developments</a:t>
            </a:r>
          </a:p>
          <a:p>
            <a:r>
              <a:rPr lang="en-US" dirty="0"/>
              <a:t>Illustration of feasibility</a:t>
            </a:r>
            <a:endParaRPr lang="en-US" dirty="0" smtClean="0"/>
          </a:p>
          <a:p>
            <a:r>
              <a:rPr lang="en-US" dirty="0"/>
              <a:t>examples</a:t>
            </a:r>
          </a:p>
          <a:p>
            <a:pPr lvl="1"/>
            <a:r>
              <a:rPr lang="en-US" dirty="0"/>
              <a:t> pixel detector</a:t>
            </a:r>
          </a:p>
          <a:p>
            <a:pPr lvl="1"/>
            <a:r>
              <a:rPr lang="en-US" dirty="0"/>
              <a:t> TPC </a:t>
            </a:r>
          </a:p>
          <a:p>
            <a:pPr lvl="1"/>
            <a:r>
              <a:rPr lang="en-US" dirty="0" err="1"/>
              <a:t>Calorimeter</a:t>
            </a:r>
            <a:endParaRPr lang="en-US" dirty="0"/>
          </a:p>
          <a:p>
            <a:r>
              <a:rPr lang="en-US" dirty="0"/>
              <a:t>accommodate up to 5 hits per train in high-occupancy regions </a:t>
            </a:r>
          </a:p>
          <a:p>
            <a:r>
              <a:rPr lang="en-US" dirty="0"/>
              <a:t>Currently, some regions show occupancies exceeding this value </a:t>
            </a:r>
            <a:r>
              <a:rPr lang="en-US" dirty="0">
                <a:sym typeface="Wingdings"/>
              </a:rPr>
              <a:t></a:t>
            </a:r>
            <a:r>
              <a:rPr lang="en-US" dirty="0"/>
              <a:t>further detector </a:t>
            </a:r>
            <a:r>
              <a:rPr lang="en-US" dirty="0" err="1"/>
              <a:t>optimisation</a:t>
            </a:r>
            <a:r>
              <a:rPr lang="en-US" dirty="0"/>
              <a:t> in the next project phase.</a:t>
            </a:r>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12</a:t>
            </a:fld>
            <a:endParaRPr lang="en-US"/>
          </a:p>
        </p:txBody>
      </p:sp>
    </p:spTree>
    <p:extLst>
      <p:ext uri="{BB962C8B-B14F-4D97-AF65-F5344CB8AC3E}">
        <p14:creationId xmlns:p14="http://schemas.microsoft.com/office/powerpoint/2010/main" val="2263704154"/>
      </p:ext>
    </p:extLst>
  </p:cSld>
  <p:clrMapOvr>
    <a:masterClrMapping/>
  </p:clrMapOvr>
  <mc:AlternateContent xmlns:mc="http://schemas.openxmlformats.org/markup-compatibility/2006">
    <mc:Choice xmlns:p14="http://schemas.microsoft.com/office/powerpoint/2010/main" Requires="p14">
      <p:transition spd="slow" p14:dur="2000" advTm="45461"/>
    </mc:Choice>
    <mc:Fallback>
      <p:transition xmlns:p14="http://schemas.microsoft.com/office/powerpoint/2010/main" spd="slow" advTm="45461"/>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Implementation Example: Pixel </a:t>
            </a:r>
            <a:r>
              <a:rPr lang="en-US" sz="3200" dirty="0" smtClean="0"/>
              <a:t>Detector</a:t>
            </a:r>
            <a:endParaRPr lang="en-US" sz="3200" dirty="0"/>
          </a:p>
        </p:txBody>
      </p:sp>
      <p:sp>
        <p:nvSpPr>
          <p:cNvPr id="3" name="Content Placeholder 2"/>
          <p:cNvSpPr>
            <a:spLocks noGrp="1"/>
          </p:cNvSpPr>
          <p:nvPr>
            <p:ph idx="1"/>
          </p:nvPr>
        </p:nvSpPr>
        <p:spPr/>
        <p:txBody>
          <a:bodyPr>
            <a:normAutofit/>
          </a:bodyPr>
          <a:lstStyle/>
          <a:p>
            <a:r>
              <a:rPr lang="en-US" dirty="0" smtClean="0"/>
              <a:t>single </a:t>
            </a:r>
            <a:r>
              <a:rPr lang="en-US" dirty="0"/>
              <a:t>point resolution: ≈3 </a:t>
            </a:r>
            <a:r>
              <a:rPr lang="en-US" dirty="0" err="1" smtClean="0"/>
              <a:t>μm</a:t>
            </a:r>
            <a:endParaRPr lang="en-US" dirty="0" smtClean="0"/>
          </a:p>
          <a:p>
            <a:r>
              <a:rPr lang="en-US" dirty="0" smtClean="0"/>
              <a:t>timing </a:t>
            </a:r>
            <a:r>
              <a:rPr lang="en-US" dirty="0"/>
              <a:t>precision: 5-10 ns. </a:t>
            </a:r>
            <a:endParaRPr lang="en-US" dirty="0" smtClean="0"/>
          </a:p>
          <a:p>
            <a:r>
              <a:rPr lang="en-US" dirty="0" smtClean="0"/>
              <a:t>pixel </a:t>
            </a:r>
            <a:r>
              <a:rPr lang="en-US" dirty="0"/>
              <a:t>sizes: 20 </a:t>
            </a:r>
            <a:r>
              <a:rPr lang="en-US" dirty="0" err="1"/>
              <a:t>μm</a:t>
            </a:r>
            <a:r>
              <a:rPr lang="en-US" dirty="0"/>
              <a:t> × 20 </a:t>
            </a:r>
            <a:r>
              <a:rPr lang="en-US" dirty="0" err="1" smtClean="0"/>
              <a:t>μm</a:t>
            </a:r>
            <a:endParaRPr lang="en-US" dirty="0" smtClean="0"/>
          </a:p>
          <a:p>
            <a:r>
              <a:rPr lang="en-US" dirty="0" smtClean="0"/>
              <a:t>material </a:t>
            </a:r>
            <a:r>
              <a:rPr lang="en-US" dirty="0"/>
              <a:t>budget: </a:t>
            </a:r>
            <a:r>
              <a:rPr lang="en-US" dirty="0" smtClean="0"/>
              <a:t>0.2</a:t>
            </a:r>
            <a:r>
              <a:rPr lang="en-US" dirty="0"/>
              <a:t>% </a:t>
            </a:r>
            <a:r>
              <a:rPr lang="en-US" dirty="0" smtClean="0"/>
              <a:t>X0 </a:t>
            </a:r>
            <a:r>
              <a:rPr lang="en-US" dirty="0"/>
              <a:t>per layer. </a:t>
            </a:r>
            <a:endParaRPr lang="en-US" dirty="0" smtClean="0"/>
          </a:p>
          <a:p>
            <a:r>
              <a:rPr lang="en-US" dirty="0" smtClean="0"/>
              <a:t>Power </a:t>
            </a:r>
            <a:r>
              <a:rPr lang="en-US" dirty="0"/>
              <a:t>dissipation: </a:t>
            </a:r>
            <a:r>
              <a:rPr lang="en-US" dirty="0" smtClean="0"/>
              <a:t>50 </a:t>
            </a:r>
            <a:r>
              <a:rPr lang="en-US" dirty="0" err="1"/>
              <a:t>mW</a:t>
            </a:r>
            <a:r>
              <a:rPr lang="en-US" dirty="0"/>
              <a:t>/cm</a:t>
            </a:r>
            <a:r>
              <a:rPr lang="en-US" baseline="30000" dirty="0"/>
              <a:t>2</a:t>
            </a:r>
            <a:r>
              <a:rPr lang="en-US" dirty="0"/>
              <a:t> with power pulsing </a:t>
            </a:r>
            <a:endParaRPr lang="en-US" dirty="0" smtClean="0"/>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13</a:t>
            </a:fld>
            <a:endParaRPr lang="en-US"/>
          </a:p>
        </p:txBody>
      </p:sp>
      <p:pic>
        <p:nvPicPr>
          <p:cNvPr id="5" name="Sound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2124744" y="1268760"/>
            <a:ext cx="812800" cy="812800"/>
          </a:xfrm>
          <a:prstGeom prst="rect">
            <a:avLst/>
          </a:prstGeom>
        </p:spPr>
      </p:pic>
    </p:spTree>
    <p:extLst>
      <p:ext uri="{BB962C8B-B14F-4D97-AF65-F5344CB8AC3E}">
        <p14:creationId xmlns:p14="http://schemas.microsoft.com/office/powerpoint/2010/main" val="2709500545"/>
      </p:ext>
    </p:extLst>
  </p:cSld>
  <p:clrMapOvr>
    <a:masterClrMapping/>
  </p:clrMapOvr>
  <mc:AlternateContent xmlns:mc="http://schemas.openxmlformats.org/markup-compatibility/2006">
    <mc:Choice xmlns:p14="http://schemas.microsoft.com/office/powerpoint/2010/main" Requires="p14">
      <p:transition spd="slow" p14:dur="2000" advTm="52872"/>
    </mc:Choice>
    <mc:Fallback>
      <p:transition xmlns:p14="http://schemas.microsoft.com/office/powerpoint/2010/main" spd="slow" advTm="52872"/>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Implementation Example: Pixel Detector</a:t>
            </a:r>
          </a:p>
        </p:txBody>
      </p:sp>
      <p:sp>
        <p:nvSpPr>
          <p:cNvPr id="3" name="Content Placeholder 2"/>
          <p:cNvSpPr>
            <a:spLocks noGrp="1"/>
          </p:cNvSpPr>
          <p:nvPr>
            <p:ph idx="1"/>
          </p:nvPr>
        </p:nvSpPr>
        <p:spPr/>
        <p:txBody>
          <a:bodyPr>
            <a:normAutofit fontScale="92500" lnSpcReduction="10000"/>
          </a:bodyPr>
          <a:lstStyle/>
          <a:p>
            <a:r>
              <a:rPr lang="en-US" dirty="0" smtClean="0"/>
              <a:t>several </a:t>
            </a:r>
            <a:r>
              <a:rPr lang="en-US" dirty="0"/>
              <a:t>technologies considered </a:t>
            </a:r>
          </a:p>
          <a:p>
            <a:pPr lvl="1"/>
            <a:r>
              <a:rPr lang="en-US" dirty="0" smtClean="0">
                <a:sym typeface="Wingdings"/>
              </a:rPr>
              <a:t> </a:t>
            </a:r>
            <a:r>
              <a:rPr lang="en-US" dirty="0" smtClean="0"/>
              <a:t>example </a:t>
            </a:r>
            <a:r>
              <a:rPr lang="en-US" dirty="0"/>
              <a:t>based on a hybrid pixel detector and Timepix1 </a:t>
            </a:r>
            <a:r>
              <a:rPr lang="en-US" dirty="0" smtClean="0"/>
              <a:t>ASIC</a:t>
            </a:r>
          </a:p>
          <a:p>
            <a:r>
              <a:rPr lang="en-US" dirty="0"/>
              <a:t>ASIC</a:t>
            </a:r>
            <a:r>
              <a:rPr lang="en-US" dirty="0" smtClean="0"/>
              <a:t> </a:t>
            </a:r>
            <a:r>
              <a:rPr lang="en-US" dirty="0"/>
              <a:t>512×512 pixels with 20 </a:t>
            </a:r>
            <a:r>
              <a:rPr lang="en-US" dirty="0" err="1"/>
              <a:t>μm</a:t>
            </a:r>
            <a:r>
              <a:rPr lang="en-US" dirty="0"/>
              <a:t> × 20 </a:t>
            </a:r>
            <a:r>
              <a:rPr lang="en-US" dirty="0" err="1" smtClean="0"/>
              <a:t>μm</a:t>
            </a:r>
            <a:endParaRPr lang="en-US" dirty="0" smtClean="0"/>
          </a:p>
          <a:p>
            <a:pPr lvl="1"/>
            <a:r>
              <a:rPr lang="en-US" dirty="0" smtClean="0"/>
              <a:t> each pixel</a:t>
            </a:r>
          </a:p>
          <a:p>
            <a:pPr lvl="2"/>
            <a:r>
              <a:rPr lang="en-US" dirty="0"/>
              <a:t>4 bit arrival time measurement (16 time-slices of 10 ns)</a:t>
            </a:r>
            <a:endParaRPr lang="en-US" dirty="0" smtClean="0"/>
          </a:p>
          <a:p>
            <a:pPr lvl="2"/>
            <a:r>
              <a:rPr lang="en-US" dirty="0"/>
              <a:t>4 bits Time-Over-Threshold (TOT) measurements</a:t>
            </a:r>
            <a:endParaRPr lang="en-US" dirty="0" smtClean="0"/>
          </a:p>
          <a:p>
            <a:pPr lvl="2"/>
            <a:r>
              <a:rPr lang="en-US" dirty="0" smtClean="0"/>
              <a:t>clock = time binning of 10 ns (100 MHz)</a:t>
            </a:r>
          </a:p>
          <a:p>
            <a:pPr lvl="1"/>
            <a:r>
              <a:rPr lang="en-US" dirty="0" smtClean="0"/>
              <a:t>Zero</a:t>
            </a:r>
            <a:r>
              <a:rPr lang="en-US" dirty="0"/>
              <a:t>- suppressed data readout between trains</a:t>
            </a:r>
            <a:endParaRPr lang="en-US" dirty="0" smtClean="0"/>
          </a:p>
          <a:p>
            <a:pPr lvl="1"/>
            <a:r>
              <a:rPr lang="en-US" dirty="0"/>
              <a:t>Vertex Barrel:</a:t>
            </a:r>
          </a:p>
          <a:p>
            <a:pPr lvl="2"/>
            <a:r>
              <a:rPr lang="en-US" dirty="0" smtClean="0"/>
              <a:t>Occupancy 1</a:t>
            </a:r>
            <a:r>
              <a:rPr lang="en-US" dirty="0"/>
              <a:t>%, </a:t>
            </a:r>
            <a:r>
              <a:rPr lang="en-US" dirty="0" smtClean="0">
                <a:sym typeface="Wingdings"/>
              </a:rPr>
              <a:t> </a:t>
            </a:r>
            <a:r>
              <a:rPr lang="en-US" dirty="0" smtClean="0"/>
              <a:t>56 </a:t>
            </a:r>
            <a:r>
              <a:rPr lang="en-US" dirty="0"/>
              <a:t>Megabytes per bunch train</a:t>
            </a:r>
          </a:p>
          <a:p>
            <a:pPr lvl="1"/>
            <a:r>
              <a:rPr lang="en-US" dirty="0"/>
              <a:t>≤  65 nm CMOS technology</a:t>
            </a:r>
            <a:endParaRPr lang="en-US" dirty="0" smtClean="0"/>
          </a:p>
          <a:p>
            <a:pPr lvl="1"/>
            <a:r>
              <a:rPr lang="en-US" sz="800" dirty="0"/>
              <a:t>Offline, the combination of the arrival time information and the time-over-threshold pulse width allows to derive precise arrival time information with time-walk correction </a:t>
            </a:r>
          </a:p>
          <a:p>
            <a:pPr lvl="1"/>
            <a:r>
              <a:rPr lang="en-US" sz="800" dirty="0"/>
              <a:t>The absolute time reference will be given by the time interval from particle arrival to the end of the bunch train. Thus the end of bunch train signal needs to be sent to all pixels with a controlled skew (below 1 ns) in order to ensure the requested time resolution. With such an architecture the reference clock can be distributed as a pixel-by-pixel inverted clock network which </a:t>
            </a:r>
            <a:r>
              <a:rPr lang="en-US" sz="800" dirty="0" err="1"/>
              <a:t>minimises</a:t>
            </a:r>
            <a:r>
              <a:rPr lang="en-US" sz="800" dirty="0"/>
              <a:t> coupling and digital  power consumption as demonstrated in the Timepix1 chip</a:t>
            </a:r>
            <a:endParaRPr lang="en-US" sz="800" dirty="0" smtClean="0"/>
          </a:p>
          <a:p>
            <a:pPr lvl="1"/>
            <a:r>
              <a:rPr lang="en-US" sz="800" dirty="0" smtClean="0"/>
              <a:t>Recently </a:t>
            </a:r>
            <a:r>
              <a:rPr lang="en-US" sz="800" dirty="0"/>
              <a:t>a complete front-end in 65 nm technology was produced in order to evaluate this CMOS technology node.</a:t>
            </a:r>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14</a:t>
            </a:fld>
            <a:endParaRPr lang="en-US"/>
          </a:p>
        </p:txBody>
      </p:sp>
    </p:spTree>
    <p:extLst>
      <p:ext uri="{BB962C8B-B14F-4D97-AF65-F5344CB8AC3E}">
        <p14:creationId xmlns:p14="http://schemas.microsoft.com/office/powerpoint/2010/main" val="3985635983"/>
      </p:ext>
    </p:extLst>
  </p:cSld>
  <p:clrMapOvr>
    <a:masterClrMapping/>
  </p:clrMapOvr>
  <mc:AlternateContent xmlns:mc="http://schemas.openxmlformats.org/markup-compatibility/2006">
    <mc:Choice xmlns:p14="http://schemas.microsoft.com/office/powerpoint/2010/main" Requires="p14">
      <p:transition spd="slow" p14:dur="2000" advTm="74210"/>
    </mc:Choice>
    <mc:Fallback>
      <p:transition xmlns:p14="http://schemas.microsoft.com/office/powerpoint/2010/main" spd="slow" advTm="7421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Implementation Example: Pixel Detector</a:t>
            </a:r>
            <a:endParaRPr lang="en-US" sz="3200"/>
          </a:p>
        </p:txBody>
      </p:sp>
      <p:sp>
        <p:nvSpPr>
          <p:cNvPr id="3" name="Content Placeholder 2"/>
          <p:cNvSpPr>
            <a:spLocks noGrp="1"/>
          </p:cNvSpPr>
          <p:nvPr>
            <p:ph idx="1"/>
          </p:nvPr>
        </p:nvSpPr>
        <p:spPr/>
        <p:txBody>
          <a:bodyPr>
            <a:normAutofit fontScale="92500" lnSpcReduction="20000"/>
          </a:bodyPr>
          <a:lstStyle/>
          <a:p>
            <a:r>
              <a:rPr lang="en-US" dirty="0"/>
              <a:t>Analog circuitry </a:t>
            </a:r>
            <a:r>
              <a:rPr lang="en-US" dirty="0" smtClean="0"/>
              <a:t>dominant </a:t>
            </a:r>
            <a:r>
              <a:rPr lang="en-US" dirty="0"/>
              <a:t>power </a:t>
            </a:r>
            <a:r>
              <a:rPr lang="en-US" dirty="0" smtClean="0"/>
              <a:t>consumer</a:t>
            </a:r>
          </a:p>
          <a:p>
            <a:pPr lvl="1"/>
            <a:r>
              <a:rPr lang="en-US" dirty="0"/>
              <a:t>E</a:t>
            </a:r>
            <a:r>
              <a:rPr lang="en-US" dirty="0" smtClean="0"/>
              <a:t>xpected </a:t>
            </a:r>
            <a:r>
              <a:rPr lang="en-US" dirty="0"/>
              <a:t>power of 10 </a:t>
            </a:r>
            <a:r>
              <a:rPr lang="en-US" dirty="0" err="1"/>
              <a:t>μW</a:t>
            </a:r>
            <a:r>
              <a:rPr lang="en-US" dirty="0"/>
              <a:t>/pixel </a:t>
            </a:r>
            <a:r>
              <a:rPr lang="en-US" dirty="0" smtClean="0">
                <a:sym typeface="Wingdings"/>
              </a:rPr>
              <a:t> </a:t>
            </a:r>
            <a:r>
              <a:rPr lang="en-US" dirty="0" smtClean="0"/>
              <a:t>2.5 </a:t>
            </a:r>
            <a:r>
              <a:rPr lang="en-US" dirty="0"/>
              <a:t>W/cm</a:t>
            </a:r>
            <a:r>
              <a:rPr lang="en-US" baseline="30000" dirty="0"/>
              <a:t>2</a:t>
            </a:r>
            <a:endParaRPr lang="en-US" dirty="0" smtClean="0"/>
          </a:p>
          <a:p>
            <a:r>
              <a:rPr lang="en-US" dirty="0" smtClean="0"/>
              <a:t>power pulsing </a:t>
            </a:r>
            <a:r>
              <a:rPr lang="en-US" dirty="0"/>
              <a:t>factor of ≈50 </a:t>
            </a:r>
            <a:r>
              <a:rPr lang="en-US" dirty="0">
                <a:sym typeface="Wingdings"/>
              </a:rPr>
              <a:t> </a:t>
            </a:r>
            <a:r>
              <a:rPr lang="en-US" dirty="0"/>
              <a:t>50 </a:t>
            </a:r>
            <a:r>
              <a:rPr lang="en-US" dirty="0" err="1"/>
              <a:t>mW</a:t>
            </a:r>
            <a:r>
              <a:rPr lang="en-US" dirty="0"/>
              <a:t>/cm</a:t>
            </a:r>
            <a:r>
              <a:rPr lang="en-US" baseline="30000" dirty="0"/>
              <a:t>2</a:t>
            </a:r>
            <a:endParaRPr lang="en-US" dirty="0"/>
          </a:p>
          <a:p>
            <a:pPr lvl="1"/>
            <a:r>
              <a:rPr lang="en-US" dirty="0"/>
              <a:t>analog part </a:t>
            </a:r>
            <a:r>
              <a:rPr lang="en-US" dirty="0" smtClean="0"/>
              <a:t>on during </a:t>
            </a:r>
            <a:r>
              <a:rPr lang="en-US" dirty="0"/>
              <a:t>40 </a:t>
            </a:r>
            <a:r>
              <a:rPr lang="en-US" dirty="0" err="1"/>
              <a:t>μs</a:t>
            </a:r>
            <a:r>
              <a:rPr lang="en-US" dirty="0"/>
              <a:t> per bunch train</a:t>
            </a:r>
            <a:endParaRPr lang="en-US" dirty="0" smtClean="0"/>
          </a:p>
          <a:p>
            <a:pPr lvl="1"/>
            <a:r>
              <a:rPr lang="en-US" dirty="0" smtClean="0"/>
              <a:t>digital </a:t>
            </a:r>
            <a:r>
              <a:rPr lang="en-US" dirty="0"/>
              <a:t>part on ~ 400 </a:t>
            </a:r>
            <a:r>
              <a:rPr lang="en-US" dirty="0" err="1"/>
              <a:t>μs</a:t>
            </a:r>
            <a:endParaRPr lang="en-US" dirty="0" smtClean="0"/>
          </a:p>
          <a:p>
            <a:r>
              <a:rPr lang="en-US" dirty="0" smtClean="0"/>
              <a:t>Data flow</a:t>
            </a:r>
          </a:p>
          <a:p>
            <a:pPr lvl="1"/>
            <a:r>
              <a:rPr lang="en-US" dirty="0" smtClean="0">
                <a:sym typeface="Wingdings"/>
              </a:rPr>
              <a:t> </a:t>
            </a:r>
            <a:r>
              <a:rPr lang="en-US" dirty="0"/>
              <a:t>50 </a:t>
            </a:r>
            <a:r>
              <a:rPr lang="en-US" dirty="0" err="1"/>
              <a:t>Mbyte</a:t>
            </a:r>
            <a:r>
              <a:rPr lang="en-US" dirty="0"/>
              <a:t>/</a:t>
            </a:r>
            <a:r>
              <a:rPr lang="en-US" dirty="0" smtClean="0"/>
              <a:t>s </a:t>
            </a:r>
            <a:r>
              <a:rPr lang="en-US" dirty="0"/>
              <a:t>instantaneous data transfer rate </a:t>
            </a:r>
            <a:r>
              <a:rPr lang="en-US" dirty="0" smtClean="0"/>
              <a:t>during </a:t>
            </a:r>
            <a:r>
              <a:rPr lang="en-US" dirty="0"/>
              <a:t>digital power-on time</a:t>
            </a:r>
          </a:p>
          <a:p>
            <a:r>
              <a:rPr lang="en-US" dirty="0"/>
              <a:t>Material budget</a:t>
            </a:r>
          </a:p>
          <a:p>
            <a:pPr lvl="1"/>
            <a:r>
              <a:rPr lang="en-US" dirty="0" smtClean="0"/>
              <a:t>sensor </a:t>
            </a:r>
            <a:r>
              <a:rPr lang="en-US" dirty="0"/>
              <a:t>thickness </a:t>
            </a:r>
          </a:p>
          <a:p>
            <a:pPr lvl="2"/>
            <a:r>
              <a:rPr lang="en-US" dirty="0" smtClean="0">
                <a:sym typeface="Wingdings"/>
              </a:rPr>
              <a:t> </a:t>
            </a:r>
            <a:r>
              <a:rPr lang="en-US" dirty="0" smtClean="0"/>
              <a:t>minimum </a:t>
            </a:r>
            <a:r>
              <a:rPr lang="en-US" dirty="0"/>
              <a:t>detectable charge, </a:t>
            </a:r>
            <a:r>
              <a:rPr lang="en-US" dirty="0" smtClean="0"/>
              <a:t>preamplifier noise</a:t>
            </a:r>
          </a:p>
          <a:p>
            <a:pPr lvl="1"/>
            <a:r>
              <a:rPr lang="en-US" dirty="0"/>
              <a:t>detector integration process</a:t>
            </a:r>
          </a:p>
          <a:p>
            <a:pPr lvl="1"/>
            <a:r>
              <a:rPr lang="en-US" dirty="0"/>
              <a:t>Research targets </a:t>
            </a:r>
            <a:r>
              <a:rPr lang="en-US" dirty="0" smtClean="0"/>
              <a:t>Through</a:t>
            </a:r>
            <a:r>
              <a:rPr lang="en-US" dirty="0"/>
              <a:t>-Silicon </a:t>
            </a:r>
            <a:r>
              <a:rPr lang="en-US" dirty="0" err="1"/>
              <a:t>Vias</a:t>
            </a:r>
            <a:r>
              <a:rPr lang="en-US" dirty="0"/>
              <a:t> (</a:t>
            </a:r>
            <a:r>
              <a:rPr lang="en-US" dirty="0" smtClean="0"/>
              <a:t>TSV)  </a:t>
            </a:r>
          </a:p>
          <a:p>
            <a:pPr lvl="2"/>
            <a:r>
              <a:rPr lang="en-US" dirty="0"/>
              <a:t>for both hybrid pixel detectors and integrated CMOS detectors.</a:t>
            </a:r>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15</a:t>
            </a:fld>
            <a:endParaRPr lang="en-US"/>
          </a:p>
        </p:txBody>
      </p:sp>
    </p:spTree>
    <p:extLst>
      <p:ext uri="{BB962C8B-B14F-4D97-AF65-F5344CB8AC3E}">
        <p14:creationId xmlns:p14="http://schemas.microsoft.com/office/powerpoint/2010/main" val="3407005260"/>
      </p:ext>
    </p:extLst>
  </p:cSld>
  <p:clrMapOvr>
    <a:masterClrMapping/>
  </p:clrMapOvr>
  <mc:AlternateContent xmlns:mc="http://schemas.openxmlformats.org/markup-compatibility/2006">
    <mc:Choice xmlns:p14="http://schemas.microsoft.com/office/powerpoint/2010/main" Requires="p14">
      <p:transition spd="slow" p14:dur="2000" advTm="62437"/>
    </mc:Choice>
    <mc:Fallback>
      <p:transition xmlns:p14="http://schemas.microsoft.com/office/powerpoint/2010/main" spd="slow" advTm="62437"/>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Implementation Example: TPC Pad Readout</a:t>
            </a:r>
          </a:p>
        </p:txBody>
      </p:sp>
      <p:sp>
        <p:nvSpPr>
          <p:cNvPr id="3" name="Content Placeholder 2"/>
          <p:cNvSpPr>
            <a:spLocks noGrp="1"/>
          </p:cNvSpPr>
          <p:nvPr>
            <p:ph idx="1"/>
          </p:nvPr>
        </p:nvSpPr>
        <p:spPr/>
        <p:txBody>
          <a:bodyPr>
            <a:normAutofit/>
          </a:bodyPr>
          <a:lstStyle/>
          <a:p>
            <a:r>
              <a:rPr lang="en-US" dirty="0" smtClean="0"/>
              <a:t>drift </a:t>
            </a:r>
            <a:r>
              <a:rPr lang="en-US" dirty="0"/>
              <a:t>length </a:t>
            </a:r>
            <a:r>
              <a:rPr lang="en-US" dirty="0" smtClean="0"/>
              <a:t>2.25 </a:t>
            </a:r>
            <a:r>
              <a:rPr lang="en-US" dirty="0"/>
              <a:t>m </a:t>
            </a:r>
            <a:r>
              <a:rPr lang="en-US" dirty="0" smtClean="0">
                <a:sym typeface="Wingdings"/>
              </a:rPr>
              <a:t> </a:t>
            </a:r>
          </a:p>
          <a:p>
            <a:pPr lvl="1"/>
            <a:r>
              <a:rPr lang="en-US" dirty="0" smtClean="0"/>
              <a:t>maximum </a:t>
            </a:r>
            <a:r>
              <a:rPr lang="en-US" dirty="0"/>
              <a:t>drift time </a:t>
            </a:r>
            <a:r>
              <a:rPr lang="en-US" dirty="0" smtClean="0"/>
              <a:t>≈ </a:t>
            </a:r>
            <a:r>
              <a:rPr lang="en-US" dirty="0"/>
              <a:t>30 </a:t>
            </a:r>
            <a:r>
              <a:rPr lang="en-US" dirty="0" err="1"/>
              <a:t>μs,</a:t>
            </a:r>
            <a:r>
              <a:rPr lang="en-US" dirty="0"/>
              <a:t>  depending on </a:t>
            </a:r>
            <a:r>
              <a:rPr lang="en-US" dirty="0" smtClean="0"/>
              <a:t>gas mixture</a:t>
            </a:r>
          </a:p>
          <a:p>
            <a:r>
              <a:rPr lang="en-US" dirty="0"/>
              <a:t>end plates: </a:t>
            </a:r>
            <a:r>
              <a:rPr lang="en-US" dirty="0" smtClean="0"/>
              <a:t>1.5 </a:t>
            </a:r>
            <a:r>
              <a:rPr lang="en-US" dirty="0"/>
              <a:t>million readout pads of 1×6 mm</a:t>
            </a:r>
            <a:r>
              <a:rPr lang="en-US" baseline="30000" dirty="0"/>
              <a:t>2</a:t>
            </a:r>
            <a:r>
              <a:rPr lang="en-US" dirty="0"/>
              <a:t> size</a:t>
            </a:r>
            <a:endParaRPr lang="en-US" dirty="0" smtClean="0"/>
          </a:p>
          <a:p>
            <a:r>
              <a:rPr lang="en-US" dirty="0" smtClean="0"/>
              <a:t>40 </a:t>
            </a:r>
            <a:r>
              <a:rPr lang="en-US" dirty="0"/>
              <a:t>MHz read out during </a:t>
            </a:r>
            <a:r>
              <a:rPr lang="en-US" dirty="0" smtClean="0"/>
              <a:t>drift </a:t>
            </a:r>
            <a:r>
              <a:rPr lang="en-US" dirty="0"/>
              <a:t>time </a:t>
            </a:r>
            <a:r>
              <a:rPr lang="en-US" dirty="0" smtClean="0"/>
              <a:t>per pad</a:t>
            </a:r>
          </a:p>
          <a:p>
            <a:r>
              <a:rPr lang="en-US" dirty="0" smtClean="0"/>
              <a:t>10</a:t>
            </a:r>
            <a:r>
              <a:rPr lang="en-US" dirty="0"/>
              <a:t>-bit pulse height data for 1000 time-voxels </a:t>
            </a:r>
            <a:r>
              <a:rPr lang="en-US" dirty="0" smtClean="0"/>
              <a:t>per pad</a:t>
            </a:r>
          </a:p>
          <a:p>
            <a:r>
              <a:rPr lang="en-US" dirty="0" smtClean="0"/>
              <a:t>TPC </a:t>
            </a:r>
            <a:r>
              <a:rPr lang="en-US" dirty="0"/>
              <a:t>hit occupancies</a:t>
            </a:r>
          </a:p>
          <a:p>
            <a:pPr lvl="1"/>
            <a:r>
              <a:rPr lang="en-US" dirty="0"/>
              <a:t>max </a:t>
            </a:r>
            <a:r>
              <a:rPr lang="en-US" dirty="0" smtClean="0"/>
              <a:t>32</a:t>
            </a:r>
            <a:r>
              <a:rPr lang="en-US" dirty="0"/>
              <a:t>% of the time-voxels for </a:t>
            </a:r>
            <a:r>
              <a:rPr lang="en-US" dirty="0" smtClean="0"/>
              <a:t>inner </a:t>
            </a:r>
            <a:r>
              <a:rPr lang="en-US" dirty="0"/>
              <a:t>row </a:t>
            </a:r>
          </a:p>
          <a:p>
            <a:pPr lvl="1"/>
            <a:r>
              <a:rPr lang="en-US" dirty="0" smtClean="0"/>
              <a:t>1</a:t>
            </a:r>
            <a:r>
              <a:rPr lang="en-US" dirty="0"/>
              <a:t>% </a:t>
            </a:r>
            <a:r>
              <a:rPr lang="en-US" dirty="0" smtClean="0"/>
              <a:t>outer </a:t>
            </a:r>
            <a:r>
              <a:rPr lang="en-US" dirty="0"/>
              <a:t>row</a:t>
            </a:r>
          </a:p>
          <a:p>
            <a:pPr lvl="1"/>
            <a:r>
              <a:rPr lang="en-US" dirty="0" smtClean="0"/>
              <a:t>no safety </a:t>
            </a:r>
            <a:r>
              <a:rPr lang="en-US" dirty="0"/>
              <a:t>factors</a:t>
            </a:r>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16</a:t>
            </a:fld>
            <a:endParaRPr lang="en-US"/>
          </a:p>
        </p:txBody>
      </p:sp>
    </p:spTree>
    <p:extLst>
      <p:ext uri="{BB962C8B-B14F-4D97-AF65-F5344CB8AC3E}">
        <p14:creationId xmlns:p14="http://schemas.microsoft.com/office/powerpoint/2010/main" val="4126051651"/>
      </p:ext>
    </p:extLst>
  </p:cSld>
  <p:clrMapOvr>
    <a:masterClrMapping/>
  </p:clrMapOvr>
  <mc:AlternateContent xmlns:mc="http://schemas.openxmlformats.org/markup-compatibility/2006">
    <mc:Choice xmlns:p14="http://schemas.microsoft.com/office/powerpoint/2010/main" Requires="p14">
      <p:transition spd="slow" p14:dur="2000" advTm="73479"/>
    </mc:Choice>
    <mc:Fallback>
      <p:transition xmlns:p14="http://schemas.microsoft.com/office/powerpoint/2010/main" spd="slow" advTm="73479"/>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Implementation Example: TPC Pad Readout</a:t>
            </a:r>
          </a:p>
        </p:txBody>
      </p:sp>
      <p:sp>
        <p:nvSpPr>
          <p:cNvPr id="3" name="Content Placeholder 2"/>
          <p:cNvSpPr>
            <a:spLocks noGrp="1"/>
          </p:cNvSpPr>
          <p:nvPr>
            <p:ph idx="1"/>
          </p:nvPr>
        </p:nvSpPr>
        <p:spPr/>
        <p:txBody>
          <a:bodyPr>
            <a:normAutofit fontScale="92500" lnSpcReduction="20000"/>
          </a:bodyPr>
          <a:lstStyle/>
          <a:p>
            <a:r>
              <a:rPr lang="en-US" dirty="0" err="1" smtClean="0"/>
              <a:t>SAltro</a:t>
            </a:r>
            <a:r>
              <a:rPr lang="en-US" dirty="0" smtClean="0"/>
              <a:t> </a:t>
            </a:r>
            <a:r>
              <a:rPr lang="en-US" dirty="0"/>
              <a:t>readout </a:t>
            </a:r>
            <a:r>
              <a:rPr lang="en-US" dirty="0" smtClean="0"/>
              <a:t>based </a:t>
            </a:r>
            <a:r>
              <a:rPr lang="en-US" dirty="0"/>
              <a:t>on </a:t>
            </a:r>
            <a:r>
              <a:rPr lang="en-US" dirty="0" smtClean="0"/>
              <a:t>ASIC (</a:t>
            </a:r>
            <a:r>
              <a:rPr lang="en-US" dirty="0" smtClean="0">
                <a:ln>
                  <a:solidFill>
                    <a:srgbClr val="FF0000"/>
                  </a:solidFill>
                </a:ln>
              </a:rPr>
              <a:t>integrate comment of Lucie</a:t>
            </a:r>
            <a:r>
              <a:rPr lang="en-US" dirty="0" smtClean="0"/>
              <a:t>)</a:t>
            </a:r>
          </a:p>
          <a:p>
            <a:pPr lvl="1"/>
            <a:r>
              <a:rPr lang="en-US" dirty="0" smtClean="0"/>
              <a:t>low</a:t>
            </a:r>
            <a:r>
              <a:rPr lang="en-US" dirty="0"/>
              <a:t>-noise programmable amplifier</a:t>
            </a:r>
            <a:endParaRPr lang="en-US" dirty="0" smtClean="0"/>
          </a:p>
          <a:p>
            <a:pPr lvl="1"/>
            <a:r>
              <a:rPr lang="en-US" dirty="0"/>
              <a:t>high-speed 10-bit ADC</a:t>
            </a:r>
            <a:endParaRPr lang="en-US" dirty="0" smtClean="0"/>
          </a:p>
          <a:p>
            <a:pPr lvl="1"/>
            <a:r>
              <a:rPr lang="en-US" dirty="0"/>
              <a:t>programmable digital filters </a:t>
            </a:r>
          </a:p>
          <a:p>
            <a:pPr lvl="1"/>
            <a:r>
              <a:rPr lang="en-US" dirty="0"/>
              <a:t>Current SAltro-16 channels used  for qualification of TPC prototypes </a:t>
            </a:r>
          </a:p>
          <a:p>
            <a:pPr lvl="1"/>
            <a:r>
              <a:rPr lang="en-US" dirty="0"/>
              <a:t>Current SALTRO first system level TPC power pulsing studies</a:t>
            </a:r>
            <a:endParaRPr lang="en-US" dirty="0" smtClean="0"/>
          </a:p>
          <a:p>
            <a:r>
              <a:rPr lang="en-US" dirty="0"/>
              <a:t>In a next phase</a:t>
            </a:r>
          </a:p>
          <a:p>
            <a:pPr lvl="1"/>
            <a:r>
              <a:rPr lang="en-US" dirty="0" err="1"/>
              <a:t>optimised</a:t>
            </a:r>
            <a:r>
              <a:rPr lang="en-US" dirty="0"/>
              <a:t> ADC with a reduced power consumption, smaller surface, more channels</a:t>
            </a:r>
          </a:p>
          <a:p>
            <a:pPr lvl="1"/>
            <a:r>
              <a:rPr lang="en-US" dirty="0"/>
              <a:t>power pulsing </a:t>
            </a:r>
          </a:p>
          <a:p>
            <a:pPr lvl="1"/>
            <a:r>
              <a:rPr lang="en-US" dirty="0"/>
              <a:t>reduced power consumption</a:t>
            </a:r>
          </a:p>
          <a:p>
            <a:r>
              <a:rPr lang="en-US" dirty="0"/>
              <a:t>An alternative TPC readout scheme using 55 </a:t>
            </a:r>
            <a:r>
              <a:rPr lang="en-US" dirty="0" err="1"/>
              <a:t>μm</a:t>
            </a:r>
            <a:r>
              <a:rPr lang="en-US" dirty="0"/>
              <a:t> × 55 </a:t>
            </a:r>
            <a:r>
              <a:rPr lang="en-US" dirty="0" err="1"/>
              <a:t>μm</a:t>
            </a:r>
            <a:r>
              <a:rPr lang="en-US" dirty="0"/>
              <a:t> pixels is also </a:t>
            </a:r>
            <a:r>
              <a:rPr lang="en-US" dirty="0" smtClean="0"/>
              <a:t>under </a:t>
            </a:r>
            <a:r>
              <a:rPr lang="cs-CZ" dirty="0" smtClean="0"/>
              <a:t>study</a:t>
            </a:r>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17</a:t>
            </a:fld>
            <a:endParaRPr lang="en-US"/>
          </a:p>
        </p:txBody>
      </p:sp>
    </p:spTree>
    <p:extLst>
      <p:ext uri="{BB962C8B-B14F-4D97-AF65-F5344CB8AC3E}">
        <p14:creationId xmlns:p14="http://schemas.microsoft.com/office/powerpoint/2010/main" val="2100956664"/>
      </p:ext>
    </p:extLst>
  </p:cSld>
  <p:clrMapOvr>
    <a:masterClrMapping/>
  </p:clrMapOvr>
  <mc:AlternateContent xmlns:mc="http://schemas.openxmlformats.org/markup-compatibility/2006">
    <mc:Choice xmlns:p14="http://schemas.microsoft.com/office/powerpoint/2010/main" Requires="p14">
      <p:transition spd="slow" p14:dur="2000" advTm="40577"/>
    </mc:Choice>
    <mc:Fallback>
      <p:transition xmlns:p14="http://schemas.microsoft.com/office/powerpoint/2010/main" spd="slow" advTm="40577"/>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Implementation Example: </a:t>
            </a:r>
            <a:r>
              <a:rPr lang="en-US" sz="3200" dirty="0" smtClean="0"/>
              <a:t>Analog Calorimeter Readout</a:t>
            </a:r>
            <a:endParaRPr lang="en-US" sz="3200" dirty="0"/>
          </a:p>
        </p:txBody>
      </p:sp>
      <p:sp>
        <p:nvSpPr>
          <p:cNvPr id="3" name="Content Placeholder 2"/>
          <p:cNvSpPr>
            <a:spLocks noGrp="1"/>
          </p:cNvSpPr>
          <p:nvPr>
            <p:ph idx="1"/>
          </p:nvPr>
        </p:nvSpPr>
        <p:spPr/>
        <p:txBody>
          <a:bodyPr>
            <a:normAutofit/>
          </a:bodyPr>
          <a:lstStyle/>
          <a:p>
            <a:r>
              <a:rPr lang="en-US" dirty="0" smtClean="0"/>
              <a:t>ECAL dynamic </a:t>
            </a:r>
            <a:r>
              <a:rPr lang="en-US" dirty="0"/>
              <a:t>range 12 bits </a:t>
            </a:r>
          </a:p>
          <a:p>
            <a:r>
              <a:rPr lang="en-US" dirty="0"/>
              <a:t>HCAL dynamic range 14 bits</a:t>
            </a:r>
          </a:p>
          <a:p>
            <a:r>
              <a:rPr lang="en-US" dirty="0"/>
              <a:t>time resolution 1 ns (shower start)</a:t>
            </a:r>
          </a:p>
          <a:p>
            <a:r>
              <a:rPr lang="en-US" dirty="0" smtClean="0"/>
              <a:t>Occupancies high </a:t>
            </a:r>
            <a:r>
              <a:rPr lang="en-US" dirty="0"/>
              <a:t>in forward </a:t>
            </a:r>
            <a:r>
              <a:rPr lang="en-US" dirty="0" smtClean="0"/>
              <a:t>regions</a:t>
            </a:r>
          </a:p>
          <a:p>
            <a:pPr lvl="1"/>
            <a:r>
              <a:rPr lang="en-US" dirty="0"/>
              <a:t>max 150</a:t>
            </a:r>
            <a:r>
              <a:rPr lang="en-US" dirty="0" smtClean="0"/>
              <a:t>% ECAL occupancy (5</a:t>
            </a:r>
            <a:r>
              <a:rPr lang="en-US" dirty="0"/>
              <a:t>×5 </a:t>
            </a:r>
            <a:r>
              <a:rPr lang="en-US" dirty="0" smtClean="0"/>
              <a:t>mm</a:t>
            </a:r>
            <a:r>
              <a:rPr lang="en-US" baseline="30000" dirty="0" smtClean="0"/>
              <a:t>2</a:t>
            </a:r>
            <a:r>
              <a:rPr lang="en-US" dirty="0" smtClean="0"/>
              <a:t>)</a:t>
            </a:r>
            <a:endParaRPr lang="en-US" sz="1400" dirty="0" smtClean="0">
              <a:solidFill>
                <a:srgbClr val="FF0000"/>
              </a:solidFill>
            </a:endParaRPr>
          </a:p>
          <a:p>
            <a:pPr lvl="1"/>
            <a:r>
              <a:rPr lang="en-US" dirty="0" smtClean="0"/>
              <a:t>max 5200</a:t>
            </a:r>
            <a:r>
              <a:rPr lang="en-US" dirty="0"/>
              <a:t>% HCAL </a:t>
            </a:r>
            <a:r>
              <a:rPr lang="en-US" dirty="0" smtClean="0"/>
              <a:t>(</a:t>
            </a:r>
            <a:r>
              <a:rPr lang="en-US" dirty="0"/>
              <a:t>3×3 cm</a:t>
            </a:r>
            <a:r>
              <a:rPr lang="en-US" baseline="30000" dirty="0"/>
              <a:t>2</a:t>
            </a:r>
            <a:r>
              <a:rPr lang="en-US" dirty="0"/>
              <a:t>)</a:t>
            </a:r>
            <a:endParaRPr lang="en-US" sz="1400" dirty="0"/>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18</a:t>
            </a:fld>
            <a:endParaRPr lang="en-US"/>
          </a:p>
        </p:txBody>
      </p:sp>
    </p:spTree>
    <p:extLst>
      <p:ext uri="{BB962C8B-B14F-4D97-AF65-F5344CB8AC3E}">
        <p14:creationId xmlns:p14="http://schemas.microsoft.com/office/powerpoint/2010/main" val="2448703387"/>
      </p:ext>
    </p:extLst>
  </p:cSld>
  <p:clrMapOvr>
    <a:masterClrMapping/>
  </p:clrMapOvr>
  <mc:AlternateContent xmlns:mc="http://schemas.openxmlformats.org/markup-compatibility/2006">
    <mc:Choice xmlns:p14="http://schemas.microsoft.com/office/powerpoint/2010/main" Requires="p14">
      <p:transition spd="slow" p14:dur="2000" advTm="26659"/>
    </mc:Choice>
    <mc:Fallback>
      <p:transition xmlns:p14="http://schemas.microsoft.com/office/powerpoint/2010/main" spd="slow" advTm="26659"/>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71400"/>
            <a:ext cx="8229600" cy="1143000"/>
          </a:xfrm>
        </p:spPr>
        <p:txBody>
          <a:bodyPr>
            <a:normAutofit/>
          </a:bodyPr>
          <a:lstStyle/>
          <a:p>
            <a:r>
              <a:rPr lang="en-US" sz="3200" dirty="0"/>
              <a:t>Implementation Example: Analog Calorimeter Readout</a:t>
            </a:r>
          </a:p>
        </p:txBody>
      </p:sp>
      <p:sp>
        <p:nvSpPr>
          <p:cNvPr id="3" name="Content Placeholder 2"/>
          <p:cNvSpPr>
            <a:spLocks noGrp="1"/>
          </p:cNvSpPr>
          <p:nvPr>
            <p:ph idx="1"/>
          </p:nvPr>
        </p:nvSpPr>
        <p:spPr/>
        <p:txBody>
          <a:bodyPr>
            <a:normAutofit/>
          </a:bodyPr>
          <a:lstStyle/>
          <a:p>
            <a:pPr lvl="1"/>
            <a:r>
              <a:rPr lang="en-US" dirty="0" smtClean="0"/>
              <a:t>timing </a:t>
            </a:r>
            <a:r>
              <a:rPr lang="en-US" dirty="0"/>
              <a:t>and energy </a:t>
            </a:r>
            <a:r>
              <a:rPr lang="en-US" dirty="0" smtClean="0"/>
              <a:t>information</a:t>
            </a:r>
          </a:p>
          <a:p>
            <a:pPr lvl="2"/>
            <a:r>
              <a:rPr lang="en-US" dirty="0"/>
              <a:t>preamplifier-shaper peaking time </a:t>
            </a:r>
            <a:r>
              <a:rPr lang="en-US" dirty="0" smtClean="0"/>
              <a:t>slower than the </a:t>
            </a:r>
            <a:r>
              <a:rPr lang="en-US" dirty="0"/>
              <a:t>time-stamping resolution, pulse length ~ 100 ns</a:t>
            </a:r>
          </a:p>
          <a:p>
            <a:pPr lvl="2"/>
            <a:r>
              <a:rPr lang="en-US" dirty="0"/>
              <a:t>digitation </a:t>
            </a:r>
            <a:r>
              <a:rPr lang="en-US" dirty="0"/>
              <a:t>at 40 MHz </a:t>
            </a:r>
            <a:r>
              <a:rPr lang="en-US" dirty="0"/>
              <a:t>with </a:t>
            </a:r>
            <a:r>
              <a:rPr lang="en-US" dirty="0"/>
              <a:t>14-16 </a:t>
            </a:r>
            <a:r>
              <a:rPr lang="en-US" dirty="0"/>
              <a:t>bits</a:t>
            </a:r>
          </a:p>
          <a:p>
            <a:pPr lvl="3"/>
            <a:endParaRPr lang="en-US" dirty="0"/>
          </a:p>
          <a:p>
            <a:pPr lvl="1"/>
            <a:r>
              <a:rPr lang="en-US" dirty="0" smtClean="0"/>
              <a:t>Comparison</a:t>
            </a:r>
          </a:p>
          <a:p>
            <a:pPr lvl="2"/>
            <a:r>
              <a:rPr lang="en-US" dirty="0"/>
              <a:t>ATLAS liquid argon calorimeter </a:t>
            </a:r>
            <a:r>
              <a:rPr lang="en-US" dirty="0" smtClean="0"/>
              <a:t>electronics samples at </a:t>
            </a:r>
            <a:r>
              <a:rPr lang="en-US" dirty="0"/>
              <a:t>40 MHz </a:t>
            </a:r>
            <a:endParaRPr lang="en-US" dirty="0" smtClean="0"/>
          </a:p>
          <a:p>
            <a:pPr lvl="2"/>
            <a:r>
              <a:rPr lang="en-US" dirty="0"/>
              <a:t>O</a:t>
            </a:r>
            <a:r>
              <a:rPr lang="en-US" dirty="0" smtClean="0"/>
              <a:t>verall </a:t>
            </a:r>
            <a:r>
              <a:rPr lang="en-US" dirty="0"/>
              <a:t>hit time resolution &lt;1 ns was at system level</a:t>
            </a:r>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19</a:t>
            </a:fld>
            <a:endParaRPr lang="en-US"/>
          </a:p>
        </p:txBody>
      </p:sp>
    </p:spTree>
    <p:extLst>
      <p:ext uri="{BB962C8B-B14F-4D97-AF65-F5344CB8AC3E}">
        <p14:creationId xmlns:p14="http://schemas.microsoft.com/office/powerpoint/2010/main" val="3584131927"/>
      </p:ext>
    </p:extLst>
  </p:cSld>
  <p:clrMapOvr>
    <a:masterClrMapping/>
  </p:clrMapOvr>
  <mc:AlternateContent xmlns:mc="http://schemas.openxmlformats.org/markup-compatibility/2006">
    <mc:Choice xmlns:p14="http://schemas.microsoft.com/office/powerpoint/2010/main" Requires="p14">
      <p:transition spd="slow" p14:dur="2000" advTm="3574"/>
    </mc:Choice>
    <mc:Fallback>
      <p:transition xmlns:p14="http://schemas.microsoft.com/office/powerpoint/2010/main" spd="slow" advTm="3574"/>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Aim of chapter</a:t>
            </a:r>
          </a:p>
          <a:p>
            <a:r>
              <a:rPr lang="en-US" dirty="0"/>
              <a:t>O</a:t>
            </a:r>
            <a:r>
              <a:rPr lang="en-US" dirty="0" smtClean="0"/>
              <a:t>verview </a:t>
            </a:r>
            <a:r>
              <a:rPr lang="en-US" dirty="0"/>
              <a:t>of </a:t>
            </a:r>
            <a:r>
              <a:rPr lang="en-US" dirty="0" smtClean="0"/>
              <a:t>detector </a:t>
            </a:r>
            <a:r>
              <a:rPr lang="en-US" dirty="0"/>
              <a:t>readout </a:t>
            </a:r>
            <a:r>
              <a:rPr lang="en-US" dirty="0" smtClean="0"/>
              <a:t>channels</a:t>
            </a:r>
          </a:p>
          <a:p>
            <a:r>
              <a:rPr lang="en-US" dirty="0" smtClean="0"/>
              <a:t>Implementation options for few </a:t>
            </a:r>
            <a:r>
              <a:rPr lang="en-US" dirty="0" err="1"/>
              <a:t>subdetectors</a:t>
            </a:r>
            <a:r>
              <a:rPr lang="en-US" dirty="0"/>
              <a:t> </a:t>
            </a:r>
            <a:endParaRPr lang="en-US" dirty="0" smtClean="0"/>
          </a:p>
          <a:p>
            <a:r>
              <a:rPr lang="en-US" dirty="0" smtClean="0"/>
              <a:t>Powering scheme</a:t>
            </a:r>
          </a:p>
          <a:p>
            <a:r>
              <a:rPr lang="en-US" dirty="0" smtClean="0"/>
              <a:t>DAQ aspects</a:t>
            </a:r>
          </a:p>
          <a:p>
            <a:r>
              <a:rPr lang="en-US" dirty="0" smtClean="0"/>
              <a:t>Summary</a:t>
            </a:r>
            <a:endParaRPr lang="en-US" dirty="0"/>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2</a:t>
            </a:fld>
            <a:endParaRPr lang="en-US"/>
          </a:p>
        </p:txBody>
      </p:sp>
    </p:spTree>
    <p:extLst>
      <p:ext uri="{BB962C8B-B14F-4D97-AF65-F5344CB8AC3E}">
        <p14:creationId xmlns:p14="http://schemas.microsoft.com/office/powerpoint/2010/main" val="1753217735"/>
      </p:ext>
    </p:extLst>
  </p:cSld>
  <p:clrMapOvr>
    <a:masterClrMapping/>
  </p:clrMapOvr>
  <mc:AlternateContent xmlns:mc="http://schemas.openxmlformats.org/markup-compatibility/2006">
    <mc:Choice xmlns:p14="http://schemas.microsoft.com/office/powerpoint/2010/main" Requires="p14">
      <p:transition spd="slow" p14:dur="2000" advTm="17860"/>
    </mc:Choice>
    <mc:Fallback>
      <p:transition xmlns:p14="http://schemas.microsoft.com/office/powerpoint/2010/main" spd="slow" advTm="1786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Implementation Example: Analog Calorimeter Readout</a:t>
            </a:r>
          </a:p>
        </p:txBody>
      </p:sp>
      <p:sp>
        <p:nvSpPr>
          <p:cNvPr id="4" name="Footer Placeholder 3"/>
          <p:cNvSpPr>
            <a:spLocks noGrp="1"/>
          </p:cNvSpPr>
          <p:nvPr>
            <p:ph type="ftr" sz="quarter" idx="11"/>
          </p:nvPr>
        </p:nvSpPr>
        <p:spPr/>
        <p:txBody>
          <a:bodyPr/>
          <a:lstStyle/>
          <a:p>
            <a:pPr>
              <a:defRPr/>
            </a:pPr>
            <a:r>
              <a:rPr lang="en-US" smtClean="0"/>
              <a:t>A. Kluge</a:t>
            </a:r>
            <a:endParaRPr lang="en-US"/>
          </a:p>
        </p:txBody>
      </p:sp>
      <p:pic>
        <p:nvPicPr>
          <p:cNvPr id="6" name="Picture 5" descr="tmp.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54200"/>
            <a:ext cx="9144000" cy="3134800"/>
          </a:xfrm>
          <a:prstGeom prst="rect">
            <a:avLst/>
          </a:prstGeom>
        </p:spPr>
      </p:pic>
      <p:sp>
        <p:nvSpPr>
          <p:cNvPr id="5" name="Slide Number Placeholder 4"/>
          <p:cNvSpPr>
            <a:spLocks noGrp="1"/>
          </p:cNvSpPr>
          <p:nvPr>
            <p:ph type="sldNum" sz="quarter" idx="12"/>
          </p:nvPr>
        </p:nvSpPr>
        <p:spPr/>
        <p:txBody>
          <a:bodyPr/>
          <a:lstStyle/>
          <a:p>
            <a:pPr>
              <a:defRPr/>
            </a:pPr>
            <a:fld id="{59385AB4-D505-9B42-86A0-7093501D6C0B}" type="slidenum">
              <a:rPr lang="en-US"/>
              <a:pPr>
                <a:defRPr/>
              </a:pPr>
              <a:t>20</a:t>
            </a:fld>
            <a:endParaRPr lang="en-US"/>
          </a:p>
        </p:txBody>
      </p:sp>
    </p:spTree>
    <p:extLst>
      <p:ext uri="{BB962C8B-B14F-4D97-AF65-F5344CB8AC3E}">
        <p14:creationId xmlns:p14="http://schemas.microsoft.com/office/powerpoint/2010/main" val="105078128"/>
      </p:ext>
    </p:extLst>
  </p:cSld>
  <p:clrMapOvr>
    <a:masterClrMapping/>
  </p:clrMapOvr>
  <mc:AlternateContent xmlns:mc="http://schemas.openxmlformats.org/markup-compatibility/2006">
    <mc:Choice xmlns:p14="http://schemas.microsoft.com/office/powerpoint/2010/main" Requires="p14">
      <p:transition spd="slow" p14:dur="2000" advTm="1434"/>
    </mc:Choice>
    <mc:Fallback>
      <p:transition xmlns:p14="http://schemas.microsoft.com/office/powerpoint/2010/main" spd="slow" advTm="1434"/>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Implementation Example: Analog Calorimeter Readout</a:t>
            </a:r>
            <a:endParaRPr lang="en-US" sz="3200"/>
          </a:p>
        </p:txBody>
      </p:sp>
      <p:sp>
        <p:nvSpPr>
          <p:cNvPr id="3" name="Content Placeholder 2"/>
          <p:cNvSpPr>
            <a:spLocks noGrp="1"/>
          </p:cNvSpPr>
          <p:nvPr>
            <p:ph idx="1"/>
          </p:nvPr>
        </p:nvSpPr>
        <p:spPr/>
        <p:txBody>
          <a:bodyPr>
            <a:normAutofit/>
          </a:bodyPr>
          <a:lstStyle/>
          <a:p>
            <a:r>
              <a:rPr lang="en-US" dirty="0" smtClean="0"/>
              <a:t> </a:t>
            </a:r>
            <a:r>
              <a:rPr lang="en-US" dirty="0"/>
              <a:t>Alternative</a:t>
            </a:r>
          </a:p>
          <a:p>
            <a:pPr lvl="1"/>
            <a:r>
              <a:rPr lang="en-US" dirty="0"/>
              <a:t> </a:t>
            </a:r>
            <a:r>
              <a:rPr lang="en-US" dirty="0" smtClean="0"/>
              <a:t>signal </a:t>
            </a:r>
            <a:r>
              <a:rPr lang="en-US" dirty="0"/>
              <a:t>stored using fast analog memory</a:t>
            </a:r>
          </a:p>
          <a:p>
            <a:pPr lvl="1"/>
            <a:r>
              <a:rPr lang="en-US" dirty="0" err="1"/>
              <a:t>digitised</a:t>
            </a:r>
            <a:r>
              <a:rPr lang="en-US" dirty="0"/>
              <a:t> at low speed at end of bunch train</a:t>
            </a:r>
            <a:endParaRPr lang="en-US" dirty="0" smtClean="0"/>
          </a:p>
          <a:p>
            <a:pPr lvl="1"/>
            <a:r>
              <a:rPr lang="en-US" dirty="0"/>
              <a:t>t</a:t>
            </a:r>
            <a:r>
              <a:rPr lang="en-US" dirty="0" smtClean="0"/>
              <a:t>oday fast </a:t>
            </a:r>
            <a:r>
              <a:rPr lang="en-US" dirty="0"/>
              <a:t>analog memory option 12-13 bits</a:t>
            </a:r>
          </a:p>
          <a:p>
            <a:pPr lvl="1"/>
            <a:r>
              <a:rPr lang="en-US" dirty="0" smtClean="0"/>
              <a:t>multi</a:t>
            </a:r>
            <a:r>
              <a:rPr lang="en-US" dirty="0"/>
              <a:t>-stage amplification </a:t>
            </a:r>
            <a:r>
              <a:rPr lang="en-US" dirty="0" smtClean="0"/>
              <a:t>to cover dynamic </a:t>
            </a:r>
            <a:r>
              <a:rPr lang="en-US" dirty="0"/>
              <a:t>range</a:t>
            </a:r>
            <a:endParaRPr lang="en-US" dirty="0" smtClean="0"/>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21</a:t>
            </a:fld>
            <a:endParaRPr lang="en-US"/>
          </a:p>
        </p:txBody>
      </p:sp>
    </p:spTree>
    <p:extLst>
      <p:ext uri="{BB962C8B-B14F-4D97-AF65-F5344CB8AC3E}">
        <p14:creationId xmlns:p14="http://schemas.microsoft.com/office/powerpoint/2010/main" val="1861139442"/>
      </p:ext>
    </p:extLst>
  </p:cSld>
  <p:clrMapOvr>
    <a:masterClrMapping/>
  </p:clrMapOvr>
  <mc:AlternateContent xmlns:mc="http://schemas.openxmlformats.org/markup-compatibility/2006">
    <mc:Choice xmlns:p14="http://schemas.microsoft.com/office/powerpoint/2010/main" Requires="p14">
      <p:transition spd="slow" p14:dur="2000" advTm="29977"/>
    </mc:Choice>
    <mc:Fallback>
      <p:transition xmlns:p14="http://schemas.microsoft.com/office/powerpoint/2010/main" spd="slow" advTm="29977"/>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Implementation Example: Analog Calorimeter Readout</a:t>
            </a:r>
            <a:endParaRPr lang="en-US" sz="3200"/>
          </a:p>
        </p:txBody>
      </p:sp>
      <p:sp>
        <p:nvSpPr>
          <p:cNvPr id="3" name="Content Placeholder 2"/>
          <p:cNvSpPr>
            <a:spLocks noGrp="1"/>
          </p:cNvSpPr>
          <p:nvPr>
            <p:ph idx="1"/>
          </p:nvPr>
        </p:nvSpPr>
        <p:spPr/>
        <p:txBody>
          <a:bodyPr>
            <a:normAutofit/>
          </a:bodyPr>
          <a:lstStyle/>
          <a:p>
            <a:r>
              <a:rPr lang="en-US" dirty="0" smtClean="0"/>
              <a:t>maximum </a:t>
            </a:r>
            <a:r>
              <a:rPr lang="en-US" dirty="0"/>
              <a:t>data rate</a:t>
            </a:r>
          </a:p>
          <a:p>
            <a:pPr lvl="1"/>
            <a:r>
              <a:rPr lang="en-US" dirty="0"/>
              <a:t>no suppression </a:t>
            </a:r>
            <a:r>
              <a:rPr lang="en-US" dirty="0" smtClean="0"/>
              <a:t>(no address bits)</a:t>
            </a:r>
          </a:p>
          <a:p>
            <a:pPr lvl="1"/>
            <a:r>
              <a:rPr lang="en-US" dirty="0" smtClean="0"/>
              <a:t>16 </a:t>
            </a:r>
            <a:r>
              <a:rPr lang="en-US" dirty="0"/>
              <a:t>bits every 25 </a:t>
            </a:r>
            <a:r>
              <a:rPr lang="en-US" dirty="0" smtClean="0"/>
              <a:t>ns </a:t>
            </a:r>
            <a:r>
              <a:rPr lang="en-US" dirty="0"/>
              <a:t>during bunch train of 156 ns</a:t>
            </a:r>
            <a:endParaRPr lang="en-US" dirty="0" smtClean="0"/>
          </a:p>
          <a:p>
            <a:pPr lvl="1"/>
            <a:r>
              <a:rPr lang="en-US" dirty="0" smtClean="0"/>
              <a:t>+ 100 </a:t>
            </a:r>
            <a:r>
              <a:rPr lang="en-US" dirty="0"/>
              <a:t>ns </a:t>
            </a:r>
            <a:r>
              <a:rPr lang="en-US" dirty="0" smtClean="0"/>
              <a:t>shower development</a:t>
            </a:r>
          </a:p>
          <a:p>
            <a:pPr lvl="1"/>
            <a:r>
              <a:rPr lang="en-US" dirty="0" smtClean="0"/>
              <a:t>+ 100 </a:t>
            </a:r>
            <a:r>
              <a:rPr lang="en-US" dirty="0"/>
              <a:t>ns </a:t>
            </a:r>
            <a:r>
              <a:rPr lang="en-US" dirty="0" smtClean="0"/>
              <a:t>front</a:t>
            </a:r>
            <a:r>
              <a:rPr lang="en-US" dirty="0"/>
              <a:t>-end shaping </a:t>
            </a:r>
            <a:r>
              <a:rPr lang="en-US" dirty="0" smtClean="0"/>
              <a:t>time</a:t>
            </a:r>
          </a:p>
          <a:p>
            <a:r>
              <a:rPr lang="en-US" dirty="0" smtClean="0"/>
              <a:t>data </a:t>
            </a:r>
            <a:r>
              <a:rPr lang="en-US" dirty="0"/>
              <a:t>transmission</a:t>
            </a:r>
          </a:p>
          <a:p>
            <a:pPr lvl="1"/>
            <a:r>
              <a:rPr lang="en-US" dirty="0"/>
              <a:t>350 </a:t>
            </a:r>
            <a:r>
              <a:rPr lang="en-US" dirty="0" smtClean="0"/>
              <a:t>ns * 50/second * 120 *10</a:t>
            </a:r>
            <a:r>
              <a:rPr lang="en-US" baseline="30000" dirty="0" smtClean="0"/>
              <a:t>6</a:t>
            </a:r>
            <a:r>
              <a:rPr lang="en-US" dirty="0" smtClean="0"/>
              <a:t> channels = 170 GB/s </a:t>
            </a:r>
          </a:p>
          <a:p>
            <a:pPr lvl="1"/>
            <a:r>
              <a:rPr lang="en-US" dirty="0" smtClean="0"/>
              <a:t>comparison</a:t>
            </a:r>
            <a:endParaRPr lang="en-US" dirty="0"/>
          </a:p>
          <a:p>
            <a:pPr lvl="2"/>
            <a:r>
              <a:rPr lang="en-US" dirty="0"/>
              <a:t> </a:t>
            </a:r>
            <a:r>
              <a:rPr lang="en-US" dirty="0" smtClean="0"/>
              <a:t>ATLAS </a:t>
            </a:r>
            <a:r>
              <a:rPr lang="en-US" dirty="0"/>
              <a:t>liquid argon </a:t>
            </a:r>
            <a:r>
              <a:rPr lang="en-US"/>
              <a:t>calorimeter </a:t>
            </a:r>
            <a:r>
              <a:rPr lang="en-US" smtClean="0"/>
              <a:t>1600 </a:t>
            </a:r>
            <a:r>
              <a:rPr lang="en-US" dirty="0"/>
              <a:t>1.6 </a:t>
            </a:r>
            <a:r>
              <a:rPr lang="en-US" dirty="0" err="1"/>
              <a:t>Gbit</a:t>
            </a:r>
            <a:r>
              <a:rPr lang="en-US" dirty="0"/>
              <a:t>/s links</a:t>
            </a:r>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22</a:t>
            </a:fld>
            <a:endParaRPr lang="en-US"/>
          </a:p>
        </p:txBody>
      </p:sp>
    </p:spTree>
    <p:extLst>
      <p:ext uri="{BB962C8B-B14F-4D97-AF65-F5344CB8AC3E}">
        <p14:creationId xmlns:p14="http://schemas.microsoft.com/office/powerpoint/2010/main" val="1755466386"/>
      </p:ext>
    </p:extLst>
  </p:cSld>
  <p:clrMapOvr>
    <a:masterClrMapping/>
  </p:clrMapOvr>
  <mc:AlternateContent xmlns:mc="http://schemas.openxmlformats.org/markup-compatibility/2006">
    <mc:Choice xmlns:p14="http://schemas.microsoft.com/office/powerpoint/2010/main" Requires="p14">
      <p:transition spd="slow" p14:dur="2000" advTm="28839"/>
    </mc:Choice>
    <mc:Fallback>
      <p:transition xmlns:p14="http://schemas.microsoft.com/office/powerpoint/2010/main" spd="slow" advTm="28839"/>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Implementation Example: Analog Calorimeter Readout</a:t>
            </a:r>
            <a:endParaRPr lang="en-US" sz="3200"/>
          </a:p>
        </p:txBody>
      </p:sp>
      <p:sp>
        <p:nvSpPr>
          <p:cNvPr id="3" name="Content Placeholder 2"/>
          <p:cNvSpPr>
            <a:spLocks noGrp="1"/>
          </p:cNvSpPr>
          <p:nvPr>
            <p:ph idx="1"/>
          </p:nvPr>
        </p:nvSpPr>
        <p:spPr>
          <a:xfrm>
            <a:off x="457200" y="1124744"/>
            <a:ext cx="8435280" cy="5112568"/>
          </a:xfrm>
        </p:spPr>
        <p:txBody>
          <a:bodyPr>
            <a:normAutofit fontScale="77500" lnSpcReduction="20000"/>
          </a:bodyPr>
          <a:lstStyle/>
          <a:p>
            <a:r>
              <a:rPr lang="en-US"/>
              <a:t>power consumption for 40 MHz digitisation option</a:t>
            </a:r>
          </a:p>
          <a:p>
            <a:pPr lvl="1"/>
            <a:r>
              <a:rPr lang="en-US"/>
              <a:t>dominated by ADC</a:t>
            </a:r>
          </a:p>
          <a:p>
            <a:pPr lvl="1"/>
            <a:r>
              <a:rPr lang="en-US"/>
              <a:t>existing 16-bit 40 MHz ADCs 70 mW per channel during conversion </a:t>
            </a:r>
          </a:p>
          <a:p>
            <a:pPr lvl="1"/>
            <a:r>
              <a:rPr lang="en-US"/>
              <a:t>future devices even less</a:t>
            </a:r>
          </a:p>
          <a:p>
            <a:pPr lvl="1"/>
            <a:r>
              <a:rPr lang="en-US"/>
              <a:t>&lt; 350 μs to recover after a power down </a:t>
            </a:r>
          </a:p>
          <a:p>
            <a:pPr lvl="1"/>
            <a:r>
              <a:rPr lang="en-US"/>
              <a:t>consumption of de-randomising buffers and links</a:t>
            </a:r>
          </a:p>
          <a:p>
            <a:pPr lvl="2"/>
            <a:r>
              <a:rPr lang="en-US"/>
              <a:t> low by using low power memories and minimising the number of links</a:t>
            </a:r>
          </a:p>
          <a:p>
            <a:pPr lvl="1"/>
            <a:r>
              <a:rPr lang="en-US"/>
              <a:t>50 Hz power pulsing scheme</a:t>
            </a:r>
          </a:p>
          <a:p>
            <a:pPr lvl="2"/>
            <a:r>
              <a:rPr lang="en-US"/>
              <a:t> ADC active time ≈18 ms every second </a:t>
            </a:r>
            <a:r>
              <a:rPr lang="en-US">
                <a:sym typeface="Wingdings"/>
              </a:rPr>
              <a:t></a:t>
            </a:r>
            <a:r>
              <a:rPr lang="en-US"/>
              <a:t> ~150 kW</a:t>
            </a:r>
          </a:p>
          <a:p>
            <a:r>
              <a:rPr lang="en-US"/>
              <a:t>power consumption for analog memory option</a:t>
            </a:r>
          </a:p>
          <a:p>
            <a:pPr lvl="1"/>
            <a:r>
              <a:rPr lang="en-US"/>
              <a:t>low speed ADCs are used </a:t>
            </a:r>
            <a:r>
              <a:rPr lang="en-US">
                <a:sym typeface="Wingdings"/>
              </a:rPr>
              <a:t> </a:t>
            </a:r>
            <a:r>
              <a:rPr lang="en-US"/>
              <a:t>150 μW per channel at 10 ksamples/s ~150 nW standby </a:t>
            </a:r>
          </a:p>
          <a:p>
            <a:pPr lvl="1"/>
            <a:r>
              <a:rPr lang="en-US"/>
              <a:t>each train 14 samples per channel are digitised </a:t>
            </a:r>
          </a:p>
          <a:p>
            <a:pPr lvl="1"/>
            <a:r>
              <a:rPr lang="en-US"/>
              <a:t>ADCs active during 70 ms every second </a:t>
            </a:r>
          </a:p>
          <a:p>
            <a:pPr lvl="1"/>
            <a:r>
              <a:rPr lang="en-US"/>
              <a:t>ADC consumption ~10 μW per channel</a:t>
            </a:r>
            <a:r>
              <a:rPr lang="en-US">
                <a:sym typeface="Wingdings"/>
              </a:rPr>
              <a:t></a:t>
            </a:r>
            <a:r>
              <a:rPr lang="en-US"/>
              <a:t>~1.2 kW</a:t>
            </a:r>
          </a:p>
          <a:p>
            <a:pPr lvl="2"/>
            <a:r>
              <a:rPr lang="en-US"/>
              <a:t>consumption doubled if a two-gain scheme is used </a:t>
            </a:r>
          </a:p>
          <a:p>
            <a:pPr lvl="2"/>
            <a:r>
              <a:rPr lang="en-US"/>
              <a:t>small amount of power needs to be added for the analogue memory</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23</a:t>
            </a:fld>
            <a:endParaRPr lang="en-US"/>
          </a:p>
        </p:txBody>
      </p:sp>
    </p:spTree>
    <p:extLst>
      <p:ext uri="{BB962C8B-B14F-4D97-AF65-F5344CB8AC3E}">
        <p14:creationId xmlns:p14="http://schemas.microsoft.com/office/powerpoint/2010/main" val="2085656665"/>
      </p:ext>
    </p:extLst>
  </p:cSld>
  <p:clrMapOvr>
    <a:masterClrMapping/>
  </p:clrMapOvr>
  <mc:AlternateContent xmlns:mc="http://schemas.openxmlformats.org/markup-compatibility/2006">
    <mc:Choice xmlns:p14="http://schemas.microsoft.com/office/powerpoint/2010/main" Requires="p14">
      <p:transition spd="slow" p14:dur="2000" advTm="53266"/>
    </mc:Choice>
    <mc:Fallback>
      <p:transition xmlns:p14="http://schemas.microsoft.com/office/powerpoint/2010/main" spd="slow" advTm="53266"/>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Implementation Example: Analog Calorimeter Readout</a:t>
            </a:r>
            <a:endParaRPr lang="en-US" sz="3200"/>
          </a:p>
        </p:txBody>
      </p:sp>
      <p:sp>
        <p:nvSpPr>
          <p:cNvPr id="3" name="Content Placeholder 2"/>
          <p:cNvSpPr>
            <a:spLocks noGrp="1"/>
          </p:cNvSpPr>
          <p:nvPr>
            <p:ph idx="1"/>
          </p:nvPr>
        </p:nvSpPr>
        <p:spPr>
          <a:xfrm>
            <a:off x="457200" y="1124744"/>
            <a:ext cx="8435280" cy="5112568"/>
          </a:xfrm>
        </p:spPr>
        <p:txBody>
          <a:bodyPr>
            <a:normAutofit/>
          </a:bodyPr>
          <a:lstStyle/>
          <a:p>
            <a:r>
              <a:rPr lang="en-US"/>
              <a:t>power consumption for 40 MHz digitisation option</a:t>
            </a:r>
          </a:p>
          <a:p>
            <a:pPr lvl="1"/>
            <a:r>
              <a:rPr lang="en-US"/>
              <a:t>dominated by ADC</a:t>
            </a:r>
          </a:p>
          <a:p>
            <a:pPr lvl="1"/>
            <a:r>
              <a:rPr lang="en-US"/>
              <a:t>existing 16-bit 40 MHz ADCs 70 mW per channel during conversion </a:t>
            </a:r>
          </a:p>
          <a:p>
            <a:pPr lvl="1"/>
            <a:r>
              <a:rPr lang="en-US">
                <a:sym typeface="Wingdings"/>
              </a:rPr>
              <a:t></a:t>
            </a:r>
            <a:r>
              <a:rPr lang="en-US"/>
              <a:t> ~150 kW</a:t>
            </a:r>
          </a:p>
          <a:p>
            <a:r>
              <a:rPr lang="en-US"/>
              <a:t>power consumption for analog memory option</a:t>
            </a:r>
          </a:p>
          <a:p>
            <a:pPr lvl="1"/>
            <a:r>
              <a:rPr lang="en-US"/>
              <a:t>low speed ADCs are used </a:t>
            </a:r>
            <a:r>
              <a:rPr lang="en-US">
                <a:sym typeface="Wingdings"/>
              </a:rPr>
              <a:t> </a:t>
            </a:r>
            <a:r>
              <a:rPr lang="en-US"/>
              <a:t>150 μW per channel at 10 ksamples/s ~150 nW standby </a:t>
            </a:r>
          </a:p>
          <a:p>
            <a:pPr lvl="1"/>
            <a:r>
              <a:rPr lang="en-US">
                <a:sym typeface="Wingdings"/>
              </a:rPr>
              <a:t></a:t>
            </a:r>
            <a:r>
              <a:rPr lang="en-US"/>
              <a:t>~1.2 kW</a:t>
            </a:r>
          </a:p>
          <a:p>
            <a:pPr lvl="2"/>
            <a:r>
              <a:rPr lang="en-US"/>
              <a:t>consumption doubled if a two-gain scheme is used </a:t>
            </a:r>
          </a:p>
          <a:p>
            <a:pPr lvl="2"/>
            <a:r>
              <a:rPr lang="en-US"/>
              <a:t>small amount of power needs to be added for the analogue memory</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24</a:t>
            </a:fld>
            <a:endParaRPr lang="en-US"/>
          </a:p>
        </p:txBody>
      </p:sp>
    </p:spTree>
    <p:extLst>
      <p:ext uri="{BB962C8B-B14F-4D97-AF65-F5344CB8AC3E}">
        <p14:creationId xmlns:p14="http://schemas.microsoft.com/office/powerpoint/2010/main" val="1490389780"/>
      </p:ext>
    </p:extLst>
  </p:cSld>
  <p:clrMapOvr>
    <a:masterClrMapping/>
  </p:clrMapOvr>
  <mc:AlternateContent xmlns:mc="http://schemas.openxmlformats.org/markup-compatibility/2006">
    <mc:Choice xmlns:p14="http://schemas.microsoft.com/office/powerpoint/2010/main" Requires="p14">
      <p:transition spd="slow" p14:dur="2000" advTm="33844"/>
    </mc:Choice>
    <mc:Fallback>
      <p:transition xmlns:p14="http://schemas.microsoft.com/office/powerpoint/2010/main" spd="slow" advTm="33844"/>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Implementation Example: Analog Calorimeter Readout</a:t>
            </a:r>
            <a:endParaRPr lang="en-US" sz="3200"/>
          </a:p>
        </p:txBody>
      </p:sp>
      <p:sp>
        <p:nvSpPr>
          <p:cNvPr id="3" name="Content Placeholder 2"/>
          <p:cNvSpPr>
            <a:spLocks noGrp="1"/>
          </p:cNvSpPr>
          <p:nvPr>
            <p:ph idx="1"/>
          </p:nvPr>
        </p:nvSpPr>
        <p:spPr/>
        <p:txBody>
          <a:bodyPr>
            <a:normAutofit fontScale="92500" lnSpcReduction="20000"/>
          </a:bodyPr>
          <a:lstStyle/>
          <a:p>
            <a:r>
              <a:rPr lang="en-US"/>
              <a:t>readout solutions for BeamCal and LumiCal</a:t>
            </a:r>
          </a:p>
          <a:p>
            <a:pPr lvl="1"/>
            <a:r>
              <a:rPr lang="en-US"/>
              <a:t>resemble those of ECAL and HCAL</a:t>
            </a:r>
          </a:p>
          <a:p>
            <a:pPr lvl="1"/>
            <a:r>
              <a:rPr lang="en-US"/>
              <a:t>occupancy in BeamCal is very high</a:t>
            </a:r>
          </a:p>
          <a:p>
            <a:pPr lvl="2"/>
            <a:r>
              <a:rPr lang="en-US"/>
              <a:t>possibility for readout is a gated integrator with correlated double sampling</a:t>
            </a:r>
          </a:p>
          <a:p>
            <a:pPr lvl="2"/>
            <a:r>
              <a:rPr lang="en-US"/>
              <a:t>charge collected in time slices of about 10 ns</a:t>
            </a:r>
          </a:p>
          <a:p>
            <a:pPr lvl="3"/>
            <a:r>
              <a:rPr lang="en-US"/>
              <a:t>either sampled by fast ADC </a:t>
            </a:r>
          </a:p>
          <a:p>
            <a:pPr lvl="3"/>
            <a:r>
              <a:rPr lang="en-US"/>
              <a:t>or stored in an analog memory and digitised after the bunch train </a:t>
            </a:r>
          </a:p>
          <a:p>
            <a:pPr lvl="3"/>
            <a:r>
              <a:rPr lang="en-US"/>
              <a:t>integrator is reset for the next train</a:t>
            </a:r>
          </a:p>
          <a:p>
            <a:pPr lvl="3"/>
            <a:r>
              <a:rPr lang="en-US"/>
              <a:t>Signal amplitudes are obtained from subtracting subsequent samples.</a:t>
            </a:r>
          </a:p>
          <a:p>
            <a:pPr lvl="3"/>
            <a:r>
              <a:rPr lang="en-US"/>
              <a:t>Subtraction acts as noise filtering</a:t>
            </a:r>
          </a:p>
          <a:p>
            <a:pPr lvl="3"/>
            <a:r>
              <a:rPr lang="en-US"/>
              <a:t>concept also applicable for LumiCal.</a:t>
            </a:r>
          </a:p>
          <a:p>
            <a:pPr lvl="3"/>
            <a:r>
              <a:rPr lang="en-US"/>
              <a:t>For low-occupancy regions in LumiCal alternative solution</a:t>
            </a:r>
          </a:p>
          <a:p>
            <a:pPr lvl="4"/>
            <a:r>
              <a:rPr lang="en-US"/>
              <a:t> similar to ECAL and HCAL</a:t>
            </a:r>
          </a:p>
          <a:p>
            <a:pPr lvl="4"/>
            <a:r>
              <a:rPr lang="en-US"/>
              <a:t>chain of fast preamplifier and shaper</a:t>
            </a:r>
          </a:p>
          <a:p>
            <a:pPr lvl="4"/>
            <a:r>
              <a:rPr lang="en-US"/>
              <a:t>followed by digitiser and deconvolution algorithm applied to the ADC output is investigated</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25</a:t>
            </a:fld>
            <a:endParaRPr lang="en-US"/>
          </a:p>
        </p:txBody>
      </p:sp>
    </p:spTree>
    <p:extLst>
      <p:ext uri="{BB962C8B-B14F-4D97-AF65-F5344CB8AC3E}">
        <p14:creationId xmlns:p14="http://schemas.microsoft.com/office/powerpoint/2010/main" val="3442998958"/>
      </p:ext>
    </p:extLst>
  </p:cSld>
  <p:clrMapOvr>
    <a:masterClrMapping/>
  </p:clrMapOvr>
  <mc:AlternateContent xmlns:mc="http://schemas.openxmlformats.org/markup-compatibility/2006" xmlns:p14="http://schemas.microsoft.com/office/powerpoint/2010/main">
    <mc:Choice Requires="p14">
      <p:transition spd="slow" p14:dur="2000" advTm="55368"/>
    </mc:Choice>
    <mc:Fallback xmlns="">
      <p:transition xmlns:p14="http://schemas.microsoft.com/office/powerpoint/2010/main" spd="slow" advTm="55368"/>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Power delivery &amp; power pulsing</a:t>
            </a:r>
          </a:p>
        </p:txBody>
      </p:sp>
      <p:sp>
        <p:nvSpPr>
          <p:cNvPr id="3" name="Content Placeholder 2"/>
          <p:cNvSpPr>
            <a:spLocks noGrp="1"/>
          </p:cNvSpPr>
          <p:nvPr>
            <p:ph idx="1"/>
          </p:nvPr>
        </p:nvSpPr>
        <p:spPr>
          <a:xfrm>
            <a:off x="457200" y="1124744"/>
            <a:ext cx="8229600" cy="5472608"/>
          </a:xfrm>
        </p:spPr>
        <p:txBody>
          <a:bodyPr>
            <a:normAutofit/>
          </a:bodyPr>
          <a:lstStyle/>
          <a:p>
            <a:r>
              <a:rPr lang="en-US"/>
              <a:t>Motivation</a:t>
            </a:r>
          </a:p>
          <a:p>
            <a:pPr lvl="1"/>
            <a:r>
              <a:rPr lang="en-US"/>
              <a:t>high number of channels</a:t>
            </a:r>
          </a:p>
          <a:p>
            <a:pPr lvl="1"/>
            <a:r>
              <a:rPr lang="en-US"/>
              <a:t>large masses and volumes for cooling systems and cables</a:t>
            </a:r>
          </a:p>
          <a:p>
            <a:r>
              <a:rPr lang="en-US"/>
              <a:t>CLIC beam structure</a:t>
            </a:r>
          </a:p>
          <a:p>
            <a:pPr lvl="1"/>
            <a:r>
              <a:rPr lang="en-US"/>
              <a:t> bunch trains 156 ns</a:t>
            </a:r>
          </a:p>
          <a:p>
            <a:pPr lvl="1"/>
            <a:r>
              <a:rPr lang="en-US"/>
              <a:t> repeated every 20 ms </a:t>
            </a:r>
          </a:p>
          <a:p>
            <a:pPr lvl="1"/>
            <a:r>
              <a:rPr lang="en-US">
                <a:sym typeface="Wingdings"/>
              </a:rPr>
              <a:t> duty cycle </a:t>
            </a:r>
            <a:r>
              <a:rPr lang="en-US"/>
              <a:t>7.8 · 10−6 @ 50 Hz</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26</a:t>
            </a:fld>
            <a:endParaRPr lang="en-US"/>
          </a:p>
        </p:txBody>
      </p:sp>
    </p:spTree>
    <p:extLst>
      <p:ext uri="{BB962C8B-B14F-4D97-AF65-F5344CB8AC3E}">
        <p14:creationId xmlns:p14="http://schemas.microsoft.com/office/powerpoint/2010/main" val="2553446779"/>
      </p:ext>
    </p:extLst>
  </p:cSld>
  <p:clrMapOvr>
    <a:masterClrMapping/>
  </p:clrMapOvr>
  <mc:AlternateContent xmlns:mc="http://schemas.openxmlformats.org/markup-compatibility/2006">
    <mc:Choice xmlns:p14="http://schemas.microsoft.com/office/powerpoint/2010/main" Requires="p14">
      <p:transition spd="slow" p14:dur="2000" advTm="27882"/>
    </mc:Choice>
    <mc:Fallback>
      <p:transition xmlns:p14="http://schemas.microsoft.com/office/powerpoint/2010/main" spd="slow" advTm="27882"/>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Power delivery &amp; power pulsing</a:t>
            </a:r>
          </a:p>
        </p:txBody>
      </p:sp>
      <p:sp>
        <p:nvSpPr>
          <p:cNvPr id="3" name="Content Placeholder 2"/>
          <p:cNvSpPr>
            <a:spLocks noGrp="1"/>
          </p:cNvSpPr>
          <p:nvPr>
            <p:ph idx="1"/>
          </p:nvPr>
        </p:nvSpPr>
        <p:spPr>
          <a:xfrm>
            <a:off x="457200" y="1124744"/>
            <a:ext cx="8229600" cy="5472608"/>
          </a:xfrm>
        </p:spPr>
        <p:txBody>
          <a:bodyPr>
            <a:normAutofit fontScale="92500" lnSpcReduction="10000"/>
          </a:bodyPr>
          <a:lstStyle/>
          <a:p>
            <a:r>
              <a:rPr lang="en-US"/>
              <a:t>Vertex and silicon tracking system power</a:t>
            </a:r>
          </a:p>
          <a:p>
            <a:pPr lvl="1"/>
            <a:r>
              <a:rPr lang="en-US"/>
              <a:t> </a:t>
            </a:r>
            <a:r>
              <a:rPr lang="en-US">
                <a:sym typeface="Wingdings"/>
              </a:rPr>
              <a:t> </a:t>
            </a:r>
            <a:r>
              <a:rPr lang="en-US"/>
              <a:t>need to reduce the material of the cooling systems</a:t>
            </a:r>
          </a:p>
          <a:p>
            <a:pPr lvl="1"/>
            <a:r>
              <a:rPr lang="en-US"/>
              <a:t> </a:t>
            </a:r>
            <a:r>
              <a:rPr lang="en-US">
                <a:sym typeface="Wingdings"/>
              </a:rPr>
              <a:t> </a:t>
            </a:r>
            <a:r>
              <a:rPr lang="en-US"/>
              <a:t>reduce unwanted multiple coulomb scattering of charged particles</a:t>
            </a:r>
          </a:p>
          <a:p>
            <a:r>
              <a:rPr lang="en-US"/>
              <a:t>CLIC_ILD TPC tracker</a:t>
            </a:r>
          </a:p>
          <a:p>
            <a:pPr lvl="1"/>
            <a:r>
              <a:rPr lang="en-US"/>
              <a:t> Dead material at TPC endplates is undesirable </a:t>
            </a:r>
          </a:p>
          <a:p>
            <a:pPr lvl="1"/>
            <a:r>
              <a:rPr lang="en-US">
                <a:sym typeface="Wingdings"/>
              </a:rPr>
              <a:t> </a:t>
            </a:r>
            <a:r>
              <a:rPr lang="en-US"/>
              <a:t>avoid photon conversions before the ECAL</a:t>
            </a:r>
          </a:p>
          <a:p>
            <a:r>
              <a:rPr lang="en-US"/>
              <a:t>ECAL/HCAL</a:t>
            </a:r>
          </a:p>
          <a:p>
            <a:pPr lvl="1"/>
            <a:r>
              <a:rPr lang="en-US"/>
              <a:t>particle showers </a:t>
            </a:r>
            <a:r>
              <a:rPr lang="en-US">
                <a:sym typeface="Wingdings"/>
              </a:rPr>
              <a:t> </a:t>
            </a:r>
            <a:r>
              <a:rPr lang="en-US"/>
              <a:t>compact to ensure </a:t>
            </a:r>
          </a:p>
          <a:p>
            <a:pPr lvl="1"/>
            <a:r>
              <a:rPr lang="en-US">
                <a:sym typeface="Wingdings"/>
              </a:rPr>
              <a:t></a:t>
            </a:r>
            <a:r>
              <a:rPr lang="en-US"/>
              <a:t> optimal separation of clusters for the application of particle flow algorithms </a:t>
            </a:r>
          </a:p>
          <a:p>
            <a:pPr lvl="1"/>
            <a:r>
              <a:rPr lang="en-US">
                <a:sym typeface="Wingdings"/>
              </a:rPr>
              <a:t> </a:t>
            </a:r>
            <a:r>
              <a:rPr lang="en-US"/>
              <a:t>active layers as thin as possible and effective nuclear interaction length of the absorber material has to be as short as possible</a:t>
            </a:r>
          </a:p>
          <a:p>
            <a:r>
              <a:rPr lang="en-US">
                <a:sym typeface="Wingdings"/>
              </a:rPr>
              <a:t> all sub detectors power pulsing</a:t>
            </a:r>
            <a:endParaRPr lang="en-US"/>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27</a:t>
            </a:fld>
            <a:endParaRPr lang="en-US"/>
          </a:p>
        </p:txBody>
      </p:sp>
    </p:spTree>
    <p:extLst>
      <p:ext uri="{BB962C8B-B14F-4D97-AF65-F5344CB8AC3E}">
        <p14:creationId xmlns:p14="http://schemas.microsoft.com/office/powerpoint/2010/main" val="951620557"/>
      </p:ext>
    </p:extLst>
  </p:cSld>
  <p:clrMapOvr>
    <a:masterClrMapping/>
  </p:clrMapOvr>
  <mc:AlternateContent xmlns:mc="http://schemas.openxmlformats.org/markup-compatibility/2006">
    <mc:Choice xmlns:p14="http://schemas.microsoft.com/office/powerpoint/2010/main" Requires="p14">
      <p:transition spd="slow" p14:dur="2000" advTm="52932"/>
    </mc:Choice>
    <mc:Fallback>
      <p:transition xmlns:p14="http://schemas.microsoft.com/office/powerpoint/2010/main" spd="slow" advTm="52932"/>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Power delivery &amp; power pulsing</a:t>
            </a:r>
          </a:p>
        </p:txBody>
      </p:sp>
      <p:sp>
        <p:nvSpPr>
          <p:cNvPr id="3" name="Content Placeholder 2"/>
          <p:cNvSpPr>
            <a:spLocks noGrp="1"/>
          </p:cNvSpPr>
          <p:nvPr>
            <p:ph idx="1"/>
          </p:nvPr>
        </p:nvSpPr>
        <p:spPr>
          <a:xfrm>
            <a:off x="611560" y="1412776"/>
            <a:ext cx="8229600" cy="2592288"/>
          </a:xfrm>
        </p:spPr>
        <p:txBody>
          <a:bodyPr>
            <a:normAutofit fontScale="92500" lnSpcReduction="20000"/>
          </a:bodyPr>
          <a:lstStyle/>
          <a:p>
            <a:r>
              <a:rPr lang="en-US"/>
              <a:t>DC-DC voltage step-down or low drop out (LDO) regulator and capacitor near the front-end </a:t>
            </a:r>
          </a:p>
          <a:p>
            <a:r>
              <a:rPr lang="en-US"/>
              <a:t>Powering branch</a:t>
            </a:r>
          </a:p>
          <a:p>
            <a:pPr lvl="1"/>
            <a:r>
              <a:rPr lang="en-US"/>
              <a:t>back-end power supply</a:t>
            </a:r>
          </a:p>
          <a:p>
            <a:pPr lvl="1"/>
            <a:r>
              <a:rPr lang="en-US"/>
              <a:t>long cables </a:t>
            </a:r>
          </a:p>
          <a:p>
            <a:pPr lvl="1"/>
            <a:r>
              <a:rPr lang="en-US"/>
              <a:t>front-end voltage regulator </a:t>
            </a:r>
          </a:p>
          <a:p>
            <a:pPr lvl="1"/>
            <a:r>
              <a:rPr lang="en-US"/>
              <a:t>front-end circuits</a:t>
            </a:r>
          </a:p>
          <a:p>
            <a:pPr marL="0" indent="0">
              <a:buNone/>
            </a:pPr>
            <a:endParaRPr lang="en-US"/>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28</a:t>
            </a:fld>
            <a:endParaRPr lang="en-US"/>
          </a:p>
        </p:txBody>
      </p:sp>
      <p:pic>
        <p:nvPicPr>
          <p:cNvPr id="7" name="Picture 6" descr="tmp.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769" y="3861048"/>
            <a:ext cx="8140700" cy="2133600"/>
          </a:xfrm>
          <a:prstGeom prst="rect">
            <a:avLst/>
          </a:prstGeom>
        </p:spPr>
      </p:pic>
    </p:spTree>
    <p:extLst>
      <p:ext uri="{BB962C8B-B14F-4D97-AF65-F5344CB8AC3E}">
        <p14:creationId xmlns:p14="http://schemas.microsoft.com/office/powerpoint/2010/main" val="1147848165"/>
      </p:ext>
    </p:extLst>
  </p:cSld>
  <p:clrMapOvr>
    <a:masterClrMapping/>
  </p:clrMapOvr>
  <mc:AlternateContent xmlns:mc="http://schemas.openxmlformats.org/markup-compatibility/2006">
    <mc:Choice xmlns:p14="http://schemas.microsoft.com/office/powerpoint/2010/main" Requires="p14">
      <p:transition spd="slow" p14:dur="2000" advTm="46270"/>
    </mc:Choice>
    <mc:Fallback>
      <p:transition xmlns:p14="http://schemas.microsoft.com/office/powerpoint/2010/main" spd="slow" advTm="46270"/>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Power delivery &amp; power pulsing</a:t>
            </a:r>
          </a:p>
        </p:txBody>
      </p:sp>
      <p:sp>
        <p:nvSpPr>
          <p:cNvPr id="3" name="Content Placeholder 2"/>
          <p:cNvSpPr>
            <a:spLocks noGrp="1"/>
          </p:cNvSpPr>
          <p:nvPr>
            <p:ph idx="1"/>
          </p:nvPr>
        </p:nvSpPr>
        <p:spPr/>
        <p:txBody>
          <a:bodyPr>
            <a:normAutofit fontScale="92500"/>
          </a:bodyPr>
          <a:lstStyle/>
          <a:p>
            <a:r>
              <a:rPr lang="en-US"/>
              <a:t>Power switching applied selectively to various parts of circuit</a:t>
            </a:r>
          </a:p>
          <a:p>
            <a:pPr lvl="1"/>
            <a:r>
              <a:rPr lang="en-US"/>
              <a:t>Analog off most of the time</a:t>
            </a:r>
          </a:p>
          <a:p>
            <a:pPr lvl="1"/>
            <a:r>
              <a:rPr lang="en-US"/>
              <a:t>turned on only to acquire hit signal </a:t>
            </a:r>
          </a:p>
          <a:p>
            <a:r>
              <a:rPr lang="en-US"/>
              <a:t>digital and data transmission active during the bunch train gap</a:t>
            </a:r>
          </a:p>
          <a:p>
            <a:r>
              <a:rPr lang="en-US"/>
              <a:t>Turning on front-end electronics results in periodic in-rush current (several Amperes)</a:t>
            </a:r>
          </a:p>
          <a:p>
            <a:pPr lvl="1"/>
            <a:r>
              <a:rPr lang="en-US">
                <a:sym typeface="Wingdings"/>
              </a:rPr>
              <a:t></a:t>
            </a:r>
            <a:r>
              <a:rPr lang="en-US"/>
              <a:t> voltage regulation circuit </a:t>
            </a:r>
          </a:p>
          <a:p>
            <a:r>
              <a:rPr lang="en-US"/>
              <a:t>Ideally power gating feature is implemented at the ASIC level</a:t>
            </a:r>
          </a:p>
          <a:p>
            <a:pPr lvl="1"/>
            <a:r>
              <a:rPr lang="en-US"/>
              <a:t>Fast turn-on time of few tens of μs (typ 50 µs assumed)</a:t>
            </a:r>
          </a:p>
          <a:p>
            <a:pPr lvl="1"/>
            <a:r>
              <a:rPr lang="en-US"/>
              <a:t>Configuration data are permanently maintained</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29</a:t>
            </a:fld>
            <a:endParaRPr lang="en-US"/>
          </a:p>
        </p:txBody>
      </p:sp>
    </p:spTree>
    <p:extLst>
      <p:ext uri="{BB962C8B-B14F-4D97-AF65-F5344CB8AC3E}">
        <p14:creationId xmlns:p14="http://schemas.microsoft.com/office/powerpoint/2010/main" val="105390965"/>
      </p:ext>
    </p:extLst>
  </p:cSld>
  <p:clrMapOvr>
    <a:masterClrMapping/>
  </p:clrMapOvr>
  <mc:AlternateContent xmlns:mc="http://schemas.openxmlformats.org/markup-compatibility/2006">
    <mc:Choice xmlns:p14="http://schemas.microsoft.com/office/powerpoint/2010/main" Requires="p14">
      <p:transition spd="slow" p14:dur="2000" advTm="27775"/>
    </mc:Choice>
    <mc:Fallback>
      <p:transition xmlns:p14="http://schemas.microsoft.com/office/powerpoint/2010/main" spd="slow" advTm="27775"/>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 of chapter</a:t>
            </a:r>
            <a:endParaRPr lang="en-US" dirty="0"/>
          </a:p>
        </p:txBody>
      </p:sp>
      <p:sp>
        <p:nvSpPr>
          <p:cNvPr id="3" name="Content Placeholder 2"/>
          <p:cNvSpPr>
            <a:spLocks noGrp="1"/>
          </p:cNvSpPr>
          <p:nvPr>
            <p:ph idx="1"/>
          </p:nvPr>
        </p:nvSpPr>
        <p:spPr>
          <a:xfrm>
            <a:off x="0" y="1124744"/>
            <a:ext cx="9144000" cy="5112568"/>
          </a:xfrm>
        </p:spPr>
        <p:txBody>
          <a:bodyPr/>
          <a:lstStyle/>
          <a:p>
            <a:r>
              <a:rPr lang="en-US" dirty="0"/>
              <a:t>O</a:t>
            </a:r>
            <a:r>
              <a:rPr lang="en-US" dirty="0" smtClean="0"/>
              <a:t>verview </a:t>
            </a:r>
            <a:r>
              <a:rPr lang="en-US" dirty="0"/>
              <a:t>of </a:t>
            </a:r>
            <a:r>
              <a:rPr lang="en-US" dirty="0" smtClean="0"/>
              <a:t>detector </a:t>
            </a:r>
            <a:r>
              <a:rPr lang="en-US" dirty="0"/>
              <a:t>readout </a:t>
            </a:r>
            <a:r>
              <a:rPr lang="en-US" dirty="0" smtClean="0"/>
              <a:t>requirements </a:t>
            </a:r>
          </a:p>
          <a:p>
            <a:r>
              <a:rPr lang="en-US" dirty="0"/>
              <a:t>Verifies consistency of requirements</a:t>
            </a:r>
          </a:p>
          <a:p>
            <a:r>
              <a:rPr lang="en-US" dirty="0"/>
              <a:t>Evaluates principle implementation feasibility</a:t>
            </a:r>
          </a:p>
          <a:p>
            <a:r>
              <a:rPr lang="en-US" dirty="0" smtClean="0"/>
              <a:t>Summarizes </a:t>
            </a:r>
            <a:r>
              <a:rPr lang="en-US" dirty="0"/>
              <a:t>priority areas </a:t>
            </a:r>
            <a:r>
              <a:rPr lang="en-US" dirty="0" smtClean="0"/>
              <a:t>for further </a:t>
            </a:r>
            <a:r>
              <a:rPr lang="en-US" dirty="0"/>
              <a:t>research and </a:t>
            </a:r>
            <a:r>
              <a:rPr lang="en-US" dirty="0" smtClean="0"/>
              <a:t>development</a:t>
            </a:r>
          </a:p>
          <a:p>
            <a:endParaRPr lang="en-US" dirty="0"/>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3</a:t>
            </a:fld>
            <a:endParaRPr lang="en-US"/>
          </a:p>
        </p:txBody>
      </p:sp>
    </p:spTree>
    <p:extLst>
      <p:ext uri="{BB962C8B-B14F-4D97-AF65-F5344CB8AC3E}">
        <p14:creationId xmlns:p14="http://schemas.microsoft.com/office/powerpoint/2010/main" val="90359933"/>
      </p:ext>
    </p:extLst>
  </p:cSld>
  <p:clrMapOvr>
    <a:masterClrMapping/>
  </p:clrMapOvr>
  <mc:AlternateContent xmlns:mc="http://schemas.openxmlformats.org/markup-compatibility/2006">
    <mc:Choice xmlns:p14="http://schemas.microsoft.com/office/powerpoint/2010/main" Requires="p14">
      <p:transition spd="slow" p14:dur="2000" advTm="45721"/>
    </mc:Choice>
    <mc:Fallback>
      <p:transition xmlns:p14="http://schemas.microsoft.com/office/powerpoint/2010/main" spd="slow" advTm="45721"/>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Power delivery &amp; power pulsing</a:t>
            </a:r>
          </a:p>
        </p:txBody>
      </p:sp>
      <p:sp>
        <p:nvSpPr>
          <p:cNvPr id="3" name="Content Placeholder 2"/>
          <p:cNvSpPr>
            <a:spLocks noGrp="1"/>
          </p:cNvSpPr>
          <p:nvPr>
            <p:ph idx="1"/>
          </p:nvPr>
        </p:nvSpPr>
        <p:spPr/>
        <p:txBody>
          <a:bodyPr>
            <a:normAutofit/>
          </a:bodyPr>
          <a:lstStyle/>
          <a:p>
            <a:r>
              <a:rPr lang="en-US"/>
              <a:t>peak current delivered by a storage capacitor</a:t>
            </a:r>
          </a:p>
          <a:p>
            <a:pPr lvl="1"/>
            <a:r>
              <a:rPr lang="en-US"/>
              <a:t>close to the front-end system</a:t>
            </a:r>
          </a:p>
          <a:p>
            <a:pPr lvl="2"/>
            <a:r>
              <a:rPr lang="en-US"/>
              <a:t>voltage drop in example resulting from the charge transfer during the active time 100-200 mV with 5 mF capacitor</a:t>
            </a:r>
          </a:p>
          <a:p>
            <a:r>
              <a:rPr lang="en-US"/>
              <a:t>Electrolytic capacitors up to 400 mF are available </a:t>
            </a:r>
          </a:p>
          <a:p>
            <a:pPr lvl="1"/>
            <a:r>
              <a:rPr lang="en-US"/>
              <a:t>however they are large</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30</a:t>
            </a:fld>
            <a:endParaRPr lang="en-US"/>
          </a:p>
        </p:txBody>
      </p:sp>
    </p:spTree>
    <p:extLst>
      <p:ext uri="{BB962C8B-B14F-4D97-AF65-F5344CB8AC3E}">
        <p14:creationId xmlns:p14="http://schemas.microsoft.com/office/powerpoint/2010/main" val="1409901937"/>
      </p:ext>
    </p:extLst>
  </p:cSld>
  <p:clrMapOvr>
    <a:masterClrMapping/>
  </p:clrMapOvr>
  <mc:AlternateContent xmlns:mc="http://schemas.openxmlformats.org/markup-compatibility/2006">
    <mc:Choice xmlns:p14="http://schemas.microsoft.com/office/powerpoint/2010/main" Requires="p14">
      <p:transition spd="slow" p14:dur="2000" advTm="34456"/>
    </mc:Choice>
    <mc:Fallback>
      <p:transition xmlns:p14="http://schemas.microsoft.com/office/powerpoint/2010/main" spd="slow" advTm="34456"/>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Power delivery &amp; power pulsing</a:t>
            </a:r>
          </a:p>
        </p:txBody>
      </p:sp>
      <p:sp>
        <p:nvSpPr>
          <p:cNvPr id="4" name="Footer Placeholder 3"/>
          <p:cNvSpPr>
            <a:spLocks noGrp="1"/>
          </p:cNvSpPr>
          <p:nvPr>
            <p:ph type="ftr" sz="quarter" idx="11"/>
          </p:nvPr>
        </p:nvSpPr>
        <p:spPr/>
        <p:txBody>
          <a:bodyPr/>
          <a:lstStyle/>
          <a:p>
            <a:pPr>
              <a:defRPr/>
            </a:pPr>
            <a:r>
              <a:rPr lang="en-US"/>
              <a:t>A. Kluge</a:t>
            </a:r>
          </a:p>
        </p:txBody>
      </p:sp>
      <p:pic>
        <p:nvPicPr>
          <p:cNvPr id="6" name="Picture 5" descr="tmp.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3349674"/>
            <a:ext cx="3655170" cy="3043807"/>
          </a:xfrm>
          <a:prstGeom prst="rect">
            <a:avLst/>
          </a:prstGeom>
        </p:spPr>
      </p:pic>
      <p:sp>
        <p:nvSpPr>
          <p:cNvPr id="8" name="Content Placeholder 2"/>
          <p:cNvSpPr>
            <a:spLocks noGrp="1"/>
          </p:cNvSpPr>
          <p:nvPr>
            <p:ph idx="1"/>
          </p:nvPr>
        </p:nvSpPr>
        <p:spPr>
          <a:xfrm>
            <a:off x="457200" y="1124744"/>
            <a:ext cx="8229600" cy="2232248"/>
          </a:xfrm>
        </p:spPr>
        <p:txBody>
          <a:bodyPr>
            <a:normAutofit lnSpcReduction="10000"/>
          </a:bodyPr>
          <a:lstStyle/>
          <a:p>
            <a:r>
              <a:rPr lang="en-US"/>
              <a:t>load current, storage capacitor current and back-end cable current in the example configuration with an LDO regulator</a:t>
            </a:r>
          </a:p>
          <a:p>
            <a:pPr lvl="1"/>
            <a:r>
              <a:rPr lang="en-US"/>
              <a:t>load current can be high, for a much reduced current in the back-end cable</a:t>
            </a:r>
          </a:p>
          <a:p>
            <a:pPr lvl="1"/>
            <a:r>
              <a:rPr lang="en-US"/>
              <a:t>The load voltage drop amounts to 100 mV in this case.</a:t>
            </a:r>
          </a:p>
        </p:txBody>
      </p:sp>
      <p:sp>
        <p:nvSpPr>
          <p:cNvPr id="5" name="Slide Number Placeholder 4"/>
          <p:cNvSpPr>
            <a:spLocks noGrp="1"/>
          </p:cNvSpPr>
          <p:nvPr>
            <p:ph type="sldNum" sz="quarter" idx="12"/>
          </p:nvPr>
        </p:nvSpPr>
        <p:spPr/>
        <p:txBody>
          <a:bodyPr/>
          <a:lstStyle/>
          <a:p>
            <a:pPr>
              <a:defRPr/>
            </a:pPr>
            <a:fld id="{59385AB4-D505-9B42-86A0-7093501D6C0B}" type="slidenum">
              <a:rPr lang="en-US"/>
              <a:pPr>
                <a:defRPr/>
              </a:pPr>
              <a:t>31</a:t>
            </a:fld>
            <a:endParaRPr lang="en-US"/>
          </a:p>
        </p:txBody>
      </p:sp>
    </p:spTree>
    <p:extLst>
      <p:ext uri="{BB962C8B-B14F-4D97-AF65-F5344CB8AC3E}">
        <p14:creationId xmlns:p14="http://schemas.microsoft.com/office/powerpoint/2010/main" val="3587316786"/>
      </p:ext>
    </p:extLst>
  </p:cSld>
  <p:clrMapOvr>
    <a:masterClrMapping/>
  </p:clrMapOvr>
  <mc:AlternateContent xmlns:mc="http://schemas.openxmlformats.org/markup-compatibility/2006">
    <mc:Choice xmlns:p14="http://schemas.microsoft.com/office/powerpoint/2010/main" Requires="p14">
      <p:transition spd="slow" p14:dur="2000" advTm="44277"/>
    </mc:Choice>
    <mc:Fallback>
      <p:transition xmlns:p14="http://schemas.microsoft.com/office/powerpoint/2010/main" spd="slow" advTm="44277"/>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Power delivery &amp; power pulsing</a:t>
            </a:r>
          </a:p>
        </p:txBody>
      </p:sp>
      <p:sp>
        <p:nvSpPr>
          <p:cNvPr id="3" name="Content Placeholder 2"/>
          <p:cNvSpPr>
            <a:spLocks noGrp="1"/>
          </p:cNvSpPr>
          <p:nvPr>
            <p:ph idx="1"/>
          </p:nvPr>
        </p:nvSpPr>
        <p:spPr/>
        <p:txBody>
          <a:bodyPr>
            <a:normAutofit/>
          </a:bodyPr>
          <a:lstStyle/>
          <a:p>
            <a:r>
              <a:rPr lang="en-US"/>
              <a:t>Similar results were obtained in the simulation for the DC-DC converter configuration </a:t>
            </a:r>
          </a:p>
          <a:p>
            <a:pPr lvl="1"/>
            <a:r>
              <a:rPr lang="en-US"/>
              <a:t>radiation tolerant buck converter ASICs developed for the LHC experiment upgrades. </a:t>
            </a:r>
          </a:p>
          <a:p>
            <a:pPr lvl="1"/>
            <a:r>
              <a:rPr lang="en-US"/>
              <a:t>voltage conversion ratio N reduces the input current by N compared to the output current and the losses in the back-end cable are reduced by N</a:t>
            </a:r>
            <a:r>
              <a:rPr lang="en-US" baseline="30000"/>
              <a:t>2</a:t>
            </a:r>
            <a:r>
              <a:rPr lang="en-US"/>
              <a:t>. </a:t>
            </a:r>
          </a:p>
          <a:p>
            <a:pPr lvl="1"/>
            <a:r>
              <a:rPr lang="en-US"/>
              <a:t>The conversion efficiency is typically better than 80%</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32</a:t>
            </a:fld>
            <a:endParaRPr lang="en-US"/>
          </a:p>
        </p:txBody>
      </p:sp>
    </p:spTree>
    <p:extLst>
      <p:ext uri="{BB962C8B-B14F-4D97-AF65-F5344CB8AC3E}">
        <p14:creationId xmlns:p14="http://schemas.microsoft.com/office/powerpoint/2010/main" val="4105389526"/>
      </p:ext>
    </p:extLst>
  </p:cSld>
  <p:clrMapOvr>
    <a:masterClrMapping/>
  </p:clrMapOvr>
  <mc:AlternateContent xmlns:mc="http://schemas.openxmlformats.org/markup-compatibility/2006">
    <mc:Choice xmlns:p14="http://schemas.microsoft.com/office/powerpoint/2010/main" Requires="p14">
      <p:transition spd="slow" p14:dur="2000" advTm="21492"/>
    </mc:Choice>
    <mc:Fallback>
      <p:transition xmlns:p14="http://schemas.microsoft.com/office/powerpoint/2010/main" spd="slow" advTm="21492"/>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t>Power delivery &amp; power pulsing</a:t>
            </a:r>
          </a:p>
        </p:txBody>
      </p:sp>
      <p:sp>
        <p:nvSpPr>
          <p:cNvPr id="3" name="Content Placeholder 2"/>
          <p:cNvSpPr>
            <a:spLocks noGrp="1"/>
          </p:cNvSpPr>
          <p:nvPr>
            <p:ph idx="1"/>
          </p:nvPr>
        </p:nvSpPr>
        <p:spPr/>
        <p:txBody>
          <a:bodyPr>
            <a:normAutofit/>
          </a:bodyPr>
          <a:lstStyle/>
          <a:p>
            <a:r>
              <a:rPr lang="en-US"/>
              <a:t>Initial power pulsing tests applied to ILC calorimetry demonstrated validity of the concept</a:t>
            </a:r>
          </a:p>
          <a:p>
            <a:r>
              <a:rPr lang="en-US"/>
              <a:t>Extensive R&amp;D to demonstrate</a:t>
            </a:r>
          </a:p>
          <a:p>
            <a:pPr lvl="1"/>
            <a:r>
              <a:rPr lang="en-US"/>
              <a:t>feasibility for application in all subdetectors</a:t>
            </a:r>
          </a:p>
          <a:p>
            <a:pPr lvl="1"/>
            <a:r>
              <a:rPr lang="en-US"/>
              <a:t>particular for vertex and tracking</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33</a:t>
            </a:fld>
            <a:endParaRPr lang="en-US"/>
          </a:p>
        </p:txBody>
      </p:sp>
    </p:spTree>
    <p:extLst>
      <p:ext uri="{BB962C8B-B14F-4D97-AF65-F5344CB8AC3E}">
        <p14:creationId xmlns:p14="http://schemas.microsoft.com/office/powerpoint/2010/main" val="1708622807"/>
      </p:ext>
    </p:extLst>
  </p:cSld>
  <p:clrMapOvr>
    <a:masterClrMapping/>
  </p:clrMapOvr>
  <mc:AlternateContent xmlns:mc="http://schemas.openxmlformats.org/markup-compatibility/2006">
    <mc:Choice xmlns:p14="http://schemas.microsoft.com/office/powerpoint/2010/main" Requires="p14">
      <p:transition spd="slow" p14:dur="2000" advTm="19271"/>
    </mc:Choice>
    <mc:Fallback>
      <p:transition xmlns:p14="http://schemas.microsoft.com/office/powerpoint/2010/main" spd="slow" advTm="19271"/>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DAQ aspects</a:t>
            </a:r>
          </a:p>
        </p:txBody>
      </p:sp>
      <p:sp>
        <p:nvSpPr>
          <p:cNvPr id="3" name="Content Placeholder 2"/>
          <p:cNvSpPr>
            <a:spLocks noGrp="1"/>
          </p:cNvSpPr>
          <p:nvPr>
            <p:ph idx="1"/>
          </p:nvPr>
        </p:nvSpPr>
        <p:spPr/>
        <p:txBody>
          <a:bodyPr>
            <a:normAutofit/>
          </a:bodyPr>
          <a:lstStyle/>
          <a:p>
            <a:r>
              <a:rPr lang="en-US"/>
              <a:t>possible architecture</a:t>
            </a:r>
          </a:p>
          <a:p>
            <a:pPr lvl="1"/>
            <a:r>
              <a:rPr lang="en-US"/>
              <a:t> using available technologies for estimate of system dimension</a:t>
            </a:r>
          </a:p>
          <a:p>
            <a:r>
              <a:rPr lang="en-US"/>
              <a:t>ongoing improvement of data communication </a:t>
            </a:r>
            <a:r>
              <a:rPr lang="en-US">
                <a:sym typeface="Wingdings"/>
              </a:rPr>
              <a:t></a:t>
            </a:r>
            <a:r>
              <a:rPr lang="en-US"/>
              <a:t> new opportunities</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34</a:t>
            </a:fld>
            <a:endParaRPr lang="en-US"/>
          </a:p>
        </p:txBody>
      </p:sp>
    </p:spTree>
    <p:extLst>
      <p:ext uri="{BB962C8B-B14F-4D97-AF65-F5344CB8AC3E}">
        <p14:creationId xmlns:p14="http://schemas.microsoft.com/office/powerpoint/2010/main" val="1780734239"/>
      </p:ext>
    </p:extLst>
  </p:cSld>
  <p:clrMapOvr>
    <a:masterClrMapping/>
  </p:clrMapOvr>
  <mc:AlternateContent xmlns:mc="http://schemas.openxmlformats.org/markup-compatibility/2006">
    <mc:Choice xmlns:p14="http://schemas.microsoft.com/office/powerpoint/2010/main" Requires="p14">
      <p:transition spd="slow" p14:dur="2000" advTm="35823"/>
    </mc:Choice>
    <mc:Fallback>
      <p:transition xmlns:p14="http://schemas.microsoft.com/office/powerpoint/2010/main" spd="slow" advTm="35823"/>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DAQ aspects</a:t>
            </a:r>
          </a:p>
        </p:txBody>
      </p:sp>
      <p:sp>
        <p:nvSpPr>
          <p:cNvPr id="4" name="Footer Placeholder 3"/>
          <p:cNvSpPr>
            <a:spLocks noGrp="1"/>
          </p:cNvSpPr>
          <p:nvPr>
            <p:ph type="ftr" sz="quarter" idx="11"/>
          </p:nvPr>
        </p:nvSpPr>
        <p:spPr/>
        <p:txBody>
          <a:bodyPr/>
          <a:lstStyle/>
          <a:p>
            <a:pPr>
              <a:defRPr/>
            </a:pPr>
            <a:r>
              <a:rPr lang="en-US"/>
              <a:t>A. Kluge</a:t>
            </a:r>
          </a:p>
        </p:txBody>
      </p:sp>
      <p:pic>
        <p:nvPicPr>
          <p:cNvPr id="5" name="Picture 4" descr="tmp.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150221"/>
            <a:ext cx="7444060" cy="5183854"/>
          </a:xfrm>
          <a:prstGeom prst="rect">
            <a:avLst/>
          </a:prstGeom>
        </p:spPr>
      </p:pic>
      <p:sp>
        <p:nvSpPr>
          <p:cNvPr id="7" name="Slide Number Placeholder 6"/>
          <p:cNvSpPr>
            <a:spLocks noGrp="1"/>
          </p:cNvSpPr>
          <p:nvPr>
            <p:ph type="sldNum" sz="quarter" idx="12"/>
          </p:nvPr>
        </p:nvSpPr>
        <p:spPr/>
        <p:txBody>
          <a:bodyPr/>
          <a:lstStyle/>
          <a:p>
            <a:pPr>
              <a:defRPr/>
            </a:pPr>
            <a:fld id="{59385AB4-D505-9B42-86A0-7093501D6C0B}" type="slidenum">
              <a:rPr lang="en-US"/>
              <a:pPr>
                <a:defRPr/>
              </a:pPr>
              <a:t>35</a:t>
            </a:fld>
            <a:endParaRPr lang="en-US"/>
          </a:p>
        </p:txBody>
      </p:sp>
    </p:spTree>
    <p:extLst>
      <p:ext uri="{BB962C8B-B14F-4D97-AF65-F5344CB8AC3E}">
        <p14:creationId xmlns:p14="http://schemas.microsoft.com/office/powerpoint/2010/main" val="1730520472"/>
      </p:ext>
    </p:extLst>
  </p:cSld>
  <p:clrMapOvr>
    <a:masterClrMapping/>
  </p:clrMapOvr>
  <mc:AlternateContent xmlns:mc="http://schemas.openxmlformats.org/markup-compatibility/2006">
    <mc:Choice xmlns:p14="http://schemas.microsoft.com/office/powerpoint/2010/main" Requires="p14">
      <p:transition spd="slow" p14:dur="2000" advTm="46443"/>
    </mc:Choice>
    <mc:Fallback>
      <p:transition xmlns:p14="http://schemas.microsoft.com/office/powerpoint/2010/main" spd="slow" advTm="46443"/>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DAQ aspects</a:t>
            </a:r>
          </a:p>
        </p:txBody>
      </p:sp>
      <p:sp>
        <p:nvSpPr>
          <p:cNvPr id="3" name="Content Placeholder 2"/>
          <p:cNvSpPr>
            <a:spLocks noGrp="1"/>
          </p:cNvSpPr>
          <p:nvPr>
            <p:ph idx="1"/>
          </p:nvPr>
        </p:nvSpPr>
        <p:spPr/>
        <p:txBody>
          <a:bodyPr>
            <a:normAutofit/>
          </a:bodyPr>
          <a:lstStyle/>
          <a:p>
            <a:r>
              <a:rPr lang="en-US"/>
              <a:t>readout block diagram</a:t>
            </a:r>
          </a:p>
          <a:p>
            <a:pPr lvl="1"/>
            <a:r>
              <a:rPr lang="en-US"/>
              <a:t>front-end electronics directly connected to optical links</a:t>
            </a:r>
          </a:p>
          <a:p>
            <a:pPr lvl="1"/>
            <a:r>
              <a:rPr lang="en-US"/>
              <a:t>data transferred to off-detector readout system (custom electronics or commodity computers). </a:t>
            </a:r>
          </a:p>
          <a:p>
            <a:pPr lvl="2"/>
            <a:r>
              <a:rPr lang="en-US"/>
              <a:t>data concentrated, re-formatted and possibly zero-suppressed</a:t>
            </a:r>
          </a:p>
          <a:p>
            <a:pPr lvl="1"/>
            <a:r>
              <a:rPr lang="en-US"/>
              <a:t>event-building switch connected to a processor farm. </a:t>
            </a:r>
          </a:p>
          <a:p>
            <a:r>
              <a:rPr lang="en-US"/>
              <a:t>Apart from zero suppression processor farm first place where data is filtered</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36</a:t>
            </a:fld>
            <a:endParaRPr lang="en-US"/>
          </a:p>
        </p:txBody>
      </p:sp>
    </p:spTree>
    <p:extLst>
      <p:ext uri="{BB962C8B-B14F-4D97-AF65-F5344CB8AC3E}">
        <p14:creationId xmlns:p14="http://schemas.microsoft.com/office/powerpoint/2010/main" val="1821465007"/>
      </p:ext>
    </p:extLst>
  </p:cSld>
  <p:clrMapOvr>
    <a:masterClrMapping/>
  </p:clrMapOvr>
  <mc:AlternateContent xmlns:mc="http://schemas.openxmlformats.org/markup-compatibility/2006">
    <mc:Choice xmlns:p14="http://schemas.microsoft.com/office/powerpoint/2010/main" Requires="p14">
      <p:transition spd="slow" p14:dur="2000" advTm="6930"/>
    </mc:Choice>
    <mc:Fallback>
      <p:transition xmlns:p14="http://schemas.microsoft.com/office/powerpoint/2010/main" spd="slow" advTm="6930"/>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DAQ aspects</a:t>
            </a:r>
          </a:p>
        </p:txBody>
      </p:sp>
      <p:sp>
        <p:nvSpPr>
          <p:cNvPr id="3" name="Content Placeholder 2"/>
          <p:cNvSpPr>
            <a:spLocks noGrp="1"/>
          </p:cNvSpPr>
          <p:nvPr>
            <p:ph idx="1"/>
          </p:nvPr>
        </p:nvSpPr>
        <p:spPr/>
        <p:txBody>
          <a:bodyPr>
            <a:normAutofit fontScale="92500" lnSpcReduction="10000"/>
          </a:bodyPr>
          <a:lstStyle/>
          <a:p>
            <a:r>
              <a:rPr lang="en-US"/>
              <a:t>total data volume</a:t>
            </a:r>
          </a:p>
          <a:p>
            <a:pPr lvl="1"/>
            <a:r>
              <a:rPr lang="en-US"/>
              <a:t> ~4 Gbyte per bunch train </a:t>
            </a:r>
            <a:r>
              <a:rPr lang="en-US">
                <a:sym typeface="Wingdings"/>
              </a:rPr>
              <a:t></a:t>
            </a:r>
            <a:r>
              <a:rPr lang="en-US"/>
              <a:t> 200 Gbyte/s</a:t>
            </a:r>
          </a:p>
          <a:p>
            <a:r>
              <a:rPr lang="en-US"/>
              <a:t> Assuming data link bandwidth of 10 Gbit/s</a:t>
            </a:r>
          </a:p>
          <a:p>
            <a:pPr lvl="1"/>
            <a:r>
              <a:rPr lang="en-US">
                <a:sym typeface="Wingdings"/>
              </a:rPr>
              <a:t> </a:t>
            </a:r>
            <a:r>
              <a:rPr lang="en-US"/>
              <a:t>number of links is 160 </a:t>
            </a:r>
          </a:p>
          <a:p>
            <a:r>
              <a:rPr lang="en-US"/>
              <a:t>Inefficiency </a:t>
            </a:r>
          </a:p>
          <a:p>
            <a:pPr lvl="1"/>
            <a:r>
              <a:rPr lang="en-US"/>
              <a:t>detector segmentation and limited connectivity between detector sub-modules</a:t>
            </a:r>
          </a:p>
          <a:p>
            <a:pPr lvl="1"/>
            <a:r>
              <a:rPr lang="en-US"/>
              <a:t>power pulsing </a:t>
            </a:r>
          </a:p>
          <a:p>
            <a:r>
              <a:rPr lang="en-US"/>
              <a:t>Assume efficiency reduction factor of 10 </a:t>
            </a:r>
            <a:r>
              <a:rPr lang="en-US">
                <a:sym typeface="Wingdings"/>
              </a:rPr>
              <a:t> </a:t>
            </a:r>
          </a:p>
          <a:p>
            <a:pPr lvl="1"/>
            <a:r>
              <a:rPr lang="en-US"/>
              <a:t>effective sustained data rate of only 1 Gbit/s per link </a:t>
            </a:r>
            <a:r>
              <a:rPr lang="en-US">
                <a:sym typeface="Wingdings"/>
              </a:rPr>
              <a:t> </a:t>
            </a:r>
          </a:p>
          <a:p>
            <a:pPr lvl="1"/>
            <a:r>
              <a:rPr lang="en-US"/>
              <a:t>1600 optical links</a:t>
            </a:r>
          </a:p>
          <a:p>
            <a:pPr lvl="1"/>
            <a:r>
              <a:rPr lang="en-US"/>
              <a:t>For comparison, CMS 80000 links</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37</a:t>
            </a:fld>
            <a:endParaRPr lang="en-US"/>
          </a:p>
        </p:txBody>
      </p:sp>
    </p:spTree>
    <p:extLst>
      <p:ext uri="{BB962C8B-B14F-4D97-AF65-F5344CB8AC3E}">
        <p14:creationId xmlns:p14="http://schemas.microsoft.com/office/powerpoint/2010/main" val="81635338"/>
      </p:ext>
    </p:extLst>
  </p:cSld>
  <p:clrMapOvr>
    <a:masterClrMapping/>
  </p:clrMapOvr>
  <mc:AlternateContent xmlns:mc="http://schemas.openxmlformats.org/markup-compatibility/2006">
    <mc:Choice xmlns:p14="http://schemas.microsoft.com/office/powerpoint/2010/main" Requires="p14">
      <p:transition spd="slow" p14:dur="2000" advTm="42085"/>
    </mc:Choice>
    <mc:Fallback>
      <p:transition xmlns:p14="http://schemas.microsoft.com/office/powerpoint/2010/main" spd="slow" advTm="42085"/>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DAQ aspects</a:t>
            </a:r>
          </a:p>
        </p:txBody>
      </p:sp>
      <p:sp>
        <p:nvSpPr>
          <p:cNvPr id="3" name="Content Placeholder 2"/>
          <p:cNvSpPr>
            <a:spLocks noGrp="1"/>
          </p:cNvSpPr>
          <p:nvPr>
            <p:ph idx="1"/>
          </p:nvPr>
        </p:nvSpPr>
        <p:spPr/>
        <p:txBody>
          <a:bodyPr>
            <a:normAutofit/>
          </a:bodyPr>
          <a:lstStyle/>
          <a:p>
            <a:r>
              <a:rPr lang="en-US"/>
              <a:t>If one off-detector readout processor has</a:t>
            </a:r>
          </a:p>
          <a:p>
            <a:pPr lvl="1"/>
            <a:r>
              <a:rPr lang="en-US"/>
              <a:t> 10 optical inputs</a:t>
            </a:r>
          </a:p>
          <a:p>
            <a:pPr lvl="1"/>
            <a:r>
              <a:rPr lang="en-US"/>
              <a:t>&amp; 1 output to event-building switch</a:t>
            </a:r>
          </a:p>
          <a:p>
            <a:pPr lvl="1"/>
            <a:r>
              <a:rPr lang="en-US">
                <a:sym typeface="Wingdings"/>
              </a:rPr>
              <a:t> </a:t>
            </a:r>
            <a:r>
              <a:rPr lang="en-US"/>
              <a:t>160 readout processors</a:t>
            </a:r>
          </a:p>
          <a:p>
            <a:r>
              <a:rPr lang="en-US"/>
              <a:t>S</a:t>
            </a:r>
            <a:r>
              <a:rPr lang="en-US"/>
              <a:t>witches close to this requirement already exist</a:t>
            </a:r>
          </a:p>
          <a:p>
            <a:pPr lvl="1"/>
            <a:r>
              <a:rPr lang="en-US"/>
              <a:t>  160 10 Gbit/s input ports and 300 output ports</a:t>
            </a:r>
          </a:p>
          <a:p>
            <a:pPr lvl="1"/>
            <a:r>
              <a:rPr lang="en-US"/>
              <a:t> Depending on number of processors in farm</a:t>
            </a:r>
          </a:p>
          <a:p>
            <a:pPr lvl="2"/>
            <a:r>
              <a:rPr lang="en-US"/>
              <a:t> each of ports connected </a:t>
            </a:r>
          </a:p>
          <a:p>
            <a:pPr lvl="3"/>
            <a:r>
              <a:rPr lang="en-US"/>
              <a:t>directly to a processor node </a:t>
            </a:r>
          </a:p>
          <a:p>
            <a:pPr lvl="3"/>
            <a:r>
              <a:rPr lang="en-US"/>
              <a:t>or via distributor node consisting of a processor and a sub-switch.</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38</a:t>
            </a:fld>
            <a:endParaRPr lang="en-US"/>
          </a:p>
        </p:txBody>
      </p:sp>
    </p:spTree>
    <p:extLst>
      <p:ext uri="{BB962C8B-B14F-4D97-AF65-F5344CB8AC3E}">
        <p14:creationId xmlns:p14="http://schemas.microsoft.com/office/powerpoint/2010/main" val="3065423834"/>
      </p:ext>
    </p:extLst>
  </p:cSld>
  <p:clrMapOvr>
    <a:masterClrMapping/>
  </p:clrMapOvr>
  <mc:AlternateContent xmlns:mc="http://schemas.openxmlformats.org/markup-compatibility/2006">
    <mc:Choice xmlns:p14="http://schemas.microsoft.com/office/powerpoint/2010/main" Requires="p14">
      <p:transition spd="slow" p14:dur="2000" advTm="34285"/>
    </mc:Choice>
    <mc:Fallback>
      <p:transition xmlns:p14="http://schemas.microsoft.com/office/powerpoint/2010/main" spd="slow" advTm="34285"/>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DAQ aspects</a:t>
            </a:r>
          </a:p>
        </p:txBody>
      </p:sp>
      <p:sp>
        <p:nvSpPr>
          <p:cNvPr id="3" name="Content Placeholder 2"/>
          <p:cNvSpPr>
            <a:spLocks noGrp="1"/>
          </p:cNvSpPr>
          <p:nvPr>
            <p:ph idx="1"/>
          </p:nvPr>
        </p:nvSpPr>
        <p:spPr/>
        <p:txBody>
          <a:bodyPr>
            <a:normAutofit fontScale="92500" lnSpcReduction="20000"/>
          </a:bodyPr>
          <a:lstStyle/>
          <a:p>
            <a:r>
              <a:rPr lang="en-US"/>
              <a:t>Based on current reconstruction algorithms and required CPU time to process a bunch train </a:t>
            </a:r>
          </a:p>
          <a:p>
            <a:pPr lvl="1"/>
            <a:r>
              <a:rPr lang="en-US">
                <a:sym typeface="Wingdings"/>
              </a:rPr>
              <a:t> estimate </a:t>
            </a:r>
            <a:r>
              <a:rPr lang="en-US"/>
              <a:t>number of required processing nodes </a:t>
            </a:r>
          </a:p>
          <a:p>
            <a:r>
              <a:rPr lang="en-US"/>
              <a:t>time for bunch train reconstruction</a:t>
            </a:r>
          </a:p>
          <a:p>
            <a:pPr lvl="1"/>
            <a:r>
              <a:rPr lang="en-US"/>
              <a:t>3000 seconds </a:t>
            </a:r>
            <a:br>
              <a:rPr lang="en-US"/>
            </a:br>
            <a:r>
              <a:rPr lang="en-US"/>
              <a:t>(Intel® Xeon® E5520 CPU 2.27 GHz 2 Gbyte RAM) </a:t>
            </a:r>
            <a:r>
              <a:rPr lang="en-US">
                <a:sym typeface="Wingdings"/>
              </a:rPr>
              <a:t></a:t>
            </a:r>
          </a:p>
          <a:p>
            <a:pPr lvl="1"/>
            <a:r>
              <a:rPr lang="en-US"/>
              <a:t> 150000 seconds processing time in a second of beam operation</a:t>
            </a:r>
          </a:p>
          <a:p>
            <a:r>
              <a:rPr lang="en-US"/>
              <a:t>today’s technology with four cores per CPU and two CPUs per node </a:t>
            </a:r>
            <a:endParaRPr lang="en-US">
              <a:sym typeface="Wingdings"/>
            </a:endParaRPr>
          </a:p>
          <a:p>
            <a:pPr lvl="1"/>
            <a:r>
              <a:rPr lang="en-US">
                <a:sym typeface="Wingdings"/>
              </a:rPr>
              <a:t>~</a:t>
            </a:r>
            <a:r>
              <a:rPr lang="en-US"/>
              <a:t>19000 processing nodes.</a:t>
            </a:r>
          </a:p>
          <a:p>
            <a:pPr lvl="1"/>
            <a:r>
              <a:rPr lang="en-US"/>
              <a:t>Comparison: CMS event farm size in 2011, 7500 nodes</a:t>
            </a:r>
          </a:p>
          <a:p>
            <a:pPr lvl="2"/>
            <a:r>
              <a:rPr lang="en-US"/>
              <a:t>In online farm full reconstruction not be needed </a:t>
            </a:r>
          </a:p>
          <a:p>
            <a:pPr lvl="2"/>
            <a:r>
              <a:rPr lang="en-US"/>
              <a:t>Development of faster online algorithms </a:t>
            </a:r>
          </a:p>
          <a:p>
            <a:pPr lvl="2"/>
            <a:r>
              <a:rPr lang="en-US"/>
              <a:t>Improvements in available technology reduce amount of nodes</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39</a:t>
            </a:fld>
            <a:endParaRPr lang="en-US"/>
          </a:p>
        </p:txBody>
      </p:sp>
    </p:spTree>
    <p:extLst>
      <p:ext uri="{BB962C8B-B14F-4D97-AF65-F5344CB8AC3E}">
        <p14:creationId xmlns:p14="http://schemas.microsoft.com/office/powerpoint/2010/main" val="3596050721"/>
      </p:ext>
    </p:extLst>
  </p:cSld>
  <p:clrMapOvr>
    <a:masterClrMapping/>
  </p:clrMapOvr>
  <mc:AlternateContent xmlns:mc="http://schemas.openxmlformats.org/markup-compatibility/2006">
    <mc:Choice xmlns:p14="http://schemas.microsoft.com/office/powerpoint/2010/main" Requires="p14">
      <p:transition spd="slow" p14:dur="2000" advTm="35349"/>
    </mc:Choice>
    <mc:Fallback>
      <p:transition xmlns:p14="http://schemas.microsoft.com/office/powerpoint/2010/main" spd="slow" advTm="35349"/>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of components</a:t>
            </a:r>
            <a:endParaRPr lang="en-US" dirty="0"/>
          </a:p>
        </p:txBody>
      </p:sp>
      <p:sp>
        <p:nvSpPr>
          <p:cNvPr id="3" name="Content Placeholder 2"/>
          <p:cNvSpPr>
            <a:spLocks noGrp="1"/>
          </p:cNvSpPr>
          <p:nvPr>
            <p:ph idx="1"/>
          </p:nvPr>
        </p:nvSpPr>
        <p:spPr/>
        <p:txBody>
          <a:bodyPr/>
          <a:lstStyle/>
          <a:p>
            <a:r>
              <a:rPr lang="en-US" dirty="0" smtClean="0"/>
              <a:t>Front-end electronics</a:t>
            </a:r>
          </a:p>
          <a:p>
            <a:r>
              <a:rPr lang="en-US" dirty="0" smtClean="0"/>
              <a:t>Data read-out from detector to off-detector electronics</a:t>
            </a:r>
          </a:p>
          <a:p>
            <a:r>
              <a:rPr lang="en-US" dirty="0" smtClean="0"/>
              <a:t>Power pulsing </a:t>
            </a:r>
          </a:p>
          <a:p>
            <a:r>
              <a:rPr lang="en-US" dirty="0" smtClean="0"/>
              <a:t>DAQ – data volumes</a:t>
            </a:r>
            <a:endParaRPr lang="en-US" dirty="0"/>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4</a:t>
            </a:fld>
            <a:endParaRPr lang="en-US"/>
          </a:p>
        </p:txBody>
      </p:sp>
    </p:spTree>
    <p:extLst>
      <p:ext uri="{BB962C8B-B14F-4D97-AF65-F5344CB8AC3E}">
        <p14:creationId xmlns:p14="http://schemas.microsoft.com/office/powerpoint/2010/main" val="4245880793"/>
      </p:ext>
    </p:extLst>
  </p:cSld>
  <p:clrMapOvr>
    <a:masterClrMapping/>
  </p:clrMapOvr>
  <mc:AlternateContent xmlns:mc="http://schemas.openxmlformats.org/markup-compatibility/2006" xmlns:p14="http://schemas.microsoft.com/office/powerpoint/2010/main">
    <mc:Choice Requires="p14">
      <p:transition spd="slow" p14:dur="2000" advTm="20102"/>
    </mc:Choice>
    <mc:Fallback xmlns="">
      <p:transition xmlns:p14="http://schemas.microsoft.com/office/powerpoint/2010/main" spd="slow" advTm="20102"/>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DAQ aspects</a:t>
            </a:r>
          </a:p>
        </p:txBody>
      </p:sp>
      <p:sp>
        <p:nvSpPr>
          <p:cNvPr id="3" name="Content Placeholder 2"/>
          <p:cNvSpPr>
            <a:spLocks noGrp="1"/>
          </p:cNvSpPr>
          <p:nvPr>
            <p:ph idx="1"/>
          </p:nvPr>
        </p:nvSpPr>
        <p:spPr/>
        <p:txBody>
          <a:bodyPr/>
          <a:lstStyle/>
          <a:p>
            <a:r>
              <a:rPr lang="en-US"/>
              <a:t>data suppression factor studies</a:t>
            </a:r>
          </a:p>
          <a:p>
            <a:pPr lvl="1"/>
            <a:r>
              <a:rPr lang="en-US"/>
              <a:t>contributions from γγ → hadrons events can be reduced by a factor of 10 by dismissing out-of-time hits</a:t>
            </a:r>
          </a:p>
          <a:p>
            <a:pPr lvl="1"/>
            <a:r>
              <a:rPr lang="en-US"/>
              <a:t>Identifying hits from incoherent pairs suppress the data volume further by a factor 5 to 10</a:t>
            </a:r>
          </a:p>
          <a:p>
            <a:r>
              <a:rPr lang="en-US"/>
              <a:t>Overall reduction of 15-20 </a:t>
            </a:r>
          </a:p>
          <a:p>
            <a:pPr lvl="1"/>
            <a:r>
              <a:rPr lang="en-US"/>
              <a:t>sustained data rate of ~10 Gbyte/s to permanent storage.</a:t>
            </a:r>
          </a:p>
          <a:p>
            <a:pPr lvl="2"/>
            <a:r>
              <a:rPr lang="en-US"/>
              <a:t>Comparison ALICE 2011 5 Gbyte/s to disk.</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40</a:t>
            </a:fld>
            <a:endParaRPr lang="en-US"/>
          </a:p>
        </p:txBody>
      </p:sp>
    </p:spTree>
    <p:extLst>
      <p:ext uri="{BB962C8B-B14F-4D97-AF65-F5344CB8AC3E}">
        <p14:creationId xmlns:p14="http://schemas.microsoft.com/office/powerpoint/2010/main" val="2297867266"/>
      </p:ext>
    </p:extLst>
  </p:cSld>
  <p:clrMapOvr>
    <a:masterClrMapping/>
  </p:clrMapOvr>
  <mc:AlternateContent xmlns:mc="http://schemas.openxmlformats.org/markup-compatibility/2006">
    <mc:Choice xmlns:p14="http://schemas.microsoft.com/office/powerpoint/2010/main" Requires="p14">
      <p:transition spd="slow" p14:dur="2000" advTm="33837"/>
    </mc:Choice>
    <mc:Fallback>
      <p:transition xmlns:p14="http://schemas.microsoft.com/office/powerpoint/2010/main" spd="slow" advTm="33837"/>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Summary</a:t>
            </a:r>
          </a:p>
        </p:txBody>
      </p:sp>
      <p:sp>
        <p:nvSpPr>
          <p:cNvPr id="3" name="Content Placeholder 2"/>
          <p:cNvSpPr>
            <a:spLocks noGrp="1"/>
          </p:cNvSpPr>
          <p:nvPr>
            <p:ph idx="1"/>
          </p:nvPr>
        </p:nvSpPr>
        <p:spPr/>
        <p:txBody>
          <a:bodyPr>
            <a:normAutofit/>
          </a:bodyPr>
          <a:lstStyle/>
          <a:p>
            <a:r>
              <a:rPr lang="en-US"/>
              <a:t>state of detector definition </a:t>
            </a:r>
            <a:r>
              <a:rPr lang="en-US">
                <a:sym typeface="Wingdings"/>
              </a:rPr>
              <a:t></a:t>
            </a:r>
            <a:r>
              <a:rPr lang="en-US"/>
              <a:t> </a:t>
            </a:r>
          </a:p>
          <a:p>
            <a:pPr lvl="1"/>
            <a:r>
              <a:rPr lang="en-US"/>
              <a:t>preliminary specifications for detector front- end and data acquisition systems</a:t>
            </a:r>
          </a:p>
          <a:p>
            <a:r>
              <a:rPr lang="en-US"/>
              <a:t>specifications are driven </a:t>
            </a:r>
          </a:p>
          <a:p>
            <a:pPr lvl="1"/>
            <a:r>
              <a:rPr lang="en-US"/>
              <a:t>short bunch crossing interval </a:t>
            </a:r>
          </a:p>
          <a:p>
            <a:pPr lvl="1"/>
            <a:r>
              <a:rPr lang="en-US"/>
              <a:t>particle arrival time stamping </a:t>
            </a:r>
          </a:p>
          <a:p>
            <a:pPr lvl="1"/>
            <a:r>
              <a:rPr lang="en-US"/>
              <a:t>reduction of material budget </a:t>
            </a:r>
          </a:p>
          <a:p>
            <a:pPr lvl="2"/>
            <a:r>
              <a:rPr lang="en-US"/>
              <a:t>silicon tracker system material budget minimisation</a:t>
            </a:r>
          </a:p>
          <a:p>
            <a:pPr lvl="2"/>
            <a:r>
              <a:rPr lang="en-US"/>
              <a:t>calorimeter electronics compact in physical space</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41</a:t>
            </a:fld>
            <a:endParaRPr lang="en-US"/>
          </a:p>
        </p:txBody>
      </p:sp>
    </p:spTree>
    <p:extLst>
      <p:ext uri="{BB962C8B-B14F-4D97-AF65-F5344CB8AC3E}">
        <p14:creationId xmlns:p14="http://schemas.microsoft.com/office/powerpoint/2010/main" val="548782208"/>
      </p:ext>
    </p:extLst>
  </p:cSld>
  <p:clrMapOvr>
    <a:masterClrMapping/>
  </p:clrMapOvr>
  <mc:AlternateContent xmlns:mc="http://schemas.openxmlformats.org/markup-compatibility/2006">
    <mc:Choice xmlns:p14="http://schemas.microsoft.com/office/powerpoint/2010/main" Requires="p14">
      <p:transition spd="slow" p14:dur="2000" advTm="18887"/>
    </mc:Choice>
    <mc:Fallback>
      <p:transition xmlns:p14="http://schemas.microsoft.com/office/powerpoint/2010/main" spd="slow" advTm="18887"/>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Summary</a:t>
            </a:r>
          </a:p>
        </p:txBody>
      </p:sp>
      <p:sp>
        <p:nvSpPr>
          <p:cNvPr id="3" name="Content Placeholder 2"/>
          <p:cNvSpPr>
            <a:spLocks noGrp="1"/>
          </p:cNvSpPr>
          <p:nvPr>
            <p:ph idx="1"/>
          </p:nvPr>
        </p:nvSpPr>
        <p:spPr/>
        <p:txBody>
          <a:bodyPr>
            <a:normAutofit/>
          </a:bodyPr>
          <a:lstStyle/>
          <a:p>
            <a:r>
              <a:rPr lang="en-US"/>
              <a:t>For silicon vertex detectors technologies approaches are available to pursue research to be conducted to define a full system concept</a:t>
            </a:r>
          </a:p>
          <a:p>
            <a:pPr lvl="1"/>
            <a:r>
              <a:rPr lang="en-US"/>
              <a:t>research on the sensor and front-end electronics level</a:t>
            </a:r>
          </a:p>
          <a:p>
            <a:pPr lvl="1"/>
            <a:r>
              <a:rPr lang="en-US"/>
              <a:t>field of low mass integration</a:t>
            </a:r>
          </a:p>
          <a:p>
            <a:pPr lvl="1"/>
            <a:r>
              <a:rPr lang="en-US"/>
              <a:t>interconnect </a:t>
            </a:r>
          </a:p>
          <a:p>
            <a:pPr lvl="1"/>
            <a:r>
              <a:rPr lang="en-US"/>
              <a:t>opto-electronics</a:t>
            </a:r>
          </a:p>
          <a:p>
            <a:pPr lvl="1"/>
            <a:r>
              <a:rPr lang="en-US"/>
              <a:t>power pulsing </a:t>
            </a:r>
          </a:p>
          <a:p>
            <a:pPr lvl="1"/>
            <a:r>
              <a:rPr lang="en-US"/>
              <a:t>cooling needs</a:t>
            </a:r>
          </a:p>
          <a:p>
            <a:pPr lvl="1"/>
            <a:r>
              <a:rPr lang="en-US"/>
              <a:t>further detector optimisation </a:t>
            </a:r>
          </a:p>
          <a:p>
            <a:pPr lvl="2"/>
            <a:r>
              <a:rPr lang="en-US"/>
              <a:t>to optimise cell sizes </a:t>
            </a:r>
          </a:p>
          <a:p>
            <a:pPr lvl="2"/>
            <a:r>
              <a:rPr lang="en-US"/>
              <a:t>cell occupancy values in order</a:t>
            </a:r>
          </a:p>
          <a:p>
            <a:pPr lvl="1"/>
            <a:endParaRPr lang="en-US"/>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42</a:t>
            </a:fld>
            <a:endParaRPr lang="en-US"/>
          </a:p>
        </p:txBody>
      </p:sp>
    </p:spTree>
    <p:extLst>
      <p:ext uri="{BB962C8B-B14F-4D97-AF65-F5344CB8AC3E}">
        <p14:creationId xmlns:p14="http://schemas.microsoft.com/office/powerpoint/2010/main" val="3752372759"/>
      </p:ext>
    </p:extLst>
  </p:cSld>
  <p:clrMapOvr>
    <a:masterClrMapping/>
  </p:clrMapOvr>
  <mc:AlternateContent xmlns:mc="http://schemas.openxmlformats.org/markup-compatibility/2006">
    <mc:Choice xmlns:p14="http://schemas.microsoft.com/office/powerpoint/2010/main" Requires="p14">
      <p:transition spd="slow" p14:dur="2000" advTm="21364"/>
    </mc:Choice>
    <mc:Fallback>
      <p:transition xmlns:p14="http://schemas.microsoft.com/office/powerpoint/2010/main" spd="slow" advTm="21364"/>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Summary</a:t>
            </a:r>
          </a:p>
        </p:txBody>
      </p:sp>
      <p:sp>
        <p:nvSpPr>
          <p:cNvPr id="3" name="Content Placeholder 2"/>
          <p:cNvSpPr>
            <a:spLocks noGrp="1"/>
          </p:cNvSpPr>
          <p:nvPr>
            <p:ph idx="1"/>
          </p:nvPr>
        </p:nvSpPr>
        <p:spPr/>
        <p:txBody>
          <a:bodyPr/>
          <a:lstStyle/>
          <a:p>
            <a:r>
              <a:rPr lang="en-US"/>
              <a:t>TPC</a:t>
            </a:r>
          </a:p>
          <a:p>
            <a:pPr lvl="1"/>
            <a:r>
              <a:rPr lang="en-US"/>
              <a:t> pad readout and pixel readout are in advanced development </a:t>
            </a:r>
          </a:p>
          <a:p>
            <a:pPr lvl="1"/>
            <a:r>
              <a:rPr lang="en-US"/>
              <a:t>next phase pad readout</a:t>
            </a:r>
          </a:p>
          <a:p>
            <a:pPr lvl="2"/>
            <a:r>
              <a:rPr lang="en-US"/>
              <a:t>profit from technology trends to achieve reduced power consumption</a:t>
            </a:r>
          </a:p>
          <a:p>
            <a:pPr lvl="1"/>
            <a:r>
              <a:rPr lang="en-US"/>
              <a:t>next TPC pixel readout</a:t>
            </a:r>
          </a:p>
          <a:p>
            <a:pPr lvl="2"/>
            <a:r>
              <a:rPr lang="en-US"/>
              <a:t> will also have more advanced functionalities on the chip</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43</a:t>
            </a:fld>
            <a:endParaRPr lang="en-US"/>
          </a:p>
        </p:txBody>
      </p:sp>
    </p:spTree>
    <p:extLst>
      <p:ext uri="{BB962C8B-B14F-4D97-AF65-F5344CB8AC3E}">
        <p14:creationId xmlns:p14="http://schemas.microsoft.com/office/powerpoint/2010/main" val="3195884281"/>
      </p:ext>
    </p:extLst>
  </p:cSld>
  <p:clrMapOvr>
    <a:masterClrMapping/>
  </p:clrMapOvr>
  <mc:AlternateContent xmlns:mc="http://schemas.openxmlformats.org/markup-compatibility/2006">
    <mc:Choice xmlns:p14="http://schemas.microsoft.com/office/powerpoint/2010/main" Requires="p14">
      <p:transition spd="slow" p14:dur="2000" advTm="11004"/>
    </mc:Choice>
    <mc:Fallback>
      <p:transition xmlns:p14="http://schemas.microsoft.com/office/powerpoint/2010/main" spd="slow" advTm="11004"/>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Summary</a:t>
            </a:r>
          </a:p>
        </p:txBody>
      </p:sp>
      <p:sp>
        <p:nvSpPr>
          <p:cNvPr id="3" name="Content Placeholder 2"/>
          <p:cNvSpPr>
            <a:spLocks noGrp="1"/>
          </p:cNvSpPr>
          <p:nvPr>
            <p:ph idx="1"/>
          </p:nvPr>
        </p:nvSpPr>
        <p:spPr/>
        <p:txBody>
          <a:bodyPr/>
          <a:lstStyle/>
          <a:p>
            <a:r>
              <a:rPr lang="en-US"/>
              <a:t>Calorimeter</a:t>
            </a:r>
          </a:p>
          <a:p>
            <a:pPr lvl="1"/>
            <a:r>
              <a:rPr lang="en-US"/>
              <a:t>material reduction in active calorimeter systems </a:t>
            </a:r>
          </a:p>
          <a:p>
            <a:pPr lvl="2"/>
            <a:r>
              <a:rPr lang="en-US"/>
              <a:t>low power implementations</a:t>
            </a:r>
          </a:p>
          <a:p>
            <a:pPr lvl="1"/>
            <a:r>
              <a:rPr lang="en-US"/>
              <a:t> Further R&amp;D for </a:t>
            </a:r>
          </a:p>
          <a:p>
            <a:pPr lvl="2"/>
            <a:r>
              <a:rPr lang="en-US"/>
              <a:t>detector layout</a:t>
            </a:r>
          </a:p>
          <a:p>
            <a:pPr lvl="2"/>
            <a:r>
              <a:rPr lang="en-US"/>
              <a:t>occupancy </a:t>
            </a:r>
          </a:p>
          <a:p>
            <a:pPr lvl="2"/>
            <a:r>
              <a:rPr lang="en-US"/>
              <a:t>front-end signal and shaping time especially in high occupancy regions</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44</a:t>
            </a:fld>
            <a:endParaRPr lang="en-US"/>
          </a:p>
        </p:txBody>
      </p:sp>
    </p:spTree>
    <p:extLst>
      <p:ext uri="{BB962C8B-B14F-4D97-AF65-F5344CB8AC3E}">
        <p14:creationId xmlns:p14="http://schemas.microsoft.com/office/powerpoint/2010/main" val="2083965536"/>
      </p:ext>
    </p:extLst>
  </p:cSld>
  <p:clrMapOvr>
    <a:masterClrMapping/>
  </p:clrMapOvr>
  <mc:AlternateContent xmlns:mc="http://schemas.openxmlformats.org/markup-compatibility/2006">
    <mc:Choice xmlns:p14="http://schemas.microsoft.com/office/powerpoint/2010/main" Requires="p14">
      <p:transition spd="slow" p14:dur="2000" advTm="26924"/>
    </mc:Choice>
    <mc:Fallback>
      <p:transition xmlns:p14="http://schemas.microsoft.com/office/powerpoint/2010/main" spd="slow" advTm="26924"/>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Summary</a:t>
            </a:r>
          </a:p>
        </p:txBody>
      </p:sp>
      <p:sp>
        <p:nvSpPr>
          <p:cNvPr id="3" name="Content Placeholder 2"/>
          <p:cNvSpPr>
            <a:spLocks noGrp="1"/>
          </p:cNvSpPr>
          <p:nvPr>
            <p:ph idx="1"/>
          </p:nvPr>
        </p:nvSpPr>
        <p:spPr/>
        <p:txBody>
          <a:bodyPr/>
          <a:lstStyle/>
          <a:p>
            <a:r>
              <a:rPr lang="en-US"/>
              <a:t>Power pulsing</a:t>
            </a:r>
          </a:p>
          <a:p>
            <a:pPr lvl="1"/>
            <a:r>
              <a:rPr lang="en-US"/>
              <a:t>For all detectors power pulsing</a:t>
            </a:r>
          </a:p>
          <a:p>
            <a:pPr lvl="1"/>
            <a:r>
              <a:rPr lang="en-US"/>
              <a:t>research effort </a:t>
            </a:r>
          </a:p>
          <a:p>
            <a:pPr lvl="2"/>
            <a:r>
              <a:rPr lang="en-US"/>
              <a:t>for front-end ASIC </a:t>
            </a:r>
          </a:p>
          <a:p>
            <a:pPr lvl="2"/>
            <a:r>
              <a:rPr lang="en-US"/>
              <a:t>power pulsing system level</a:t>
            </a:r>
          </a:p>
          <a:p>
            <a:pPr lvl="2"/>
            <a:r>
              <a:rPr lang="en-US"/>
              <a:t>detector specific studies to define feasibility and system requirements</a:t>
            </a:r>
          </a:p>
          <a:p>
            <a:pPr lvl="2"/>
            <a:r>
              <a:rPr lang="en-US"/>
              <a:t>inner tracking systems integration issues</a:t>
            </a:r>
          </a:p>
          <a:p>
            <a:pPr lvl="3"/>
            <a:r>
              <a:rPr lang="en-US"/>
              <a:t>control communication </a:t>
            </a:r>
          </a:p>
          <a:p>
            <a:pPr lvl="3"/>
            <a:r>
              <a:rPr lang="en-US"/>
              <a:t>positioning of the power pulsing</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45</a:t>
            </a:fld>
            <a:endParaRPr lang="en-US"/>
          </a:p>
        </p:txBody>
      </p:sp>
    </p:spTree>
    <p:extLst>
      <p:ext uri="{BB962C8B-B14F-4D97-AF65-F5344CB8AC3E}">
        <p14:creationId xmlns:p14="http://schemas.microsoft.com/office/powerpoint/2010/main" val="425811666"/>
      </p:ext>
    </p:extLst>
  </p:cSld>
  <p:clrMapOvr>
    <a:masterClrMapping/>
  </p:clrMapOvr>
  <mc:AlternateContent xmlns:mc="http://schemas.openxmlformats.org/markup-compatibility/2006">
    <mc:Choice xmlns:p14="http://schemas.microsoft.com/office/powerpoint/2010/main" Requires="p14">
      <p:transition spd="slow" p14:dur="2000" advTm="17318"/>
    </mc:Choice>
    <mc:Fallback>
      <p:transition xmlns:p14="http://schemas.microsoft.com/office/powerpoint/2010/main" spd="slow" advTm="17318"/>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Summary</a:t>
            </a:r>
          </a:p>
        </p:txBody>
      </p:sp>
      <p:sp>
        <p:nvSpPr>
          <p:cNvPr id="3" name="Content Placeholder 2"/>
          <p:cNvSpPr>
            <a:spLocks noGrp="1"/>
          </p:cNvSpPr>
          <p:nvPr>
            <p:ph idx="1"/>
          </p:nvPr>
        </p:nvSpPr>
        <p:spPr/>
        <p:txBody>
          <a:bodyPr/>
          <a:lstStyle/>
          <a:p>
            <a:r>
              <a:rPr lang="en-US"/>
              <a:t>off-detector readout schemes and data acquisition system</a:t>
            </a:r>
          </a:p>
          <a:p>
            <a:pPr lvl="1"/>
            <a:r>
              <a:rPr lang="en-US"/>
              <a:t> are manageable and no further research is required at present</a:t>
            </a:r>
          </a:p>
        </p:txBody>
      </p:sp>
      <p:sp>
        <p:nvSpPr>
          <p:cNvPr id="4" name="Footer Placeholder 3"/>
          <p:cNvSpPr>
            <a:spLocks noGrp="1"/>
          </p:cNvSpPr>
          <p:nvPr>
            <p:ph type="ftr" sz="quarter" idx="11"/>
          </p:nvPr>
        </p:nvSpPr>
        <p:spPr/>
        <p:txBody>
          <a:bodyPr/>
          <a:lstStyle/>
          <a:p>
            <a:pPr>
              <a:defRPr/>
            </a:pPr>
            <a:r>
              <a:rPr lang="en-US"/>
              <a:t>A. Kluge</a:t>
            </a:r>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46</a:t>
            </a:fld>
            <a:endParaRPr lang="en-US"/>
          </a:p>
        </p:txBody>
      </p:sp>
    </p:spTree>
    <p:extLst>
      <p:ext uri="{BB962C8B-B14F-4D97-AF65-F5344CB8AC3E}">
        <p14:creationId xmlns:p14="http://schemas.microsoft.com/office/powerpoint/2010/main" val="3991318274"/>
      </p:ext>
    </p:extLst>
  </p:cSld>
  <p:clrMapOvr>
    <a:masterClrMapping/>
  </p:clrMapOvr>
  <mc:AlternateContent xmlns:mc="http://schemas.openxmlformats.org/markup-compatibility/2006">
    <mc:Choice xmlns:p14="http://schemas.microsoft.com/office/powerpoint/2010/main" Requires="p14">
      <p:transition spd="slow" p14:dur="2000" advTm="12197"/>
    </mc:Choice>
    <mc:Fallback>
      <p:transition xmlns:p14="http://schemas.microsoft.com/office/powerpoint/2010/main" spd="slow" advTm="12197"/>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0" y="1124744"/>
            <a:ext cx="9144000" cy="5112568"/>
          </a:xfrm>
        </p:spPr>
        <p:txBody>
          <a:bodyPr>
            <a:normAutofit/>
          </a:bodyPr>
          <a:lstStyle/>
          <a:p>
            <a:r>
              <a:rPr lang="en-US" dirty="0"/>
              <a:t>E</a:t>
            </a:r>
            <a:r>
              <a:rPr lang="en-US" dirty="0" smtClean="0"/>
              <a:t>lectronics </a:t>
            </a:r>
            <a:r>
              <a:rPr lang="en-US" dirty="0"/>
              <a:t>requirements </a:t>
            </a:r>
            <a:r>
              <a:rPr lang="en-US" dirty="0" smtClean="0"/>
              <a:t>resemble</a:t>
            </a:r>
          </a:p>
          <a:p>
            <a:pPr lvl="1"/>
            <a:r>
              <a:rPr lang="en-US" dirty="0" smtClean="0"/>
              <a:t>LHC detectors for</a:t>
            </a:r>
          </a:p>
          <a:p>
            <a:pPr lvl="2"/>
            <a:r>
              <a:rPr lang="en-US" dirty="0" smtClean="0"/>
              <a:t> pile</a:t>
            </a:r>
            <a:r>
              <a:rPr lang="en-US" dirty="0"/>
              <a:t>-up and time stamping </a:t>
            </a:r>
            <a:r>
              <a:rPr lang="en-US" dirty="0" smtClean="0"/>
              <a:t>aspects with </a:t>
            </a:r>
            <a:r>
              <a:rPr lang="en-US" dirty="0"/>
              <a:t>more </a:t>
            </a:r>
            <a:r>
              <a:rPr lang="en-US" dirty="0" smtClean="0"/>
              <a:t>precision</a:t>
            </a:r>
            <a:endParaRPr lang="en-US" dirty="0"/>
          </a:p>
          <a:p>
            <a:pPr lvl="1"/>
            <a:r>
              <a:rPr lang="en-US" dirty="0" smtClean="0"/>
              <a:t>ILC detectors</a:t>
            </a:r>
          </a:p>
          <a:p>
            <a:pPr lvl="2"/>
            <a:r>
              <a:rPr lang="en-US" dirty="0"/>
              <a:t>for </a:t>
            </a:r>
            <a:r>
              <a:rPr lang="en-US" dirty="0" smtClean="0"/>
              <a:t>trigger</a:t>
            </a:r>
            <a:r>
              <a:rPr lang="en-US" dirty="0"/>
              <a:t>-less </a:t>
            </a:r>
            <a:r>
              <a:rPr lang="en-US" dirty="0" smtClean="0"/>
              <a:t>readout</a:t>
            </a:r>
          </a:p>
          <a:p>
            <a:pPr lvl="2"/>
            <a:r>
              <a:rPr lang="en-US" dirty="0" smtClean="0"/>
              <a:t>high </a:t>
            </a:r>
            <a:r>
              <a:rPr lang="en-US" dirty="0"/>
              <a:t>channel </a:t>
            </a:r>
            <a:r>
              <a:rPr lang="en-US" dirty="0" smtClean="0"/>
              <a:t>count</a:t>
            </a:r>
          </a:p>
          <a:p>
            <a:pPr lvl="2"/>
            <a:r>
              <a:rPr lang="en-US" dirty="0" smtClean="0"/>
              <a:t>low </a:t>
            </a:r>
            <a:r>
              <a:rPr lang="en-US" dirty="0"/>
              <a:t>material budget </a:t>
            </a:r>
            <a:endParaRPr lang="en-US" dirty="0" smtClean="0"/>
          </a:p>
          <a:p>
            <a:pPr lvl="2"/>
            <a:r>
              <a:rPr lang="en-US" dirty="0" smtClean="0"/>
              <a:t>power </a:t>
            </a:r>
            <a:r>
              <a:rPr lang="en-US" dirty="0"/>
              <a:t>pulsing </a:t>
            </a:r>
            <a:r>
              <a:rPr lang="en-US" dirty="0" smtClean="0"/>
              <a:t>aspects</a:t>
            </a:r>
          </a:p>
          <a:p>
            <a:pPr lvl="2"/>
            <a:r>
              <a:rPr lang="en-US" dirty="0" smtClean="0"/>
              <a:t>Radiation similar </a:t>
            </a:r>
            <a:r>
              <a:rPr lang="en-US" dirty="0"/>
              <a:t>to </a:t>
            </a:r>
            <a:r>
              <a:rPr lang="en-US" dirty="0" smtClean="0"/>
              <a:t>situation </a:t>
            </a:r>
            <a:r>
              <a:rPr lang="en-US" dirty="0"/>
              <a:t>at </a:t>
            </a:r>
            <a:r>
              <a:rPr lang="en-US" dirty="0" smtClean="0"/>
              <a:t>ILC (factor </a:t>
            </a:r>
            <a:r>
              <a:rPr lang="en-US" dirty="0"/>
              <a:t>10</a:t>
            </a:r>
            <a:r>
              <a:rPr lang="en-US" baseline="30000" dirty="0"/>
              <a:t>4</a:t>
            </a:r>
            <a:r>
              <a:rPr lang="en-US" dirty="0"/>
              <a:t> lower than </a:t>
            </a:r>
            <a:r>
              <a:rPr lang="en-US" dirty="0" smtClean="0"/>
              <a:t>LHC</a:t>
            </a:r>
            <a:r>
              <a:rPr lang="en-US" dirty="0"/>
              <a:t>)</a:t>
            </a:r>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5</a:t>
            </a:fld>
            <a:endParaRPr lang="en-US"/>
          </a:p>
        </p:txBody>
      </p:sp>
    </p:spTree>
    <p:extLst>
      <p:ext uri="{BB962C8B-B14F-4D97-AF65-F5344CB8AC3E}">
        <p14:creationId xmlns:p14="http://schemas.microsoft.com/office/powerpoint/2010/main" val="3051798711"/>
      </p:ext>
    </p:extLst>
  </p:cSld>
  <p:clrMapOvr>
    <a:masterClrMapping/>
  </p:clrMapOvr>
  <mc:AlternateContent xmlns:mc="http://schemas.openxmlformats.org/markup-compatibility/2006">
    <mc:Choice xmlns:p14="http://schemas.microsoft.com/office/powerpoint/2010/main" Requires="p14">
      <p:transition spd="slow" p14:dur="2000" advTm="33781"/>
    </mc:Choice>
    <mc:Fallback>
      <p:transition xmlns:p14="http://schemas.microsoft.com/office/powerpoint/2010/main" spd="slow" advTm="33781"/>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Introduction</a:t>
            </a:r>
          </a:p>
        </p:txBody>
      </p:sp>
      <p:sp>
        <p:nvSpPr>
          <p:cNvPr id="3" name="Content Placeholder 2"/>
          <p:cNvSpPr>
            <a:spLocks noGrp="1"/>
          </p:cNvSpPr>
          <p:nvPr>
            <p:ph idx="1"/>
          </p:nvPr>
        </p:nvSpPr>
        <p:spPr>
          <a:xfrm>
            <a:off x="0" y="1124744"/>
            <a:ext cx="9144000" cy="5112568"/>
          </a:xfrm>
        </p:spPr>
        <p:txBody>
          <a:bodyPr>
            <a:normAutofit/>
          </a:bodyPr>
          <a:lstStyle/>
          <a:p>
            <a:r>
              <a:rPr lang="en-US" dirty="0"/>
              <a:t>Requirements driven by:</a:t>
            </a:r>
          </a:p>
          <a:p>
            <a:pPr lvl="1"/>
            <a:r>
              <a:rPr lang="en-US" dirty="0"/>
              <a:t>beam structure and high beam-induced background</a:t>
            </a:r>
          </a:p>
          <a:p>
            <a:pPr lvl="1"/>
            <a:r>
              <a:rPr lang="en-US" dirty="0"/>
              <a:t>need for high precision measurements. </a:t>
            </a:r>
          </a:p>
          <a:p>
            <a:r>
              <a:rPr lang="en-US" dirty="0" smtClean="0"/>
              <a:t>Interesting </a:t>
            </a:r>
            <a:r>
              <a:rPr lang="en-US" dirty="0" err="1" smtClean="0"/>
              <a:t>e</a:t>
            </a:r>
            <a:r>
              <a:rPr lang="en-US" dirty="0" err="1"/>
              <a:t>+e</a:t>
            </a:r>
            <a:r>
              <a:rPr lang="en-US" dirty="0"/>
              <a:t>− events are </a:t>
            </a:r>
            <a:r>
              <a:rPr lang="en-US" dirty="0" smtClean="0"/>
              <a:t>rare (at </a:t>
            </a:r>
            <a:r>
              <a:rPr lang="en-US" dirty="0"/>
              <a:t>most one event per bunch </a:t>
            </a:r>
            <a:r>
              <a:rPr lang="en-US" dirty="0" smtClean="0"/>
              <a:t>train).</a:t>
            </a:r>
          </a:p>
          <a:p>
            <a:r>
              <a:rPr lang="en-US" dirty="0" smtClean="0"/>
              <a:t>beam</a:t>
            </a:r>
            <a:r>
              <a:rPr lang="en-US" dirty="0"/>
              <a:t>-induced background </a:t>
            </a:r>
            <a:endParaRPr lang="en-US" dirty="0" smtClean="0"/>
          </a:p>
          <a:p>
            <a:pPr lvl="1"/>
            <a:r>
              <a:rPr lang="en-US" dirty="0" smtClean="0"/>
              <a:t> </a:t>
            </a:r>
            <a:r>
              <a:rPr lang="en-US" dirty="0"/>
              <a:t>additional </a:t>
            </a:r>
            <a:r>
              <a:rPr lang="en-US" dirty="0" smtClean="0"/>
              <a:t>particles </a:t>
            </a:r>
            <a:r>
              <a:rPr lang="en-US" dirty="0"/>
              <a:t>and </a:t>
            </a:r>
            <a:r>
              <a:rPr lang="en-US" dirty="0" smtClean="0"/>
              <a:t>high </a:t>
            </a:r>
            <a:r>
              <a:rPr lang="en-US" dirty="0"/>
              <a:t>cell occupancies</a:t>
            </a:r>
            <a:r>
              <a:rPr lang="en-US" dirty="0" smtClean="0"/>
              <a:t>.</a:t>
            </a:r>
          </a:p>
          <a:p>
            <a:pPr lvl="1"/>
            <a:r>
              <a:rPr lang="en-US" dirty="0" smtClean="0"/>
              <a:t>recorded </a:t>
            </a:r>
            <a:r>
              <a:rPr lang="en-US" dirty="0"/>
              <a:t>hit data </a:t>
            </a:r>
            <a:r>
              <a:rPr lang="en-US" dirty="0" smtClean="0"/>
              <a:t>must contain </a:t>
            </a:r>
            <a:r>
              <a:rPr lang="en-US" dirty="0"/>
              <a:t>timing information </a:t>
            </a:r>
            <a:r>
              <a:rPr lang="en-US" dirty="0" smtClean="0"/>
              <a:t>for offline </a:t>
            </a:r>
            <a:r>
              <a:rPr lang="en-US" dirty="0"/>
              <a:t>separation between physics and background </a:t>
            </a:r>
            <a:r>
              <a:rPr lang="en-US" dirty="0" smtClean="0"/>
              <a:t>hits</a:t>
            </a:r>
          </a:p>
          <a:p>
            <a:pPr lvl="1"/>
            <a:r>
              <a:rPr lang="en-US" dirty="0" smtClean="0"/>
              <a:t>Required timing information: </a:t>
            </a:r>
            <a:r>
              <a:rPr lang="en-US" dirty="0"/>
              <a:t>few bunch </a:t>
            </a:r>
            <a:r>
              <a:rPr lang="en-US" dirty="0" smtClean="0"/>
              <a:t>crossings (1 </a:t>
            </a:r>
            <a:r>
              <a:rPr lang="en-US" dirty="0"/>
              <a:t>ns to 10 ns </a:t>
            </a:r>
            <a:r>
              <a:rPr lang="en-US" dirty="0" smtClean="0"/>
              <a:t>)</a:t>
            </a:r>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6</a:t>
            </a:fld>
            <a:endParaRPr lang="en-US"/>
          </a:p>
        </p:txBody>
      </p:sp>
    </p:spTree>
    <p:extLst>
      <p:ext uri="{BB962C8B-B14F-4D97-AF65-F5344CB8AC3E}">
        <p14:creationId xmlns:p14="http://schemas.microsoft.com/office/powerpoint/2010/main" val="1373671498"/>
      </p:ext>
    </p:extLst>
  </p:cSld>
  <p:clrMapOvr>
    <a:masterClrMapping/>
  </p:clrMapOvr>
  <mc:AlternateContent xmlns:mc="http://schemas.openxmlformats.org/markup-compatibility/2006" xmlns:p14="http://schemas.microsoft.com/office/powerpoint/2010/main">
    <mc:Choice Requires="p14">
      <p:transition spd="slow" p14:dur="2000" advTm="37573"/>
    </mc:Choice>
    <mc:Fallback xmlns="">
      <p:transition xmlns:p14="http://schemas.microsoft.com/office/powerpoint/2010/main" spd="slow" advTm="37573"/>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ounded Rectangle 36"/>
          <p:cNvSpPr/>
          <p:nvPr/>
        </p:nvSpPr>
        <p:spPr>
          <a:xfrm>
            <a:off x="107504" y="1268760"/>
            <a:ext cx="8928992" cy="1440160"/>
          </a:xfrm>
          <a:prstGeom prst="roundRect">
            <a:avLst/>
          </a:prstGeom>
          <a:solidFill>
            <a:schemeClr val="tx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a:t>Introduction</a:t>
            </a:r>
          </a:p>
        </p:txBody>
      </p:sp>
      <p:sp>
        <p:nvSpPr>
          <p:cNvPr id="3" name="Content Placeholder 2"/>
          <p:cNvSpPr>
            <a:spLocks noGrp="1"/>
          </p:cNvSpPr>
          <p:nvPr>
            <p:ph idx="1"/>
          </p:nvPr>
        </p:nvSpPr>
        <p:spPr>
          <a:xfrm>
            <a:off x="474663" y="3140968"/>
            <a:ext cx="8229600" cy="2736304"/>
          </a:xfrm>
        </p:spPr>
        <p:txBody>
          <a:bodyPr>
            <a:normAutofit/>
          </a:bodyPr>
          <a:lstStyle/>
          <a:p>
            <a:r>
              <a:rPr lang="en-US" dirty="0" smtClean="0"/>
              <a:t>0.5 </a:t>
            </a:r>
            <a:r>
              <a:rPr lang="en-US" dirty="0"/>
              <a:t>ns time separation between bunch crossings</a:t>
            </a:r>
            <a:endParaRPr lang="en-US" dirty="0" smtClean="0"/>
          </a:p>
          <a:p>
            <a:r>
              <a:rPr lang="en-US" dirty="0" smtClean="0"/>
              <a:t>sequence </a:t>
            </a:r>
            <a:r>
              <a:rPr lang="en-US" dirty="0"/>
              <a:t>of 312 bunch crossings in </a:t>
            </a:r>
            <a:r>
              <a:rPr lang="en-US" dirty="0" smtClean="0"/>
              <a:t>train </a:t>
            </a:r>
          </a:p>
          <a:p>
            <a:pPr lvl="1"/>
            <a:r>
              <a:rPr lang="en-US" dirty="0" smtClean="0">
                <a:sym typeface="Wingdings"/>
              </a:rPr>
              <a:t> 156 ns long bunch train</a:t>
            </a:r>
            <a:endParaRPr lang="en-US" dirty="0" smtClean="0"/>
          </a:p>
          <a:p>
            <a:r>
              <a:rPr lang="en-US" dirty="0" smtClean="0"/>
              <a:t>bunch train repetition each 20 </a:t>
            </a:r>
            <a:r>
              <a:rPr lang="en-US" dirty="0" err="1" smtClean="0"/>
              <a:t>ms</a:t>
            </a:r>
            <a:r>
              <a:rPr lang="en-US" dirty="0" smtClean="0"/>
              <a:t> </a:t>
            </a:r>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5" name="TextBox 34"/>
          <p:cNvSpPr txBox="1">
            <a:spLocks noChangeArrowheads="1"/>
          </p:cNvSpPr>
          <p:nvPr/>
        </p:nvSpPr>
        <p:spPr bwMode="auto">
          <a:xfrm>
            <a:off x="457200" y="1884710"/>
            <a:ext cx="704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CLIC</a:t>
            </a:r>
          </a:p>
        </p:txBody>
      </p:sp>
      <p:cxnSp>
        <p:nvCxnSpPr>
          <p:cNvPr id="6" name="Straight Connector 5"/>
          <p:cNvCxnSpPr/>
          <p:nvPr/>
        </p:nvCxnSpPr>
        <p:spPr>
          <a:xfrm rot="5400000" flipH="1" flipV="1">
            <a:off x="1100932" y="2076004"/>
            <a:ext cx="838200" cy="1587"/>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flipH="1" flipV="1">
            <a:off x="1565275" y="2073623"/>
            <a:ext cx="833437" cy="1588"/>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flipH="1" flipV="1">
            <a:off x="1336675" y="2073623"/>
            <a:ext cx="833437" cy="1588"/>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9" name="Rectangle 8"/>
          <p:cNvSpPr/>
          <p:nvPr/>
        </p:nvSpPr>
        <p:spPr>
          <a:xfrm>
            <a:off x="1522412" y="1657697"/>
            <a:ext cx="993776" cy="833436"/>
          </a:xfrm>
          <a:prstGeom prst="rect">
            <a:avLst/>
          </a:prstGeom>
          <a:solidFill>
            <a:schemeClr val="accent1">
              <a:satMod val="150000"/>
              <a:alpha val="37000"/>
            </a:schemeClr>
          </a:solidFill>
          <a:ln>
            <a:solidFill>
              <a:schemeClr val="accent1">
                <a:shade val="95000"/>
                <a:satMod val="105000"/>
                <a:alpha val="49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ndParaRPr>
          </a:p>
        </p:txBody>
      </p:sp>
      <p:cxnSp>
        <p:nvCxnSpPr>
          <p:cNvPr id="10" name="Straight Connector 9"/>
          <p:cNvCxnSpPr/>
          <p:nvPr/>
        </p:nvCxnSpPr>
        <p:spPr>
          <a:xfrm rot="5400000" flipH="1" flipV="1">
            <a:off x="2098675" y="2073623"/>
            <a:ext cx="833437" cy="1588"/>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2133600" y="2038698"/>
            <a:ext cx="223838" cy="3175"/>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12" name="TextBox 145"/>
          <p:cNvSpPr txBox="1">
            <a:spLocks noChangeArrowheads="1"/>
          </p:cNvSpPr>
          <p:nvPr/>
        </p:nvSpPr>
        <p:spPr bwMode="auto">
          <a:xfrm>
            <a:off x="2209800" y="1268760"/>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20 ms</a:t>
            </a:r>
          </a:p>
        </p:txBody>
      </p:sp>
      <p:cxnSp>
        <p:nvCxnSpPr>
          <p:cNvPr id="13" name="Straight Connector 12"/>
          <p:cNvCxnSpPr/>
          <p:nvPr/>
        </p:nvCxnSpPr>
        <p:spPr>
          <a:xfrm rot="10800000">
            <a:off x="1531938" y="2341910"/>
            <a:ext cx="220662" cy="1588"/>
          </a:xfrm>
          <a:prstGeom prst="line">
            <a:avLst/>
          </a:prstGeom>
          <a:ln w="9525" cap="flat" cmpd="sng" algn="ctr">
            <a:solidFill>
              <a:schemeClr val="tx1"/>
            </a:solidFill>
            <a:prstDash val="solid"/>
            <a:round/>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10800000">
            <a:off x="1531938" y="1949798"/>
            <a:ext cx="984250" cy="12700"/>
          </a:xfrm>
          <a:prstGeom prst="line">
            <a:avLst/>
          </a:prstGeom>
          <a:ln w="9525" cap="flat" cmpd="sng" algn="ctr">
            <a:solidFill>
              <a:schemeClr val="tx1"/>
            </a:solidFill>
            <a:prstDash val="solid"/>
            <a:round/>
            <a:headEnd type="triangl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rot="10800000">
            <a:off x="1531938" y="1579910"/>
            <a:ext cx="1820862" cy="1588"/>
          </a:xfrm>
          <a:prstGeom prst="line">
            <a:avLst/>
          </a:prstGeom>
          <a:ln w="9525" cap="flat" cmpd="sng" algn="ctr">
            <a:solidFill>
              <a:schemeClr val="tx1"/>
            </a:solidFill>
            <a:prstDash val="solid"/>
            <a:round/>
            <a:headEnd type="triangle" w="med" len="med"/>
            <a:tailEnd type="none" w="med" len="med"/>
          </a:ln>
        </p:spPr>
        <p:style>
          <a:lnRef idx="2">
            <a:schemeClr val="accent1"/>
          </a:lnRef>
          <a:fillRef idx="0">
            <a:schemeClr val="accent1"/>
          </a:fillRef>
          <a:effectRef idx="1">
            <a:schemeClr val="accent1"/>
          </a:effectRef>
          <a:fontRef idx="minor">
            <a:schemeClr val="tx1"/>
          </a:fontRef>
        </p:style>
      </p:cxnSp>
      <p:sp>
        <p:nvSpPr>
          <p:cNvPr id="16" name="TextBox 149"/>
          <p:cNvSpPr txBox="1">
            <a:spLocks noChangeArrowheads="1"/>
          </p:cNvSpPr>
          <p:nvPr/>
        </p:nvSpPr>
        <p:spPr bwMode="auto">
          <a:xfrm>
            <a:off x="1479550" y="2035523"/>
            <a:ext cx="806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0.5 ns</a:t>
            </a:r>
          </a:p>
        </p:txBody>
      </p:sp>
      <p:sp>
        <p:nvSpPr>
          <p:cNvPr id="17" name="TextBox 150"/>
          <p:cNvSpPr txBox="1">
            <a:spLocks noChangeArrowheads="1"/>
          </p:cNvSpPr>
          <p:nvPr/>
        </p:nvSpPr>
        <p:spPr bwMode="auto">
          <a:xfrm>
            <a:off x="1905000" y="1592610"/>
            <a:ext cx="869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156 ns</a:t>
            </a:r>
          </a:p>
        </p:txBody>
      </p:sp>
      <p:cxnSp>
        <p:nvCxnSpPr>
          <p:cNvPr id="18" name="Straight Connector 17"/>
          <p:cNvCxnSpPr/>
          <p:nvPr/>
        </p:nvCxnSpPr>
        <p:spPr>
          <a:xfrm>
            <a:off x="457200" y="2495898"/>
            <a:ext cx="8247063" cy="1587"/>
          </a:xfrm>
          <a:prstGeom prst="line">
            <a:avLst/>
          </a:prstGeom>
          <a:ln>
            <a:solidFill>
              <a:schemeClr val="bg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rot="5400000" flipH="1" flipV="1">
            <a:off x="2928144" y="2076004"/>
            <a:ext cx="838200" cy="1588"/>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5400000" flipH="1" flipV="1">
            <a:off x="3392488" y="2073623"/>
            <a:ext cx="833437" cy="1587"/>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flipV="1">
            <a:off x="3163888" y="2073623"/>
            <a:ext cx="833437" cy="1587"/>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3349624" y="1657697"/>
            <a:ext cx="993776" cy="833436"/>
          </a:xfrm>
          <a:prstGeom prst="rect">
            <a:avLst/>
          </a:prstGeom>
          <a:solidFill>
            <a:schemeClr val="accent1">
              <a:satMod val="150000"/>
              <a:alpha val="37000"/>
            </a:schemeClr>
          </a:solidFill>
          <a:ln>
            <a:solidFill>
              <a:schemeClr val="accent1">
                <a:shade val="95000"/>
                <a:satMod val="105000"/>
                <a:alpha val="49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ndParaRPr>
          </a:p>
        </p:txBody>
      </p:sp>
      <p:cxnSp>
        <p:nvCxnSpPr>
          <p:cNvPr id="23" name="Straight Connector 22"/>
          <p:cNvCxnSpPr/>
          <p:nvPr/>
        </p:nvCxnSpPr>
        <p:spPr>
          <a:xfrm rot="5400000" flipH="1" flipV="1">
            <a:off x="3925888" y="2073623"/>
            <a:ext cx="833437" cy="1587"/>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3960813" y="2038698"/>
            <a:ext cx="223837" cy="3175"/>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5400000" flipH="1" flipV="1">
            <a:off x="4755357" y="2076004"/>
            <a:ext cx="838200" cy="1587"/>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5400000" flipH="1" flipV="1">
            <a:off x="5219700" y="2073623"/>
            <a:ext cx="833437" cy="1588"/>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5400000" flipH="1" flipV="1">
            <a:off x="4991100" y="2073623"/>
            <a:ext cx="833437" cy="1588"/>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8" name="Rectangle 27"/>
          <p:cNvSpPr/>
          <p:nvPr/>
        </p:nvSpPr>
        <p:spPr>
          <a:xfrm>
            <a:off x="5176836" y="1657697"/>
            <a:ext cx="993776" cy="833436"/>
          </a:xfrm>
          <a:prstGeom prst="rect">
            <a:avLst/>
          </a:prstGeom>
          <a:solidFill>
            <a:schemeClr val="accent1">
              <a:satMod val="150000"/>
              <a:alpha val="37000"/>
            </a:schemeClr>
          </a:solidFill>
          <a:ln>
            <a:solidFill>
              <a:schemeClr val="accent1">
                <a:shade val="95000"/>
                <a:satMod val="105000"/>
                <a:alpha val="49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ndParaRPr>
          </a:p>
        </p:txBody>
      </p:sp>
      <p:cxnSp>
        <p:nvCxnSpPr>
          <p:cNvPr id="29" name="Straight Connector 28"/>
          <p:cNvCxnSpPr/>
          <p:nvPr/>
        </p:nvCxnSpPr>
        <p:spPr>
          <a:xfrm rot="5400000" flipH="1" flipV="1">
            <a:off x="5753100" y="2073623"/>
            <a:ext cx="833437" cy="1588"/>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5788025" y="2038698"/>
            <a:ext cx="223838" cy="3175"/>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rot="5400000" flipH="1" flipV="1">
            <a:off x="6582569" y="2076004"/>
            <a:ext cx="838200" cy="1588"/>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rot="5400000" flipH="1" flipV="1">
            <a:off x="7046913" y="2073623"/>
            <a:ext cx="833437" cy="1587"/>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rot="5400000" flipH="1" flipV="1">
            <a:off x="6818313" y="2073623"/>
            <a:ext cx="833437" cy="1587"/>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4" name="Rectangle 33"/>
          <p:cNvSpPr/>
          <p:nvPr/>
        </p:nvSpPr>
        <p:spPr>
          <a:xfrm>
            <a:off x="7004048" y="1657697"/>
            <a:ext cx="993776" cy="833436"/>
          </a:xfrm>
          <a:prstGeom prst="rect">
            <a:avLst/>
          </a:prstGeom>
          <a:solidFill>
            <a:schemeClr val="accent1">
              <a:satMod val="150000"/>
              <a:alpha val="37000"/>
            </a:schemeClr>
          </a:solidFill>
          <a:ln>
            <a:solidFill>
              <a:schemeClr val="accent1">
                <a:shade val="95000"/>
                <a:satMod val="105000"/>
                <a:alpha val="49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ndParaRPr>
          </a:p>
        </p:txBody>
      </p:sp>
      <p:cxnSp>
        <p:nvCxnSpPr>
          <p:cNvPr id="35" name="Straight Connector 34"/>
          <p:cNvCxnSpPr/>
          <p:nvPr/>
        </p:nvCxnSpPr>
        <p:spPr>
          <a:xfrm rot="5400000" flipH="1" flipV="1">
            <a:off x="7580313" y="2073623"/>
            <a:ext cx="833437" cy="1587"/>
          </a:xfrm>
          <a:prstGeom prst="line">
            <a:avLst/>
          </a:prstGeom>
          <a:ln w="571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7615238" y="2038698"/>
            <a:ext cx="223837" cy="3175"/>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39" name="Slide Number Placeholder 38"/>
          <p:cNvSpPr>
            <a:spLocks noGrp="1"/>
          </p:cNvSpPr>
          <p:nvPr>
            <p:ph type="sldNum" sz="quarter" idx="12"/>
          </p:nvPr>
        </p:nvSpPr>
        <p:spPr/>
        <p:txBody>
          <a:bodyPr/>
          <a:lstStyle/>
          <a:p>
            <a:pPr>
              <a:defRPr/>
            </a:pPr>
            <a:fld id="{59385AB4-D505-9B42-86A0-7093501D6C0B}" type="slidenum">
              <a:rPr lang="en-US"/>
              <a:pPr>
                <a:defRPr/>
              </a:pPr>
              <a:t>7</a:t>
            </a:fld>
            <a:endParaRPr lang="en-US"/>
          </a:p>
        </p:txBody>
      </p:sp>
    </p:spTree>
    <p:extLst>
      <p:ext uri="{BB962C8B-B14F-4D97-AF65-F5344CB8AC3E}">
        <p14:creationId xmlns:p14="http://schemas.microsoft.com/office/powerpoint/2010/main" val="2101120086"/>
      </p:ext>
    </p:extLst>
  </p:cSld>
  <p:clrMapOvr>
    <a:masterClrMapping/>
  </p:clrMapOvr>
  <mc:AlternateContent xmlns:mc="http://schemas.openxmlformats.org/markup-compatibility/2006">
    <mc:Choice xmlns:p14="http://schemas.microsoft.com/office/powerpoint/2010/main" Requires="p14">
      <p:transition spd="slow" p14:dur="2000" advTm="24339"/>
    </mc:Choice>
    <mc:Fallback>
      <p:transition xmlns:p14="http://schemas.microsoft.com/office/powerpoint/2010/main" spd="slow" advTm="24339"/>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Introduction</a:t>
            </a:r>
          </a:p>
        </p:txBody>
      </p:sp>
      <p:sp>
        <p:nvSpPr>
          <p:cNvPr id="3" name="Content Placeholder 2"/>
          <p:cNvSpPr>
            <a:spLocks noGrp="1"/>
          </p:cNvSpPr>
          <p:nvPr>
            <p:ph idx="1"/>
          </p:nvPr>
        </p:nvSpPr>
        <p:spPr/>
        <p:txBody>
          <a:bodyPr>
            <a:normAutofit fontScale="85000" lnSpcReduction="20000"/>
          </a:bodyPr>
          <a:lstStyle/>
          <a:p>
            <a:r>
              <a:rPr lang="en-US" dirty="0" smtClean="0"/>
              <a:t>challenging </a:t>
            </a:r>
            <a:r>
              <a:rPr lang="en-US" dirty="0"/>
              <a:t>targets for impact parameter, track momentum and jet energy resolution. </a:t>
            </a:r>
            <a:endParaRPr lang="en-US" dirty="0" smtClean="0"/>
          </a:p>
          <a:p>
            <a:r>
              <a:rPr lang="en-US" dirty="0" smtClean="0"/>
              <a:t>compared </a:t>
            </a:r>
            <a:r>
              <a:rPr lang="en-US" dirty="0"/>
              <a:t>to LHC the amount of material in the trackers needs to be reduced significantly</a:t>
            </a:r>
            <a:r>
              <a:rPr lang="en-US" dirty="0" smtClean="0"/>
              <a:t>.</a:t>
            </a:r>
          </a:p>
          <a:p>
            <a:r>
              <a:rPr lang="en-US" dirty="0" smtClean="0"/>
              <a:t>cooling </a:t>
            </a:r>
            <a:r>
              <a:rPr lang="en-US" dirty="0"/>
              <a:t>and power supply connections contribute strongly </a:t>
            </a:r>
            <a:r>
              <a:rPr lang="en-US" dirty="0" smtClean="0"/>
              <a:t>to </a:t>
            </a:r>
            <a:r>
              <a:rPr lang="en-US" dirty="0"/>
              <a:t>material </a:t>
            </a:r>
            <a:r>
              <a:rPr lang="en-US" dirty="0" smtClean="0"/>
              <a:t>budget.</a:t>
            </a:r>
          </a:p>
          <a:p>
            <a:r>
              <a:rPr lang="en-US" dirty="0" smtClean="0"/>
              <a:t>important </a:t>
            </a:r>
            <a:r>
              <a:rPr lang="en-US" dirty="0"/>
              <a:t>to reduce the power consumption in </a:t>
            </a:r>
            <a:r>
              <a:rPr lang="en-US" dirty="0" smtClean="0"/>
              <a:t>front</a:t>
            </a:r>
            <a:r>
              <a:rPr lang="en-US" dirty="0"/>
              <a:t>-end </a:t>
            </a:r>
            <a:r>
              <a:rPr lang="en-US" dirty="0" smtClean="0"/>
              <a:t>electronics and current through </a:t>
            </a:r>
            <a:r>
              <a:rPr lang="en-US" dirty="0"/>
              <a:t>the power </a:t>
            </a:r>
            <a:r>
              <a:rPr lang="en-US" dirty="0" smtClean="0"/>
              <a:t>cables. </a:t>
            </a:r>
          </a:p>
          <a:p>
            <a:r>
              <a:rPr lang="en-US" dirty="0" smtClean="0"/>
              <a:t>progress </a:t>
            </a:r>
            <a:r>
              <a:rPr lang="en-US" dirty="0"/>
              <a:t>of micro-electronics technologies and </a:t>
            </a:r>
            <a:r>
              <a:rPr lang="en-US" dirty="0" smtClean="0"/>
              <a:t>corresponding </a:t>
            </a:r>
            <a:r>
              <a:rPr lang="en-US" dirty="0"/>
              <a:t>reduction in power consumption will be counterbalanced by </a:t>
            </a:r>
            <a:r>
              <a:rPr lang="en-US" dirty="0" smtClean="0"/>
              <a:t>higher </a:t>
            </a:r>
            <a:r>
              <a:rPr lang="en-US" dirty="0"/>
              <a:t>channel </a:t>
            </a:r>
            <a:r>
              <a:rPr lang="en-US" dirty="0" smtClean="0"/>
              <a:t>count and more </a:t>
            </a:r>
            <a:r>
              <a:rPr lang="en-US" dirty="0"/>
              <a:t>complex </a:t>
            </a:r>
            <a:r>
              <a:rPr lang="en-US" dirty="0" smtClean="0"/>
              <a:t>functionalities.</a:t>
            </a:r>
          </a:p>
          <a:p>
            <a:r>
              <a:rPr lang="en-US" dirty="0" smtClean="0"/>
              <a:t> </a:t>
            </a:r>
            <a:r>
              <a:rPr lang="en-US" dirty="0"/>
              <a:t>In order to reduce power </a:t>
            </a:r>
            <a:r>
              <a:rPr lang="en-US" dirty="0" smtClean="0"/>
              <a:t>consumption</a:t>
            </a:r>
          </a:p>
          <a:p>
            <a:pPr lvl="1"/>
            <a:r>
              <a:rPr lang="en-US" dirty="0" smtClean="0"/>
              <a:t>use </a:t>
            </a:r>
            <a:r>
              <a:rPr lang="en-US" dirty="0"/>
              <a:t>of the low accelerator duty cycle </a:t>
            </a:r>
            <a:r>
              <a:rPr lang="en-US" dirty="0" err="1" smtClean="0">
                <a:sym typeface="Wingdings"/>
              </a:rPr>
              <a:t> </a:t>
            </a:r>
            <a:r>
              <a:rPr lang="en-US" dirty="0" err="1" smtClean="0"/>
              <a:t>power</a:t>
            </a:r>
            <a:r>
              <a:rPr lang="en-US" dirty="0" err="1"/>
              <a:t>-pulsing</a:t>
            </a:r>
            <a:r>
              <a:rPr lang="en-US" dirty="0"/>
              <a:t> scheme </a:t>
            </a:r>
          </a:p>
          <a:p>
            <a:pPr lvl="1"/>
            <a:r>
              <a:rPr lang="en-US" dirty="0"/>
              <a:t>new cooling techniques</a:t>
            </a:r>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8</a:t>
            </a:fld>
            <a:endParaRPr lang="en-US"/>
          </a:p>
        </p:txBody>
      </p:sp>
    </p:spTree>
    <p:extLst>
      <p:ext uri="{BB962C8B-B14F-4D97-AF65-F5344CB8AC3E}">
        <p14:creationId xmlns:p14="http://schemas.microsoft.com/office/powerpoint/2010/main" val="3425151944"/>
      </p:ext>
    </p:extLst>
  </p:cSld>
  <p:clrMapOvr>
    <a:masterClrMapping/>
  </p:clrMapOvr>
  <mc:AlternateContent xmlns:mc="http://schemas.openxmlformats.org/markup-compatibility/2006" xmlns:p14="http://schemas.microsoft.com/office/powerpoint/2010/main">
    <mc:Choice Requires="p14">
      <p:transition spd="slow" p14:dur="2000" advTm="45391"/>
    </mc:Choice>
    <mc:Fallback xmlns="">
      <p:transition xmlns:p14="http://schemas.microsoft.com/office/powerpoint/2010/main" spd="slow" advTm="45391"/>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sub detectors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overview </a:t>
            </a:r>
            <a:r>
              <a:rPr lang="en-US" dirty="0"/>
              <a:t>of the readout </a:t>
            </a:r>
            <a:r>
              <a:rPr lang="en-US" dirty="0" smtClean="0"/>
              <a:t>takes CLIC_ILD </a:t>
            </a:r>
            <a:r>
              <a:rPr lang="en-US" dirty="0"/>
              <a:t>concept </a:t>
            </a:r>
            <a:r>
              <a:rPr lang="en-US" dirty="0" smtClean="0"/>
              <a:t>as </a:t>
            </a:r>
            <a:r>
              <a:rPr lang="en-US" dirty="0"/>
              <a:t>an example</a:t>
            </a:r>
            <a:r>
              <a:rPr lang="en-US" dirty="0" smtClean="0"/>
              <a:t>.</a:t>
            </a:r>
          </a:p>
          <a:p>
            <a:pPr lvl="1"/>
            <a:r>
              <a:rPr lang="en-US" dirty="0"/>
              <a:t>channel number</a:t>
            </a:r>
          </a:p>
          <a:p>
            <a:pPr lvl="1"/>
            <a:r>
              <a:rPr lang="en-US" dirty="0"/>
              <a:t>cell </a:t>
            </a:r>
            <a:r>
              <a:rPr lang="en-US" dirty="0" smtClean="0"/>
              <a:t>size</a:t>
            </a:r>
          </a:p>
          <a:p>
            <a:pPr lvl="1"/>
            <a:r>
              <a:rPr lang="en-US" dirty="0" smtClean="0"/>
              <a:t>occupancies during </a:t>
            </a:r>
            <a:r>
              <a:rPr lang="en-US" dirty="0"/>
              <a:t>the bunch train per </a:t>
            </a:r>
            <a:r>
              <a:rPr lang="en-US" dirty="0" smtClean="0"/>
              <a:t>cell, </a:t>
            </a:r>
          </a:p>
          <a:p>
            <a:pPr lvl="1"/>
            <a:r>
              <a:rPr lang="en-US" dirty="0" smtClean="0"/>
              <a:t>expected </a:t>
            </a:r>
            <a:r>
              <a:rPr lang="en-US" dirty="0"/>
              <a:t>data word </a:t>
            </a:r>
            <a:r>
              <a:rPr lang="en-US" dirty="0" smtClean="0"/>
              <a:t>on </a:t>
            </a:r>
            <a:r>
              <a:rPr lang="en-US" dirty="0"/>
              <a:t>the total data volume</a:t>
            </a:r>
            <a:r>
              <a:rPr lang="en-US" dirty="0" smtClean="0"/>
              <a:t> </a:t>
            </a:r>
          </a:p>
          <a:p>
            <a:pPr lvl="1"/>
            <a:r>
              <a:rPr lang="en-US" dirty="0"/>
              <a:t>time-resolution for individual hits </a:t>
            </a:r>
          </a:p>
          <a:p>
            <a:pPr lvl="1"/>
            <a:r>
              <a:rPr lang="en-US" dirty="0"/>
              <a:t>possible readout </a:t>
            </a:r>
            <a:r>
              <a:rPr lang="en-US" dirty="0" smtClean="0"/>
              <a:t>sampling</a:t>
            </a:r>
            <a:endParaRPr lang="en-US" dirty="0"/>
          </a:p>
          <a:p>
            <a:r>
              <a:rPr lang="en-US" dirty="0" smtClean="0"/>
              <a:t>Occupancies </a:t>
            </a:r>
            <a:r>
              <a:rPr lang="en-US" dirty="0"/>
              <a:t>and data volumes</a:t>
            </a:r>
          </a:p>
          <a:p>
            <a:pPr lvl="1"/>
            <a:r>
              <a:rPr lang="en-US" dirty="0"/>
              <a:t>Occupancies averaged and maximum values</a:t>
            </a:r>
          </a:p>
          <a:p>
            <a:pPr lvl="1"/>
            <a:r>
              <a:rPr lang="en-US" dirty="0"/>
              <a:t>for full bunch train </a:t>
            </a:r>
          </a:p>
          <a:p>
            <a:pPr lvl="1"/>
            <a:r>
              <a:rPr lang="en-US" dirty="0"/>
              <a:t>include charge sharing between pixels/strips.</a:t>
            </a:r>
          </a:p>
          <a:p>
            <a:pPr lvl="1"/>
            <a:r>
              <a:rPr lang="en-US" dirty="0"/>
              <a:t>safety factors of 5 for incoherent pairs</a:t>
            </a:r>
          </a:p>
          <a:p>
            <a:pPr lvl="1"/>
            <a:r>
              <a:rPr lang="en-US" dirty="0"/>
              <a:t>safety factors of 2 </a:t>
            </a:r>
            <a:r>
              <a:rPr lang="en-US" dirty="0" err="1"/>
              <a:t>γγ</a:t>
            </a:r>
            <a:r>
              <a:rPr lang="en-US" dirty="0"/>
              <a:t> → hadrons</a:t>
            </a:r>
          </a:p>
          <a:p>
            <a:pPr lvl="1"/>
            <a:r>
              <a:rPr lang="en-US" dirty="0"/>
              <a:t>no safety for TPC</a:t>
            </a:r>
          </a:p>
        </p:txBody>
      </p:sp>
      <p:sp>
        <p:nvSpPr>
          <p:cNvPr id="4" name="Footer Placeholder 3"/>
          <p:cNvSpPr>
            <a:spLocks noGrp="1"/>
          </p:cNvSpPr>
          <p:nvPr>
            <p:ph type="ftr" sz="quarter" idx="11"/>
          </p:nvPr>
        </p:nvSpPr>
        <p:spPr/>
        <p:txBody>
          <a:bodyPr/>
          <a:lstStyle/>
          <a:p>
            <a:pPr>
              <a:defRPr/>
            </a:pPr>
            <a:r>
              <a:rPr lang="en-US" smtClean="0"/>
              <a:t>A. Kluge</a:t>
            </a:r>
            <a:endParaRPr lang="en-US"/>
          </a:p>
        </p:txBody>
      </p:sp>
      <p:sp>
        <p:nvSpPr>
          <p:cNvPr id="6" name="Slide Number Placeholder 5"/>
          <p:cNvSpPr>
            <a:spLocks noGrp="1"/>
          </p:cNvSpPr>
          <p:nvPr>
            <p:ph type="sldNum" sz="quarter" idx="12"/>
          </p:nvPr>
        </p:nvSpPr>
        <p:spPr/>
        <p:txBody>
          <a:bodyPr/>
          <a:lstStyle/>
          <a:p>
            <a:pPr>
              <a:defRPr/>
            </a:pPr>
            <a:fld id="{59385AB4-D505-9B42-86A0-7093501D6C0B}" type="slidenum">
              <a:rPr lang="en-US"/>
              <a:pPr>
                <a:defRPr/>
              </a:pPr>
              <a:t>9</a:t>
            </a:fld>
            <a:endParaRPr lang="en-US"/>
          </a:p>
        </p:txBody>
      </p:sp>
    </p:spTree>
    <p:extLst>
      <p:ext uri="{BB962C8B-B14F-4D97-AF65-F5344CB8AC3E}">
        <p14:creationId xmlns:p14="http://schemas.microsoft.com/office/powerpoint/2010/main" val="1105437273"/>
      </p:ext>
    </p:extLst>
  </p:cSld>
  <p:clrMapOvr>
    <a:masterClrMapping/>
  </p:clrMapOvr>
  <mc:AlternateContent xmlns:mc="http://schemas.openxmlformats.org/markup-compatibility/2006">
    <mc:Choice xmlns:p14="http://schemas.microsoft.com/office/powerpoint/2010/main" Requires="p14">
      <p:transition spd="slow" p14:dur="2000" advTm="1097"/>
    </mc:Choice>
    <mc:Fallback>
      <p:transition xmlns:p14="http://schemas.microsoft.com/office/powerpoint/2010/main" spd="slow" advTm="1097"/>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Focus">
  <a:themeElements>
    <a:clrScheme name="Focus">
      <a:dk1>
        <a:sysClr val="windowText" lastClr="000000"/>
      </a:dk1>
      <a:lt1>
        <a:sysClr val="window" lastClr="FFFFFF"/>
      </a:lt1>
      <a:dk2>
        <a:srgbClr val="0064E2"/>
      </a:dk2>
      <a:lt2>
        <a:srgbClr val="B5D2F5"/>
      </a:lt2>
      <a:accent1>
        <a:srgbClr val="FFB91D"/>
      </a:accent1>
      <a:accent2>
        <a:srgbClr val="F97817"/>
      </a:accent2>
      <a:accent3>
        <a:srgbClr val="6DE304"/>
      </a:accent3>
      <a:accent4>
        <a:srgbClr val="FF0000"/>
      </a:accent4>
      <a:accent5>
        <a:srgbClr val="732BEA"/>
      </a:accent5>
      <a:accent6>
        <a:srgbClr val="C913AD"/>
      </a:accent6>
      <a:hlink>
        <a:srgbClr val="FFE400"/>
      </a:hlink>
      <a:folHlink>
        <a:srgbClr val="A3EC62"/>
      </a:folHlink>
    </a:clrScheme>
    <a:fontScheme name="Focus">
      <a:majorFont>
        <a:latin typeface="Corbel"/>
        <a:ea typeface=""/>
        <a:cs typeface=""/>
        <a:font script="Jpan" typeface="ＭＳ ゴシック"/>
      </a:majorFont>
      <a:minorFont>
        <a:latin typeface="Corbel"/>
        <a:ea typeface=""/>
        <a:cs typeface=""/>
        <a:font script="Jpan" typeface="ＭＳ ゴシック"/>
      </a:minorFont>
    </a:fontScheme>
    <a:fmtScheme name="Focus">
      <a:fillStyleLst>
        <a:solidFill>
          <a:schemeClr val="phClr"/>
        </a:solidFill>
        <a:solidFill>
          <a:schemeClr val="phClr"/>
        </a:solidFill>
        <a:solidFill>
          <a:schemeClr val="phClr">
            <a:satMod val="150000"/>
          </a:schemeClr>
        </a:solid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508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101600" dist="63500" dir="4200000" algn="br" rotWithShape="0">
              <a:srgbClr val="000000">
                <a:alpha val="50000"/>
              </a:srgbClr>
            </a:outerShdw>
          </a:effectLst>
        </a:effectStyle>
        <a:effectStyle>
          <a:effectLst>
            <a:glow rad="101600">
              <a:schemeClr val="lt1">
                <a:alpha val="40000"/>
              </a:schemeClr>
            </a:glow>
          </a:effectLst>
          <a:scene3d>
            <a:camera prst="orthographicFront">
              <a:rot lat="0" lon="0" rev="0"/>
            </a:camera>
            <a:lightRig rig="soft" dir="r">
              <a:rot lat="0" lon="0" rev="5400000"/>
            </a:lightRig>
          </a:scene3d>
          <a:sp3d prstMaterial="softmetal">
            <a:bevelT w="31750" h="63500"/>
          </a:sp3d>
        </a:effectStyle>
      </a:effectStyleLst>
      <a:bgFillStyleLst>
        <a:blipFill rotWithShape="1">
          <a:blip xmlns:r="http://schemas.openxmlformats.org/officeDocument/2006/relationships" r:embed="rId1">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2">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3">
            <a:duotone>
              <a:schemeClr val="phClr">
                <a:tint val="80000"/>
                <a:shade val="10000"/>
                <a:satMod val="250000"/>
              </a:schemeClr>
              <a:schemeClr val="phClr">
                <a:tint val="70000"/>
                <a:alpha val="80000"/>
                <a:sat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Focus.thmx</Template>
  <TotalTime>39291</TotalTime>
  <Words>3010</Words>
  <Application>Microsoft Macintosh PowerPoint</Application>
  <PresentationFormat>On-screen Show (4:3)</PresentationFormat>
  <Paragraphs>485</Paragraphs>
  <Slides>46</Slides>
  <Notes>0</Notes>
  <HiddenSlides>9</HiddenSlides>
  <MMClips>1</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Focus</vt:lpstr>
      <vt:lpstr>CLIC electronics chapter</vt:lpstr>
      <vt:lpstr>Outline</vt:lpstr>
      <vt:lpstr>Aim of chapter</vt:lpstr>
      <vt:lpstr>Scope of components</vt:lpstr>
      <vt:lpstr>Introduction</vt:lpstr>
      <vt:lpstr>Introduction</vt:lpstr>
      <vt:lpstr>Introduction</vt:lpstr>
      <vt:lpstr>Introduction</vt:lpstr>
      <vt:lpstr>Overview of sub detectors</vt:lpstr>
      <vt:lpstr>5 detector categories with similar readout specifications</vt:lpstr>
      <vt:lpstr>PowerPoint Presentation</vt:lpstr>
      <vt:lpstr>Overview of sub detectors</vt:lpstr>
      <vt:lpstr>Implementation Example: Pixel Detector</vt:lpstr>
      <vt:lpstr>Implementation Example: Pixel Detector</vt:lpstr>
      <vt:lpstr>Implementation Example: Pixel Detector</vt:lpstr>
      <vt:lpstr>Implementation Example: TPC Pad Readout</vt:lpstr>
      <vt:lpstr>Implementation Example: TPC Pad Readout</vt:lpstr>
      <vt:lpstr>Implementation Example: Analog Calorimeter Readout</vt:lpstr>
      <vt:lpstr>Implementation Example: Analog Calorimeter Readout</vt:lpstr>
      <vt:lpstr>Implementation Example: Analog Calorimeter Readout</vt:lpstr>
      <vt:lpstr>Implementation Example: Analog Calorimeter Readout</vt:lpstr>
      <vt:lpstr>Implementation Example: Analog Calorimeter Readout</vt:lpstr>
      <vt:lpstr>Implementation Example: Analog Calorimeter Readout</vt:lpstr>
      <vt:lpstr>Implementation Example: Analog Calorimeter Readout</vt:lpstr>
      <vt:lpstr>Implementation Example: Analog Calorimeter Readout</vt:lpstr>
      <vt:lpstr>Power delivery &amp; power pulsing</vt:lpstr>
      <vt:lpstr>Power delivery &amp; power pulsing</vt:lpstr>
      <vt:lpstr>Power delivery &amp; power pulsing</vt:lpstr>
      <vt:lpstr>Power delivery &amp; power pulsing</vt:lpstr>
      <vt:lpstr>Power delivery &amp; power pulsing</vt:lpstr>
      <vt:lpstr>Power delivery &amp; power pulsing</vt:lpstr>
      <vt:lpstr>Power delivery &amp; power pulsing</vt:lpstr>
      <vt:lpstr>Power delivery &amp; power pulsing</vt:lpstr>
      <vt:lpstr>DAQ aspects</vt:lpstr>
      <vt:lpstr>DAQ aspects</vt:lpstr>
      <vt:lpstr>DAQ aspects</vt:lpstr>
      <vt:lpstr>DAQ aspects</vt:lpstr>
      <vt:lpstr>DAQ aspects</vt:lpstr>
      <vt:lpstr>DAQ aspects</vt:lpstr>
      <vt:lpstr>DAQ aspects</vt:lpstr>
      <vt:lpstr>Summary</vt:lpstr>
      <vt:lpstr>Summary</vt:lpstr>
      <vt:lpstr>Summary</vt:lpstr>
      <vt:lpstr>Summary</vt:lpstr>
      <vt:lpstr>Summary</vt:lpstr>
      <vt:lpstr>Summary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Plans for the EOC options after the design review</dc:title>
  <dc:creator>Alexander Kluge</dc:creator>
  <cp:lastModifiedBy>Alexander Kluge</cp:lastModifiedBy>
  <cp:revision>271</cp:revision>
  <cp:lastPrinted>2009-03-13T17:30:56Z</cp:lastPrinted>
  <dcterms:created xsi:type="dcterms:W3CDTF">2010-02-02T08:09:45Z</dcterms:created>
  <dcterms:modified xsi:type="dcterms:W3CDTF">2011-10-13T09:16:35Z</dcterms:modified>
</cp:coreProperties>
</file>