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35"/>
  </p:notesMasterIdLst>
  <p:handoutMasterIdLst>
    <p:handoutMasterId r:id="rId36"/>
  </p:handoutMasterIdLst>
  <p:sldIdLst>
    <p:sldId id="256" r:id="rId2"/>
    <p:sldId id="290" r:id="rId3"/>
    <p:sldId id="307" r:id="rId4"/>
    <p:sldId id="259" r:id="rId5"/>
    <p:sldId id="337" r:id="rId6"/>
    <p:sldId id="338" r:id="rId7"/>
    <p:sldId id="275" r:id="rId8"/>
    <p:sldId id="332" r:id="rId9"/>
    <p:sldId id="295" r:id="rId10"/>
    <p:sldId id="294" r:id="rId11"/>
    <p:sldId id="271" r:id="rId12"/>
    <p:sldId id="258" r:id="rId13"/>
    <p:sldId id="340" r:id="rId14"/>
    <p:sldId id="341" r:id="rId15"/>
    <p:sldId id="298" r:id="rId16"/>
    <p:sldId id="342" r:id="rId17"/>
    <p:sldId id="334" r:id="rId18"/>
    <p:sldId id="328" r:id="rId19"/>
    <p:sldId id="261" r:id="rId20"/>
    <p:sldId id="329" r:id="rId21"/>
    <p:sldId id="263" r:id="rId22"/>
    <p:sldId id="330" r:id="rId23"/>
    <p:sldId id="279" r:id="rId24"/>
    <p:sldId id="344" r:id="rId25"/>
    <p:sldId id="300" r:id="rId26"/>
    <p:sldId id="280" r:id="rId27"/>
    <p:sldId id="343" r:id="rId28"/>
    <p:sldId id="331" r:id="rId29"/>
    <p:sldId id="317" r:id="rId30"/>
    <p:sldId id="319" r:id="rId31"/>
    <p:sldId id="322" r:id="rId32"/>
    <p:sldId id="326" r:id="rId33"/>
    <p:sldId id="257" r:id="rId34"/>
  </p:sldIdLst>
  <p:sldSz cx="9906000" cy="6858000" type="A4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41" autoAdjust="0"/>
    <p:restoredTop sz="96014" autoAdjust="0"/>
  </p:normalViewPr>
  <p:slideViewPr>
    <p:cSldViewPr snapToObjects="1">
      <p:cViewPr>
        <p:scale>
          <a:sx n="192" d="100"/>
          <a:sy n="192" d="100"/>
        </p:scale>
        <p:origin x="-728" y="-4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3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DD32A-BF40-E341-9B5A-37E7C59CD6AD}" type="datetimeFigureOut">
              <a:rPr lang="en-US" smtClean="0"/>
              <a:t>17/10/2011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BB488-A0FC-E04C-9B4C-6B51AE8B1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597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C7BCB-816A-5546-AD5D-B73CFA2F1F08}" type="datetimeFigureOut">
              <a:rPr lang="en-US" smtClean="0"/>
              <a:t>17/10/2011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720725"/>
            <a:ext cx="52006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FF0E-9C43-0742-AEE2-E2910500E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724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F0000"/>
              </a:buClr>
              <a:buFont typeface="Wingdings" charset="2"/>
              <a:buChar char=""/>
              <a:defRPr/>
            </a:lvl1pPr>
            <a:lvl2pPr>
              <a:buClr>
                <a:srgbClr val="008000"/>
              </a:buClr>
              <a:buFont typeface="Wingdings" charset="2"/>
              <a:buChar char="§"/>
              <a:defRPr sz="2400" b="1"/>
            </a:lvl2pPr>
            <a:lvl3pPr>
              <a:buClr>
                <a:srgbClr val="660066"/>
              </a:buClr>
              <a:buFont typeface="Arial"/>
              <a:buChar char="•"/>
              <a:defRPr sz="2000" b="1"/>
            </a:lvl3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EFFEAEF-9AC8-A547-88C3-2FB5682725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52513"/>
            <a:ext cx="43815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52513"/>
            <a:ext cx="43815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A5B82F1-6BDA-2E45-9CC3-908D44C409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A5B82F1-6BDA-2E45-9CC3-908D44C4099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>
            <a:off x="-15552" y="6551735"/>
            <a:ext cx="9910678" cy="311122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75" y="188182"/>
            <a:ext cx="74898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052513"/>
            <a:ext cx="89154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44" y="6531754"/>
            <a:ext cx="23082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857" y="6530135"/>
            <a:ext cx="4037359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ctr" defTabSz="968375"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CLIC Review, Manchester, October 2011</a:t>
            </a:r>
            <a:endParaRPr lang="en-GB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39038" y="6517466"/>
            <a:ext cx="23098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t" anchorCtr="0" compatLnSpc="1">
            <a:prstTxWarp prst="textNoShape">
              <a:avLst/>
            </a:prstTxWarp>
          </a:bodyPr>
          <a:lstStyle>
            <a:lvl1pPr algn="r" defTabSz="968375">
              <a:defRPr sz="1600" b="0">
                <a:solidFill>
                  <a:schemeClr val="tx1"/>
                </a:solidFill>
              </a:defRPr>
            </a:lvl1pPr>
          </a:lstStyle>
          <a:p>
            <a:fld id="{1A5B82F1-6BDA-2E45-9CC3-908D44C4099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54568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0" y="914400"/>
            <a:ext cx="9906000" cy="158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 userDrawn="1"/>
        </p:nvSpPr>
        <p:spPr bwMode="auto">
          <a:xfrm>
            <a:off x="0" y="-15299"/>
            <a:ext cx="9906000" cy="915988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14" name="Picture 13" descr="CLIC-Logo-Color-7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750488" y="-121802"/>
            <a:ext cx="1159570" cy="11595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</p:sldLayoutIdLst>
  <p:hf hdr="0"/>
  <p:txStyles>
    <p:titleStyle>
      <a:lvl1pPr algn="ctr" defTabSz="968375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F3300"/>
          </a:solidFill>
          <a:latin typeface="+mj-lt"/>
          <a:ea typeface="+mj-ea"/>
          <a:cs typeface="+mj-cs"/>
        </a:defRPr>
      </a:lvl1pPr>
      <a:lvl2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2pPr>
      <a:lvl3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3pPr>
      <a:lvl4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4pPr>
      <a:lvl5pPr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5pPr>
      <a:lvl6pPr marL="4572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6pPr>
      <a:lvl7pPr marL="9144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7pPr>
      <a:lvl8pPr marL="13716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8pPr>
      <a:lvl9pPr marL="1828800" algn="ctr" defTabSz="968375" rtl="0" eaLnBrk="1" fontAlgn="base" hangingPunct="1">
        <a:spcBef>
          <a:spcPct val="0"/>
        </a:spcBef>
        <a:spcAft>
          <a:spcPct val="0"/>
        </a:spcAft>
        <a:defRPr sz="3400" b="1">
          <a:solidFill>
            <a:srgbClr val="FF3300"/>
          </a:solidFill>
          <a:latin typeface="Arial" charset="0"/>
        </a:defRPr>
      </a:lvl9pPr>
    </p:titleStyle>
    <p:bodyStyle>
      <a:lvl1pPr marL="361950" indent="-361950" algn="l" defTabSz="968375" rtl="0" eaLnBrk="1" fontAlgn="base" hangingPunct="1">
        <a:spcBef>
          <a:spcPct val="20000"/>
        </a:spcBef>
        <a:spcAft>
          <a:spcPct val="0"/>
        </a:spcAft>
        <a:defRPr sz="2500" b="1">
          <a:solidFill>
            <a:schemeClr val="tx1"/>
          </a:solidFill>
          <a:latin typeface="+mn-lt"/>
          <a:ea typeface="+mn-ea"/>
          <a:cs typeface="+mn-cs"/>
        </a:defRPr>
      </a:lvl1pPr>
      <a:lvl2pPr marL="785813" indent="-303213" algn="l" defTabSz="968375" rtl="0" eaLnBrk="1" fontAlgn="base" hangingPunct="1">
        <a:spcBef>
          <a:spcPct val="20000"/>
        </a:spcBef>
        <a:spcAft>
          <a:spcPct val="0"/>
        </a:spcAft>
        <a:defRPr sz="3000">
          <a:solidFill>
            <a:schemeClr val="tx1"/>
          </a:solidFill>
          <a:latin typeface="+mn-lt"/>
          <a:ea typeface="ＭＳ Ｐゴシック" charset="-128"/>
        </a:defRPr>
      </a:lvl2pPr>
      <a:lvl3pPr marL="1209675" indent="-241300" algn="l" defTabSz="968375" rtl="0" eaLnBrk="1" fontAlgn="base" hangingPunct="1">
        <a:spcBef>
          <a:spcPct val="20000"/>
        </a:spcBef>
        <a:spcAft>
          <a:spcPct val="0"/>
        </a:spcAft>
        <a:defRPr sz="2500">
          <a:solidFill>
            <a:schemeClr val="tx1"/>
          </a:solidFill>
          <a:latin typeface="+mn-lt"/>
          <a:ea typeface="ＭＳ Ｐゴシック" charset="-128"/>
        </a:defRPr>
      </a:lvl3pPr>
      <a:lvl4pPr marL="1693863" indent="-241300" algn="l" defTabSz="968375" rtl="0" eaLnBrk="1" fontAlgn="base" hangingPunct="1">
        <a:spcBef>
          <a:spcPct val="20000"/>
        </a:spcBef>
        <a:spcAft>
          <a:spcPct val="0"/>
        </a:spcAft>
        <a:defRPr sz="2100">
          <a:solidFill>
            <a:schemeClr val="tx1"/>
          </a:solidFill>
          <a:latin typeface="+mn-lt"/>
          <a:ea typeface="ＭＳ Ｐゴシック" charset="-128"/>
        </a:defRPr>
      </a:lvl4pPr>
      <a:lvl5pPr marL="21780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5pPr>
      <a:lvl6pPr marL="26352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6pPr>
      <a:lvl7pPr marL="30924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7pPr>
      <a:lvl8pPr marL="35496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8pPr>
      <a:lvl9pPr marL="4006850" indent="-242888" algn="l" defTabSz="968375" rtl="0" eaLnBrk="1" fontAlgn="base" hangingPunct="1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25.gif"/><Relationship Id="rId5" Type="http://schemas.openxmlformats.org/officeDocument/2006/relationships/image" Target="../media/image20.emf"/><Relationship Id="rId6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Relationship Id="rId3" Type="http://schemas.openxmlformats.org/officeDocument/2006/relationships/image" Target="../media/image35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4" Type="http://schemas.openxmlformats.org/officeDocument/2006/relationships/image" Target="../media/image40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4" Type="http://schemas.openxmlformats.org/officeDocument/2006/relationships/image" Target="../media/image46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5313040" y="3528214"/>
            <a:ext cx="3997593" cy="2466485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11000"/>
                </a:srgbClr>
              </a:gs>
              <a:gs pos="100000">
                <a:srgbClr val="FFFFFF">
                  <a:alpha val="18000"/>
                </a:srgbClr>
              </a:gs>
            </a:gsLst>
            <a:lin ang="0" scaled="0"/>
            <a:tileRect/>
          </a:gra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5" name="Picture 4" descr="HH2tigh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1" y="2903014"/>
            <a:ext cx="4869979" cy="3622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2596" y="1134549"/>
            <a:ext cx="70508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Background Suppression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6074" y="1857018"/>
            <a:ext cx="31490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Mark Thomson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University of Cambridge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3041" y="3555524"/>
            <a:ext cx="1598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This Talk:</a:t>
            </a:r>
            <a:endParaRPr lang="en-US" sz="24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5432648" y="3951993"/>
            <a:ext cx="37112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98000" indent="-2700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Introduction</a:t>
            </a:r>
          </a:p>
          <a:p>
            <a:pPr marL="198000" indent="-2700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Simulation/Reconstruction</a:t>
            </a:r>
          </a:p>
          <a:p>
            <a:pPr marL="198000" indent="-2700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Backgrounds and Timing</a:t>
            </a:r>
          </a:p>
          <a:p>
            <a:pPr marL="198000" indent="-2700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Jet Finding</a:t>
            </a:r>
          </a:p>
          <a:p>
            <a:pPr marL="198000" indent="-2700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Beam Halo </a:t>
            </a:r>
            <a:r>
              <a:rPr lang="en-US" sz="2000" dirty="0" err="1" smtClean="0"/>
              <a:t>Muons</a:t>
            </a:r>
            <a:endParaRPr lang="en-US" sz="2000" dirty="0" smtClean="0"/>
          </a:p>
          <a:p>
            <a:pPr marL="198000" indent="-270000"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/>
              <a:t>Conclusions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342764" y="2289646"/>
            <a:ext cx="5365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>
              <a:solidFill>
                <a:srgbClr val="0000FF"/>
              </a:solidFill>
            </a:endParaRPr>
          </a:p>
          <a:p>
            <a:pPr algn="ctr"/>
            <a:r>
              <a:rPr lang="en-US" dirty="0">
                <a:solidFill>
                  <a:srgbClr val="0000FF"/>
                </a:solidFill>
              </a:rPr>
              <a:t>on behalf of CLIC </a:t>
            </a:r>
            <a:r>
              <a:rPr lang="en-US" dirty="0" smtClean="0">
                <a:solidFill>
                  <a:srgbClr val="0000FF"/>
                </a:solidFill>
              </a:rPr>
              <a:t>Physics and Detector Study</a:t>
            </a:r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82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424608" y="44624"/>
            <a:ext cx="7929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Backgrounds in the Calorimeters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414037"/>
              </p:ext>
            </p:extLst>
          </p:nvPr>
        </p:nvGraphicFramePr>
        <p:xfrm>
          <a:off x="934122" y="1548522"/>
          <a:ext cx="378551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2755"/>
                <a:gridCol w="18927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Detector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gg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→ hadrons 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ECAL </a:t>
                      </a:r>
                      <a:r>
                        <a:rPr lang="en-US" sz="2000" dirty="0" err="1" smtClean="0"/>
                        <a:t>endcaps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11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TeV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ECAL</a:t>
                      </a:r>
                      <a:r>
                        <a:rPr lang="en-US" sz="2000" baseline="0" dirty="0" smtClean="0"/>
                        <a:t> barrel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1.5 </a:t>
                      </a:r>
                      <a:r>
                        <a:rPr lang="en-US" sz="2000" dirty="0" err="1" smtClean="0"/>
                        <a:t>TeV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HCAL </a:t>
                      </a:r>
                      <a:r>
                        <a:rPr lang="en-US" sz="2000" dirty="0" err="1" smtClean="0"/>
                        <a:t>endcaps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  6 </a:t>
                      </a:r>
                      <a:r>
                        <a:rPr lang="en-US" sz="2000" b="1" dirty="0" err="1" smtClean="0">
                          <a:solidFill>
                            <a:srgbClr val="FF0000"/>
                          </a:solidFill>
                        </a:rPr>
                        <a:t>TeV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HCAL</a:t>
                      </a:r>
                      <a:r>
                        <a:rPr lang="en-US" sz="2000" baseline="0" dirty="0" smtClean="0"/>
                        <a:t> barrel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0.3 </a:t>
                      </a:r>
                      <a:r>
                        <a:rPr lang="en-US" sz="2000" dirty="0" err="1" smtClean="0"/>
                        <a:t>TeV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 19 </a:t>
                      </a:r>
                      <a:r>
                        <a:rPr lang="en-US" sz="2000" dirty="0" err="1" smtClean="0"/>
                        <a:t>TeV</a:t>
                      </a:r>
                      <a:endParaRPr lang="en-US" sz="20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3" name="Picture 32" descr="ECalEnergyRadiusGandPMacro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2" r="5366"/>
          <a:stretch/>
        </p:blipFill>
        <p:spPr>
          <a:xfrm>
            <a:off x="5471973" y="1459167"/>
            <a:ext cx="3537099" cy="3049953"/>
          </a:xfrm>
          <a:prstGeom prst="rect">
            <a:avLst/>
          </a:prstGeom>
        </p:spPr>
      </p:pic>
      <p:sp>
        <p:nvSpPr>
          <p:cNvPr id="58" name="Text Box 160"/>
          <p:cNvSpPr txBox="1">
            <a:spLocks noChangeArrowheads="1"/>
          </p:cNvSpPr>
          <p:nvPr/>
        </p:nvSpPr>
        <p:spPr bwMode="auto">
          <a:xfrm>
            <a:off x="272480" y="971436"/>
            <a:ext cx="64427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Calorimeter </a:t>
            </a:r>
            <a:r>
              <a:rPr lang="en-GB" sz="2000" dirty="0"/>
              <a:t>b</a:t>
            </a:r>
            <a:r>
              <a:rPr lang="en-GB" sz="2000" dirty="0" smtClean="0"/>
              <a:t>ackgrounds per bunch-train (3 </a:t>
            </a:r>
            <a:r>
              <a:rPr lang="en-GB" sz="2000" dirty="0" err="1" smtClean="0"/>
              <a:t>TeV</a:t>
            </a:r>
            <a:r>
              <a:rPr lang="en-GB" sz="2000" dirty="0" smtClean="0"/>
              <a:t>)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84936" y="2667308"/>
            <a:ext cx="808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ECAL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0" name="Text Box 160"/>
          <p:cNvSpPr txBox="1">
            <a:spLocks noChangeArrowheads="1"/>
          </p:cNvSpPr>
          <p:nvPr/>
        </p:nvSpPr>
        <p:spPr bwMode="auto">
          <a:xfrm>
            <a:off x="284812" y="4423175"/>
            <a:ext cx="928972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Calorimeter </a:t>
            </a:r>
            <a:r>
              <a:rPr lang="en-GB" sz="2000" dirty="0"/>
              <a:t>b</a:t>
            </a:r>
            <a:r>
              <a:rPr lang="en-GB" sz="2000" dirty="0" smtClean="0"/>
              <a:t>ackgrounds </a:t>
            </a:r>
            <a:r>
              <a:rPr lang="en-GB" sz="2000" dirty="0" smtClean="0">
                <a:solidFill>
                  <a:srgbClr val="FF0000"/>
                </a:solidFill>
              </a:rPr>
              <a:t>per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bunch-crossing </a:t>
            </a:r>
            <a:r>
              <a:rPr lang="en-GB" sz="2000" dirty="0" smtClean="0"/>
              <a:t>are manageable, ~ </a:t>
            </a:r>
            <a:r>
              <a:rPr lang="en-GB" sz="2000" dirty="0" smtClean="0">
                <a:solidFill>
                  <a:srgbClr val="000000"/>
                </a:solidFill>
              </a:rPr>
              <a:t>60 </a:t>
            </a:r>
            <a:r>
              <a:rPr lang="en-GB" sz="2000" dirty="0" err="1" smtClean="0">
                <a:solidFill>
                  <a:srgbClr val="000000"/>
                </a:solidFill>
              </a:rPr>
              <a:t>GeV</a:t>
            </a:r>
            <a:r>
              <a:rPr lang="en-GB" sz="2000" dirty="0" smtClean="0">
                <a:solidFill>
                  <a:srgbClr val="000000"/>
                </a:solidFill>
              </a:rPr>
              <a:t>   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Hence want to integrate over as few as possible BXs 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Tight timing requirements – </a:t>
            </a:r>
            <a:r>
              <a:rPr lang="en-GB" sz="2000" i="1" dirty="0" smtClean="0">
                <a:solidFill>
                  <a:srgbClr val="FF0000"/>
                </a:solidFill>
              </a:rPr>
              <a:t>O</a:t>
            </a:r>
            <a:r>
              <a:rPr lang="en-GB" sz="2000" dirty="0" smtClean="0">
                <a:solidFill>
                  <a:srgbClr val="FF0000"/>
                </a:solidFill>
              </a:rPr>
              <a:t>(ns) !</a:t>
            </a: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360142" y="5527093"/>
            <a:ext cx="3321050" cy="900112"/>
            <a:chOff x="2864768" y="4869160"/>
            <a:chExt cx="3321050" cy="900112"/>
          </a:xfrm>
        </p:grpSpPr>
        <p:sp>
          <p:nvSpPr>
            <p:cNvPr id="61" name="Line 35"/>
            <p:cNvSpPr>
              <a:spLocks noChangeShapeType="1"/>
            </p:cNvSpPr>
            <p:nvPr/>
          </p:nvSpPr>
          <p:spPr bwMode="auto">
            <a:xfrm>
              <a:off x="3225130" y="5373985"/>
              <a:ext cx="26273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36"/>
            <p:cNvSpPr>
              <a:spLocks noChangeShapeType="1"/>
            </p:cNvSpPr>
            <p:nvPr/>
          </p:nvSpPr>
          <p:spPr bwMode="auto">
            <a:xfrm flipV="1">
              <a:off x="3512468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37"/>
            <p:cNvSpPr>
              <a:spLocks noChangeShapeType="1"/>
            </p:cNvSpPr>
            <p:nvPr/>
          </p:nvSpPr>
          <p:spPr bwMode="auto">
            <a:xfrm flipV="1">
              <a:off x="3691855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38"/>
            <p:cNvSpPr>
              <a:spLocks noChangeShapeType="1"/>
            </p:cNvSpPr>
            <p:nvPr/>
          </p:nvSpPr>
          <p:spPr bwMode="auto">
            <a:xfrm flipV="1">
              <a:off x="3872830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39"/>
            <p:cNvSpPr>
              <a:spLocks noChangeShapeType="1"/>
            </p:cNvSpPr>
            <p:nvPr/>
          </p:nvSpPr>
          <p:spPr bwMode="auto">
            <a:xfrm flipV="1">
              <a:off x="4052218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40"/>
            <p:cNvSpPr>
              <a:spLocks noChangeShapeType="1"/>
            </p:cNvSpPr>
            <p:nvPr/>
          </p:nvSpPr>
          <p:spPr bwMode="auto">
            <a:xfrm flipV="1">
              <a:off x="4231605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41"/>
            <p:cNvSpPr>
              <a:spLocks noChangeShapeType="1"/>
            </p:cNvSpPr>
            <p:nvPr/>
          </p:nvSpPr>
          <p:spPr bwMode="auto">
            <a:xfrm flipV="1">
              <a:off x="4412580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42"/>
            <p:cNvSpPr>
              <a:spLocks noChangeShapeType="1"/>
            </p:cNvSpPr>
            <p:nvPr/>
          </p:nvSpPr>
          <p:spPr bwMode="auto">
            <a:xfrm flipV="1">
              <a:off x="3331493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43"/>
            <p:cNvSpPr>
              <a:spLocks noChangeShapeType="1"/>
            </p:cNvSpPr>
            <p:nvPr/>
          </p:nvSpPr>
          <p:spPr bwMode="auto">
            <a:xfrm flipV="1">
              <a:off x="4772943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44"/>
            <p:cNvSpPr>
              <a:spLocks noChangeShapeType="1"/>
            </p:cNvSpPr>
            <p:nvPr/>
          </p:nvSpPr>
          <p:spPr bwMode="auto">
            <a:xfrm flipV="1">
              <a:off x="4952330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45"/>
            <p:cNvSpPr>
              <a:spLocks noChangeShapeType="1"/>
            </p:cNvSpPr>
            <p:nvPr/>
          </p:nvSpPr>
          <p:spPr bwMode="auto">
            <a:xfrm flipV="1">
              <a:off x="5133305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46"/>
            <p:cNvSpPr>
              <a:spLocks noChangeShapeType="1"/>
            </p:cNvSpPr>
            <p:nvPr/>
          </p:nvSpPr>
          <p:spPr bwMode="auto">
            <a:xfrm flipV="1">
              <a:off x="5312693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47"/>
            <p:cNvSpPr>
              <a:spLocks noChangeShapeType="1"/>
            </p:cNvSpPr>
            <p:nvPr/>
          </p:nvSpPr>
          <p:spPr bwMode="auto">
            <a:xfrm flipV="1">
              <a:off x="5492080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48"/>
            <p:cNvSpPr>
              <a:spLocks noChangeShapeType="1"/>
            </p:cNvSpPr>
            <p:nvPr/>
          </p:nvSpPr>
          <p:spPr bwMode="auto">
            <a:xfrm flipV="1">
              <a:off x="5673055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49"/>
            <p:cNvSpPr>
              <a:spLocks noChangeShapeType="1"/>
            </p:cNvSpPr>
            <p:nvPr/>
          </p:nvSpPr>
          <p:spPr bwMode="auto">
            <a:xfrm flipV="1">
              <a:off x="4591968" y="4905672"/>
              <a:ext cx="0" cy="468313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 Box 52"/>
            <p:cNvSpPr txBox="1">
              <a:spLocks noChangeArrowheads="1"/>
            </p:cNvSpPr>
            <p:nvPr/>
          </p:nvSpPr>
          <p:spPr bwMode="auto">
            <a:xfrm>
              <a:off x="5709568" y="4897735"/>
              <a:ext cx="476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0000FF"/>
                  </a:solidFill>
                </a:rPr>
                <a:t>….</a:t>
              </a:r>
            </a:p>
          </p:txBody>
        </p:sp>
        <p:sp>
          <p:nvSpPr>
            <p:cNvPr id="77" name="Text Box 53"/>
            <p:cNvSpPr txBox="1">
              <a:spLocks noChangeArrowheads="1"/>
            </p:cNvSpPr>
            <p:nvPr/>
          </p:nvSpPr>
          <p:spPr bwMode="auto">
            <a:xfrm>
              <a:off x="2864768" y="4869160"/>
              <a:ext cx="4762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0000FF"/>
                  </a:solidFill>
                </a:rPr>
                <a:t>….</a:t>
              </a:r>
            </a:p>
          </p:txBody>
        </p:sp>
        <p:sp>
          <p:nvSpPr>
            <p:cNvPr id="78" name="Line 58"/>
            <p:cNvSpPr>
              <a:spLocks noChangeShapeType="1"/>
            </p:cNvSpPr>
            <p:nvPr/>
          </p:nvSpPr>
          <p:spPr bwMode="auto">
            <a:xfrm flipV="1">
              <a:off x="4377655" y="5229522"/>
              <a:ext cx="2524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 Box 59"/>
            <p:cNvSpPr txBox="1">
              <a:spLocks noChangeArrowheads="1"/>
            </p:cNvSpPr>
            <p:nvPr/>
          </p:nvSpPr>
          <p:spPr bwMode="auto">
            <a:xfrm>
              <a:off x="4196680" y="5432722"/>
              <a:ext cx="760413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600">
                  <a:solidFill>
                    <a:schemeClr val="tx1"/>
                  </a:solidFill>
                </a:rPr>
                <a:t>0.5 ns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977336" y="1187460"/>
            <a:ext cx="9544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2.8</a:t>
            </a:r>
            <a:endParaRPr lang="en-U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10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 Timing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9" name="Text Box 160"/>
          <p:cNvSpPr txBox="1">
            <a:spLocks noChangeArrowheads="1"/>
          </p:cNvSpPr>
          <p:nvPr/>
        </p:nvSpPr>
        <p:spPr bwMode="auto">
          <a:xfrm>
            <a:off x="272480" y="953433"/>
            <a:ext cx="8981946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But at ns timescale there are issues…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Can’t just “assume” arbitrarily short time-stamping capability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T</a:t>
            </a:r>
            <a:r>
              <a:rPr lang="en-GB" sz="2000" dirty="0" smtClean="0">
                <a:solidFill>
                  <a:srgbClr val="FF0000"/>
                </a:solidFill>
              </a:rPr>
              <a:t>ime needed to accumulate all calorimetric energy </a:t>
            </a:r>
            <a:r>
              <a:rPr lang="en-GB" sz="2000" dirty="0" smtClean="0"/>
              <a:t>(due to low energy </a:t>
            </a:r>
          </a:p>
          <a:p>
            <a:pPr>
              <a:buClr>
                <a:srgbClr val="FF0000"/>
              </a:buClr>
            </a:pPr>
            <a:r>
              <a:rPr lang="en-GB" sz="2000" dirty="0" smtClean="0"/>
              <a:t>       particles, nuclear break-up etc.) significant compared to </a:t>
            </a:r>
            <a:r>
              <a:rPr lang="en-GB" sz="2000" dirty="0" smtClean="0">
                <a:solidFill>
                  <a:schemeClr val="tx1"/>
                </a:solidFill>
              </a:rPr>
              <a:t>0.5 ns </a:t>
            </a:r>
            <a:r>
              <a:rPr lang="en-GB" sz="2000" dirty="0" err="1" smtClean="0"/>
              <a:t>Bx</a:t>
            </a:r>
            <a:endParaRPr lang="en-GB" sz="2000" dirty="0" smtClean="0"/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HCAL resolution </a:t>
            </a:r>
            <a:r>
              <a:rPr lang="en-GB" sz="2000" dirty="0" smtClean="0"/>
              <a:t>depends on time window</a:t>
            </a:r>
            <a:endParaRPr lang="en-GB" sz="2000" dirty="0"/>
          </a:p>
        </p:txBody>
      </p:sp>
      <p:pic>
        <p:nvPicPr>
          <p:cNvPr id="10" name="Picture 9" descr="timingKL_tungste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"/>
          <a:stretch/>
        </p:blipFill>
        <p:spPr>
          <a:xfrm rot="5400000">
            <a:off x="5372137" y="2624001"/>
            <a:ext cx="3338140" cy="3600450"/>
          </a:xfrm>
          <a:prstGeom prst="rect">
            <a:avLst/>
          </a:prstGeom>
        </p:spPr>
      </p:pic>
      <p:pic>
        <p:nvPicPr>
          <p:cNvPr id="13" name="Picture 12" descr="timingKL_steel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" t="4883" r="-1"/>
          <a:stretch/>
        </p:blipFill>
        <p:spPr>
          <a:xfrm rot="5400000">
            <a:off x="1314402" y="2644950"/>
            <a:ext cx="3420492" cy="342465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84630" y="6053226"/>
            <a:ext cx="2928431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Steel (</a:t>
            </a:r>
            <a:r>
              <a:rPr lang="en-US" sz="2000" dirty="0" err="1" smtClean="0">
                <a:solidFill>
                  <a:srgbClr val="FF0000"/>
                </a:solidFill>
              </a:rPr>
              <a:t>Endcap</a:t>
            </a:r>
            <a:r>
              <a:rPr lang="en-US" sz="2000" dirty="0" smtClean="0">
                <a:solidFill>
                  <a:srgbClr val="FF0000"/>
                </a:solidFill>
              </a:rPr>
              <a:t>): ~10 ns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5361" y="6053226"/>
            <a:ext cx="3408079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Tungsten (Barrel): ~100 ns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7416" y="3995772"/>
            <a:ext cx="9544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6.3</a:t>
            </a:r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4101" y="4005064"/>
            <a:ext cx="9544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6.3</a:t>
            </a:r>
            <a:endParaRPr lang="en-U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767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Timing cont.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Text Box 160"/>
          <p:cNvSpPr txBox="1">
            <a:spLocks noChangeArrowheads="1"/>
          </p:cNvSpPr>
          <p:nvPr/>
        </p:nvSpPr>
        <p:spPr bwMode="auto">
          <a:xfrm>
            <a:off x="326364" y="990081"/>
            <a:ext cx="75276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Tension</a:t>
            </a:r>
            <a:r>
              <a:rPr lang="en-GB" sz="2000" dirty="0" smtClean="0"/>
              <a:t> between calorimeter integration time and desire</a:t>
            </a:r>
          </a:p>
          <a:p>
            <a:pPr>
              <a:buClr>
                <a:srgbClr val="FF0000"/>
              </a:buClr>
            </a:pPr>
            <a:r>
              <a:rPr lang="en-GB" sz="2000" dirty="0"/>
              <a:t> </a:t>
            </a:r>
            <a:r>
              <a:rPr lang="en-GB" sz="2000" dirty="0" smtClean="0"/>
              <a:t>     to minimize number of BXs of</a:t>
            </a:r>
            <a:r>
              <a:rPr lang="en-GB" dirty="0" smtClean="0"/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/>
              <a:t> </a:t>
            </a:r>
            <a:r>
              <a:rPr lang="en-GB" sz="2000" dirty="0">
                <a:solidFill>
                  <a:schemeClr val="tx1"/>
                </a:solidFill>
              </a:rPr>
              <a:t>→ </a:t>
            </a:r>
            <a:r>
              <a:rPr lang="en-GB" sz="2000" dirty="0" smtClean="0">
                <a:solidFill>
                  <a:schemeClr val="tx1"/>
                </a:solidFill>
              </a:rPr>
              <a:t>hadrons </a:t>
            </a:r>
            <a:r>
              <a:rPr lang="en-GB" sz="2000" dirty="0" smtClean="0"/>
              <a:t>background</a:t>
            </a:r>
            <a:endParaRPr lang="en-GB" sz="2000" dirty="0"/>
          </a:p>
        </p:txBody>
      </p:sp>
      <p:pic>
        <p:nvPicPr>
          <p:cNvPr id="14" name="Picture 13" descr="WTim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15322" y="1807415"/>
            <a:ext cx="4123159" cy="48806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89104" y="2555612"/>
            <a:ext cx="10828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2.10</a:t>
            </a:r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16" name="Text Box 160"/>
          <p:cNvSpPr txBox="1">
            <a:spLocks noChangeArrowheads="1"/>
          </p:cNvSpPr>
          <p:nvPr/>
        </p:nvSpPr>
        <p:spPr bwMode="auto">
          <a:xfrm>
            <a:off x="632520" y="1660738"/>
            <a:ext cx="513473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/>
              <a:t> </a:t>
            </a:r>
            <a:r>
              <a:rPr lang="en-GB" sz="2000" dirty="0" err="1" smtClean="0"/>
              <a:t>e.g</a:t>
            </a:r>
            <a:r>
              <a:rPr lang="en-GB" sz="2000" dirty="0"/>
              <a:t> </a:t>
            </a:r>
            <a:r>
              <a:rPr lang="en-GB" sz="2000" dirty="0" smtClean="0"/>
              <a:t>di-jet mass resolution from isolated  </a:t>
            </a:r>
          </a:p>
          <a:p>
            <a:pPr marL="342900">
              <a:buClr>
                <a:srgbClr val="008000"/>
              </a:buClr>
            </a:pPr>
            <a:r>
              <a:rPr lang="en-GB" sz="2000" dirty="0"/>
              <a:t> </a:t>
            </a:r>
            <a:r>
              <a:rPr lang="en-GB" sz="2000" dirty="0" smtClean="0"/>
              <a:t>                   decays</a:t>
            </a:r>
            <a:endParaRPr lang="en-GB" sz="2000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233" y="1760240"/>
            <a:ext cx="1169031" cy="300608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 bwMode="auto">
          <a:xfrm>
            <a:off x="6185292" y="4092249"/>
            <a:ext cx="504056" cy="245055"/>
          </a:xfrm>
          <a:prstGeom prst="rightArrow">
            <a:avLst/>
          </a:prstGeom>
          <a:solidFill>
            <a:srgbClr val="FFFF00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49388" y="3905256"/>
            <a:ext cx="1678865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&lt; 10 BX</a:t>
            </a:r>
            <a:endParaRPr lang="en-US" sz="3200" dirty="0">
              <a:solidFill>
                <a:srgbClr val="FF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 rot="13534648">
            <a:off x="8837936" y="1579939"/>
            <a:ext cx="643212" cy="780558"/>
            <a:chOff x="7515784" y="2196148"/>
            <a:chExt cx="700077" cy="780558"/>
          </a:xfrm>
        </p:grpSpPr>
        <p:cxnSp>
          <p:nvCxnSpPr>
            <p:cNvPr id="42" name="Straight Connector 41"/>
            <p:cNvCxnSpPr/>
            <p:nvPr/>
          </p:nvCxnSpPr>
          <p:spPr bwMode="auto">
            <a:xfrm flipH="1">
              <a:off x="7515784" y="2196148"/>
              <a:ext cx="700077" cy="529192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>
              <a:off x="7668185" y="2196148"/>
              <a:ext cx="547676" cy="681592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 flipH="1">
              <a:off x="7539038" y="2196148"/>
              <a:ext cx="676823" cy="681592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flipH="1">
              <a:off x="7668185" y="2196148"/>
              <a:ext cx="547676" cy="780558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Rectangle 25"/>
          <p:cNvSpPr/>
          <p:nvPr/>
        </p:nvSpPr>
        <p:spPr bwMode="auto">
          <a:xfrm>
            <a:off x="7833320" y="1152376"/>
            <a:ext cx="1798172" cy="1844576"/>
          </a:xfrm>
          <a:prstGeom prst="rect">
            <a:avLst/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 rot="21233632">
            <a:off x="8647177" y="1452168"/>
            <a:ext cx="740319" cy="517299"/>
            <a:chOff x="8409008" y="2358008"/>
            <a:chExt cx="740319" cy="517299"/>
          </a:xfrm>
        </p:grpSpPr>
        <p:cxnSp>
          <p:nvCxnSpPr>
            <p:cNvPr id="35" name="Straight Connector 34"/>
            <p:cNvCxnSpPr/>
            <p:nvPr/>
          </p:nvCxnSpPr>
          <p:spPr bwMode="auto">
            <a:xfrm flipV="1">
              <a:off x="8409008" y="2632731"/>
              <a:ext cx="740319" cy="242576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8422238" y="2516768"/>
              <a:ext cx="646850" cy="358539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8422237" y="2358008"/>
              <a:ext cx="727090" cy="504072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9" name="Straight Connector 28"/>
          <p:cNvCxnSpPr/>
          <p:nvPr/>
        </p:nvCxnSpPr>
        <p:spPr bwMode="auto">
          <a:xfrm flipV="1">
            <a:off x="8647176" y="1335869"/>
            <a:ext cx="510752" cy="686519"/>
          </a:xfrm>
          <a:prstGeom prst="line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8667276" y="1246142"/>
            <a:ext cx="464192" cy="743426"/>
          </a:xfrm>
          <a:prstGeom prst="line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V="1">
            <a:off x="8660916" y="1259372"/>
            <a:ext cx="621834" cy="763526"/>
          </a:xfrm>
          <a:prstGeom prst="line">
            <a:avLst/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69655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Timing cont.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Text Box 160"/>
          <p:cNvSpPr txBox="1">
            <a:spLocks noChangeArrowheads="1"/>
          </p:cNvSpPr>
          <p:nvPr/>
        </p:nvSpPr>
        <p:spPr bwMode="auto">
          <a:xfrm>
            <a:off x="200472" y="990081"/>
            <a:ext cx="763542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Similar conclusions for reconstruction of high mass states </a:t>
            </a:r>
            <a:endParaRPr lang="en-GB" sz="2000" dirty="0"/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e.g. reconstructed di-jet mass in </a:t>
            </a:r>
            <a:endParaRPr lang="en-GB" sz="2000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004" y="1340768"/>
            <a:ext cx="2781300" cy="2921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80353" y="4881354"/>
            <a:ext cx="2993127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But &lt; 2.5 ns not long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enough for </a:t>
            </a:r>
            <a:r>
              <a:rPr lang="en-US" sz="2000" dirty="0" err="1" smtClean="0">
                <a:solidFill>
                  <a:srgbClr val="0000FF"/>
                </a:solidFill>
              </a:rPr>
              <a:t>calorimetry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endParaRPr lang="en-US" sz="2000" dirty="0">
              <a:solidFill>
                <a:srgbClr val="0000FF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833320" y="1152376"/>
            <a:ext cx="1798172" cy="1844576"/>
            <a:chOff x="7515783" y="2005296"/>
            <a:chExt cx="1798172" cy="1844576"/>
          </a:xfrm>
        </p:grpSpPr>
        <p:cxnSp>
          <p:nvCxnSpPr>
            <p:cNvPr id="15" name="Straight Connector 14"/>
            <p:cNvCxnSpPr/>
            <p:nvPr/>
          </p:nvCxnSpPr>
          <p:spPr bwMode="auto">
            <a:xfrm flipH="1">
              <a:off x="7714234" y="2866719"/>
              <a:ext cx="700077" cy="486208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>
              <a:off x="7866635" y="2866719"/>
              <a:ext cx="547676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>
              <a:off x="7737488" y="2866719"/>
              <a:ext cx="676823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7866635" y="2866719"/>
              <a:ext cx="547676" cy="717156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9" name="Group 18"/>
            <p:cNvGrpSpPr/>
            <p:nvPr/>
          </p:nvGrpSpPr>
          <p:grpSpPr>
            <a:xfrm rot="16891233">
              <a:off x="8397807" y="2865641"/>
              <a:ext cx="643212" cy="780558"/>
              <a:chOff x="7515784" y="2196148"/>
              <a:chExt cx="700077" cy="780558"/>
            </a:xfrm>
          </p:grpSpPr>
          <p:cxnSp>
            <p:nvCxnSpPr>
              <p:cNvPr id="36" name="Straight Connector 35"/>
              <p:cNvCxnSpPr/>
              <p:nvPr/>
            </p:nvCxnSpPr>
            <p:spPr bwMode="auto">
              <a:xfrm flipH="1">
                <a:off x="7515784" y="2196148"/>
                <a:ext cx="700077" cy="5291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/>
              <p:cNvCxnSpPr/>
              <p:nvPr/>
            </p:nvCxnSpPr>
            <p:spPr bwMode="auto">
              <a:xfrm flipH="1">
                <a:off x="7668185" y="2196148"/>
                <a:ext cx="547676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/>
              <p:cNvCxnSpPr/>
              <p:nvPr/>
            </p:nvCxnSpPr>
            <p:spPr bwMode="auto">
              <a:xfrm flipH="1">
                <a:off x="7539038" y="2196148"/>
                <a:ext cx="676823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 bwMode="auto">
              <a:xfrm flipH="1">
                <a:off x="7668185" y="2196148"/>
                <a:ext cx="547676" cy="780558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0" name="Rectangle 19"/>
            <p:cNvSpPr/>
            <p:nvPr/>
          </p:nvSpPr>
          <p:spPr bwMode="auto">
            <a:xfrm>
              <a:off x="7515783" y="2005296"/>
              <a:ext cx="1798172" cy="1844576"/>
            </a:xfrm>
            <a:prstGeom prst="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 rot="5554446">
              <a:off x="7734334" y="2185629"/>
              <a:ext cx="700077" cy="717156"/>
              <a:chOff x="7515784" y="2196148"/>
              <a:chExt cx="700077" cy="780558"/>
            </a:xfrm>
          </p:grpSpPr>
          <p:cxnSp>
            <p:nvCxnSpPr>
              <p:cNvPr id="32" name="Straight Connector 31"/>
              <p:cNvCxnSpPr/>
              <p:nvPr/>
            </p:nvCxnSpPr>
            <p:spPr bwMode="auto">
              <a:xfrm flipH="1">
                <a:off x="7515784" y="2196148"/>
                <a:ext cx="700077" cy="5291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Straight Connector 32"/>
              <p:cNvCxnSpPr/>
              <p:nvPr/>
            </p:nvCxnSpPr>
            <p:spPr bwMode="auto">
              <a:xfrm flipH="1">
                <a:off x="7668185" y="2196148"/>
                <a:ext cx="547676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 flipH="1">
                <a:off x="7539038" y="2196148"/>
                <a:ext cx="676823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flipH="1">
                <a:off x="7668185" y="2196148"/>
                <a:ext cx="547676" cy="780558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" name="Group 21"/>
            <p:cNvGrpSpPr/>
            <p:nvPr/>
          </p:nvGrpSpPr>
          <p:grpSpPr>
            <a:xfrm rot="21233632">
              <a:off x="8409008" y="2305088"/>
              <a:ext cx="740319" cy="517299"/>
              <a:chOff x="8409008" y="2358008"/>
              <a:chExt cx="740319" cy="517299"/>
            </a:xfrm>
          </p:grpSpPr>
          <p:cxnSp>
            <p:nvCxnSpPr>
              <p:cNvPr id="29" name="Straight Connector 28"/>
              <p:cNvCxnSpPr/>
              <p:nvPr/>
            </p:nvCxnSpPr>
            <p:spPr bwMode="auto">
              <a:xfrm flipV="1">
                <a:off x="8409008" y="2632731"/>
                <a:ext cx="740319" cy="242576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 flipV="1">
                <a:off x="8422238" y="2516768"/>
                <a:ext cx="646850" cy="358539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 flipV="1">
                <a:off x="8422237" y="2358008"/>
                <a:ext cx="727090" cy="50407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3" name="Straight Connector 22"/>
            <p:cNvCxnSpPr/>
            <p:nvPr/>
          </p:nvCxnSpPr>
          <p:spPr bwMode="auto">
            <a:xfrm flipV="1">
              <a:off x="8409007" y="2188789"/>
              <a:ext cx="510752" cy="686519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flipV="1">
              <a:off x="8429107" y="2099062"/>
              <a:ext cx="464192" cy="743426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8422747" y="2112292"/>
              <a:ext cx="621834" cy="763526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rot="20287990" flipH="1">
              <a:off x="7996620" y="2980779"/>
              <a:ext cx="547676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rot="20287990" flipH="1">
              <a:off x="7872119" y="3004830"/>
              <a:ext cx="676823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20287990" flipH="1">
              <a:off x="8013553" y="2977508"/>
              <a:ext cx="547676" cy="717156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0" name="Picture 39" descr="habx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4" t="6134" b="9007"/>
          <a:stretch/>
        </p:blipFill>
        <p:spPr>
          <a:xfrm rot="5400000">
            <a:off x="1732190" y="2296422"/>
            <a:ext cx="3888433" cy="413736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889104" y="2555612"/>
            <a:ext cx="10828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2.10</a:t>
            </a:r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42" name="Right Arrow 41"/>
          <p:cNvSpPr/>
          <p:nvPr/>
        </p:nvSpPr>
        <p:spPr bwMode="auto">
          <a:xfrm>
            <a:off x="6185292" y="4092249"/>
            <a:ext cx="504056" cy="245055"/>
          </a:xfrm>
          <a:prstGeom prst="rightArrow">
            <a:avLst/>
          </a:prstGeom>
          <a:solidFill>
            <a:srgbClr val="FFFF00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49388" y="3905256"/>
            <a:ext cx="1678865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&lt; 10 BX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63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8" name="Picture 1423" descr="tt_deta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8" t="11516" r="16566" b="11935"/>
          <a:stretch>
            <a:fillRect/>
          </a:stretch>
        </p:blipFill>
        <p:spPr bwMode="auto">
          <a:xfrm>
            <a:off x="1067499" y="2801323"/>
            <a:ext cx="3021405" cy="3003941"/>
          </a:xfrm>
          <a:prstGeom prst="rect">
            <a:avLst/>
          </a:prstGeom>
          <a:noFill/>
          <a:ln w="12700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60"/>
          <p:cNvSpPr txBox="1">
            <a:spLocks noChangeArrowheads="1"/>
          </p:cNvSpPr>
          <p:nvPr/>
        </p:nvSpPr>
        <p:spPr bwMode="auto">
          <a:xfrm>
            <a:off x="355654" y="1313473"/>
            <a:ext cx="891782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Timing Requirements: </a:t>
            </a:r>
            <a:endParaRPr lang="en-GB" sz="2000" dirty="0"/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integrate over </a:t>
            </a:r>
            <a:r>
              <a:rPr lang="en-GB" sz="2000" dirty="0" smtClean="0">
                <a:solidFill>
                  <a:schemeClr val="tx1"/>
                </a:solidFill>
              </a:rPr>
              <a:t>&gt; 20 BXs </a:t>
            </a:r>
            <a:r>
              <a:rPr lang="en-GB" sz="2000" dirty="0" smtClean="0"/>
              <a:t>to accumulate calorimetric signals</a:t>
            </a: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integrate over </a:t>
            </a:r>
            <a:r>
              <a:rPr lang="en-GB" sz="2000" dirty="0" smtClean="0">
                <a:solidFill>
                  <a:srgbClr val="000000"/>
                </a:solidFill>
              </a:rPr>
              <a:t>&lt;   5 BXs </a:t>
            </a:r>
            <a:r>
              <a:rPr lang="en-GB" sz="2000" dirty="0" smtClean="0"/>
              <a:t>for acceptable </a:t>
            </a:r>
            <a:r>
              <a:rPr lang="en-GB" sz="20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/>
              <a:t> </a:t>
            </a:r>
            <a:r>
              <a:rPr lang="en-GB" sz="2000" dirty="0">
                <a:solidFill>
                  <a:schemeClr val="tx1"/>
                </a:solidFill>
              </a:rPr>
              <a:t>→ hadrons </a:t>
            </a:r>
            <a:r>
              <a:rPr lang="en-GB" sz="2000" dirty="0" smtClean="0"/>
              <a:t>backgrounds </a:t>
            </a: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 smtClean="0"/>
              <a:t> …</a:t>
            </a:r>
            <a:endParaRPr lang="en-GB" sz="2000" dirty="0"/>
          </a:p>
        </p:txBody>
      </p:sp>
      <p:sp>
        <p:nvSpPr>
          <p:cNvPr id="12" name="Text Box 160"/>
          <p:cNvSpPr txBox="1">
            <a:spLocks noChangeArrowheads="1"/>
          </p:cNvSpPr>
          <p:nvPr/>
        </p:nvSpPr>
        <p:spPr bwMode="auto">
          <a:xfrm>
            <a:off x="4448944" y="3709481"/>
            <a:ext cx="4378122" cy="1323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The Solution </a:t>
            </a:r>
            <a:r>
              <a:rPr lang="en-GB" sz="2000" dirty="0" smtClean="0">
                <a:solidFill>
                  <a:srgbClr val="000090"/>
                </a:solidFill>
              </a:rPr>
              <a:t>- a combination of:</a:t>
            </a:r>
          </a:p>
          <a:p>
            <a:pPr marL="367200" lvl="1"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excellent time resolution </a:t>
            </a:r>
          </a:p>
          <a:p>
            <a:pPr marL="367200" lvl="1"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high granularity </a:t>
            </a:r>
            <a:r>
              <a:rPr lang="en-GB" sz="2000" dirty="0" err="1" smtClean="0">
                <a:solidFill>
                  <a:srgbClr val="000090"/>
                </a:solidFill>
              </a:rPr>
              <a:t>calorimetry</a:t>
            </a:r>
            <a:endParaRPr lang="en-GB" sz="2000" dirty="0" smtClean="0">
              <a:solidFill>
                <a:srgbClr val="000090"/>
              </a:solidFill>
            </a:endParaRPr>
          </a:p>
          <a:p>
            <a:pPr marL="367200" lvl="1"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sophisticated reconstruction</a:t>
            </a:r>
            <a:endParaRPr lang="en-GB" sz="20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657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>
            <a:off x="1208584" y="2968378"/>
            <a:ext cx="763284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 flipV="1">
            <a:off x="4347419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 flipV="1">
            <a:off x="4526806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38"/>
          <p:cNvSpPr>
            <a:spLocks noChangeShapeType="1"/>
          </p:cNvSpPr>
          <p:nvPr/>
        </p:nvSpPr>
        <p:spPr bwMode="auto">
          <a:xfrm flipV="1">
            <a:off x="4707781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39"/>
          <p:cNvSpPr>
            <a:spLocks noChangeShapeType="1"/>
          </p:cNvSpPr>
          <p:nvPr/>
        </p:nvSpPr>
        <p:spPr bwMode="auto">
          <a:xfrm flipV="1">
            <a:off x="4887169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40"/>
          <p:cNvSpPr>
            <a:spLocks noChangeShapeType="1"/>
          </p:cNvSpPr>
          <p:nvPr/>
        </p:nvSpPr>
        <p:spPr bwMode="auto">
          <a:xfrm flipV="1">
            <a:off x="5066556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 flipV="1">
            <a:off x="5247531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 flipV="1">
            <a:off x="4166444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flipV="1">
            <a:off x="5607894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44"/>
          <p:cNvSpPr>
            <a:spLocks noChangeShapeType="1"/>
          </p:cNvSpPr>
          <p:nvPr/>
        </p:nvSpPr>
        <p:spPr bwMode="auto">
          <a:xfrm flipV="1">
            <a:off x="5787281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 flipV="1">
            <a:off x="5968256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V="1">
            <a:off x="6147644" y="2500065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 flipV="1">
            <a:off x="6327031" y="2500065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 flipV="1">
            <a:off x="6508006" y="2500065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49"/>
          <p:cNvSpPr>
            <a:spLocks noChangeShapeType="1"/>
          </p:cNvSpPr>
          <p:nvPr/>
        </p:nvSpPr>
        <p:spPr bwMode="auto">
          <a:xfrm flipV="1">
            <a:off x="5426919" y="2500065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353890" y="116632"/>
            <a:ext cx="54794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CLIC Timing Strategy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1" name="Text Box 160"/>
          <p:cNvSpPr txBox="1">
            <a:spLocks noChangeArrowheads="1"/>
          </p:cNvSpPr>
          <p:nvPr/>
        </p:nvSpPr>
        <p:spPr bwMode="auto">
          <a:xfrm>
            <a:off x="272480" y="973177"/>
            <a:ext cx="845616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Based on </a:t>
            </a:r>
            <a:r>
              <a:rPr lang="en-GB" sz="2000" dirty="0">
                <a:solidFill>
                  <a:srgbClr val="FF0000"/>
                </a:solidFill>
              </a:rPr>
              <a:t>t</a:t>
            </a:r>
            <a:r>
              <a:rPr lang="en-GB" sz="2000" dirty="0" smtClean="0">
                <a:solidFill>
                  <a:srgbClr val="FF0000"/>
                </a:solidFill>
              </a:rPr>
              <a:t>rigger-free readout </a:t>
            </a:r>
            <a:r>
              <a:rPr lang="en-GB" sz="2000" dirty="0" smtClean="0">
                <a:solidFill>
                  <a:srgbClr val="000090"/>
                </a:solidFill>
              </a:rPr>
              <a:t>of detector hits all with time-stamps</a:t>
            </a:r>
            <a:endParaRPr lang="en-GB" sz="2000" dirty="0">
              <a:solidFill>
                <a:srgbClr val="000090"/>
              </a:solidFill>
            </a:endParaRP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assume multi-hit capability of 5 hits per bunch train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32" name="Text Box 160"/>
          <p:cNvSpPr txBox="1">
            <a:spLocks noChangeArrowheads="1"/>
          </p:cNvSpPr>
          <p:nvPr/>
        </p:nvSpPr>
        <p:spPr bwMode="auto">
          <a:xfrm>
            <a:off x="272480" y="1640994"/>
            <a:ext cx="873829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Assume can identify t0 of physics event in offline trigger/event filter</a:t>
            </a:r>
            <a:endParaRPr lang="en-GB" sz="2000" dirty="0">
              <a:solidFill>
                <a:srgbClr val="000090"/>
              </a:solidFill>
            </a:endParaRP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define “reconstruction” window around t0</a:t>
            </a:r>
            <a:endParaRPr lang="en-GB" sz="2000" dirty="0"/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 flipV="1">
            <a:off x="1821607" y="2499569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37"/>
          <p:cNvSpPr>
            <a:spLocks noChangeShapeType="1"/>
          </p:cNvSpPr>
          <p:nvPr/>
        </p:nvSpPr>
        <p:spPr bwMode="auto">
          <a:xfrm flipV="1">
            <a:off x="2000994" y="2499569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38"/>
          <p:cNvSpPr>
            <a:spLocks noChangeShapeType="1"/>
          </p:cNvSpPr>
          <p:nvPr/>
        </p:nvSpPr>
        <p:spPr bwMode="auto">
          <a:xfrm flipV="1">
            <a:off x="2181969" y="2499569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39"/>
          <p:cNvSpPr>
            <a:spLocks noChangeShapeType="1"/>
          </p:cNvSpPr>
          <p:nvPr/>
        </p:nvSpPr>
        <p:spPr bwMode="auto">
          <a:xfrm flipV="1">
            <a:off x="2361357" y="2499569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40"/>
          <p:cNvSpPr>
            <a:spLocks noChangeShapeType="1"/>
          </p:cNvSpPr>
          <p:nvPr/>
        </p:nvSpPr>
        <p:spPr bwMode="auto">
          <a:xfrm flipV="1">
            <a:off x="2540744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41"/>
          <p:cNvSpPr>
            <a:spLocks noChangeShapeType="1"/>
          </p:cNvSpPr>
          <p:nvPr/>
        </p:nvSpPr>
        <p:spPr bwMode="auto">
          <a:xfrm flipV="1">
            <a:off x="2721719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42"/>
          <p:cNvSpPr>
            <a:spLocks noChangeShapeType="1"/>
          </p:cNvSpPr>
          <p:nvPr/>
        </p:nvSpPr>
        <p:spPr bwMode="auto">
          <a:xfrm flipV="1">
            <a:off x="1640632" y="2499569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43"/>
          <p:cNvSpPr>
            <a:spLocks noChangeShapeType="1"/>
          </p:cNvSpPr>
          <p:nvPr/>
        </p:nvSpPr>
        <p:spPr bwMode="auto">
          <a:xfrm flipV="1">
            <a:off x="3082082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44"/>
          <p:cNvSpPr>
            <a:spLocks noChangeShapeType="1"/>
          </p:cNvSpPr>
          <p:nvPr/>
        </p:nvSpPr>
        <p:spPr bwMode="auto">
          <a:xfrm flipV="1">
            <a:off x="3261469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" name="Line 45"/>
          <p:cNvSpPr>
            <a:spLocks noChangeShapeType="1"/>
          </p:cNvSpPr>
          <p:nvPr/>
        </p:nvSpPr>
        <p:spPr bwMode="auto">
          <a:xfrm flipV="1">
            <a:off x="3442444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46"/>
          <p:cNvSpPr>
            <a:spLocks noChangeShapeType="1"/>
          </p:cNvSpPr>
          <p:nvPr/>
        </p:nvSpPr>
        <p:spPr bwMode="auto">
          <a:xfrm flipV="1">
            <a:off x="3621832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Line 47"/>
          <p:cNvSpPr>
            <a:spLocks noChangeShapeType="1"/>
          </p:cNvSpPr>
          <p:nvPr/>
        </p:nvSpPr>
        <p:spPr bwMode="auto">
          <a:xfrm flipV="1">
            <a:off x="3801219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Line 48"/>
          <p:cNvSpPr>
            <a:spLocks noChangeShapeType="1"/>
          </p:cNvSpPr>
          <p:nvPr/>
        </p:nvSpPr>
        <p:spPr bwMode="auto">
          <a:xfrm flipV="1">
            <a:off x="3982194" y="2499569"/>
            <a:ext cx="0" cy="468313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49"/>
          <p:cNvSpPr>
            <a:spLocks noChangeShapeType="1"/>
          </p:cNvSpPr>
          <p:nvPr/>
        </p:nvSpPr>
        <p:spPr bwMode="auto">
          <a:xfrm flipV="1">
            <a:off x="2901107" y="2486224"/>
            <a:ext cx="0" cy="582735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Text Box 53"/>
          <p:cNvSpPr txBox="1">
            <a:spLocks noChangeArrowheads="1"/>
          </p:cNvSpPr>
          <p:nvPr/>
        </p:nvSpPr>
        <p:spPr bwMode="auto">
          <a:xfrm>
            <a:off x="992560" y="2486225"/>
            <a:ext cx="476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….</a:t>
            </a:r>
          </a:p>
        </p:txBody>
      </p:sp>
      <p:sp>
        <p:nvSpPr>
          <p:cNvPr id="71" name="Text Box 53"/>
          <p:cNvSpPr txBox="1">
            <a:spLocks noChangeArrowheads="1"/>
          </p:cNvSpPr>
          <p:nvPr/>
        </p:nvSpPr>
        <p:spPr bwMode="auto">
          <a:xfrm>
            <a:off x="8509198" y="2420889"/>
            <a:ext cx="476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….</a:t>
            </a:r>
          </a:p>
        </p:txBody>
      </p:sp>
      <p:sp>
        <p:nvSpPr>
          <p:cNvPr id="72" name="Line 36"/>
          <p:cNvSpPr>
            <a:spLocks noChangeShapeType="1"/>
          </p:cNvSpPr>
          <p:nvPr/>
        </p:nvSpPr>
        <p:spPr bwMode="auto">
          <a:xfrm flipV="1">
            <a:off x="7586167" y="2493393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37"/>
          <p:cNvSpPr>
            <a:spLocks noChangeShapeType="1"/>
          </p:cNvSpPr>
          <p:nvPr/>
        </p:nvSpPr>
        <p:spPr bwMode="auto">
          <a:xfrm flipV="1">
            <a:off x="7765554" y="2493393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Line 38"/>
          <p:cNvSpPr>
            <a:spLocks noChangeShapeType="1"/>
          </p:cNvSpPr>
          <p:nvPr/>
        </p:nvSpPr>
        <p:spPr bwMode="auto">
          <a:xfrm flipV="1">
            <a:off x="7946529" y="2493393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39"/>
          <p:cNvSpPr>
            <a:spLocks noChangeShapeType="1"/>
          </p:cNvSpPr>
          <p:nvPr/>
        </p:nvSpPr>
        <p:spPr bwMode="auto">
          <a:xfrm flipV="1">
            <a:off x="8125917" y="2493393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Line 40"/>
          <p:cNvSpPr>
            <a:spLocks noChangeShapeType="1"/>
          </p:cNvSpPr>
          <p:nvPr/>
        </p:nvSpPr>
        <p:spPr bwMode="auto">
          <a:xfrm flipV="1">
            <a:off x="8305304" y="2493393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Line 41"/>
          <p:cNvSpPr>
            <a:spLocks noChangeShapeType="1"/>
          </p:cNvSpPr>
          <p:nvPr/>
        </p:nvSpPr>
        <p:spPr bwMode="auto">
          <a:xfrm flipV="1">
            <a:off x="8486279" y="2493393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" name="Line 42"/>
          <p:cNvSpPr>
            <a:spLocks noChangeShapeType="1"/>
          </p:cNvSpPr>
          <p:nvPr/>
        </p:nvSpPr>
        <p:spPr bwMode="auto">
          <a:xfrm flipV="1">
            <a:off x="7405192" y="2493393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Line 45"/>
          <p:cNvSpPr>
            <a:spLocks noChangeShapeType="1"/>
          </p:cNvSpPr>
          <p:nvPr/>
        </p:nvSpPr>
        <p:spPr bwMode="auto">
          <a:xfrm flipV="1">
            <a:off x="6681192" y="2492897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Line 46"/>
          <p:cNvSpPr>
            <a:spLocks noChangeShapeType="1"/>
          </p:cNvSpPr>
          <p:nvPr/>
        </p:nvSpPr>
        <p:spPr bwMode="auto">
          <a:xfrm flipV="1">
            <a:off x="6860580" y="2492897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Line 47"/>
          <p:cNvSpPr>
            <a:spLocks noChangeShapeType="1"/>
          </p:cNvSpPr>
          <p:nvPr/>
        </p:nvSpPr>
        <p:spPr bwMode="auto">
          <a:xfrm flipV="1">
            <a:off x="7039967" y="2492897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Line 48"/>
          <p:cNvSpPr>
            <a:spLocks noChangeShapeType="1"/>
          </p:cNvSpPr>
          <p:nvPr/>
        </p:nvSpPr>
        <p:spPr bwMode="auto">
          <a:xfrm flipV="1">
            <a:off x="7220942" y="2492897"/>
            <a:ext cx="0" cy="4683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Text Box 160"/>
          <p:cNvSpPr txBox="1">
            <a:spLocks noChangeArrowheads="1"/>
          </p:cNvSpPr>
          <p:nvPr/>
        </p:nvSpPr>
        <p:spPr bwMode="auto">
          <a:xfrm>
            <a:off x="272480" y="3172906"/>
            <a:ext cx="862287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Hits within window passed to track and particle flow </a:t>
            </a:r>
            <a:r>
              <a:rPr lang="en-GB" sz="2000" dirty="0" smtClean="0"/>
              <a:t>reconstruction</a:t>
            </a:r>
            <a:endParaRPr lang="en-GB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935269"/>
              </p:ext>
            </p:extLst>
          </p:nvPr>
        </p:nvGraphicFramePr>
        <p:xfrm>
          <a:off x="776536" y="3645024"/>
          <a:ext cx="575419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064"/>
                <a:gridCol w="1918064"/>
                <a:gridCol w="1918064"/>
              </a:tblGrid>
              <a:tr h="238825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Subdetector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Reco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Window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Hit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Resolution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88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ECAL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10 ns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 ns</a:t>
                      </a: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88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HCAL </a:t>
                      </a:r>
                      <a:r>
                        <a:rPr lang="en-US" dirty="0" err="1" smtClean="0">
                          <a:solidFill>
                            <a:srgbClr val="000090"/>
                          </a:solidFill>
                        </a:rPr>
                        <a:t>Endcap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10 ns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 ns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88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HCAL Barrel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100 ns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 ns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88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Silicon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Detectors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10 ns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10/√12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388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TPC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(CLIC_ILD)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Entire</a:t>
                      </a:r>
                      <a:r>
                        <a:rPr lang="en-US" baseline="0" dirty="0" smtClean="0">
                          <a:solidFill>
                            <a:srgbClr val="000090"/>
                          </a:solidFill>
                        </a:rPr>
                        <a:t> train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90"/>
                          </a:solidFill>
                        </a:rPr>
                        <a:t>n/a</a:t>
                      </a:r>
                      <a:endParaRPr lang="en-US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ight Brace 3"/>
          <p:cNvSpPr/>
          <p:nvPr/>
        </p:nvSpPr>
        <p:spPr bwMode="auto">
          <a:xfrm>
            <a:off x="6609184" y="4077072"/>
            <a:ext cx="179388" cy="936104"/>
          </a:xfrm>
          <a:prstGeom prst="rightBrac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4554" y="4221088"/>
            <a:ext cx="254495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Sufficient calorimeter</a:t>
            </a:r>
          </a:p>
          <a:p>
            <a:r>
              <a:rPr lang="en-US" dirty="0"/>
              <a:t> </a:t>
            </a:r>
            <a:r>
              <a:rPr lang="en-US" dirty="0" smtClean="0"/>
              <a:t> integration window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85248" y="5178313"/>
            <a:ext cx="2356685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CLIC hardware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requirements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6500813" y="5388969"/>
            <a:ext cx="684435" cy="136570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21763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568" y="188640"/>
            <a:ext cx="7489825" cy="506413"/>
          </a:xfrm>
        </p:spPr>
        <p:txBody>
          <a:bodyPr/>
          <a:lstStyle/>
          <a:p>
            <a:r>
              <a:rPr lang="en-US" sz="4400" dirty="0" smtClean="0"/>
              <a:t>Reconstruction in Time</a:t>
            </a:r>
            <a:endParaRPr lang="en-US" sz="4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10" name="Picture 9" descr="HH2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0" b="5457"/>
          <a:stretch/>
        </p:blipFill>
        <p:spPr>
          <a:xfrm>
            <a:off x="3674565" y="2708920"/>
            <a:ext cx="4302771" cy="31657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94168" y="2065192"/>
            <a:ext cx="1700130" cy="400110"/>
          </a:xfrm>
          <a:prstGeom prst="rect">
            <a:avLst/>
          </a:prstGeom>
          <a:noFill/>
          <a:ln w="19050" cmpd="sng"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660066"/>
                </a:solidFill>
              </a:rPr>
              <a:t>PandoraPFA</a:t>
            </a:r>
            <a:endParaRPr lang="en-US" sz="2000" dirty="0">
              <a:solidFill>
                <a:srgbClr val="660066"/>
              </a:solidFill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5873027" y="1584567"/>
            <a:ext cx="144017" cy="396143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6964" y="1112450"/>
            <a:ext cx="1239517" cy="400110"/>
          </a:xfrm>
          <a:prstGeom prst="rect">
            <a:avLst/>
          </a:prstGeom>
          <a:noFill/>
          <a:ln w="19050" cmpd="sng"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660066"/>
                </a:solidFill>
              </a:rPr>
              <a:t>Tracking</a:t>
            </a:r>
            <a:endParaRPr lang="en-US" sz="2000" dirty="0">
              <a:solidFill>
                <a:srgbClr val="6600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6467" y="1015876"/>
            <a:ext cx="1082598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TPC : 30 ns*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0700" y="1310523"/>
            <a:ext cx="1502034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Si trackers : 10 ns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85034" y="1782261"/>
            <a:ext cx="1131064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ECAL: 10 ns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19954" y="2081326"/>
            <a:ext cx="1532691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HCAL (End): 10 ns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27358" y="2382588"/>
            <a:ext cx="1772465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HCAL (Barrel): 100 ns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5879919" y="2557227"/>
            <a:ext cx="144017" cy="396143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/>
          <p:cNvCxnSpPr>
            <a:stCxn id="3" idx="3"/>
          </p:cNvCxnSpPr>
          <p:nvPr/>
        </p:nvCxnSpPr>
        <p:spPr bwMode="auto">
          <a:xfrm>
            <a:off x="4209065" y="1154376"/>
            <a:ext cx="994888" cy="138499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4427605" y="1384780"/>
            <a:ext cx="776348" cy="67526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229185" y="1921971"/>
            <a:ext cx="736652" cy="210293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4454339" y="2206671"/>
            <a:ext cx="511498" cy="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4606739" y="2291022"/>
            <a:ext cx="359098" cy="220194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6050623" y="1622913"/>
            <a:ext cx="1621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“10 ns of tracks”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4" name="Text Box 160"/>
          <p:cNvSpPr txBox="1">
            <a:spLocks noChangeArrowheads="1"/>
          </p:cNvSpPr>
          <p:nvPr/>
        </p:nvSpPr>
        <p:spPr bwMode="auto">
          <a:xfrm>
            <a:off x="272480" y="5765194"/>
            <a:ext cx="84818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Additional background rejection still required </a:t>
            </a:r>
            <a:r>
              <a:rPr lang="en-GB" sz="2000" dirty="0" smtClean="0">
                <a:solidFill>
                  <a:srgbClr val="FF0000"/>
                </a:solidFill>
              </a:rPr>
              <a:t>post reconstruction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5" name="Left Brace 34"/>
          <p:cNvSpPr/>
          <p:nvPr/>
        </p:nvSpPr>
        <p:spPr bwMode="auto">
          <a:xfrm>
            <a:off x="2560661" y="1772816"/>
            <a:ext cx="216023" cy="886771"/>
          </a:xfrm>
          <a:prstGeom prst="leftBrace">
            <a:avLst>
              <a:gd name="adj1" fmla="val 29768"/>
              <a:gd name="adj2" fmla="val 50000"/>
            </a:avLst>
          </a:prstGeom>
          <a:noFill/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75800" y="4263479"/>
            <a:ext cx="1249060" cy="46166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1.2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224660" y="3789040"/>
            <a:ext cx="2216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err="1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/>
              <a:t> </a:t>
            </a:r>
            <a:r>
              <a:rPr lang="en-GB" sz="2400" dirty="0">
                <a:solidFill>
                  <a:schemeClr val="tx1"/>
                </a:solidFill>
              </a:rPr>
              <a:t>→ hadrons 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776536" y="1805915"/>
            <a:ext cx="1598314" cy="83099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Sufficient time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 window for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</a:rPr>
              <a:t>calorimetry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4488" y="6309320"/>
            <a:ext cx="78482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*TPC readout integrates over whole train – only 60 BXs used due to limitations in heritage (LEP ) tracking software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72480" y="980728"/>
            <a:ext cx="1823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smtClean="0">
                <a:solidFill>
                  <a:schemeClr val="tx1"/>
                </a:solidFill>
              </a:rPr>
              <a:t>Input to </a:t>
            </a:r>
            <a:r>
              <a:rPr lang="en-US" sz="2000" u="sng" dirty="0" err="1" smtClean="0">
                <a:solidFill>
                  <a:schemeClr val="tx1"/>
                </a:solidFill>
              </a:rPr>
              <a:t>reco</a:t>
            </a:r>
            <a:r>
              <a:rPr lang="en-US" sz="2000" u="sng" dirty="0" smtClean="0">
                <a:solidFill>
                  <a:schemeClr val="tx1"/>
                </a:solidFill>
              </a:rPr>
              <a:t>:</a:t>
            </a:r>
            <a:endParaRPr lang="en-US" sz="20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3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in Time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17</a:t>
            </a:fld>
            <a:endParaRPr lang="en-GB"/>
          </a:p>
        </p:txBody>
      </p: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5457056" y="3156647"/>
            <a:ext cx="3372353" cy="3368697"/>
            <a:chOff x="1784648" y="1489852"/>
            <a:chExt cx="4103836" cy="4099388"/>
          </a:xfrm>
        </p:grpSpPr>
        <p:pic>
          <p:nvPicPr>
            <p:cNvPr id="35" name="Picture 34" descr="NeutralEndCapPTE.gi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70" t="5289" r="1932" b="10761"/>
            <a:stretch/>
          </p:blipFill>
          <p:spPr>
            <a:xfrm>
              <a:off x="2019057" y="1489852"/>
              <a:ext cx="3859005" cy="3761265"/>
            </a:xfrm>
            <a:prstGeom prst="rect">
              <a:avLst/>
            </a:prstGeom>
          </p:spPr>
        </p:pic>
        <p:pic>
          <p:nvPicPr>
            <p:cNvPr id="36" name="Picture 35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8984" y="5309840"/>
              <a:ext cx="1079500" cy="279400"/>
            </a:xfrm>
            <a:prstGeom prst="rect">
              <a:avLst/>
            </a:prstGeom>
          </p:spPr>
        </p:pic>
        <p:pic>
          <p:nvPicPr>
            <p:cNvPr id="37" name="Picture 3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365548" y="2047900"/>
              <a:ext cx="1104900" cy="266700"/>
            </a:xfrm>
            <a:prstGeom prst="rect">
              <a:avLst/>
            </a:prstGeom>
          </p:spPr>
        </p:pic>
      </p:grpSp>
      <p:sp>
        <p:nvSpPr>
          <p:cNvPr id="26" name="Text Box 160"/>
          <p:cNvSpPr txBox="1">
            <a:spLocks noChangeArrowheads="1"/>
          </p:cNvSpPr>
          <p:nvPr/>
        </p:nvSpPr>
        <p:spPr bwMode="auto">
          <a:xfrm>
            <a:off x="272480" y="908720"/>
            <a:ext cx="611905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>
                <a:solidFill>
                  <a:srgbClr val="000090"/>
                </a:solidFill>
              </a:rPr>
              <a:t>After reconstruction have a list of particles (PFOs):</a:t>
            </a:r>
          </a:p>
          <a:p>
            <a:pPr marL="6192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charged particles – mostly matched to </a:t>
            </a:r>
            <a:r>
              <a:rPr lang="en-GB" dirty="0" smtClean="0">
                <a:solidFill>
                  <a:srgbClr val="FF0000"/>
                </a:solidFill>
              </a:rPr>
              <a:t>clusters</a:t>
            </a:r>
          </a:p>
          <a:p>
            <a:pPr marL="6192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photons – EM </a:t>
            </a:r>
            <a:r>
              <a:rPr lang="en-GB" dirty="0" smtClean="0">
                <a:solidFill>
                  <a:srgbClr val="FF0000"/>
                </a:solidFill>
              </a:rPr>
              <a:t>clusters</a:t>
            </a:r>
            <a:r>
              <a:rPr lang="en-GB" dirty="0" smtClean="0">
                <a:solidFill>
                  <a:srgbClr val="000090"/>
                </a:solidFill>
              </a:rPr>
              <a:t> </a:t>
            </a:r>
          </a:p>
          <a:p>
            <a:pPr marL="6192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neutral hadrons – </a:t>
            </a:r>
            <a:r>
              <a:rPr lang="en-GB" dirty="0" smtClean="0">
                <a:solidFill>
                  <a:srgbClr val="FF0000"/>
                </a:solidFill>
              </a:rPr>
              <a:t>clusters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2480" y="2039937"/>
            <a:ext cx="8263801" cy="3693319"/>
            <a:chOff x="272480" y="1751905"/>
            <a:chExt cx="8263801" cy="3693319"/>
          </a:xfrm>
        </p:grpSpPr>
        <p:grpSp>
          <p:nvGrpSpPr>
            <p:cNvPr id="4" name="Group 3"/>
            <p:cNvGrpSpPr/>
            <p:nvPr/>
          </p:nvGrpSpPr>
          <p:grpSpPr>
            <a:xfrm>
              <a:off x="1496616" y="3059668"/>
              <a:ext cx="2351584" cy="1377444"/>
              <a:chOff x="6777880" y="1052736"/>
              <a:chExt cx="2351584" cy="1377444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6777880" y="1052736"/>
                <a:ext cx="2351584" cy="1004602"/>
                <a:chOff x="6345832" y="1484783"/>
                <a:chExt cx="1991544" cy="877439"/>
              </a:xfrm>
            </p:grpSpPr>
            <p:sp>
              <p:nvSpPr>
                <p:cNvPr id="14" name="Line 35"/>
                <p:cNvSpPr>
                  <a:spLocks noChangeShapeType="1"/>
                </p:cNvSpPr>
                <p:nvPr/>
              </p:nvSpPr>
              <p:spPr bwMode="auto">
                <a:xfrm>
                  <a:off x="6345832" y="2348880"/>
                  <a:ext cx="1991544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6609184" y="1766145"/>
                  <a:ext cx="0" cy="582735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6681192" y="1484783"/>
                  <a:ext cx="0" cy="870767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6753200" y="1766144"/>
                  <a:ext cx="0" cy="58940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6537175" y="2060848"/>
                  <a:ext cx="0" cy="30137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6825208" y="2060848"/>
                  <a:ext cx="0" cy="30137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6969224" y="2204864"/>
                  <a:ext cx="0" cy="15735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7121624" y="2060848"/>
                  <a:ext cx="0" cy="30137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7185248" y="2204864"/>
                  <a:ext cx="0" cy="15735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7473280" y="2204864"/>
                  <a:ext cx="0" cy="15735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7977336" y="2204864"/>
                  <a:ext cx="0" cy="15735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27" name="Straight Arrow Connector 26"/>
              <p:cNvCxnSpPr/>
              <p:nvPr/>
            </p:nvCxnSpPr>
            <p:spPr bwMode="auto">
              <a:xfrm flipV="1">
                <a:off x="7173868" y="2057338"/>
                <a:ext cx="0" cy="219534"/>
              </a:xfrm>
              <a:prstGeom prst="straightConnector1">
                <a:avLst/>
              </a:prstGeom>
              <a:noFill/>
              <a:ln w="22225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8" name="TextBox 27"/>
              <p:cNvSpPr txBox="1"/>
              <p:nvPr/>
            </p:nvSpPr>
            <p:spPr>
              <a:xfrm>
                <a:off x="7424567" y="2060848"/>
                <a:ext cx="105682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rgbClr val="660066"/>
                    </a:solidFill>
                  </a:rPr>
                  <a:t>tCluster</a:t>
                </a:r>
                <a:endParaRPr lang="en-US" dirty="0">
                  <a:solidFill>
                    <a:srgbClr val="660066"/>
                  </a:solidFill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 bwMode="auto">
              <a:xfrm>
                <a:off x="7173868" y="2276872"/>
                <a:ext cx="250699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1" name="Text Box 160"/>
            <p:cNvSpPr txBox="1">
              <a:spLocks noChangeArrowheads="1"/>
            </p:cNvSpPr>
            <p:nvPr/>
          </p:nvSpPr>
          <p:spPr bwMode="auto">
            <a:xfrm>
              <a:off x="272480" y="1751905"/>
              <a:ext cx="8263801" cy="3693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FF0000"/>
                </a:buClr>
                <a:buFont typeface="Wingdings" charset="0"/>
                <a:buChar char="«"/>
              </a:pPr>
              <a:r>
                <a:rPr lang="en-GB" dirty="0"/>
                <a:t> </a:t>
              </a:r>
              <a:r>
                <a:rPr lang="en-GB" dirty="0">
                  <a:solidFill>
                    <a:srgbClr val="000090"/>
                  </a:solidFill>
                </a:rPr>
                <a:t>H</a:t>
              </a:r>
              <a:r>
                <a:rPr lang="en-GB" dirty="0" smtClean="0">
                  <a:solidFill>
                    <a:srgbClr val="000090"/>
                  </a:solidFill>
                </a:rPr>
                <a:t>igh granularity calorimeter</a:t>
              </a:r>
              <a:r>
                <a:rPr lang="en-GB" dirty="0">
                  <a:solidFill>
                    <a:srgbClr val="000090"/>
                  </a:solidFill>
                </a:rPr>
                <a:t> </a:t>
              </a:r>
              <a:r>
                <a:rPr lang="en-GB" dirty="0" smtClean="0">
                  <a:solidFill>
                    <a:srgbClr val="000090"/>
                  </a:solidFill>
                </a:rPr>
                <a:t>-  even low energy clusters have many hits</a:t>
              </a:r>
            </a:p>
            <a:p>
              <a:pPr marL="619200" lvl="1">
                <a:buClr>
                  <a:srgbClr val="008000"/>
                </a:buClr>
                <a:buFont typeface="Wingdings" charset="2"/>
                <a:buChar char="§"/>
              </a:pPr>
              <a:r>
                <a:rPr lang="en-GB" dirty="0">
                  <a:solidFill>
                    <a:srgbClr val="000090"/>
                  </a:solidFill>
                </a:rPr>
                <a:t> </a:t>
              </a:r>
              <a:r>
                <a:rPr lang="en-GB" dirty="0" smtClean="0">
                  <a:solidFill>
                    <a:srgbClr val="000090"/>
                  </a:solidFill>
                </a:rPr>
                <a:t>calculate energy weighted truncated mean time of each </a:t>
              </a:r>
              <a:r>
                <a:rPr lang="en-GB" dirty="0" smtClean="0">
                  <a:solidFill>
                    <a:srgbClr val="FF0000"/>
                  </a:solidFill>
                </a:rPr>
                <a:t>cluster</a:t>
              </a:r>
            </a:p>
            <a:p>
              <a:pPr marL="1036800" lvl="2">
                <a:buClr>
                  <a:srgbClr val="FF0000"/>
                </a:buClr>
                <a:buFont typeface="Arial"/>
                <a:buChar char="•"/>
              </a:pPr>
              <a:r>
                <a:rPr lang="en-GB" dirty="0" smtClean="0">
                  <a:solidFill>
                    <a:srgbClr val="000090"/>
                  </a:solidFill>
                </a:rPr>
                <a:t> </a:t>
              </a:r>
              <a:r>
                <a:rPr lang="en-GB" dirty="0" err="1" smtClean="0">
                  <a:solidFill>
                    <a:srgbClr val="000090"/>
                  </a:solidFill>
                </a:rPr>
                <a:t>calo</a:t>
              </a:r>
              <a:r>
                <a:rPr lang="en-GB" dirty="0" smtClean="0">
                  <a:solidFill>
                    <a:srgbClr val="000090"/>
                  </a:solidFill>
                </a:rPr>
                <a:t> hit times corrected for time-of-flight (straight-line)</a:t>
              </a:r>
            </a:p>
            <a:p>
              <a:pPr marL="1036800" lvl="2">
                <a:buClr>
                  <a:srgbClr val="FF0000"/>
                </a:buClr>
                <a:buFont typeface="Arial"/>
                <a:buChar char="•"/>
              </a:pPr>
              <a:r>
                <a:rPr lang="en-GB" dirty="0">
                  <a:solidFill>
                    <a:srgbClr val="000090"/>
                  </a:solidFill>
                </a:rPr>
                <a:t> </a:t>
              </a:r>
              <a:r>
                <a:rPr lang="en-GB" dirty="0" smtClean="0">
                  <a:solidFill>
                    <a:srgbClr val="000090"/>
                  </a:solidFill>
                </a:rPr>
                <a:t>sub-ns resolution</a:t>
              </a:r>
            </a:p>
            <a:p>
              <a:pPr marL="1076400" lvl="2">
                <a:buClr>
                  <a:srgbClr val="008000"/>
                </a:buClr>
                <a:buFont typeface="Wingdings" charset="2"/>
                <a:buChar char="§"/>
              </a:pPr>
              <a:endParaRPr lang="en-GB" dirty="0">
                <a:solidFill>
                  <a:srgbClr val="000090"/>
                </a:solidFill>
              </a:endParaRPr>
            </a:p>
            <a:p>
              <a:pPr marL="1076400" lvl="2">
                <a:buClr>
                  <a:srgbClr val="008000"/>
                </a:buClr>
                <a:buFont typeface="Wingdings" charset="2"/>
                <a:buChar char="§"/>
              </a:pPr>
              <a:endParaRPr lang="en-GB" dirty="0" smtClean="0">
                <a:solidFill>
                  <a:srgbClr val="000090"/>
                </a:solidFill>
              </a:endParaRPr>
            </a:p>
            <a:p>
              <a:pPr marL="1076400" lvl="2">
                <a:buClr>
                  <a:srgbClr val="008000"/>
                </a:buClr>
                <a:buFont typeface="Wingdings" charset="2"/>
                <a:buChar char="§"/>
              </a:pPr>
              <a:endParaRPr lang="en-GB" dirty="0" smtClean="0">
                <a:solidFill>
                  <a:srgbClr val="000090"/>
                </a:solidFill>
              </a:endParaRPr>
            </a:p>
            <a:p>
              <a:pPr marL="1076400" lvl="2">
                <a:buClr>
                  <a:srgbClr val="008000"/>
                </a:buClr>
                <a:buFont typeface="Wingdings" charset="2"/>
                <a:buChar char="§"/>
              </a:pPr>
              <a:endParaRPr lang="en-GB" dirty="0">
                <a:solidFill>
                  <a:srgbClr val="000090"/>
                </a:solidFill>
              </a:endParaRPr>
            </a:p>
            <a:p>
              <a:pPr marL="1076400" lvl="2">
                <a:buClr>
                  <a:srgbClr val="008000"/>
                </a:buClr>
                <a:buFont typeface="Wingdings" charset="2"/>
                <a:buChar char="§"/>
              </a:pPr>
              <a:endParaRPr lang="en-GB" dirty="0">
                <a:solidFill>
                  <a:srgbClr val="000090"/>
                </a:solidFill>
              </a:endParaRPr>
            </a:p>
            <a:p>
              <a:pPr marL="1076400" lvl="2">
                <a:buClr>
                  <a:srgbClr val="008000"/>
                </a:buClr>
                <a:buFont typeface="Wingdings" charset="2"/>
                <a:buChar char="§"/>
              </a:pPr>
              <a:endParaRPr lang="en-GB" dirty="0" smtClean="0">
                <a:solidFill>
                  <a:srgbClr val="000090"/>
                </a:solidFill>
              </a:endParaRPr>
            </a:p>
            <a:p>
              <a:pPr marL="619200" lvl="1">
                <a:buClr>
                  <a:srgbClr val="008000"/>
                </a:buClr>
                <a:buFont typeface="Wingdings" charset="2"/>
                <a:buChar char="§"/>
              </a:pPr>
              <a:r>
                <a:rPr lang="en-GB" dirty="0">
                  <a:solidFill>
                    <a:srgbClr val="000090"/>
                  </a:solidFill>
                </a:rPr>
                <a:t> </a:t>
              </a:r>
              <a:r>
                <a:rPr lang="en-GB" dirty="0" smtClean="0">
                  <a:solidFill>
                    <a:srgbClr val="000090"/>
                  </a:solidFill>
                </a:rPr>
                <a:t>use times to reject clusters</a:t>
              </a:r>
            </a:p>
            <a:p>
              <a:pPr marL="619200" lvl="1">
                <a:buClr>
                  <a:srgbClr val="008000"/>
                </a:buClr>
                <a:buFont typeface="Wingdings" charset="2"/>
                <a:buChar char="§"/>
              </a:pPr>
              <a:r>
                <a:rPr lang="en-GB" dirty="0">
                  <a:solidFill>
                    <a:srgbClr val="000090"/>
                  </a:solidFill>
                </a:rPr>
                <a:t> </a:t>
              </a:r>
              <a:r>
                <a:rPr lang="en-GB" dirty="0" smtClean="0">
                  <a:solidFill>
                    <a:srgbClr val="000090"/>
                  </a:solidFill>
                </a:rPr>
                <a:t>also can reject associated tracks</a:t>
              </a:r>
            </a:p>
            <a:p>
              <a:pPr marL="1072800" lvl="2">
                <a:buClr>
                  <a:srgbClr val="FF0000"/>
                </a:buClr>
                <a:buFont typeface="Arial"/>
                <a:buChar char="•"/>
              </a:pPr>
              <a:r>
                <a:rPr lang="en-GB" dirty="0">
                  <a:solidFill>
                    <a:srgbClr val="000090"/>
                  </a:solidFill>
                </a:rPr>
                <a:t> </a:t>
              </a:r>
              <a:r>
                <a:rPr lang="en-GB" dirty="0" smtClean="0">
                  <a:solidFill>
                    <a:srgbClr val="000090"/>
                  </a:solidFill>
                </a:rPr>
                <a:t>account for helical propagation time 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Text Box 160"/>
          <p:cNvSpPr txBox="1">
            <a:spLocks noChangeArrowheads="1"/>
          </p:cNvSpPr>
          <p:nvPr/>
        </p:nvSpPr>
        <p:spPr bwMode="auto">
          <a:xfrm>
            <a:off x="272480" y="5685055"/>
            <a:ext cx="43365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R</a:t>
            </a:r>
            <a:r>
              <a:rPr lang="en-GB" dirty="0" smtClean="0"/>
              <a:t>eject </a:t>
            </a:r>
            <a:r>
              <a:rPr lang="en-GB" dirty="0" smtClean="0">
                <a:solidFill>
                  <a:srgbClr val="000090"/>
                </a:solidFill>
              </a:rPr>
              <a:t>PFOs from background </a:t>
            </a:r>
          </a:p>
          <a:p>
            <a:pPr marL="6192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e.g. neutral hadrons in </a:t>
            </a:r>
            <a:r>
              <a:rPr lang="en-GB" dirty="0" err="1" smtClean="0">
                <a:solidFill>
                  <a:srgbClr val="000090"/>
                </a:solidFill>
              </a:rPr>
              <a:t>Endcap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4609000" y="5877272"/>
            <a:ext cx="992072" cy="330786"/>
          </a:xfrm>
          <a:prstGeom prst="straightConnector1">
            <a:avLst/>
          </a:prstGeom>
          <a:noFill/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69" y="3403724"/>
            <a:ext cx="1422400" cy="241300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 bwMode="auto">
          <a:xfrm flipH="1">
            <a:off x="7150935" y="3664680"/>
            <a:ext cx="454338" cy="412392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8481392" y="5877272"/>
            <a:ext cx="1001836" cy="0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6969224" y="2996952"/>
            <a:ext cx="1758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Neutral hadrons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flipH="1">
            <a:off x="6946934" y="5517232"/>
            <a:ext cx="592104" cy="268376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0" name="Picture 3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296" y="5373340"/>
            <a:ext cx="8255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22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PFOSelection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624" y="1973139"/>
            <a:ext cx="4968552" cy="44081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4488" y="4067780"/>
            <a:ext cx="11471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Table B.2</a:t>
            </a:r>
          </a:p>
        </p:txBody>
      </p:sp>
      <p:sp>
        <p:nvSpPr>
          <p:cNvPr id="8" name="Text Box 160"/>
          <p:cNvSpPr txBox="1">
            <a:spLocks noChangeArrowheads="1"/>
          </p:cNvSpPr>
          <p:nvPr/>
        </p:nvSpPr>
        <p:spPr bwMode="auto">
          <a:xfrm>
            <a:off x="272480" y="980728"/>
            <a:ext cx="59939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Only apply to “low” </a:t>
            </a:r>
            <a:r>
              <a:rPr lang="en-GB" dirty="0" err="1" smtClean="0">
                <a:solidFill>
                  <a:schemeClr val="tx1"/>
                </a:solidFill>
              </a:rPr>
              <a:t>p</a:t>
            </a:r>
            <a:r>
              <a:rPr lang="en-GB" baseline="-25000" dirty="0" err="1" smtClean="0">
                <a:solidFill>
                  <a:schemeClr val="tx1"/>
                </a:solidFill>
              </a:rPr>
              <a:t>T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/>
              <a:t>PFOs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Three sets of timing cuts applied in reconstruction</a:t>
            </a:r>
          </a:p>
          <a:p>
            <a:pPr marL="6192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Loose, </a:t>
            </a:r>
            <a:r>
              <a:rPr lang="en-GB" dirty="0" smtClean="0">
                <a:solidFill>
                  <a:srgbClr val="FF0000"/>
                </a:solidFill>
              </a:rPr>
              <a:t>Default</a:t>
            </a:r>
            <a:r>
              <a:rPr lang="en-GB" dirty="0" smtClean="0">
                <a:solidFill>
                  <a:srgbClr val="000090"/>
                </a:solidFill>
              </a:rPr>
              <a:t>, Tight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2374769" y="1844824"/>
            <a:ext cx="273975" cy="216024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62137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Timing Cuts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10" name="Picture 9" descr="HH2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0" b="5457"/>
          <a:stretch/>
        </p:blipFill>
        <p:spPr>
          <a:xfrm>
            <a:off x="234257" y="1628800"/>
            <a:ext cx="4646735" cy="341878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95628" y="1268760"/>
            <a:ext cx="1249060" cy="46166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1.2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920" y="2132856"/>
            <a:ext cx="4601592" cy="26357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53200" y="1772816"/>
            <a:ext cx="12498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Table 12.1</a:t>
            </a:r>
          </a:p>
        </p:txBody>
      </p:sp>
    </p:spTree>
    <p:extLst>
      <p:ext uri="{BB962C8B-B14F-4D97-AF65-F5344CB8AC3E}">
        <p14:creationId xmlns:p14="http://schemas.microsoft.com/office/powerpoint/2010/main" val="100756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69922" y="1118811"/>
            <a:ext cx="8643169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CLIC provides the potential for </a:t>
            </a:r>
            <a:r>
              <a:rPr lang="en-GB" sz="2000" dirty="0" err="1" smtClean="0">
                <a:solidFill>
                  <a:schemeClr val="tx1"/>
                </a:solidFill>
              </a:rPr>
              <a:t>e</a:t>
            </a:r>
            <a:r>
              <a:rPr lang="en-GB" sz="2000" baseline="30000" dirty="0" err="1" smtClean="0">
                <a:solidFill>
                  <a:schemeClr val="tx1"/>
                </a:solidFill>
              </a:rPr>
              <a:t>+</a:t>
            </a:r>
            <a:r>
              <a:rPr lang="en-GB" sz="2000" dirty="0" err="1" smtClean="0">
                <a:solidFill>
                  <a:schemeClr val="tx1"/>
                </a:solidFill>
              </a:rPr>
              <a:t>e</a:t>
            </a:r>
            <a:r>
              <a:rPr lang="en-GB" sz="2400" baseline="30000" dirty="0" smtClean="0">
                <a:solidFill>
                  <a:schemeClr val="tx1"/>
                </a:solidFill>
              </a:rPr>
              <a:t>-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chemeClr val="tx1"/>
                </a:solidFill>
              </a:rPr>
              <a:t>collisions up </a:t>
            </a:r>
            <a:r>
              <a:rPr lang="en-GB" sz="2000" dirty="0" smtClean="0">
                <a:solidFill>
                  <a:schemeClr val="tx1"/>
                </a:solidFill>
              </a:rPr>
              <a:t>to √s = </a:t>
            </a:r>
            <a:r>
              <a:rPr lang="en-GB" sz="2000" dirty="0">
                <a:solidFill>
                  <a:schemeClr val="tx1"/>
                </a:solidFill>
              </a:rPr>
              <a:t>3 </a:t>
            </a:r>
            <a:r>
              <a:rPr lang="en-GB" sz="2000" dirty="0" err="1" smtClean="0">
                <a:solidFill>
                  <a:schemeClr val="tx1"/>
                </a:solidFill>
              </a:rPr>
              <a:t>TeV</a:t>
            </a:r>
            <a:r>
              <a:rPr lang="en-GB" sz="2000" dirty="0" smtClean="0"/>
              <a:t> </a:t>
            </a:r>
            <a:endParaRPr lang="en-GB" sz="2000" dirty="0"/>
          </a:p>
          <a:p>
            <a:pPr marL="439200" lvl="1">
              <a:buClr>
                <a:srgbClr val="A50021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/>
              <a:t>But machine environment is </a:t>
            </a:r>
            <a:r>
              <a:rPr lang="en-GB" sz="2000" dirty="0" smtClean="0">
                <a:solidFill>
                  <a:srgbClr val="FF0000"/>
                </a:solidFill>
              </a:rPr>
              <a:t>much more challenging </a:t>
            </a:r>
            <a:r>
              <a:rPr lang="en-GB" sz="2000" dirty="0" smtClean="0"/>
              <a:t>than ILC </a:t>
            </a:r>
          </a:p>
          <a:p>
            <a:pPr lvl="2">
              <a:buClr>
                <a:srgbClr val="008000"/>
              </a:buClr>
              <a:buFontTx/>
              <a:buChar char="•"/>
            </a:pP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Background levels are high</a:t>
            </a:r>
          </a:p>
          <a:p>
            <a:pPr lvl="2">
              <a:buClr>
                <a:srgbClr val="008000"/>
              </a:buClr>
              <a:buFontTx/>
              <a:buChar char="•"/>
            </a:pP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0.5 ns </a:t>
            </a:r>
            <a:r>
              <a:rPr lang="en-GB" sz="2000" dirty="0" smtClean="0">
                <a:solidFill>
                  <a:srgbClr val="000090"/>
                </a:solidFill>
              </a:rPr>
              <a:t>bunch-</a:t>
            </a:r>
            <a:r>
              <a:rPr lang="en-GB" sz="2000" dirty="0">
                <a:solidFill>
                  <a:srgbClr val="000090"/>
                </a:solidFill>
              </a:rPr>
              <a:t>structure </a:t>
            </a:r>
            <a:r>
              <a:rPr lang="en-GB" sz="2000" dirty="0" smtClean="0">
                <a:solidFill>
                  <a:srgbClr val="FF0000"/>
                </a:solidFill>
              </a:rPr>
              <a:t>➡ </a:t>
            </a:r>
            <a:r>
              <a:rPr lang="en-GB" sz="2000" dirty="0">
                <a:solidFill>
                  <a:srgbClr val="000090"/>
                </a:solidFill>
              </a:rPr>
              <a:t>integrate </a:t>
            </a:r>
            <a:r>
              <a:rPr lang="en-GB" sz="2000" dirty="0" smtClean="0">
                <a:solidFill>
                  <a:srgbClr val="000090"/>
                </a:solidFill>
              </a:rPr>
              <a:t>over multiple bunch </a:t>
            </a:r>
          </a:p>
          <a:p>
            <a:pPr lvl="2">
              <a:buClr>
                <a:srgbClr val="A50021"/>
              </a:buClr>
            </a:pP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    crossings of background</a:t>
            </a:r>
          </a:p>
          <a:p>
            <a:pPr lvl="2">
              <a:buClr>
                <a:srgbClr val="A50021"/>
              </a:buClr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439200" lvl="1">
              <a:buClr>
                <a:srgbClr val="A50021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One of the main </a:t>
            </a:r>
            <a:r>
              <a:rPr lang="en-GB" sz="2000" dirty="0" smtClean="0">
                <a:solidFill>
                  <a:srgbClr val="FF0000"/>
                </a:solidFill>
              </a:rPr>
              <a:t>aims </a:t>
            </a:r>
            <a:r>
              <a:rPr lang="en-GB" sz="2000" dirty="0" smtClean="0">
                <a:solidFill>
                  <a:srgbClr val="000090"/>
                </a:solidFill>
              </a:rPr>
              <a:t>of the CDR was to demonstrate possibility</a:t>
            </a:r>
          </a:p>
          <a:p>
            <a:pPr marL="439200" lvl="1">
              <a:buClr>
                <a:srgbClr val="A50021"/>
              </a:buClr>
            </a:pPr>
            <a:r>
              <a:rPr lang="en-GB" sz="2000" dirty="0" smtClean="0">
                <a:solidFill>
                  <a:srgbClr val="000090"/>
                </a:solidFill>
              </a:rPr>
              <a:t>      of </a:t>
            </a:r>
            <a:r>
              <a:rPr lang="en-GB" sz="2000" dirty="0" smtClean="0">
                <a:solidFill>
                  <a:srgbClr val="FF0000"/>
                </a:solidFill>
              </a:rPr>
              <a:t>precision physics</a:t>
            </a:r>
            <a:r>
              <a:rPr lang="en-GB" sz="2000" dirty="0" smtClean="0">
                <a:solidFill>
                  <a:srgbClr val="000090"/>
                </a:solidFill>
              </a:rPr>
              <a:t> measurements in this environment</a:t>
            </a:r>
          </a:p>
          <a:p>
            <a:pPr marL="439200" lvl="1">
              <a:buClr>
                <a:srgbClr val="A50021"/>
              </a:buClr>
              <a:buFont typeface="Wingdings" charset="2"/>
              <a:buChar char="§"/>
            </a:pPr>
            <a:endParaRPr lang="en-GB" sz="2000" dirty="0">
              <a:solidFill>
                <a:srgbClr val="000090"/>
              </a:solidFill>
            </a:endParaRPr>
          </a:p>
          <a:p>
            <a:pPr marL="439200" lvl="1">
              <a:buClr>
                <a:srgbClr val="A50021"/>
              </a:buClr>
              <a:buFont typeface="Wingdings" charset="2"/>
              <a:buChar char="§"/>
            </a:pPr>
            <a:r>
              <a:rPr lang="en-GB" sz="2000" dirty="0" smtClean="0">
                <a:solidFill>
                  <a:srgbClr val="000090"/>
                </a:solidFill>
              </a:rPr>
              <a:t>  A second </a:t>
            </a:r>
            <a:r>
              <a:rPr lang="en-GB" sz="2000" dirty="0" smtClean="0">
                <a:solidFill>
                  <a:srgbClr val="FF0000"/>
                </a:solidFill>
              </a:rPr>
              <a:t>aim</a:t>
            </a:r>
            <a:r>
              <a:rPr lang="en-GB" sz="2000" dirty="0" smtClean="0">
                <a:solidFill>
                  <a:srgbClr val="000090"/>
                </a:solidFill>
              </a:rPr>
              <a:t> was to understand the requirements for the</a:t>
            </a:r>
          </a:p>
          <a:p>
            <a:pPr marL="439200" lvl="1">
              <a:buClr>
                <a:srgbClr val="A50021"/>
              </a:buClr>
            </a:pPr>
            <a:r>
              <a:rPr lang="en-GB" sz="2000" dirty="0" smtClean="0">
                <a:solidFill>
                  <a:srgbClr val="000090"/>
                </a:solidFill>
              </a:rPr>
              <a:t>      detector readout – guide future R&amp;D direction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64474" y="4750112"/>
            <a:ext cx="744306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Both aims require </a:t>
            </a:r>
            <a:r>
              <a:rPr lang="en-GB" sz="2000" dirty="0">
                <a:solidFill>
                  <a:schemeClr val="tx1"/>
                </a:solidFill>
              </a:rPr>
              <a:t>d</a:t>
            </a:r>
            <a:r>
              <a:rPr lang="en-GB" sz="2000" dirty="0" smtClean="0">
                <a:solidFill>
                  <a:schemeClr val="tx1"/>
                </a:solidFill>
              </a:rPr>
              <a:t>etailed simulation and reconstruction </a:t>
            </a:r>
            <a:r>
              <a:rPr lang="en-GB" sz="2000" dirty="0" smtClean="0"/>
              <a:t> </a:t>
            </a:r>
            <a:endParaRPr lang="en-GB" sz="2000" dirty="0"/>
          </a:p>
          <a:p>
            <a:pPr marL="439200" lvl="1">
              <a:buClr>
                <a:srgbClr val="A50021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/>
              <a:t> </a:t>
            </a:r>
            <a:r>
              <a:rPr lang="en-GB" sz="2000" dirty="0" smtClean="0"/>
              <a:t>Including pile-up from background is essential </a:t>
            </a:r>
          </a:p>
          <a:p>
            <a:pPr marL="439200" lvl="1">
              <a:buClr>
                <a:srgbClr val="A50021"/>
              </a:buClr>
              <a:buFont typeface="Wingdings" charset="2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 Significant software challenge</a:t>
            </a:r>
          </a:p>
          <a:p>
            <a:pPr marL="439200" lvl="1">
              <a:buClr>
                <a:srgbClr val="A50021"/>
              </a:buClr>
              <a:buFont typeface="Wingdings" charset="2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 Fortunately, not starting from scratch</a:t>
            </a:r>
          </a:p>
          <a:p>
            <a:pPr lvl="2">
              <a:buClr>
                <a:srgbClr val="008000"/>
              </a:buClr>
              <a:buFont typeface="Arial"/>
              <a:buChar char="•"/>
            </a:pPr>
            <a:r>
              <a:rPr lang="en-GB" sz="2000" dirty="0"/>
              <a:t> </a:t>
            </a:r>
            <a:r>
              <a:rPr lang="en-GB" sz="2000" dirty="0">
                <a:solidFill>
                  <a:srgbClr val="FF0000"/>
                </a:solidFill>
              </a:rPr>
              <a:t>b</a:t>
            </a:r>
            <a:r>
              <a:rPr lang="en-GB" sz="2000" dirty="0" smtClean="0">
                <a:solidFill>
                  <a:srgbClr val="FF0000"/>
                </a:solidFill>
              </a:rPr>
              <a:t>uilds on existing work developed for the ILC</a:t>
            </a:r>
          </a:p>
        </p:txBody>
      </p:sp>
    </p:spTree>
    <p:extLst>
      <p:ext uri="{BB962C8B-B14F-4D97-AF65-F5344CB8AC3E}">
        <p14:creationId xmlns:p14="http://schemas.microsoft.com/office/powerpoint/2010/main" val="4019114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15" name="Picture 14" descr="HH2tight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6" b="4266"/>
          <a:stretch/>
        </p:blipFill>
        <p:spPr>
          <a:xfrm>
            <a:off x="212985" y="1776701"/>
            <a:ext cx="4786313" cy="321001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92760" y="1268760"/>
            <a:ext cx="1236236" cy="46166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85 </a:t>
            </a:r>
            <a:r>
              <a:rPr lang="en-US" sz="2400" dirty="0" err="1">
                <a:solidFill>
                  <a:srgbClr val="FF0000"/>
                </a:solidFill>
              </a:rPr>
              <a:t>G</a:t>
            </a:r>
            <a:r>
              <a:rPr lang="en-US" sz="2400" dirty="0" err="1" smtClean="0">
                <a:solidFill>
                  <a:srgbClr val="FF0000"/>
                </a:solidFill>
              </a:rPr>
              <a:t>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5628" y="1268760"/>
            <a:ext cx="1249060" cy="46166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1.2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Down Arrow 8"/>
          <p:cNvSpPr/>
          <p:nvPr/>
        </p:nvSpPr>
        <p:spPr bwMode="auto">
          <a:xfrm rot="16200000">
            <a:off x="2372096" y="1280144"/>
            <a:ext cx="246278" cy="451033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285875" y="188182"/>
            <a:ext cx="7489825" cy="506413"/>
          </a:xfrm>
        </p:spPr>
        <p:txBody>
          <a:bodyPr/>
          <a:lstStyle/>
          <a:p>
            <a:r>
              <a:rPr lang="en-US" dirty="0" smtClean="0"/>
              <a:t>Impact of Timing Cuts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920" y="2132856"/>
            <a:ext cx="4601592" cy="26357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53200" y="1772816"/>
            <a:ext cx="12498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Table 12.1</a:t>
            </a:r>
          </a:p>
        </p:txBody>
      </p:sp>
      <p:sp>
        <p:nvSpPr>
          <p:cNvPr id="17" name="Text Box 160"/>
          <p:cNvSpPr txBox="1">
            <a:spLocks noChangeArrowheads="1"/>
          </p:cNvSpPr>
          <p:nvPr/>
        </p:nvSpPr>
        <p:spPr bwMode="auto">
          <a:xfrm>
            <a:off x="344488" y="5108991"/>
            <a:ext cx="72219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>
                <a:solidFill>
                  <a:srgbClr val="000090"/>
                </a:solidFill>
              </a:rPr>
              <a:t>Reject </a:t>
            </a:r>
            <a:r>
              <a:rPr lang="en-GB" dirty="0" smtClean="0">
                <a:solidFill>
                  <a:srgbClr val="FF0000"/>
                </a:solidFill>
              </a:rPr>
              <a:t>93 %</a:t>
            </a:r>
            <a:r>
              <a:rPr lang="en-GB" dirty="0" smtClean="0">
                <a:solidFill>
                  <a:srgbClr val="000090"/>
                </a:solidFill>
              </a:rPr>
              <a:t> of background energy and </a:t>
            </a:r>
            <a:r>
              <a:rPr lang="en-GB" dirty="0" smtClean="0">
                <a:solidFill>
                  <a:srgbClr val="FF0000"/>
                </a:solidFill>
              </a:rPr>
              <a:t>&lt; 1%</a:t>
            </a:r>
            <a:r>
              <a:rPr lang="en-GB" dirty="0" smtClean="0">
                <a:solidFill>
                  <a:srgbClr val="000090"/>
                </a:solidFill>
              </a:rPr>
              <a:t> of physics event</a:t>
            </a:r>
          </a:p>
          <a:p>
            <a:pPr marL="6192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much more effective than simple </a:t>
            </a:r>
            <a:r>
              <a:rPr lang="en-GB" dirty="0" err="1" smtClean="0">
                <a:solidFill>
                  <a:srgbClr val="000000"/>
                </a:solidFill>
              </a:rPr>
              <a:t>p</a:t>
            </a:r>
            <a:r>
              <a:rPr lang="en-GB" baseline="-25000" dirty="0" err="1" smtClean="0">
                <a:solidFill>
                  <a:srgbClr val="000000"/>
                </a:solidFill>
              </a:rPr>
              <a:t>T</a:t>
            </a:r>
            <a:r>
              <a:rPr lang="en-GB" dirty="0" smtClean="0">
                <a:solidFill>
                  <a:srgbClr val="000090"/>
                </a:solidFill>
              </a:rPr>
              <a:t> cut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957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9" name="Picture 8" descr="WWtight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9" t="17409" r="17737" b="17825"/>
          <a:stretch/>
        </p:blipFill>
        <p:spPr>
          <a:xfrm>
            <a:off x="5187073" y="4023566"/>
            <a:ext cx="3654359" cy="2357762"/>
          </a:xfrm>
          <a:prstGeom prst="rect">
            <a:avLst/>
          </a:prstGeom>
        </p:spPr>
      </p:pic>
      <p:pic>
        <p:nvPicPr>
          <p:cNvPr id="10" name="Picture 9" descr="WWAll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3" t="7618" r="5888" b="7979"/>
          <a:stretch/>
        </p:blipFill>
        <p:spPr>
          <a:xfrm>
            <a:off x="992561" y="4005063"/>
            <a:ext cx="3384375" cy="2393873"/>
          </a:xfrm>
          <a:prstGeom prst="rect">
            <a:avLst/>
          </a:prstGeom>
        </p:spPr>
      </p:pic>
      <p:pic>
        <p:nvPicPr>
          <p:cNvPr id="12" name="Picture 11" descr="WWNoOverlay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2" t="5214" r="16572" b="5712"/>
          <a:stretch/>
        </p:blipFill>
        <p:spPr>
          <a:xfrm>
            <a:off x="5241033" y="1268760"/>
            <a:ext cx="3456384" cy="2380192"/>
          </a:xfrm>
          <a:prstGeom prst="rect">
            <a:avLst/>
          </a:prstGeom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4687121" y="5085184"/>
            <a:ext cx="409895" cy="144463"/>
          </a:xfrm>
          <a:prstGeom prst="rightArrow">
            <a:avLst>
              <a:gd name="adj1" fmla="val 50000"/>
              <a:gd name="adj2" fmla="val 87088"/>
            </a:avLst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85875" y="188182"/>
            <a:ext cx="7489825" cy="506413"/>
          </a:xfrm>
        </p:spPr>
        <p:txBody>
          <a:bodyPr/>
          <a:lstStyle/>
          <a:p>
            <a:r>
              <a:rPr lang="en-US" dirty="0" smtClean="0"/>
              <a:t>Forward Events </a:t>
            </a: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536" y="3763764"/>
            <a:ext cx="1422400" cy="241300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469" y="1052736"/>
            <a:ext cx="1625600" cy="2540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3751064"/>
            <a:ext cx="1625600" cy="25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39038" y="371703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+</a:t>
            </a:r>
            <a:endParaRPr lang="en-US" b="0" dirty="0"/>
          </a:p>
        </p:txBody>
      </p:sp>
      <p:sp>
        <p:nvSpPr>
          <p:cNvPr id="8" name="TextBox 7"/>
          <p:cNvSpPr txBox="1"/>
          <p:nvPr/>
        </p:nvSpPr>
        <p:spPr>
          <a:xfrm>
            <a:off x="6033120" y="3717032"/>
            <a:ext cx="217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 smtClean="0">
                <a:solidFill>
                  <a:schemeClr val="tx1"/>
                </a:solidFill>
              </a:rPr>
              <a:t>TightSelectedPFOs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16" name="Text Box 160"/>
          <p:cNvSpPr txBox="1">
            <a:spLocks noChangeArrowheads="1"/>
          </p:cNvSpPr>
          <p:nvPr/>
        </p:nvSpPr>
        <p:spPr bwMode="auto">
          <a:xfrm>
            <a:off x="344488" y="1702549"/>
            <a:ext cx="466994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>
                <a:solidFill>
                  <a:srgbClr val="000090"/>
                </a:solidFill>
              </a:rPr>
              <a:t>Also effective in forward region</a:t>
            </a:r>
          </a:p>
          <a:p>
            <a:pPr marL="6192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qualitative example for hard case,</a:t>
            </a:r>
          </a:p>
          <a:p>
            <a:pPr marL="619200" lvl="1">
              <a:buClr>
                <a:srgbClr val="008000"/>
              </a:buClr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     </a:t>
            </a:r>
            <a:r>
              <a:rPr lang="en-GB" dirty="0" smtClean="0">
                <a:solidFill>
                  <a:srgbClr val="000000"/>
                </a:solidFill>
              </a:rPr>
              <a:t>3 </a:t>
            </a:r>
            <a:r>
              <a:rPr lang="en-GB" dirty="0" err="1" smtClean="0">
                <a:solidFill>
                  <a:srgbClr val="000000"/>
                </a:solidFill>
              </a:rPr>
              <a:t>TeV</a:t>
            </a:r>
            <a:endParaRPr lang="en-GB" dirty="0" smtClean="0">
              <a:solidFill>
                <a:srgbClr val="000000"/>
              </a:solidFill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696" y="2348880"/>
            <a:ext cx="1625600" cy="254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 bwMode="auto">
          <a:xfrm>
            <a:off x="344488" y="1628800"/>
            <a:ext cx="4669944" cy="1078379"/>
          </a:xfrm>
          <a:prstGeom prst="rect">
            <a:avLst/>
          </a:prstGeom>
          <a:noFill/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252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75" y="3282627"/>
            <a:ext cx="7489825" cy="506413"/>
          </a:xfrm>
        </p:spPr>
        <p:txBody>
          <a:bodyPr/>
          <a:lstStyle/>
          <a:p>
            <a:r>
              <a:rPr lang="en-US" dirty="0" smtClean="0"/>
              <a:t>Jet Finding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046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Finding at CLIC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0" name="Text Box 160"/>
          <p:cNvSpPr txBox="1">
            <a:spLocks noChangeArrowheads="1"/>
          </p:cNvSpPr>
          <p:nvPr/>
        </p:nvSpPr>
        <p:spPr bwMode="auto">
          <a:xfrm>
            <a:off x="550098" y="1250665"/>
            <a:ext cx="6635150" cy="101566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At </a:t>
            </a:r>
            <a:r>
              <a:rPr lang="en-GB" sz="2000" dirty="0" smtClean="0">
                <a:solidFill>
                  <a:srgbClr val="000000"/>
                </a:solidFill>
              </a:rPr>
              <a:t>LEP</a:t>
            </a:r>
            <a:r>
              <a:rPr lang="en-GB" sz="2000" dirty="0" smtClean="0"/>
              <a:t>, preferred jet-finding algorithm: </a:t>
            </a:r>
            <a:r>
              <a:rPr lang="en-GB" sz="2000" dirty="0" smtClean="0">
                <a:solidFill>
                  <a:srgbClr val="FF0000"/>
                </a:solidFill>
              </a:rPr>
              <a:t>Durham </a:t>
            </a:r>
            <a:r>
              <a:rPr lang="en-GB" sz="2000" dirty="0" err="1" smtClean="0">
                <a:solidFill>
                  <a:srgbClr val="FF0000"/>
                </a:solidFill>
              </a:rPr>
              <a:t>k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T</a:t>
            </a:r>
            <a:endParaRPr lang="en-GB" sz="1600" baseline="-25000" dirty="0">
              <a:solidFill>
                <a:srgbClr val="FF0000"/>
              </a:solidFill>
            </a:endParaRP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all particles </a:t>
            </a:r>
            <a:r>
              <a:rPr lang="en-GB" sz="2000" dirty="0" smtClean="0"/>
              <a:t>in event clustered into the jets</a:t>
            </a: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not appropriate for </a:t>
            </a:r>
            <a:r>
              <a:rPr lang="en-GB" sz="2000" dirty="0" smtClean="0">
                <a:solidFill>
                  <a:schemeClr val="tx1"/>
                </a:solidFill>
              </a:rPr>
              <a:t>CLIC</a:t>
            </a:r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7473974" y="1052736"/>
            <a:ext cx="2303562" cy="1501624"/>
            <a:chOff x="7545288" y="992922"/>
            <a:chExt cx="2303562" cy="1501624"/>
          </a:xfrm>
        </p:grpSpPr>
        <p:cxnSp>
          <p:nvCxnSpPr>
            <p:cNvPr id="4" name="Straight Connector 3"/>
            <p:cNvCxnSpPr/>
            <p:nvPr/>
          </p:nvCxnSpPr>
          <p:spPr bwMode="auto">
            <a:xfrm flipV="1">
              <a:off x="8630519" y="1038566"/>
              <a:ext cx="421658" cy="681772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8627660" y="1003320"/>
              <a:ext cx="570618" cy="705164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8629626" y="1099657"/>
              <a:ext cx="604452" cy="616978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8631592" y="992922"/>
              <a:ext cx="420585" cy="731862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rot="5757048" flipV="1">
              <a:off x="8607013" y="1750540"/>
              <a:ext cx="569788" cy="563870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rot="5757048" flipV="1">
              <a:off x="8530141" y="1832010"/>
              <a:ext cx="720080" cy="551676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8644818" y="1720282"/>
              <a:ext cx="407359" cy="774264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rot="5757048" flipV="1">
              <a:off x="8716559" y="1647246"/>
              <a:ext cx="432048" cy="640452"/>
            </a:xfrm>
            <a:prstGeom prst="line">
              <a:avLst/>
            </a:prstGeom>
            <a:noFill/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H="1" flipV="1">
              <a:off x="7833320" y="1628800"/>
              <a:ext cx="758366" cy="79684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7833320" y="1724785"/>
              <a:ext cx="758366" cy="56415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H="1">
              <a:off x="7833320" y="1724785"/>
              <a:ext cx="758366" cy="208815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H="1">
              <a:off x="7867042" y="1722501"/>
              <a:ext cx="758366" cy="338347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 bwMode="auto">
            <a:xfrm flipV="1">
              <a:off x="7545288" y="1700808"/>
              <a:ext cx="2303562" cy="7676"/>
            </a:xfrm>
            <a:prstGeom prst="straightConnector1">
              <a:avLst/>
            </a:prstGeom>
            <a:noFill/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flipH="1" flipV="1">
              <a:off x="7833320" y="1484784"/>
              <a:ext cx="758366" cy="223700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 flipH="1" flipV="1">
              <a:off x="7867042" y="1340768"/>
              <a:ext cx="724644" cy="367716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5" name="Group 64"/>
            <p:cNvGrpSpPr/>
            <p:nvPr/>
          </p:nvGrpSpPr>
          <p:grpSpPr>
            <a:xfrm rot="10800000">
              <a:off x="8651868" y="1373085"/>
              <a:ext cx="792088" cy="720080"/>
              <a:chOff x="7985720" y="1493168"/>
              <a:chExt cx="792088" cy="720080"/>
            </a:xfrm>
          </p:grpSpPr>
          <p:cxnSp>
            <p:nvCxnSpPr>
              <p:cNvPr id="59" name="Straight Connector 58"/>
              <p:cNvCxnSpPr/>
              <p:nvPr/>
            </p:nvCxnSpPr>
            <p:spPr bwMode="auto">
              <a:xfrm flipH="1" flipV="1">
                <a:off x="7985720" y="1781200"/>
                <a:ext cx="758366" cy="79684"/>
              </a:xfrm>
              <a:prstGeom prst="line">
                <a:avLst/>
              </a:prstGeom>
              <a:noFill/>
              <a:ln w="222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" name="Straight Connector 59"/>
              <p:cNvCxnSpPr/>
              <p:nvPr/>
            </p:nvCxnSpPr>
            <p:spPr bwMode="auto">
              <a:xfrm flipH="1">
                <a:off x="7985720" y="1877185"/>
                <a:ext cx="758366" cy="56415"/>
              </a:xfrm>
              <a:prstGeom prst="line">
                <a:avLst/>
              </a:prstGeom>
              <a:noFill/>
              <a:ln w="222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 flipH="1">
                <a:off x="7985720" y="1877185"/>
                <a:ext cx="758366" cy="208815"/>
              </a:xfrm>
              <a:prstGeom prst="line">
                <a:avLst/>
              </a:prstGeom>
              <a:noFill/>
              <a:ln w="222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" name="Straight Connector 61"/>
              <p:cNvCxnSpPr/>
              <p:nvPr/>
            </p:nvCxnSpPr>
            <p:spPr bwMode="auto">
              <a:xfrm flipH="1">
                <a:off x="8019442" y="1874901"/>
                <a:ext cx="758366" cy="338347"/>
              </a:xfrm>
              <a:prstGeom prst="line">
                <a:avLst/>
              </a:prstGeom>
              <a:noFill/>
              <a:ln w="222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Straight Connector 62"/>
              <p:cNvCxnSpPr/>
              <p:nvPr/>
            </p:nvCxnSpPr>
            <p:spPr bwMode="auto">
              <a:xfrm flipH="1" flipV="1">
                <a:off x="7985720" y="1637184"/>
                <a:ext cx="758366" cy="223700"/>
              </a:xfrm>
              <a:prstGeom prst="line">
                <a:avLst/>
              </a:prstGeom>
              <a:noFill/>
              <a:ln w="222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Straight Connector 63"/>
              <p:cNvCxnSpPr/>
              <p:nvPr/>
            </p:nvCxnSpPr>
            <p:spPr bwMode="auto">
              <a:xfrm flipH="1" flipV="1">
                <a:off x="8019442" y="1493168"/>
                <a:ext cx="724644" cy="367716"/>
              </a:xfrm>
              <a:prstGeom prst="line">
                <a:avLst/>
              </a:prstGeom>
              <a:noFill/>
              <a:ln w="22225" cap="flat" cmpd="sng" algn="ctr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67" name="Text Box 160"/>
          <p:cNvSpPr txBox="1">
            <a:spLocks noChangeArrowheads="1"/>
          </p:cNvSpPr>
          <p:nvPr/>
        </p:nvSpPr>
        <p:spPr bwMode="auto">
          <a:xfrm>
            <a:off x="518497" y="2681625"/>
            <a:ext cx="8462366" cy="1323439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Events at </a:t>
            </a:r>
            <a:r>
              <a:rPr lang="en-GB" sz="2000" dirty="0" smtClean="0">
                <a:solidFill>
                  <a:schemeClr val="tx1"/>
                </a:solidFill>
              </a:rPr>
              <a:t>CLIC</a:t>
            </a:r>
            <a:r>
              <a:rPr lang="en-GB" sz="2000" dirty="0" smtClean="0"/>
              <a:t> </a:t>
            </a:r>
            <a:endParaRPr lang="en-GB" sz="1600" baseline="-25000" dirty="0">
              <a:solidFill>
                <a:srgbClr val="FF0000"/>
              </a:solidFill>
            </a:endParaRP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significant background from </a:t>
            </a:r>
            <a:r>
              <a:rPr lang="en-GB" sz="2000" dirty="0" smtClean="0">
                <a:solidFill>
                  <a:srgbClr val="FF0000"/>
                </a:solidFill>
              </a:rPr>
              <a:t>forward-peaked </a:t>
            </a:r>
            <a:r>
              <a:rPr lang="en-GB" sz="2000" dirty="0" smtClean="0"/>
              <a:t> </a:t>
            </a:r>
            <a:r>
              <a:rPr lang="en-GB" sz="2000" dirty="0" err="1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</a:rPr>
              <a:t>→ </a:t>
            </a:r>
            <a:r>
              <a:rPr lang="en-GB" sz="2000" dirty="0" smtClean="0">
                <a:solidFill>
                  <a:schemeClr val="tx1"/>
                </a:solidFill>
              </a:rPr>
              <a:t>hadrons</a:t>
            </a:r>
            <a:endParaRPr lang="en-GB" sz="2000" dirty="0"/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 smtClean="0"/>
              <a:t> events are often </a:t>
            </a:r>
            <a:r>
              <a:rPr lang="en-GB" sz="2000" dirty="0" smtClean="0">
                <a:solidFill>
                  <a:srgbClr val="FF0000"/>
                </a:solidFill>
              </a:rPr>
              <a:t>boosted</a:t>
            </a:r>
            <a:r>
              <a:rPr lang="en-GB" sz="2000" dirty="0" smtClean="0"/>
              <a:t> along beam axis (</a:t>
            </a:r>
            <a:r>
              <a:rPr lang="en-GB" sz="2000" dirty="0" err="1" smtClean="0"/>
              <a:t>beamstrahlung</a:t>
            </a:r>
            <a:r>
              <a:rPr lang="en-GB" sz="2000" dirty="0" smtClean="0"/>
              <a:t>)</a:t>
            </a: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“hadron collider” type algorithms more appropriate</a:t>
            </a:r>
            <a:endParaRPr lang="en-GB" sz="2000" dirty="0"/>
          </a:p>
        </p:txBody>
      </p:sp>
      <p:sp>
        <p:nvSpPr>
          <p:cNvPr id="69" name="Text Box 160"/>
          <p:cNvSpPr txBox="1">
            <a:spLocks noChangeArrowheads="1"/>
          </p:cNvSpPr>
          <p:nvPr/>
        </p:nvSpPr>
        <p:spPr bwMode="auto">
          <a:xfrm>
            <a:off x="528320" y="4365104"/>
            <a:ext cx="8452543" cy="193899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Jet finding at </a:t>
            </a:r>
            <a:r>
              <a:rPr lang="en-GB" sz="2000" dirty="0" smtClean="0">
                <a:solidFill>
                  <a:schemeClr val="tx1"/>
                </a:solidFill>
              </a:rPr>
              <a:t>CLIC</a:t>
            </a:r>
            <a:r>
              <a:rPr lang="en-GB" sz="2000" dirty="0" smtClean="0"/>
              <a:t> </a:t>
            </a:r>
            <a:endParaRPr lang="en-GB" sz="1600" baseline="-25000" dirty="0">
              <a:solidFill>
                <a:srgbClr val="FF0000"/>
              </a:solidFill>
            </a:endParaRP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studied for benchmark physics analyses (FASTJET package)</a:t>
            </a:r>
            <a:endParaRPr lang="en-GB" sz="2000" dirty="0"/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pr</a:t>
            </a:r>
            <a:r>
              <a:rPr lang="en-GB" sz="2000" dirty="0" smtClean="0"/>
              <a:t>eferred option “</a:t>
            </a:r>
            <a:r>
              <a:rPr lang="en-GB" sz="2000" dirty="0" err="1" smtClean="0">
                <a:solidFill>
                  <a:srgbClr val="000000"/>
                </a:solidFill>
              </a:rPr>
              <a:t>k</a:t>
            </a:r>
            <a:r>
              <a:rPr lang="en-GB" sz="2000" baseline="-25000" dirty="0" err="1" smtClean="0">
                <a:solidFill>
                  <a:srgbClr val="000000"/>
                </a:solidFill>
              </a:rPr>
              <a:t>T</a:t>
            </a:r>
            <a:r>
              <a:rPr lang="en-GB" sz="2000" dirty="0" smtClean="0"/>
              <a:t>” with distance measure</a:t>
            </a:r>
          </a:p>
          <a:p>
            <a:pPr marL="1004400" lvl="2" indent="-126000">
              <a:buClr>
                <a:srgbClr val="008000"/>
              </a:buClr>
              <a:buFont typeface="Arial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invariant under longitudinal boosts                           </a:t>
            </a: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particles either combined with existing jet or beam axis</a:t>
            </a:r>
          </a:p>
          <a:p>
            <a:pPr marL="896400" lvl="2">
              <a:buClr>
                <a:srgbClr val="008000"/>
              </a:buClr>
              <a:buFont typeface="Arial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reduces sensitivity to </a:t>
            </a:r>
            <a:r>
              <a:rPr lang="en-GB" sz="2000" dirty="0" err="1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</a:rPr>
              <a:t>→ </a:t>
            </a:r>
            <a:r>
              <a:rPr lang="en-GB" sz="2000" dirty="0" smtClean="0">
                <a:solidFill>
                  <a:schemeClr val="tx1"/>
                </a:solidFill>
              </a:rPr>
              <a:t>hadrons</a:t>
            </a:r>
            <a:endParaRPr lang="en-GB" sz="2000" dirty="0"/>
          </a:p>
        </p:txBody>
      </p:sp>
      <p:pic>
        <p:nvPicPr>
          <p:cNvPr id="70" name="Picture 6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120" y="5005348"/>
            <a:ext cx="21336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738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Finding at CLIC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8" name="Picture 7" descr="JetFinding_compare_E_vis__FJ_ee_kt_algorithm_ExclusiveNJets_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" t="5934" r="1283"/>
          <a:stretch/>
        </p:blipFill>
        <p:spPr>
          <a:xfrm rot="5400000">
            <a:off x="4972592" y="2499419"/>
            <a:ext cx="3261579" cy="3900036"/>
          </a:xfrm>
          <a:prstGeom prst="rect">
            <a:avLst/>
          </a:prstGeom>
        </p:spPr>
      </p:pic>
      <p:sp>
        <p:nvSpPr>
          <p:cNvPr id="10" name="Text Box 160"/>
          <p:cNvSpPr txBox="1">
            <a:spLocks noChangeArrowheads="1"/>
          </p:cNvSpPr>
          <p:nvPr/>
        </p:nvSpPr>
        <p:spPr bwMode="auto">
          <a:xfrm>
            <a:off x="449789" y="1012666"/>
            <a:ext cx="394422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e.g.</a:t>
            </a:r>
            <a:endParaRPr lang="en-GB" sz="1600" baseline="-25000" dirty="0">
              <a:solidFill>
                <a:srgbClr val="FF0000"/>
              </a:solidFill>
            </a:endParaRPr>
          </a:p>
          <a:p>
            <a:pPr marL="511200" lvl="1" indent="-900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two jets + missing energy</a:t>
            </a: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52" y="1052736"/>
            <a:ext cx="3035300" cy="368300"/>
          </a:xfrm>
          <a:prstGeom prst="rect">
            <a:avLst/>
          </a:prstGeom>
        </p:spPr>
      </p:pic>
      <p:pic>
        <p:nvPicPr>
          <p:cNvPr id="36" name="Picture 35" descr="Squark2tight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2" t="15995" r="13139" b="17082"/>
          <a:stretch/>
        </p:blipFill>
        <p:spPr>
          <a:xfrm>
            <a:off x="7591034" y="1020418"/>
            <a:ext cx="2158677" cy="1512168"/>
          </a:xfrm>
          <a:prstGeom prst="rect">
            <a:avLst/>
          </a:prstGeom>
        </p:spPr>
      </p:pic>
      <p:pic>
        <p:nvPicPr>
          <p:cNvPr id="38" name="Picture 37" descr="Squark2All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8" t="18660" r="12149" b="23396"/>
          <a:stretch/>
        </p:blipFill>
        <p:spPr>
          <a:xfrm>
            <a:off x="4589931" y="980728"/>
            <a:ext cx="2145391" cy="1512168"/>
          </a:xfrm>
          <a:prstGeom prst="rect">
            <a:avLst/>
          </a:prstGeom>
        </p:spPr>
      </p:pic>
      <p:sp>
        <p:nvSpPr>
          <p:cNvPr id="40" name="Right Arrow 39"/>
          <p:cNvSpPr/>
          <p:nvPr/>
        </p:nvSpPr>
        <p:spPr bwMode="auto">
          <a:xfrm>
            <a:off x="6923676" y="1844824"/>
            <a:ext cx="485152" cy="12009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40246" y="1196752"/>
            <a:ext cx="877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TIGHT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timing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6033120" y="2532586"/>
            <a:ext cx="1080120" cy="96842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8750258" y="2924944"/>
            <a:ext cx="88326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</a:rPr>
              <a:t>Fig. 12.7</a:t>
            </a:r>
          </a:p>
        </p:txBody>
      </p:sp>
      <p:sp>
        <p:nvSpPr>
          <p:cNvPr id="22" name="Text Box 160"/>
          <p:cNvSpPr txBox="1">
            <a:spLocks noChangeArrowheads="1"/>
          </p:cNvSpPr>
          <p:nvPr/>
        </p:nvSpPr>
        <p:spPr bwMode="auto">
          <a:xfrm>
            <a:off x="717113" y="3503628"/>
            <a:ext cx="3595856" cy="140038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2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Using Durham </a:t>
            </a:r>
            <a:r>
              <a:rPr lang="en-GB" sz="2000" dirty="0" err="1" smtClean="0">
                <a:solidFill>
                  <a:schemeClr val="tx1"/>
                </a:solidFill>
              </a:rPr>
              <a:t>k</a:t>
            </a:r>
            <a:r>
              <a:rPr lang="en-GB" baseline="-25000" dirty="0" err="1" smtClean="0">
                <a:solidFill>
                  <a:schemeClr val="tx1"/>
                </a:solidFill>
              </a:rPr>
              <a:t>T</a:t>
            </a:r>
            <a:r>
              <a:rPr lang="en-GB" sz="2000" dirty="0" smtClean="0"/>
              <a:t> </a:t>
            </a:r>
            <a:r>
              <a:rPr lang="en-GB" sz="2000" dirty="0" err="1" smtClean="0"/>
              <a:t>à</a:t>
            </a:r>
            <a:r>
              <a:rPr lang="en-GB" sz="2000" dirty="0" smtClean="0"/>
              <a:t> </a:t>
            </a:r>
            <a:r>
              <a:rPr lang="en-GB" sz="2000" dirty="0" smtClean="0"/>
              <a:t>la LEP</a:t>
            </a:r>
            <a:endParaRPr lang="en-GB" sz="1600" baseline="-25000" dirty="0">
              <a:solidFill>
                <a:srgbClr val="FF0000"/>
              </a:solidFill>
            </a:endParaRPr>
          </a:p>
          <a:p>
            <a:pPr marL="511200" lvl="1" indent="-90000">
              <a:spcAft>
                <a:spcPts val="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all particles clustered</a:t>
            </a:r>
          </a:p>
          <a:p>
            <a:pPr marL="511200" lvl="1" indent="-90000">
              <a:spcAft>
                <a:spcPts val="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timing cuts </a:t>
            </a:r>
            <a:r>
              <a:rPr lang="en-GB" sz="2000" dirty="0" smtClean="0"/>
              <a:t>are </a:t>
            </a:r>
          </a:p>
          <a:p>
            <a:pPr marL="421200" lvl="1">
              <a:spcAft>
                <a:spcPts val="200"/>
              </a:spcAft>
              <a:buClr>
                <a:srgbClr val="008000"/>
              </a:buClr>
            </a:pPr>
            <a:r>
              <a:rPr lang="en-GB" sz="2000" dirty="0" smtClean="0"/>
              <a:t>     effective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6465168" y="2532586"/>
            <a:ext cx="1440160" cy="700135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3274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Finding at CLIC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10" name="Text Box 160"/>
          <p:cNvSpPr txBox="1">
            <a:spLocks noChangeArrowheads="1"/>
          </p:cNvSpPr>
          <p:nvPr/>
        </p:nvSpPr>
        <p:spPr bwMode="auto">
          <a:xfrm>
            <a:off x="449789" y="1012666"/>
            <a:ext cx="394422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e.g.</a:t>
            </a:r>
            <a:endParaRPr lang="en-GB" sz="1600" baseline="-25000" dirty="0">
              <a:solidFill>
                <a:srgbClr val="FF0000"/>
              </a:solidFill>
            </a:endParaRPr>
          </a:p>
          <a:p>
            <a:pPr marL="511200" lvl="1" indent="-90000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two jets + missing energy</a:t>
            </a: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52" y="1052736"/>
            <a:ext cx="3035300" cy="368300"/>
          </a:xfrm>
          <a:prstGeom prst="rect">
            <a:avLst/>
          </a:prstGeom>
        </p:spPr>
      </p:pic>
      <p:pic>
        <p:nvPicPr>
          <p:cNvPr id="36" name="Picture 35" descr="Squark2tigh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2" t="15995" r="13139" b="17082"/>
          <a:stretch/>
        </p:blipFill>
        <p:spPr>
          <a:xfrm>
            <a:off x="7591034" y="1020418"/>
            <a:ext cx="2158677" cy="1512168"/>
          </a:xfrm>
          <a:prstGeom prst="rect">
            <a:avLst/>
          </a:prstGeom>
        </p:spPr>
      </p:pic>
      <p:pic>
        <p:nvPicPr>
          <p:cNvPr id="38" name="Picture 37" descr="Squark2All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8" t="18660" r="12149" b="23396"/>
          <a:stretch/>
        </p:blipFill>
        <p:spPr>
          <a:xfrm>
            <a:off x="4589931" y="980728"/>
            <a:ext cx="2145391" cy="1512168"/>
          </a:xfrm>
          <a:prstGeom prst="rect">
            <a:avLst/>
          </a:prstGeom>
        </p:spPr>
      </p:pic>
      <p:sp>
        <p:nvSpPr>
          <p:cNvPr id="40" name="Right Arrow 39"/>
          <p:cNvSpPr/>
          <p:nvPr/>
        </p:nvSpPr>
        <p:spPr bwMode="auto">
          <a:xfrm>
            <a:off x="6923676" y="1844824"/>
            <a:ext cx="485152" cy="12009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40246" y="1196752"/>
            <a:ext cx="877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TIGHT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timing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Text Box 160"/>
          <p:cNvSpPr txBox="1">
            <a:spLocks noChangeArrowheads="1"/>
          </p:cNvSpPr>
          <p:nvPr/>
        </p:nvSpPr>
        <p:spPr bwMode="auto">
          <a:xfrm>
            <a:off x="510316" y="6053226"/>
            <a:ext cx="871264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200" dirty="0"/>
              <a:t> </a:t>
            </a:r>
            <a:r>
              <a:rPr lang="en-GB" sz="2200" dirty="0" smtClean="0"/>
              <a:t>Two “weapons” against background: </a:t>
            </a:r>
            <a:r>
              <a:rPr lang="en-GB" sz="2200" dirty="0" smtClean="0">
                <a:solidFill>
                  <a:srgbClr val="FF0000"/>
                </a:solidFill>
              </a:rPr>
              <a:t>timing cuts </a:t>
            </a:r>
            <a:r>
              <a:rPr lang="en-GB" sz="2200" dirty="0" smtClean="0"/>
              <a:t>+ </a:t>
            </a:r>
            <a:r>
              <a:rPr lang="en-GB" sz="2200" dirty="0" smtClean="0">
                <a:solidFill>
                  <a:srgbClr val="FF0000"/>
                </a:solidFill>
              </a:rPr>
              <a:t>jet finding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50258" y="2924944"/>
            <a:ext cx="88326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rgbClr val="000000"/>
                </a:solidFill>
              </a:rPr>
              <a:t>Fig. 12.7</a:t>
            </a:r>
          </a:p>
        </p:txBody>
      </p:sp>
      <p:pic>
        <p:nvPicPr>
          <p:cNvPr id="24" name="Picture 23" descr="JetFinding_compare_E_vis__FJ_kt_algorithm_0_7_ExclusiveNJets_2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8" t="6527" r="2690"/>
          <a:stretch/>
        </p:blipFill>
        <p:spPr>
          <a:xfrm rot="5400000">
            <a:off x="4981151" y="2486930"/>
            <a:ext cx="3234286" cy="3888432"/>
          </a:xfrm>
          <a:prstGeom prst="rect">
            <a:avLst/>
          </a:prstGeom>
        </p:spPr>
      </p:pic>
      <p:sp>
        <p:nvSpPr>
          <p:cNvPr id="26" name="Text Box 160"/>
          <p:cNvSpPr txBox="1">
            <a:spLocks noChangeArrowheads="1"/>
          </p:cNvSpPr>
          <p:nvPr/>
        </p:nvSpPr>
        <p:spPr bwMode="auto">
          <a:xfrm>
            <a:off x="432711" y="3020733"/>
            <a:ext cx="3954929" cy="2400657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2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“hadron collider” </a:t>
            </a:r>
            <a:r>
              <a:rPr lang="en-GB" sz="2000" dirty="0" err="1" smtClean="0">
                <a:solidFill>
                  <a:schemeClr val="tx1"/>
                </a:solidFill>
              </a:rPr>
              <a:t>k</a:t>
            </a:r>
            <a:r>
              <a:rPr lang="en-GB" baseline="-25000" dirty="0" err="1" smtClean="0">
                <a:solidFill>
                  <a:schemeClr val="tx1"/>
                </a:solidFill>
              </a:rPr>
              <a:t>T</a:t>
            </a:r>
            <a:r>
              <a:rPr lang="en-GB" sz="2000" dirty="0"/>
              <a:t> </a:t>
            </a:r>
            <a:r>
              <a:rPr lang="en-GB" sz="2000" dirty="0" smtClean="0"/>
              <a:t>: R = 0.7</a:t>
            </a:r>
            <a:endParaRPr lang="en-GB" sz="1600" baseline="-25000" dirty="0">
              <a:solidFill>
                <a:srgbClr val="FF0000"/>
              </a:solidFill>
            </a:endParaRPr>
          </a:p>
          <a:p>
            <a:pPr marL="511200" lvl="1" indent="-90000">
              <a:spcAft>
                <a:spcPts val="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much of background </a:t>
            </a:r>
          </a:p>
          <a:p>
            <a:pPr marL="421200" lvl="1">
              <a:spcAft>
                <a:spcPts val="200"/>
              </a:spcAft>
              <a:buClr>
                <a:srgbClr val="008000"/>
              </a:buClr>
            </a:pPr>
            <a:r>
              <a:rPr lang="en-GB" sz="2000" dirty="0"/>
              <a:t> </a:t>
            </a:r>
            <a:r>
              <a:rPr lang="en-GB" sz="2000" dirty="0" smtClean="0"/>
              <a:t>   clustered with beam axis</a:t>
            </a:r>
          </a:p>
          <a:p>
            <a:pPr marL="511200" lvl="1" indent="-90000">
              <a:spcAft>
                <a:spcPts val="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timing cuts </a:t>
            </a:r>
            <a:r>
              <a:rPr lang="en-GB" sz="2000" dirty="0" smtClean="0"/>
              <a:t>do less work</a:t>
            </a:r>
          </a:p>
          <a:p>
            <a:pPr marL="511200" lvl="1" indent="-90000">
              <a:spcAft>
                <a:spcPts val="2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000" dirty="0"/>
              <a:t> </a:t>
            </a:r>
            <a:r>
              <a:rPr lang="en-GB" sz="2000" dirty="0" smtClean="0"/>
              <a:t>relative impact of timing</a:t>
            </a:r>
          </a:p>
          <a:p>
            <a:pPr marL="421200" lvl="1">
              <a:spcAft>
                <a:spcPts val="200"/>
              </a:spcAft>
              <a:buClr>
                <a:srgbClr val="008000"/>
              </a:buClr>
            </a:pPr>
            <a:r>
              <a:rPr lang="en-GB" sz="2000" dirty="0"/>
              <a:t> </a:t>
            </a:r>
            <a:r>
              <a:rPr lang="en-GB" sz="2000" dirty="0" smtClean="0"/>
              <a:t>   and jet-finding depends </a:t>
            </a:r>
          </a:p>
          <a:p>
            <a:pPr marL="421200" lvl="1">
              <a:spcAft>
                <a:spcPts val="200"/>
              </a:spcAft>
              <a:buClr>
                <a:srgbClr val="008000"/>
              </a:buClr>
            </a:pPr>
            <a:r>
              <a:rPr lang="en-GB" sz="2000" dirty="0"/>
              <a:t> </a:t>
            </a:r>
            <a:r>
              <a:rPr lang="en-GB" sz="2000" dirty="0" smtClean="0"/>
              <a:t>   on event topology</a:t>
            </a:r>
          </a:p>
        </p:txBody>
      </p:sp>
    </p:spTree>
    <p:extLst>
      <p:ext uri="{BB962C8B-B14F-4D97-AF65-F5344CB8AC3E}">
        <p14:creationId xmlns:p14="http://schemas.microsoft.com/office/powerpoint/2010/main" val="423549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2942991"/>
            <a:ext cx="3048000" cy="36830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3375039"/>
            <a:ext cx="3086100" cy="3683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2509911"/>
            <a:ext cx="3670300" cy="368300"/>
          </a:xfrm>
          <a:prstGeom prst="rect">
            <a:avLst/>
          </a:prstGeom>
        </p:spPr>
      </p:pic>
      <p:pic>
        <p:nvPicPr>
          <p:cNvPr id="10" name="Picture 9" descr="MassPlot2D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" t="3839" r="1939"/>
          <a:stretch/>
        </p:blipFill>
        <p:spPr>
          <a:xfrm rot="5400000">
            <a:off x="5342492" y="1802268"/>
            <a:ext cx="4117559" cy="5040560"/>
          </a:xfrm>
          <a:prstGeom prst="rect">
            <a:avLst/>
          </a:prstGeom>
        </p:spPr>
      </p:pic>
      <p:sp>
        <p:nvSpPr>
          <p:cNvPr id="11" name="Text Box 160"/>
          <p:cNvSpPr txBox="1">
            <a:spLocks noChangeArrowheads="1"/>
          </p:cNvSpPr>
          <p:nvPr/>
        </p:nvSpPr>
        <p:spPr bwMode="auto">
          <a:xfrm>
            <a:off x="272480" y="980728"/>
            <a:ext cx="8815234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Aim was to show that can make precise measurements in CLIC environment</a:t>
            </a:r>
          </a:p>
          <a:p>
            <a:pPr marL="453600" lvl="1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000090"/>
                </a:solidFill>
              </a:rPr>
              <a:t> topic of talk by Frank Simon (quantitative results)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16" name="Text Box 160"/>
          <p:cNvSpPr txBox="1">
            <a:spLocks noChangeArrowheads="1"/>
          </p:cNvSpPr>
          <p:nvPr/>
        </p:nvSpPr>
        <p:spPr bwMode="auto">
          <a:xfrm>
            <a:off x="272480" y="2140579"/>
            <a:ext cx="341632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Pair production and decay: 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17" name="Text Box 160"/>
          <p:cNvSpPr txBox="1">
            <a:spLocks noChangeArrowheads="1"/>
          </p:cNvSpPr>
          <p:nvPr/>
        </p:nvSpPr>
        <p:spPr bwMode="auto">
          <a:xfrm>
            <a:off x="272480" y="3781336"/>
            <a:ext cx="413446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Test of di-jet mass reconstruction 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44888" y="2951251"/>
            <a:ext cx="71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82 %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44888" y="3383299"/>
            <a:ext cx="71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17 %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45088" y="2051556"/>
            <a:ext cx="3749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Full Simulation with background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272480" y="2129442"/>
            <a:ext cx="4383210" cy="1683228"/>
          </a:xfrm>
          <a:prstGeom prst="rect">
            <a:avLst/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928664" y="4182912"/>
            <a:ext cx="1944216" cy="1872208"/>
            <a:chOff x="2000672" y="4221088"/>
            <a:chExt cx="1944216" cy="1872208"/>
          </a:xfrm>
        </p:grpSpPr>
        <p:cxnSp>
          <p:nvCxnSpPr>
            <p:cNvPr id="22" name="Straight Connector 21"/>
            <p:cNvCxnSpPr/>
            <p:nvPr/>
          </p:nvCxnSpPr>
          <p:spPr bwMode="auto">
            <a:xfrm flipH="1">
              <a:off x="2271131" y="5182151"/>
              <a:ext cx="700077" cy="486208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>
              <a:off x="2423532" y="5182151"/>
              <a:ext cx="547676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flipH="1">
              <a:off x="2294385" y="5182151"/>
              <a:ext cx="676823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H="1">
              <a:off x="2423532" y="5182151"/>
              <a:ext cx="547676" cy="717156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6" name="Group 25"/>
            <p:cNvGrpSpPr/>
            <p:nvPr/>
          </p:nvGrpSpPr>
          <p:grpSpPr>
            <a:xfrm rot="13461143">
              <a:off x="3117968" y="4767073"/>
              <a:ext cx="643212" cy="780558"/>
              <a:chOff x="7515784" y="2196148"/>
              <a:chExt cx="700077" cy="780558"/>
            </a:xfrm>
          </p:grpSpPr>
          <p:cxnSp>
            <p:nvCxnSpPr>
              <p:cNvPr id="43" name="Straight Connector 42"/>
              <p:cNvCxnSpPr/>
              <p:nvPr/>
            </p:nvCxnSpPr>
            <p:spPr bwMode="auto">
              <a:xfrm flipH="1">
                <a:off x="7515784" y="2196148"/>
                <a:ext cx="700077" cy="5291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/>
              <p:cNvCxnSpPr/>
              <p:nvPr/>
            </p:nvCxnSpPr>
            <p:spPr bwMode="auto">
              <a:xfrm flipH="1">
                <a:off x="7668185" y="2196148"/>
                <a:ext cx="547676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 flipH="1">
                <a:off x="7539038" y="2196148"/>
                <a:ext cx="676823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 flipH="1">
                <a:off x="7668185" y="2196148"/>
                <a:ext cx="547676" cy="780558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7" name="Rectangle 26"/>
            <p:cNvSpPr/>
            <p:nvPr/>
          </p:nvSpPr>
          <p:spPr bwMode="auto">
            <a:xfrm>
              <a:off x="2000672" y="4221088"/>
              <a:ext cx="1944216" cy="1844576"/>
            </a:xfrm>
            <a:prstGeom prst="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 rot="4290551">
              <a:off x="2135655" y="4640954"/>
              <a:ext cx="700077" cy="717156"/>
              <a:chOff x="7515784" y="2196148"/>
              <a:chExt cx="700077" cy="780558"/>
            </a:xfrm>
          </p:grpSpPr>
          <p:cxnSp>
            <p:nvCxnSpPr>
              <p:cNvPr id="39" name="Straight Connector 38"/>
              <p:cNvCxnSpPr/>
              <p:nvPr/>
            </p:nvCxnSpPr>
            <p:spPr bwMode="auto">
              <a:xfrm flipH="1">
                <a:off x="7515784" y="2196148"/>
                <a:ext cx="700077" cy="5291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flipH="1">
                <a:off x="7668185" y="2196148"/>
                <a:ext cx="547676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 flipH="1">
                <a:off x="7539038" y="2196148"/>
                <a:ext cx="676823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 flipH="1">
                <a:off x="7668185" y="2196148"/>
                <a:ext cx="547676" cy="780558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9" name="Group 48"/>
            <p:cNvGrpSpPr/>
            <p:nvPr/>
          </p:nvGrpSpPr>
          <p:grpSpPr>
            <a:xfrm rot="20261216">
              <a:off x="2772404" y="4384669"/>
              <a:ext cx="635574" cy="776756"/>
              <a:chOff x="2965904" y="4414494"/>
              <a:chExt cx="635574" cy="776756"/>
            </a:xfrm>
          </p:grpSpPr>
          <p:cxnSp>
            <p:nvCxnSpPr>
              <p:cNvPr id="30" name="Straight Connector 29"/>
              <p:cNvCxnSpPr/>
              <p:nvPr/>
            </p:nvCxnSpPr>
            <p:spPr bwMode="auto">
              <a:xfrm flipV="1">
                <a:off x="2965904" y="4504221"/>
                <a:ext cx="510752" cy="686519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 flipV="1">
                <a:off x="2986004" y="4414494"/>
                <a:ext cx="464192" cy="743426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 flipV="1">
                <a:off x="2979644" y="4427724"/>
                <a:ext cx="621834" cy="763526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1" name="Straight Connector 50"/>
            <p:cNvCxnSpPr/>
            <p:nvPr/>
          </p:nvCxnSpPr>
          <p:spPr bwMode="auto">
            <a:xfrm flipH="1">
              <a:off x="2936775" y="5252526"/>
              <a:ext cx="2" cy="840770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2936776" y="5229200"/>
              <a:ext cx="442461" cy="688370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6" name="Text Box 160"/>
          <p:cNvSpPr txBox="1">
            <a:spLocks noChangeArrowheads="1"/>
          </p:cNvSpPr>
          <p:nvPr/>
        </p:nvSpPr>
        <p:spPr bwMode="auto">
          <a:xfrm>
            <a:off x="272480" y="6084004"/>
            <a:ext cx="6070893" cy="369332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Separate using di-jet invariant masses (test of PFA)</a:t>
            </a:r>
          </a:p>
        </p:txBody>
      </p:sp>
      <p:cxnSp>
        <p:nvCxnSpPr>
          <p:cNvPr id="58" name="Straight Arrow Connector 57"/>
          <p:cNvCxnSpPr/>
          <p:nvPr/>
        </p:nvCxnSpPr>
        <p:spPr bwMode="auto">
          <a:xfrm flipV="1">
            <a:off x="4520952" y="4941168"/>
            <a:ext cx="792088" cy="1142836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it all work ?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8697416" y="1628800"/>
            <a:ext cx="10828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12.9</a:t>
            </a:r>
          </a:p>
        </p:txBody>
      </p:sp>
      <p:sp>
        <p:nvSpPr>
          <p:cNvPr id="50" name="Text Box 160"/>
          <p:cNvSpPr txBox="1">
            <a:spLocks noChangeArrowheads="1"/>
          </p:cNvSpPr>
          <p:nvPr/>
        </p:nvSpPr>
        <p:spPr bwMode="auto">
          <a:xfrm>
            <a:off x="266144" y="1668943"/>
            <a:ext cx="603242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Here - just a taster (a particularly challenging case)</a:t>
            </a:r>
          </a:p>
        </p:txBody>
      </p:sp>
    </p:spTree>
    <p:extLst>
      <p:ext uri="{BB962C8B-B14F-4D97-AF65-F5344CB8AC3E}">
        <p14:creationId xmlns:p14="http://schemas.microsoft.com/office/powerpoint/2010/main" val="1748566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8" name="Picture 7" descr="W_reconstruction_mas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62537" y="2030625"/>
            <a:ext cx="3852778" cy="45605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89819" y="3861048"/>
            <a:ext cx="121123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12.25</a:t>
            </a:r>
          </a:p>
        </p:txBody>
      </p:sp>
      <p:sp>
        <p:nvSpPr>
          <p:cNvPr id="9" name="Text Box 160"/>
          <p:cNvSpPr txBox="1">
            <a:spLocks noChangeArrowheads="1"/>
          </p:cNvSpPr>
          <p:nvPr/>
        </p:nvSpPr>
        <p:spPr bwMode="auto">
          <a:xfrm>
            <a:off x="272480" y="1052736"/>
            <a:ext cx="7247068" cy="143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Take a close look at the reconstructed W mass in </a:t>
            </a:r>
          </a:p>
          <a:p>
            <a:pPr marL="453600" lvl="1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000090"/>
                </a:solidFill>
              </a:rPr>
              <a:t> here the timing cuts do most of the work…</a:t>
            </a:r>
          </a:p>
          <a:p>
            <a:pPr marL="453600" lvl="1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jet finding alone gives broad peak at 100 </a:t>
            </a:r>
            <a:r>
              <a:rPr lang="en-GB" dirty="0" err="1" smtClean="0">
                <a:solidFill>
                  <a:srgbClr val="000090"/>
                </a:solidFill>
              </a:rPr>
              <a:t>GeV</a:t>
            </a:r>
            <a:endParaRPr lang="en-GB" dirty="0" smtClean="0">
              <a:solidFill>
                <a:srgbClr val="000090"/>
              </a:solidFill>
            </a:endParaRPr>
          </a:p>
          <a:p>
            <a:pPr marL="453600" lvl="1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with timing cuts not too far from ideal no background case </a:t>
            </a:r>
            <a:endParaRPr lang="en-GB" dirty="0">
              <a:solidFill>
                <a:srgbClr val="00009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185248" y="3212976"/>
            <a:ext cx="1944216" cy="1872208"/>
            <a:chOff x="2000672" y="4221088"/>
            <a:chExt cx="1944216" cy="1872208"/>
          </a:xfrm>
        </p:grpSpPr>
        <p:cxnSp>
          <p:nvCxnSpPr>
            <p:cNvPr id="12" name="Straight Connector 11"/>
            <p:cNvCxnSpPr/>
            <p:nvPr/>
          </p:nvCxnSpPr>
          <p:spPr bwMode="auto">
            <a:xfrm flipH="1">
              <a:off x="2271131" y="5182151"/>
              <a:ext cx="700077" cy="486208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2423532" y="5182151"/>
              <a:ext cx="547676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flipH="1">
              <a:off x="2294385" y="5182151"/>
              <a:ext cx="676823" cy="626229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H="1">
              <a:off x="2423532" y="5182151"/>
              <a:ext cx="547676" cy="717156"/>
            </a:xfrm>
            <a:prstGeom prst="lin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6" name="Group 15"/>
            <p:cNvGrpSpPr/>
            <p:nvPr/>
          </p:nvGrpSpPr>
          <p:grpSpPr>
            <a:xfrm rot="13461143">
              <a:off x="3117968" y="4767073"/>
              <a:ext cx="643212" cy="780558"/>
              <a:chOff x="7515784" y="2196148"/>
              <a:chExt cx="700077" cy="780558"/>
            </a:xfrm>
          </p:grpSpPr>
          <p:cxnSp>
            <p:nvCxnSpPr>
              <p:cNvPr id="29" name="Straight Connector 28"/>
              <p:cNvCxnSpPr/>
              <p:nvPr/>
            </p:nvCxnSpPr>
            <p:spPr bwMode="auto">
              <a:xfrm flipH="1">
                <a:off x="7515784" y="2196148"/>
                <a:ext cx="700077" cy="5291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 flipH="1">
                <a:off x="7668185" y="2196148"/>
                <a:ext cx="547676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 flipH="1">
                <a:off x="7539038" y="2196148"/>
                <a:ext cx="676823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 flipH="1">
                <a:off x="7668185" y="2196148"/>
                <a:ext cx="547676" cy="780558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" name="Rectangle 16"/>
            <p:cNvSpPr/>
            <p:nvPr/>
          </p:nvSpPr>
          <p:spPr bwMode="auto">
            <a:xfrm>
              <a:off x="2000672" y="4221088"/>
              <a:ext cx="1944216" cy="1844576"/>
            </a:xfrm>
            <a:prstGeom prst="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 rot="4290551">
              <a:off x="2135655" y="4640954"/>
              <a:ext cx="700077" cy="717156"/>
              <a:chOff x="7515784" y="2196148"/>
              <a:chExt cx="700077" cy="780558"/>
            </a:xfrm>
          </p:grpSpPr>
          <p:cxnSp>
            <p:nvCxnSpPr>
              <p:cNvPr id="25" name="Straight Connector 24"/>
              <p:cNvCxnSpPr/>
              <p:nvPr/>
            </p:nvCxnSpPr>
            <p:spPr bwMode="auto">
              <a:xfrm flipH="1">
                <a:off x="7515784" y="2196148"/>
                <a:ext cx="700077" cy="5291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flipH="1">
                <a:off x="7668185" y="2196148"/>
                <a:ext cx="547676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 bwMode="auto">
              <a:xfrm flipH="1">
                <a:off x="7539038" y="2196148"/>
                <a:ext cx="676823" cy="681592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 bwMode="auto">
              <a:xfrm flipH="1">
                <a:off x="7668185" y="2196148"/>
                <a:ext cx="547676" cy="780558"/>
              </a:xfrm>
              <a:prstGeom prst="line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9" name="Group 18"/>
            <p:cNvGrpSpPr/>
            <p:nvPr/>
          </p:nvGrpSpPr>
          <p:grpSpPr>
            <a:xfrm rot="20261216">
              <a:off x="2772404" y="4384669"/>
              <a:ext cx="635574" cy="776756"/>
              <a:chOff x="2965904" y="4414494"/>
              <a:chExt cx="635574" cy="776756"/>
            </a:xfrm>
          </p:grpSpPr>
          <p:cxnSp>
            <p:nvCxnSpPr>
              <p:cNvPr id="22" name="Straight Connector 21"/>
              <p:cNvCxnSpPr/>
              <p:nvPr/>
            </p:nvCxnSpPr>
            <p:spPr bwMode="auto">
              <a:xfrm flipV="1">
                <a:off x="2965904" y="4504221"/>
                <a:ext cx="510752" cy="686519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2986004" y="4414494"/>
                <a:ext cx="464192" cy="743426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 flipV="1">
                <a:off x="2979644" y="4427724"/>
                <a:ext cx="621834" cy="763526"/>
              </a:xfrm>
              <a:prstGeom prst="line">
                <a:avLst/>
              </a:pr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0" name="Straight Connector 19"/>
            <p:cNvCxnSpPr/>
            <p:nvPr/>
          </p:nvCxnSpPr>
          <p:spPr bwMode="auto">
            <a:xfrm flipH="1">
              <a:off x="2936775" y="5252526"/>
              <a:ext cx="2" cy="840770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2936776" y="5229200"/>
              <a:ext cx="442461" cy="688370"/>
            </a:xfrm>
            <a:prstGeom prst="line">
              <a:avLst/>
            </a:prstGeom>
            <a:noFill/>
            <a:ln w="22225" cap="flat" cmpd="sng" algn="ctr">
              <a:solidFill>
                <a:srgbClr val="008000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33" name="Picture 3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236" y="1087830"/>
            <a:ext cx="3238252" cy="3249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69024" y="4581128"/>
            <a:ext cx="975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k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 alone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953000" y="4098558"/>
            <a:ext cx="1437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k</a:t>
            </a:r>
            <a:r>
              <a:rPr lang="en-US" sz="1600" baseline="-25000" dirty="0" err="1" smtClean="0">
                <a:solidFill>
                  <a:srgbClr val="0000FF"/>
                </a:solidFill>
              </a:rPr>
              <a:t>T</a:t>
            </a:r>
            <a:r>
              <a:rPr lang="en-US" sz="1600" dirty="0" smtClean="0">
                <a:solidFill>
                  <a:srgbClr val="0000FF"/>
                </a:solidFill>
              </a:rPr>
              <a:t> + PFO sel.</a:t>
            </a:r>
            <a:endParaRPr lang="en-US" sz="1600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 flipV="1">
            <a:off x="4520952" y="3933056"/>
            <a:ext cx="454338" cy="307688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H="1">
            <a:off x="4953000" y="4797152"/>
            <a:ext cx="216024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07352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75" y="3066603"/>
            <a:ext cx="7489825" cy="506413"/>
          </a:xfrm>
        </p:spPr>
        <p:txBody>
          <a:bodyPr/>
          <a:lstStyle/>
          <a:p>
            <a:r>
              <a:rPr lang="en-US" sz="5400" dirty="0" smtClean="0"/>
              <a:t>Beam Halo </a:t>
            </a:r>
            <a:r>
              <a:rPr lang="en-US" sz="5400" dirty="0" err="1" smtClean="0"/>
              <a:t>Muons</a:t>
            </a:r>
            <a:endParaRPr lang="en-US" sz="5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34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44488" y="1990581"/>
            <a:ext cx="7584127" cy="710451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Aft>
                <a:spcPts val="500"/>
              </a:spcAft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Simulated events with </a:t>
            </a:r>
            <a:r>
              <a:rPr lang="en-US" dirty="0" smtClean="0">
                <a:solidFill>
                  <a:srgbClr val="FF0000"/>
                </a:solidFill>
              </a:rPr>
              <a:t>entire bunch train </a:t>
            </a:r>
            <a:r>
              <a:rPr lang="en-US" dirty="0" smtClean="0"/>
              <a:t>of beam halo </a:t>
            </a:r>
            <a:r>
              <a:rPr lang="en-US" dirty="0" err="1" smtClean="0"/>
              <a:t>muons</a:t>
            </a:r>
            <a:endParaRPr lang="en-US" baseline="-25000" dirty="0" smtClean="0"/>
          </a:p>
          <a:p>
            <a:pPr lvl="1">
              <a:spcAft>
                <a:spcPts val="5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for study assumed </a:t>
            </a:r>
            <a:r>
              <a:rPr lang="en-US" dirty="0" smtClean="0">
                <a:solidFill>
                  <a:srgbClr val="FF0000"/>
                </a:solidFill>
              </a:rPr>
              <a:t>a bad case</a:t>
            </a:r>
            <a:r>
              <a:rPr lang="en-US" dirty="0" smtClean="0"/>
              <a:t>: </a:t>
            </a:r>
            <a:r>
              <a:rPr lang="en-US" dirty="0">
                <a:solidFill>
                  <a:srgbClr val="000000"/>
                </a:solidFill>
              </a:rPr>
              <a:t>5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muons</a:t>
            </a:r>
            <a:r>
              <a:rPr lang="en-US" dirty="0" smtClean="0">
                <a:solidFill>
                  <a:srgbClr val="000000"/>
                </a:solidFill>
              </a:rPr>
              <a:t>/BX </a:t>
            </a:r>
            <a:r>
              <a:rPr lang="en-US" dirty="0" smtClean="0">
                <a:solidFill>
                  <a:srgbClr val="000090"/>
                </a:solidFill>
              </a:rPr>
              <a:t>crossing detector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208584" y="188640"/>
            <a:ext cx="74898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ctr" anchorCtr="0" compatLnSpc="1">
            <a:prstTxWarp prst="textNoShape">
              <a:avLst/>
            </a:prstTxWarp>
          </a:bodyPr>
          <a:lstStyle>
            <a:lvl1pPr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4800" b="1">
                <a:solidFill>
                  <a:srgbClr val="FF3300"/>
                </a:solidFill>
                <a:latin typeface="+mj-lt"/>
                <a:ea typeface="+mj-ea"/>
                <a:cs typeface="+mj-cs"/>
              </a:defRPr>
            </a:lvl1pPr>
            <a:lvl2pPr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2pPr>
            <a:lvl3pPr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3pPr>
            <a:lvl4pPr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4pPr>
            <a:lvl5pPr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5pPr>
            <a:lvl6pPr marL="457200"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6pPr>
            <a:lvl7pPr marL="914400"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7pPr>
            <a:lvl8pPr marL="1371600"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8pPr>
            <a:lvl9pPr marL="1828800" algn="ctr" defTabSz="968375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FF3300"/>
                </a:solidFill>
                <a:latin typeface="Arial" charset="0"/>
              </a:defRPr>
            </a:lvl9pPr>
          </a:lstStyle>
          <a:p>
            <a:r>
              <a:rPr lang="en-US" dirty="0" smtClean="0"/>
              <a:t> </a:t>
            </a:r>
            <a:r>
              <a:rPr lang="en-US" sz="4400" dirty="0" smtClean="0"/>
              <a:t>Beam Halo </a:t>
            </a:r>
            <a:r>
              <a:rPr lang="en-US" sz="4400" dirty="0" err="1" smtClean="0"/>
              <a:t>Muons</a:t>
            </a:r>
            <a:endParaRPr lang="en-US" sz="4400" dirty="0"/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1280592" y="2996952"/>
            <a:ext cx="4824842" cy="3139321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/>
              <a:t> In 150 ns from start of </a:t>
            </a:r>
            <a:r>
              <a:rPr lang="en-US" dirty="0" err="1" smtClean="0"/>
              <a:t>bunchtrain</a:t>
            </a:r>
            <a:r>
              <a:rPr lang="en-US" dirty="0" smtClean="0"/>
              <a:t>:</a:t>
            </a:r>
            <a:endParaRPr lang="en-US" baseline="-25000" dirty="0" smtClean="0">
              <a:solidFill>
                <a:schemeClr val="tx1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US" dirty="0"/>
              <a:t>ECAL</a:t>
            </a:r>
          </a:p>
          <a:p>
            <a:pPr marL="1112400" lvl="2" indent="-162000">
              <a:buClr>
                <a:srgbClr val="FF0000"/>
              </a:buClr>
              <a:buFont typeface="Arial"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Total     = </a:t>
            </a:r>
            <a:r>
              <a:rPr lang="en-US" dirty="0" smtClean="0">
                <a:solidFill>
                  <a:schemeClr val="tx2"/>
                </a:solidFill>
              </a:rPr>
              <a:t>  1.5 </a:t>
            </a:r>
            <a:r>
              <a:rPr lang="en-US" dirty="0" err="1">
                <a:solidFill>
                  <a:schemeClr val="tx2"/>
                </a:solidFill>
              </a:rPr>
              <a:t>TeV</a:t>
            </a:r>
            <a:r>
              <a:rPr lang="en-US" dirty="0">
                <a:solidFill>
                  <a:schemeClr val="tx2"/>
                </a:solidFill>
              </a:rPr>
              <a:t>     </a:t>
            </a:r>
            <a:r>
              <a:rPr lang="en-US" dirty="0" smtClean="0">
                <a:solidFill>
                  <a:schemeClr val="tx2"/>
                </a:solidFill>
              </a:rPr>
              <a:t>(54k </a:t>
            </a:r>
            <a:r>
              <a:rPr lang="en-US" dirty="0">
                <a:solidFill>
                  <a:schemeClr val="tx2"/>
                </a:solidFill>
              </a:rPr>
              <a:t>hits)       </a:t>
            </a:r>
          </a:p>
          <a:p>
            <a:pPr marL="1112400" lvl="2" indent="-162000">
              <a:buClr>
                <a:srgbClr val="FF0000"/>
              </a:buClr>
              <a:buFont typeface="Arial"/>
              <a:buChar char="•"/>
            </a:pPr>
            <a:r>
              <a:rPr lang="en-US" dirty="0"/>
              <a:t> Barrel   =   </a:t>
            </a:r>
            <a:r>
              <a:rPr lang="en-US" dirty="0" smtClean="0"/>
              <a:t>0.8 </a:t>
            </a:r>
            <a:r>
              <a:rPr lang="en-US" dirty="0" err="1"/>
              <a:t>TeV</a:t>
            </a:r>
            <a:r>
              <a:rPr lang="en-US" dirty="0"/>
              <a:t>     </a:t>
            </a:r>
            <a:r>
              <a:rPr lang="en-US" dirty="0" smtClean="0"/>
              <a:t>(18k)</a:t>
            </a:r>
            <a:endParaRPr lang="en-US" dirty="0"/>
          </a:p>
          <a:p>
            <a:pPr marL="1112400" lvl="2" indent="-162000">
              <a:buClr>
                <a:srgbClr val="FF0000"/>
              </a:buClr>
              <a:buFont typeface="Arial"/>
              <a:buChar char="•"/>
            </a:pPr>
            <a:r>
              <a:rPr lang="en-US" dirty="0"/>
              <a:t> </a:t>
            </a:r>
            <a:r>
              <a:rPr lang="en-US" dirty="0" err="1"/>
              <a:t>Endcap</a:t>
            </a:r>
            <a:r>
              <a:rPr lang="en-US" dirty="0"/>
              <a:t> = </a:t>
            </a:r>
            <a:r>
              <a:rPr lang="en-US" dirty="0" smtClean="0"/>
              <a:t>  0.7 </a:t>
            </a:r>
            <a:r>
              <a:rPr lang="en-US" dirty="0" err="1"/>
              <a:t>TeV</a:t>
            </a:r>
            <a:r>
              <a:rPr lang="en-US" dirty="0"/>
              <a:t>    </a:t>
            </a:r>
            <a:r>
              <a:rPr lang="en-US" dirty="0" smtClean="0"/>
              <a:t> (36k)</a:t>
            </a:r>
          </a:p>
          <a:p>
            <a:pPr marL="950400" lvl="2">
              <a:buClr>
                <a:srgbClr val="FF0000"/>
              </a:buClr>
            </a:pP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HCAL</a:t>
            </a:r>
            <a:endParaRPr lang="en-US" dirty="0"/>
          </a:p>
          <a:p>
            <a:pPr marL="1076400" lvl="2" indent="-126000">
              <a:buClr>
                <a:srgbClr val="FF0000"/>
              </a:buClr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>
                <a:solidFill>
                  <a:srgbClr val="000000"/>
                </a:solidFill>
              </a:rPr>
              <a:t>Total     </a:t>
            </a:r>
            <a:r>
              <a:rPr lang="en-US" dirty="0">
                <a:solidFill>
                  <a:srgbClr val="000000"/>
                </a:solidFill>
              </a:rPr>
              <a:t>=  </a:t>
            </a:r>
            <a:r>
              <a:rPr lang="en-US" dirty="0" smtClean="0">
                <a:solidFill>
                  <a:srgbClr val="000000"/>
                </a:solidFill>
              </a:rPr>
              <a:t>10.8 </a:t>
            </a:r>
            <a:r>
              <a:rPr lang="en-US" dirty="0" err="1">
                <a:solidFill>
                  <a:srgbClr val="000000"/>
                </a:solidFill>
              </a:rPr>
              <a:t>TeV</a:t>
            </a:r>
            <a:r>
              <a:rPr lang="en-US" dirty="0">
                <a:solidFill>
                  <a:srgbClr val="000000"/>
                </a:solidFill>
              </a:rPr>
              <a:t>     </a:t>
            </a:r>
            <a:r>
              <a:rPr lang="en-US" dirty="0" smtClean="0">
                <a:solidFill>
                  <a:srgbClr val="000000"/>
                </a:solidFill>
              </a:rPr>
              <a:t>(128k </a:t>
            </a:r>
            <a:r>
              <a:rPr lang="en-US" dirty="0">
                <a:solidFill>
                  <a:srgbClr val="000000"/>
                </a:solidFill>
              </a:rPr>
              <a:t>hits)       </a:t>
            </a:r>
          </a:p>
          <a:p>
            <a:pPr marL="1076400" lvl="2" indent="-126000">
              <a:buClr>
                <a:srgbClr val="FF0000"/>
              </a:buClr>
              <a:buFont typeface="Arial"/>
              <a:buChar char="•"/>
            </a:pPr>
            <a:r>
              <a:rPr lang="en-US" dirty="0" smtClean="0"/>
              <a:t> Barrel   </a:t>
            </a:r>
            <a:r>
              <a:rPr lang="en-US" dirty="0"/>
              <a:t>=  </a:t>
            </a:r>
            <a:r>
              <a:rPr lang="en-US" dirty="0" smtClean="0"/>
              <a:t>  </a:t>
            </a:r>
            <a:r>
              <a:rPr lang="en-US" dirty="0"/>
              <a:t>5</a:t>
            </a:r>
            <a:r>
              <a:rPr lang="en-US" dirty="0" smtClean="0"/>
              <a:t>.3 </a:t>
            </a:r>
            <a:r>
              <a:rPr lang="en-US" dirty="0" err="1"/>
              <a:t>TeV</a:t>
            </a:r>
            <a:r>
              <a:rPr lang="en-US" dirty="0"/>
              <a:t>     </a:t>
            </a:r>
            <a:r>
              <a:rPr lang="en-US" dirty="0" smtClean="0"/>
              <a:t>(32k) </a:t>
            </a:r>
            <a:endParaRPr lang="en-US" dirty="0"/>
          </a:p>
          <a:p>
            <a:pPr marL="1076400" lvl="2" indent="-126000">
              <a:buClr>
                <a:srgbClr val="FF0000"/>
              </a:buClr>
              <a:buFont typeface="Arial"/>
              <a:buChar char="•"/>
            </a:pPr>
            <a:r>
              <a:rPr lang="en-US" dirty="0"/>
              <a:t> </a:t>
            </a:r>
            <a:r>
              <a:rPr lang="en-US" dirty="0" err="1" smtClean="0"/>
              <a:t>Endcap</a:t>
            </a:r>
            <a:r>
              <a:rPr lang="en-US" dirty="0" smtClean="0"/>
              <a:t> </a:t>
            </a:r>
            <a:r>
              <a:rPr lang="en-US" dirty="0"/>
              <a:t>=  </a:t>
            </a:r>
            <a:r>
              <a:rPr lang="en-US" dirty="0" smtClean="0"/>
              <a:t> 5.5 </a:t>
            </a:r>
            <a:r>
              <a:rPr lang="en-US" dirty="0" err="1"/>
              <a:t>TeV</a:t>
            </a:r>
            <a:r>
              <a:rPr lang="en-US" dirty="0"/>
              <a:t>    </a:t>
            </a:r>
            <a:r>
              <a:rPr lang="en-US" dirty="0" smtClean="0"/>
              <a:t> (96k)</a:t>
            </a:r>
            <a:endParaRPr lang="en-US" dirty="0"/>
          </a:p>
          <a:p>
            <a:pPr lvl="2">
              <a:buClr>
                <a:srgbClr val="008000"/>
              </a:buClr>
              <a:buFont typeface="Wingdings" charset="2"/>
              <a:buChar char="§"/>
            </a:pP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6544" y="6531754"/>
            <a:ext cx="2308225" cy="352425"/>
          </a:xfrm>
        </p:spPr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59857" y="6530135"/>
            <a:ext cx="4037359" cy="287338"/>
          </a:xfrm>
        </p:spPr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39038" y="6517466"/>
            <a:ext cx="2309812" cy="474663"/>
          </a:xfrm>
        </p:spPr>
        <p:txBody>
          <a:bodyPr/>
          <a:lstStyle/>
          <a:p>
            <a:fld id="{1A5B82F1-6BDA-2E45-9CC3-908D44C40997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10" name="Text Box 160"/>
          <p:cNvSpPr txBox="1">
            <a:spLocks noChangeArrowheads="1"/>
          </p:cNvSpPr>
          <p:nvPr/>
        </p:nvSpPr>
        <p:spPr bwMode="auto">
          <a:xfrm>
            <a:off x="370228" y="1061735"/>
            <a:ext cx="5493812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Most work for CDR concentrated on impact of  </a:t>
            </a:r>
          </a:p>
          <a:p>
            <a:pPr marL="453600" lvl="1">
              <a:spcAft>
                <a:spcPts val="6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000090"/>
                </a:solidFill>
              </a:rPr>
              <a:t> also looked at beam halo </a:t>
            </a:r>
            <a:r>
              <a:rPr lang="en-GB" dirty="0" err="1" smtClean="0">
                <a:solidFill>
                  <a:srgbClr val="000090"/>
                </a:solidFill>
              </a:rPr>
              <a:t>muons</a:t>
            </a:r>
            <a:r>
              <a:rPr lang="en-GB" dirty="0" smtClean="0">
                <a:solidFill>
                  <a:srgbClr val="000090"/>
                </a:solidFill>
              </a:rPr>
              <a:t> 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45088" y="1043444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/>
              <a:t> </a:t>
            </a:r>
            <a:r>
              <a:rPr lang="en-GB" dirty="0">
                <a:solidFill>
                  <a:schemeClr val="tx1"/>
                </a:solidFill>
              </a:rPr>
              <a:t>→ hadrons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29264" y="4623519"/>
            <a:ext cx="1172116" cy="46166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09184" y="4005064"/>
            <a:ext cx="27278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For this very conservative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level of background: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390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75" y="3066603"/>
            <a:ext cx="7489825" cy="506413"/>
          </a:xfrm>
        </p:spPr>
        <p:txBody>
          <a:bodyPr/>
          <a:lstStyle/>
          <a:p>
            <a:r>
              <a:rPr lang="en-US" dirty="0" smtClean="0"/>
              <a:t>Simulation and Reconstruction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0330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amHaloSpoilers10ns50ns_5BX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" t="309"/>
          <a:stretch/>
        </p:blipFill>
        <p:spPr>
          <a:xfrm>
            <a:off x="128464" y="3058144"/>
            <a:ext cx="2952328" cy="1985400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247651" y="980728"/>
            <a:ext cx="89178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Three steps of background reduction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Initial reconstruction window of 10 ns (</a:t>
            </a:r>
            <a:r>
              <a:rPr lang="en-US" sz="2000" dirty="0" smtClean="0">
                <a:solidFill>
                  <a:srgbClr val="FF0000"/>
                </a:solidFill>
              </a:rPr>
              <a:t>50 ns </a:t>
            </a:r>
            <a:r>
              <a:rPr lang="en-US" sz="2000" dirty="0" smtClean="0"/>
              <a:t>in HCAL barrel)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Timing cuts at cluster level (</a:t>
            </a:r>
            <a:r>
              <a:rPr lang="en-US" sz="2000" b="0" dirty="0" err="1" smtClean="0">
                <a:solidFill>
                  <a:schemeClr val="tx1"/>
                </a:solidFill>
              </a:rPr>
              <a:t>TightPFOSelection</a:t>
            </a:r>
            <a:r>
              <a:rPr lang="en-US" sz="2000" dirty="0" smtClean="0"/>
              <a:t>)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Build in beam halo </a:t>
            </a:r>
            <a:r>
              <a:rPr lang="en-US" sz="2000" dirty="0" err="1" smtClean="0"/>
              <a:t>muon</a:t>
            </a:r>
            <a:r>
              <a:rPr lang="en-US" sz="2000" dirty="0" smtClean="0"/>
              <a:t> rejection into </a:t>
            </a:r>
            <a:r>
              <a:rPr lang="en-US" sz="2000" dirty="0" smtClean="0">
                <a:solidFill>
                  <a:srgbClr val="FF0000"/>
                </a:solidFill>
              </a:rPr>
              <a:t>particle flow </a:t>
            </a:r>
            <a:r>
              <a:rPr lang="en-US" sz="2000" dirty="0" smtClean="0"/>
              <a:t>reconstruction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74841" y="2308810"/>
            <a:ext cx="71096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For </a:t>
            </a:r>
            <a:r>
              <a:rPr lang="en-US" sz="2000" dirty="0" smtClean="0">
                <a:solidFill>
                  <a:srgbClr val="FF0000"/>
                </a:solidFill>
              </a:rPr>
              <a:t>very conservative </a:t>
            </a:r>
            <a:r>
              <a:rPr lang="en-US" sz="2000" dirty="0" smtClean="0"/>
              <a:t>assumption of 5 </a:t>
            </a:r>
            <a:r>
              <a:rPr lang="en-US" sz="2000" dirty="0" err="1" smtClean="0"/>
              <a:t>muons</a:t>
            </a:r>
            <a:r>
              <a:rPr lang="en-US" sz="2000" dirty="0" smtClean="0"/>
              <a:t> per BX </a:t>
            </a:r>
            <a:endParaRPr lang="en-US" sz="2000" baseline="-25000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5628" y="5085184"/>
            <a:ext cx="124906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.2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Mitigation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66544" y="6531754"/>
            <a:ext cx="2308225" cy="352425"/>
          </a:xfrm>
        </p:spPr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59857" y="6530135"/>
            <a:ext cx="4037359" cy="287338"/>
          </a:xfrm>
        </p:spPr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39038" y="6517466"/>
            <a:ext cx="2309812" cy="474663"/>
          </a:xfrm>
        </p:spPr>
        <p:txBody>
          <a:bodyPr/>
          <a:lstStyle/>
          <a:p>
            <a:fld id="{1A5B82F1-6BDA-2E45-9CC3-908D44C40997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19" name="Picture 18" descr="BeamHaloSpoilersPfoSelection_5BX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24" y="3037924"/>
            <a:ext cx="3217702" cy="20472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304928" y="5085184"/>
            <a:ext cx="141577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420 </a:t>
            </a:r>
            <a:r>
              <a:rPr lang="en-US" sz="2400" dirty="0" err="1">
                <a:solidFill>
                  <a:srgbClr val="FF0000"/>
                </a:solidFill>
              </a:rPr>
              <a:t>G</a:t>
            </a:r>
            <a:r>
              <a:rPr lang="en-US" sz="2400" dirty="0" err="1" smtClean="0">
                <a:solidFill>
                  <a:srgbClr val="FF0000"/>
                </a:solidFill>
              </a:rPr>
              <a:t>eV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1" name="Picture 20" descr="BeamHaloSpoilersMuonRemovalPfoSelection_5BX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" r="6055"/>
          <a:stretch/>
        </p:blipFill>
        <p:spPr>
          <a:xfrm>
            <a:off x="6681192" y="3037924"/>
            <a:ext cx="3199328" cy="20472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749212" y="5085184"/>
            <a:ext cx="123623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0 </a:t>
            </a:r>
            <a:r>
              <a:rPr lang="en-US" sz="2400" dirty="0" err="1">
                <a:solidFill>
                  <a:srgbClr val="FF0000"/>
                </a:solidFill>
              </a:rPr>
              <a:t>G</a:t>
            </a:r>
            <a:r>
              <a:rPr lang="en-US" sz="2400" dirty="0" err="1" smtClean="0">
                <a:solidFill>
                  <a:srgbClr val="FF0000"/>
                </a:solidFill>
              </a:rPr>
              <a:t>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3099696" y="4005064"/>
            <a:ext cx="341136" cy="12009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6484072" y="4005064"/>
            <a:ext cx="341136" cy="12009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012" y="2780928"/>
            <a:ext cx="1701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</a:rPr>
              <a:t>Readout window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16896" y="2780928"/>
            <a:ext cx="1899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err="1" smtClean="0">
                <a:solidFill>
                  <a:schemeClr val="tx1"/>
                </a:solidFill>
              </a:rPr>
              <a:t>TightPFOSelection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09160" y="2780928"/>
            <a:ext cx="2152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</a:rPr>
              <a:t>+ dedicated </a:t>
            </a:r>
            <a:r>
              <a:rPr lang="en-US" sz="1600" b="0" dirty="0" err="1" smtClean="0">
                <a:solidFill>
                  <a:schemeClr val="tx1"/>
                </a:solidFill>
              </a:rPr>
              <a:t>reco</a:t>
            </a:r>
            <a:r>
              <a:rPr lang="en-US" sz="1600" b="0" dirty="0" smtClean="0">
                <a:solidFill>
                  <a:schemeClr val="tx1"/>
                </a:solidFill>
              </a:rPr>
              <a:t>. Alg.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272480" y="5877272"/>
            <a:ext cx="96616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/>
              <a:t> </a:t>
            </a:r>
            <a:r>
              <a:rPr lang="en-US" sz="2000" dirty="0" smtClean="0"/>
              <a:t>Background rejection very effective: due to </a:t>
            </a:r>
            <a:r>
              <a:rPr lang="en-US" sz="2000" dirty="0" smtClean="0">
                <a:solidFill>
                  <a:srgbClr val="FF0000"/>
                </a:solidFill>
              </a:rPr>
              <a:t>high granularity </a:t>
            </a:r>
            <a:r>
              <a:rPr lang="en-US" sz="2000" dirty="0" smtClean="0">
                <a:solidFill>
                  <a:srgbClr val="000090"/>
                </a:solidFill>
              </a:rPr>
              <a:t>of calorimeters </a:t>
            </a:r>
            <a:endParaRPr lang="en-US" sz="2000" baseline="-250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777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eamHaloMuonWW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75" r="17091" b="2264"/>
          <a:stretch/>
        </p:blipFill>
        <p:spPr>
          <a:xfrm>
            <a:off x="474786" y="3212976"/>
            <a:ext cx="4046166" cy="2705495"/>
          </a:xfrm>
          <a:prstGeom prst="rect">
            <a:avLst/>
          </a:prstGeom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47650" y="932527"/>
            <a:ext cx="655820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Tested in by looking at W reconstruction in  </a:t>
            </a:r>
            <a:endParaRPr lang="en-US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 Sample of 500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hadronic</a:t>
            </a:r>
            <a:r>
              <a:rPr lang="en-US" dirty="0" smtClean="0"/>
              <a:t> W decays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Again very conservative assumptions (5 </a:t>
            </a:r>
            <a:r>
              <a:rPr lang="en-US" dirty="0" err="1" smtClean="0"/>
              <a:t>muons</a:t>
            </a:r>
            <a:r>
              <a:rPr lang="en-US" dirty="0" smtClean="0"/>
              <a:t>/BX)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285875" y="188182"/>
            <a:ext cx="7489825" cy="506413"/>
          </a:xfrm>
        </p:spPr>
        <p:txBody>
          <a:bodyPr/>
          <a:lstStyle/>
          <a:p>
            <a:r>
              <a:rPr lang="en-US" smtClean="0"/>
              <a:t> </a:t>
            </a:r>
            <a:r>
              <a:rPr lang="en-US" sz="4400" dirty="0" smtClean="0"/>
              <a:t>Impact on Physics</a:t>
            </a:r>
            <a:endParaRPr lang="en-US" sz="440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66544" y="6531754"/>
            <a:ext cx="2308225" cy="352425"/>
          </a:xfrm>
        </p:spPr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59857" y="6530135"/>
            <a:ext cx="4037359" cy="287338"/>
          </a:xfrm>
        </p:spPr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39038" y="6517466"/>
            <a:ext cx="2309812" cy="474663"/>
          </a:xfrm>
        </p:spPr>
        <p:txBody>
          <a:bodyPr/>
          <a:lstStyle/>
          <a:p>
            <a:fld id="{1A5B82F1-6BDA-2E45-9CC3-908D44C40997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16" name="Picture 15" descr="BHWWCC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7" t="15350" r="4834" b="9361"/>
          <a:stretch/>
        </p:blipFill>
        <p:spPr>
          <a:xfrm>
            <a:off x="5328445" y="3212976"/>
            <a:ext cx="4017043" cy="2705495"/>
          </a:xfrm>
          <a:prstGeom prst="rect">
            <a:avLst/>
          </a:prstGeom>
        </p:spPr>
      </p:pic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247650" y="1807656"/>
            <a:ext cx="925125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Two effects observed</a:t>
            </a:r>
            <a:endParaRPr lang="en-US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 Extra energy from clusters from beam halo </a:t>
            </a:r>
            <a:r>
              <a:rPr lang="en-US" dirty="0" err="1" smtClean="0"/>
              <a:t>muons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tx1"/>
                </a:solidFill>
              </a:rPr>
              <a:t>30 </a:t>
            </a:r>
            <a:r>
              <a:rPr lang="en-US" dirty="0" err="1" smtClean="0">
                <a:solidFill>
                  <a:schemeClr val="tx1"/>
                </a:solidFill>
              </a:rPr>
              <a:t>GeV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/>
              <a:t>  </a:t>
            </a:r>
            <a:r>
              <a:rPr lang="en-US" dirty="0" smtClean="0"/>
              <a:t>Energy of reconstructed jets also biased “pick” up hits from </a:t>
            </a:r>
            <a:r>
              <a:rPr lang="en-US" dirty="0" err="1" smtClean="0"/>
              <a:t>muons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00"/>
                </a:solidFill>
              </a:rPr>
              <a:t>30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40" y="1014760"/>
            <a:ext cx="1625600" cy="254000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 bwMode="auto">
          <a:xfrm>
            <a:off x="4664968" y="4509120"/>
            <a:ext cx="341136" cy="120090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2640" y="2946430"/>
            <a:ext cx="1701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</a:rPr>
              <a:t>Readout window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45088" y="2946430"/>
            <a:ext cx="2976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err="1" smtClean="0">
                <a:solidFill>
                  <a:schemeClr val="tx1"/>
                </a:solidFill>
              </a:rPr>
              <a:t>TightPFOSelection</a:t>
            </a:r>
            <a:r>
              <a:rPr lang="en-US" sz="1600" b="0" dirty="0" smtClean="0">
                <a:solidFill>
                  <a:schemeClr val="tx1"/>
                </a:solidFill>
              </a:rPr>
              <a:t> + </a:t>
            </a:r>
            <a:r>
              <a:rPr lang="en-US" sz="1600" b="0" dirty="0" err="1" smtClean="0">
                <a:solidFill>
                  <a:schemeClr val="tx1"/>
                </a:solidFill>
              </a:rPr>
              <a:t>reco</a:t>
            </a:r>
            <a:r>
              <a:rPr lang="en-US" sz="1600" b="0" dirty="0" smtClean="0">
                <a:solidFill>
                  <a:schemeClr val="tx1"/>
                </a:solidFill>
              </a:rPr>
              <a:t>. alg.</a:t>
            </a:r>
            <a:endParaRPr lang="en-US" sz="1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806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285875" y="186283"/>
            <a:ext cx="7489825" cy="506413"/>
          </a:xfrm>
        </p:spPr>
        <p:txBody>
          <a:bodyPr/>
          <a:lstStyle/>
          <a:p>
            <a:r>
              <a:rPr lang="en-US" sz="3600" dirty="0" smtClean="0"/>
              <a:t>Impact on W Reconstruction</a:t>
            </a:r>
            <a:endParaRPr lang="en-US" sz="3600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>
          <a:xfrm>
            <a:off x="66544" y="6531754"/>
            <a:ext cx="2308225" cy="352425"/>
          </a:xfrm>
        </p:spPr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59857" y="6530135"/>
            <a:ext cx="4037359" cy="287338"/>
          </a:xfrm>
        </p:spPr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39038" y="6517466"/>
            <a:ext cx="2309812" cy="474663"/>
          </a:xfrm>
        </p:spPr>
        <p:txBody>
          <a:bodyPr/>
          <a:lstStyle/>
          <a:p>
            <a:fld id="{1A5B82F1-6BDA-2E45-9CC3-908D44C40997}" type="slidenum">
              <a:rPr lang="en-GB" smtClean="0"/>
              <a:pPr/>
              <a:t>32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5552" y="2492896"/>
            <a:ext cx="9849544" cy="3178775"/>
            <a:chOff x="56456" y="2708920"/>
            <a:chExt cx="9849544" cy="3178775"/>
          </a:xfrm>
        </p:grpSpPr>
        <p:pic>
          <p:nvPicPr>
            <p:cNvPr id="8" name="Picture 7" descr="WW1000_no_vs_muon1.gi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57" r="2225" b="4308"/>
            <a:stretch/>
          </p:blipFill>
          <p:spPr>
            <a:xfrm>
              <a:off x="6648515" y="3152894"/>
              <a:ext cx="3257485" cy="2672846"/>
            </a:xfrm>
            <a:prstGeom prst="rect">
              <a:avLst/>
            </a:prstGeom>
          </p:spPr>
        </p:pic>
        <p:pic>
          <p:nvPicPr>
            <p:cNvPr id="9" name="Picture 8" descr="WW1000_no_vs_muon5.gi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81" r="2538" b="2747"/>
            <a:stretch/>
          </p:blipFill>
          <p:spPr>
            <a:xfrm>
              <a:off x="3286533" y="3140968"/>
              <a:ext cx="3322651" cy="274672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17378" y="2708920"/>
              <a:ext cx="187172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</a:rPr>
                <a:t>muon</a:t>
              </a:r>
              <a:r>
                <a:rPr lang="en-US" sz="1600" dirty="0" smtClean="0">
                  <a:solidFill>
                    <a:srgbClr val="000000"/>
                  </a:solidFill>
                </a:rPr>
                <a:t> halo (5/BX)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pic>
          <p:nvPicPr>
            <p:cNvPr id="21" name="Picture 20" descr="WW1000_no_vs_overlay.gi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30" r="1972" b="2590"/>
            <a:stretch/>
          </p:blipFill>
          <p:spPr>
            <a:xfrm>
              <a:off x="56456" y="3154612"/>
              <a:ext cx="3312368" cy="272266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136576" y="2708920"/>
              <a:ext cx="17107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err="1">
                  <a:solidFill>
                    <a:schemeClr val="tx1"/>
                  </a:solidFill>
                  <a:latin typeface="Symbol" charset="2"/>
                  <a:cs typeface="Symbol" charset="2"/>
                </a:rPr>
                <a:t>gg</a:t>
              </a:r>
              <a:r>
                <a:rPr lang="en-GB" dirty="0">
                  <a:solidFill>
                    <a:schemeClr val="tx1"/>
                  </a:solidFill>
                </a:rPr>
                <a:t> </a:t>
              </a:r>
              <a:r>
                <a:rPr lang="en-GB" dirty="0"/>
                <a:t> </a:t>
              </a:r>
              <a:r>
                <a:rPr lang="en-GB" dirty="0">
                  <a:solidFill>
                    <a:schemeClr val="tx1"/>
                  </a:solidFill>
                </a:rPr>
                <a:t>→ hadrons 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73762" y="2708920"/>
              <a:ext cx="187172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0000"/>
                  </a:solidFill>
                </a:rPr>
                <a:t>muon</a:t>
              </a:r>
              <a:r>
                <a:rPr lang="en-US" sz="1600" dirty="0" smtClean="0">
                  <a:solidFill>
                    <a:srgbClr val="000000"/>
                  </a:solidFill>
                </a:rPr>
                <a:t> halo (1/BX)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247651" y="980728"/>
            <a:ext cx="449353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Compare W mass reconstruction</a:t>
            </a:r>
            <a:endParaRPr lang="en-US" sz="2000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no background</a:t>
            </a:r>
            <a:endParaRPr lang="en-US" sz="1400" dirty="0" smtClean="0">
              <a:solidFill>
                <a:srgbClr val="000000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  <a:latin typeface="Symbol" charset="2"/>
                <a:cs typeface="Symbol" charset="2"/>
              </a:rPr>
              <a:t>gg</a:t>
            </a:r>
            <a:r>
              <a:rPr lang="en-GB" sz="1600" dirty="0">
                <a:solidFill>
                  <a:srgbClr val="000000"/>
                </a:solidFill>
              </a:rPr>
              <a:t>  → hadrons </a:t>
            </a:r>
            <a:endParaRPr lang="en-US" sz="1600" dirty="0">
              <a:solidFill>
                <a:srgbClr val="000000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 5 </a:t>
            </a:r>
            <a:r>
              <a:rPr lang="en-US" sz="1600" dirty="0" err="1" smtClean="0">
                <a:solidFill>
                  <a:srgbClr val="000000"/>
                </a:solidFill>
              </a:rPr>
              <a:t>muons</a:t>
            </a:r>
            <a:r>
              <a:rPr lang="en-US" sz="1600" dirty="0" smtClean="0">
                <a:solidFill>
                  <a:srgbClr val="000000"/>
                </a:solidFill>
              </a:rPr>
              <a:t> per BX  </a:t>
            </a:r>
            <a:r>
              <a:rPr lang="en-US" sz="1600" dirty="0" smtClean="0">
                <a:solidFill>
                  <a:srgbClr val="FF0000"/>
                </a:solidFill>
              </a:rPr>
              <a:t>(very conservative)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1 </a:t>
            </a:r>
            <a:r>
              <a:rPr lang="en-US" sz="1600" dirty="0" err="1" smtClean="0">
                <a:solidFill>
                  <a:srgbClr val="000000"/>
                </a:solidFill>
              </a:rPr>
              <a:t>muon</a:t>
            </a:r>
            <a:r>
              <a:rPr lang="en-US" sz="1600" dirty="0" smtClean="0">
                <a:solidFill>
                  <a:srgbClr val="000000"/>
                </a:solidFill>
              </a:rPr>
              <a:t> per BX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 (conservative</a:t>
            </a:r>
            <a:r>
              <a:rPr lang="en-US" sz="1600" dirty="0">
                <a:solidFill>
                  <a:srgbClr val="FF0000"/>
                </a:solidFill>
              </a:rPr>
              <a:t>)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3" name="Right Brace 2"/>
          <p:cNvSpPr/>
          <p:nvPr/>
        </p:nvSpPr>
        <p:spPr bwMode="auto">
          <a:xfrm>
            <a:off x="4592960" y="1844824"/>
            <a:ext cx="216024" cy="504056"/>
          </a:xfrm>
          <a:prstGeom prst="rightBrace">
            <a:avLst>
              <a:gd name="adj1" fmla="val 35892"/>
              <a:gd name="adj2" fmla="val 50000"/>
            </a:avLst>
          </a:prstGeom>
          <a:noFill/>
          <a:ln w="222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80992" y="1938318"/>
            <a:ext cx="4650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Worst case as pattern recognition not optimal</a:t>
            </a:r>
            <a:endParaRPr lang="en-US" sz="1600" dirty="0"/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200472" y="5733256"/>
            <a:ext cx="8122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Conclude: a beam halo </a:t>
            </a:r>
            <a:r>
              <a:rPr lang="en-US" dirty="0" err="1" smtClean="0"/>
              <a:t>muon</a:t>
            </a:r>
            <a:r>
              <a:rPr lang="en-US" dirty="0" smtClean="0"/>
              <a:t> background of 1 </a:t>
            </a:r>
            <a:r>
              <a:rPr lang="en-US" dirty="0" err="1" smtClean="0"/>
              <a:t>muon</a:t>
            </a:r>
            <a:r>
              <a:rPr lang="en-US" dirty="0" smtClean="0"/>
              <a:t>/BX is acceptable</a:t>
            </a:r>
            <a:endParaRPr lang="en-US" baseline="-25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Machine background likely to be much lower than this</a:t>
            </a:r>
          </a:p>
        </p:txBody>
      </p:sp>
    </p:spTree>
    <p:extLst>
      <p:ext uri="{BB962C8B-B14F-4D97-AF65-F5344CB8AC3E}">
        <p14:creationId xmlns:p14="http://schemas.microsoft.com/office/powerpoint/2010/main" val="4953035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620022" y="1684546"/>
            <a:ext cx="8509442" cy="199028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200" dirty="0">
                <a:solidFill>
                  <a:schemeClr val="tx1"/>
                </a:solidFill>
              </a:rPr>
              <a:t> </a:t>
            </a:r>
            <a:r>
              <a:rPr lang="en-GB" sz="2200" dirty="0" smtClean="0">
                <a:solidFill>
                  <a:schemeClr val="tx1"/>
                </a:solidFill>
              </a:rPr>
              <a:t>Understanding of impact of background studied in detail</a:t>
            </a:r>
            <a:endParaRPr lang="en-GB" sz="2200" dirty="0" smtClean="0">
              <a:solidFill>
                <a:srgbClr val="000090"/>
              </a:solidFill>
            </a:endParaRPr>
          </a:p>
          <a:p>
            <a:pPr lvl="1">
              <a:spcAft>
                <a:spcPts val="400"/>
              </a:spcAft>
              <a:buClr>
                <a:srgbClr val="A50021"/>
              </a:buClr>
              <a:buFontTx/>
              <a:buChar char="•"/>
            </a:pPr>
            <a:r>
              <a:rPr lang="en-GB" sz="2200" dirty="0" smtClean="0">
                <a:solidFill>
                  <a:srgbClr val="000090"/>
                </a:solidFill>
              </a:rPr>
              <a:t> Full GEANT 4 simulation + full reconstruction</a:t>
            </a:r>
          </a:p>
          <a:p>
            <a:pPr lvl="1">
              <a:spcAft>
                <a:spcPts val="400"/>
              </a:spcAft>
              <a:buClr>
                <a:srgbClr val="A50021"/>
              </a:buClr>
              <a:buFontTx/>
              <a:buChar char="•"/>
            </a:pPr>
            <a:r>
              <a:rPr lang="en-GB" sz="2200" dirty="0" smtClean="0">
                <a:solidFill>
                  <a:srgbClr val="000090"/>
                </a:solidFill>
              </a:rPr>
              <a:t> Developed strategy to mitigate effects of background</a:t>
            </a:r>
          </a:p>
          <a:p>
            <a:pPr marL="896400" lvl="2" indent="-54000">
              <a:spcAft>
                <a:spcPts val="400"/>
              </a:spcAft>
              <a:buClr>
                <a:srgbClr val="008000"/>
              </a:buClr>
              <a:buFont typeface="Wingdings" charset="2"/>
              <a:buChar char="§"/>
            </a:pPr>
            <a:r>
              <a:rPr lang="en-GB" sz="2200" dirty="0">
                <a:solidFill>
                  <a:srgbClr val="000090"/>
                </a:solidFill>
              </a:rPr>
              <a:t> </a:t>
            </a:r>
            <a:r>
              <a:rPr lang="en-GB" sz="2200" dirty="0" smtClean="0">
                <a:solidFill>
                  <a:srgbClr val="000090"/>
                </a:solidFill>
              </a:rPr>
              <a:t>requires </a:t>
            </a:r>
            <a:r>
              <a:rPr lang="en-GB" sz="2200" dirty="0" smtClean="0">
                <a:solidFill>
                  <a:srgbClr val="FF0000"/>
                </a:solidFill>
              </a:rPr>
              <a:t>high granularity </a:t>
            </a:r>
            <a:r>
              <a:rPr lang="en-GB" sz="2200" dirty="0" smtClean="0">
                <a:solidFill>
                  <a:srgbClr val="000090"/>
                </a:solidFill>
              </a:rPr>
              <a:t>in space and time</a:t>
            </a:r>
          </a:p>
          <a:p>
            <a:pPr lvl="1">
              <a:spcAft>
                <a:spcPts val="400"/>
              </a:spcAft>
              <a:buClr>
                <a:srgbClr val="A50021"/>
              </a:buClr>
              <a:buFontTx/>
              <a:buChar char="•"/>
            </a:pPr>
            <a:r>
              <a:rPr lang="en-GB" sz="2200" dirty="0">
                <a:solidFill>
                  <a:srgbClr val="000090"/>
                </a:solidFill>
              </a:rPr>
              <a:t> </a:t>
            </a:r>
            <a:r>
              <a:rPr lang="en-GB" sz="2200" dirty="0" smtClean="0">
                <a:solidFill>
                  <a:srgbClr val="000090"/>
                </a:solidFill>
              </a:rPr>
              <a:t>Defines detector </a:t>
            </a:r>
            <a:r>
              <a:rPr lang="en-GB" sz="2200" dirty="0" smtClean="0">
                <a:solidFill>
                  <a:srgbClr val="FF0000"/>
                </a:solidFill>
              </a:rPr>
              <a:t>timing</a:t>
            </a:r>
            <a:r>
              <a:rPr lang="en-GB" sz="2200" dirty="0" smtClean="0">
                <a:solidFill>
                  <a:srgbClr val="000090"/>
                </a:solidFill>
              </a:rPr>
              <a:t> requirements - guide future R&amp;D  </a:t>
            </a:r>
            <a:endParaRPr lang="en-GB" sz="2200" dirty="0">
              <a:solidFill>
                <a:srgbClr val="00009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32520" y="4077072"/>
            <a:ext cx="8496944" cy="160043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buClr>
                <a:srgbClr val="FF0000"/>
              </a:buClr>
              <a:buFont typeface="Wingdings" charset="0"/>
              <a:buChar char="«"/>
            </a:pPr>
            <a:r>
              <a:rPr lang="en-GB" sz="2200" dirty="0">
                <a:solidFill>
                  <a:schemeClr val="tx1"/>
                </a:solidFill>
              </a:rPr>
              <a:t> </a:t>
            </a:r>
            <a:r>
              <a:rPr lang="en-GB" sz="2200" dirty="0" smtClean="0">
                <a:solidFill>
                  <a:schemeClr val="tx1"/>
                </a:solidFill>
              </a:rPr>
              <a:t>I believe we have achieved the initial goal </a:t>
            </a:r>
            <a:endParaRPr lang="en-GB" sz="2200" dirty="0" smtClean="0">
              <a:solidFill>
                <a:srgbClr val="000090"/>
              </a:solidFill>
            </a:endParaRPr>
          </a:p>
          <a:p>
            <a:pPr lvl="1">
              <a:spcAft>
                <a:spcPts val="400"/>
              </a:spcAft>
              <a:buClr>
                <a:srgbClr val="A50021"/>
              </a:buClr>
              <a:buFontTx/>
              <a:buChar char="•"/>
            </a:pPr>
            <a:r>
              <a:rPr lang="en-GB" sz="2200" dirty="0" smtClean="0">
                <a:solidFill>
                  <a:srgbClr val="000090"/>
                </a:solidFill>
              </a:rPr>
              <a:t> Demonstrated ability to perform high precision physics</a:t>
            </a:r>
          </a:p>
          <a:p>
            <a:pPr lvl="1">
              <a:spcAft>
                <a:spcPts val="400"/>
              </a:spcAft>
              <a:buClr>
                <a:srgbClr val="A50021"/>
              </a:buClr>
            </a:pPr>
            <a:r>
              <a:rPr lang="en-GB" sz="2200" dirty="0">
                <a:solidFill>
                  <a:srgbClr val="000090"/>
                </a:solidFill>
              </a:rPr>
              <a:t> </a:t>
            </a:r>
            <a:r>
              <a:rPr lang="en-GB" sz="2200" dirty="0" smtClean="0">
                <a:solidFill>
                  <a:srgbClr val="000090"/>
                </a:solidFill>
              </a:rPr>
              <a:t>    measurements in CLIC machine environment</a:t>
            </a:r>
          </a:p>
          <a:p>
            <a:pPr lvl="1">
              <a:spcAft>
                <a:spcPts val="400"/>
              </a:spcAft>
              <a:buClr>
                <a:srgbClr val="A50021"/>
              </a:buClr>
            </a:pPr>
            <a:r>
              <a:rPr lang="en-GB" sz="2200" dirty="0" smtClean="0">
                <a:solidFill>
                  <a:srgbClr val="000090"/>
                </a:solidFill>
              </a:rPr>
              <a:t>    </a:t>
            </a:r>
            <a:r>
              <a:rPr lang="en-GB" sz="2200" dirty="0" smtClean="0">
                <a:solidFill>
                  <a:schemeClr val="bg1">
                    <a:lumMod val="50000"/>
                  </a:schemeClr>
                </a:solidFill>
              </a:rPr>
              <a:t>[More in Frank Simon’s talk on physics benchmarks] </a:t>
            </a:r>
            <a:endParaRPr lang="en-GB" sz="2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0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Simulation</a:t>
            </a:r>
            <a:endParaRPr lang="en-US" sz="4000" dirty="0"/>
          </a:p>
        </p:txBody>
      </p:sp>
      <p:sp>
        <p:nvSpPr>
          <p:cNvPr id="11" name="Text Box 160"/>
          <p:cNvSpPr txBox="1">
            <a:spLocks noChangeArrowheads="1"/>
          </p:cNvSpPr>
          <p:nvPr/>
        </p:nvSpPr>
        <p:spPr bwMode="auto">
          <a:xfrm>
            <a:off x="344488" y="2887776"/>
            <a:ext cx="84689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For CDR defined </a:t>
            </a:r>
            <a:r>
              <a:rPr lang="en-GB" dirty="0" smtClean="0">
                <a:solidFill>
                  <a:srgbClr val="FF0000"/>
                </a:solidFill>
              </a:rPr>
              <a:t>two GEANT 4 detector models</a:t>
            </a:r>
            <a:r>
              <a:rPr lang="en-GB" dirty="0" smtClean="0"/>
              <a:t>:  </a:t>
            </a:r>
            <a:r>
              <a:rPr lang="en-GB" dirty="0" smtClean="0">
                <a:solidFill>
                  <a:schemeClr val="tx1"/>
                </a:solidFill>
              </a:rPr>
              <a:t>CLIC_ILD</a:t>
            </a:r>
            <a:r>
              <a:rPr lang="en-GB" dirty="0" smtClean="0"/>
              <a:t> and </a:t>
            </a:r>
            <a:r>
              <a:rPr lang="en-GB" dirty="0" err="1" smtClean="0">
                <a:solidFill>
                  <a:srgbClr val="000000"/>
                </a:solidFill>
              </a:rPr>
              <a:t>CLIC_SiD</a:t>
            </a:r>
            <a:endParaRPr lang="en-GB" dirty="0" smtClean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525091"/>
              </p:ext>
            </p:extLst>
          </p:nvPr>
        </p:nvGraphicFramePr>
        <p:xfrm>
          <a:off x="2720673" y="3361536"/>
          <a:ext cx="504056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656184"/>
                <a:gridCol w="1944216"/>
              </a:tblGrid>
              <a:tr h="294881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CLIC_ILD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rgbClr val="000000"/>
                          </a:solidFill>
                        </a:rPr>
                        <a:t>CLIC_SiD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48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Tracker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TPC</a:t>
                      </a:r>
                      <a:r>
                        <a:rPr lang="en-US" sz="1600" dirty="0" smtClean="0"/>
                        <a:t>,  r = 1.8 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Silicon</a:t>
                      </a:r>
                      <a:r>
                        <a:rPr lang="en-US" sz="1600" dirty="0" smtClean="0"/>
                        <a:t>,</a:t>
                      </a:r>
                      <a:r>
                        <a:rPr lang="en-US" sz="1600" baseline="0" dirty="0" smtClean="0"/>
                        <a:t>  r = 1.2 m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48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B-field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T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48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ECAL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SiW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SiW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48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HCAL barrel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600" dirty="0" smtClean="0"/>
                        <a:t>-</a:t>
                      </a:r>
                      <a:r>
                        <a:rPr lang="en-US" sz="1600" dirty="0" err="1" smtClean="0"/>
                        <a:t>Scint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r>
                        <a:rPr lang="en-US" sz="1600" dirty="0" smtClean="0"/>
                        <a:t>-</a:t>
                      </a:r>
                      <a:r>
                        <a:rPr lang="en-US" sz="1600" dirty="0" err="1" smtClean="0"/>
                        <a:t>Scint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48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HCAL </a:t>
                      </a:r>
                      <a:r>
                        <a:rPr lang="en-US" sz="1600" dirty="0" err="1" smtClean="0"/>
                        <a:t>endcap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Steel-</a:t>
                      </a:r>
                      <a:r>
                        <a:rPr lang="en-US" sz="1600" dirty="0" err="1" smtClean="0"/>
                        <a:t>Scint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Steel-</a:t>
                      </a:r>
                      <a:r>
                        <a:rPr lang="en-US" sz="1600" dirty="0" err="1" smtClean="0"/>
                        <a:t>Scint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 Box 160"/>
          <p:cNvSpPr txBox="1">
            <a:spLocks noChangeArrowheads="1"/>
          </p:cNvSpPr>
          <p:nvPr/>
        </p:nvSpPr>
        <p:spPr bwMode="auto">
          <a:xfrm>
            <a:off x="344488" y="980728"/>
            <a:ext cx="8725466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/>
              <a:t> Both </a:t>
            </a:r>
            <a:r>
              <a:rPr lang="en-GB" dirty="0" smtClean="0">
                <a:solidFill>
                  <a:schemeClr val="tx1"/>
                </a:solidFill>
              </a:rPr>
              <a:t>ILD</a:t>
            </a:r>
            <a:r>
              <a:rPr lang="en-GB" dirty="0" smtClean="0"/>
              <a:t> and </a:t>
            </a:r>
            <a:r>
              <a:rPr lang="en-GB" dirty="0" err="1" smtClean="0">
                <a:solidFill>
                  <a:srgbClr val="000000"/>
                </a:solidFill>
              </a:rPr>
              <a:t>SiD</a:t>
            </a:r>
            <a:r>
              <a:rPr lang="en-GB" dirty="0" smtClean="0"/>
              <a:t> have developed full </a:t>
            </a:r>
            <a:r>
              <a:rPr lang="en-GB" dirty="0" smtClean="0">
                <a:solidFill>
                  <a:srgbClr val="FF0000"/>
                </a:solidFill>
              </a:rPr>
              <a:t>GEANT 4 </a:t>
            </a:r>
            <a:r>
              <a:rPr lang="en-GB" dirty="0" smtClean="0">
                <a:solidFill>
                  <a:srgbClr val="000090"/>
                </a:solidFill>
              </a:rPr>
              <a:t>based</a:t>
            </a:r>
            <a:r>
              <a:rPr lang="en-GB" dirty="0" smtClean="0">
                <a:solidFill>
                  <a:srgbClr val="FF0000"/>
                </a:solidFill>
              </a:rPr>
              <a:t> detector simulations:</a:t>
            </a: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Mokka</a:t>
            </a:r>
            <a:r>
              <a:rPr lang="en-GB" dirty="0" smtClean="0">
                <a:solidFill>
                  <a:schemeClr val="tx1"/>
                </a:solidFill>
              </a:rPr>
              <a:t> (ILD) : </a:t>
            </a:r>
            <a:r>
              <a:rPr lang="en-GB" dirty="0" smtClean="0">
                <a:solidFill>
                  <a:srgbClr val="000090"/>
                </a:solidFill>
              </a:rPr>
              <a:t>already quite detailed, e.g. realistic gaps between detector</a:t>
            </a:r>
          </a:p>
          <a:p>
            <a:pPr marL="432000" lvl="1">
              <a:buClr>
                <a:srgbClr val="008000"/>
              </a:buClr>
            </a:pPr>
            <a:r>
              <a:rPr lang="en-GB" dirty="0" smtClean="0">
                <a:solidFill>
                  <a:srgbClr val="000090"/>
                </a:solidFill>
              </a:rPr>
              <a:t>                            elements for support/services</a:t>
            </a: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SLIC (</a:t>
            </a:r>
            <a:r>
              <a:rPr lang="en-GB" dirty="0" err="1" smtClean="0">
                <a:solidFill>
                  <a:srgbClr val="000000"/>
                </a:solidFill>
              </a:rPr>
              <a:t>SiD</a:t>
            </a:r>
            <a:r>
              <a:rPr lang="en-GB" dirty="0" smtClean="0">
                <a:solidFill>
                  <a:srgbClr val="000000"/>
                </a:solidFill>
              </a:rPr>
              <a:t>): </a:t>
            </a:r>
            <a:r>
              <a:rPr lang="en-GB" dirty="0" smtClean="0">
                <a:solidFill>
                  <a:srgbClr val="000090"/>
                </a:solidFill>
              </a:rPr>
              <a:t>fairly detailed and very flexible</a:t>
            </a:r>
          </a:p>
          <a:p>
            <a:pPr marL="432000" lvl="1">
              <a:buClr>
                <a:srgbClr val="008000"/>
              </a:buClr>
            </a:pPr>
            <a:endParaRPr lang="en-GB" dirty="0">
              <a:solidFill>
                <a:srgbClr val="000090"/>
              </a:solidFill>
            </a:endParaRP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>
                <a:solidFill>
                  <a:srgbClr val="000090"/>
                </a:solidFill>
              </a:rPr>
              <a:t> Extensively validated/used for the ILD and </a:t>
            </a:r>
            <a:r>
              <a:rPr lang="en-GB" dirty="0" err="1" smtClean="0">
                <a:solidFill>
                  <a:srgbClr val="000090"/>
                </a:solidFill>
              </a:rPr>
              <a:t>SiD</a:t>
            </a:r>
            <a:r>
              <a:rPr lang="en-GB" dirty="0" smtClean="0">
                <a:solidFill>
                  <a:srgbClr val="000090"/>
                </a:solidFill>
              </a:rPr>
              <a:t> </a:t>
            </a:r>
            <a:r>
              <a:rPr lang="en-GB" dirty="0" err="1" smtClean="0">
                <a:solidFill>
                  <a:srgbClr val="000090"/>
                </a:solidFill>
              </a:rPr>
              <a:t>LoI</a:t>
            </a:r>
            <a:r>
              <a:rPr lang="en-GB" dirty="0" smtClean="0">
                <a:solidFill>
                  <a:srgbClr val="000090"/>
                </a:solidFill>
              </a:rPr>
              <a:t> documents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endParaRPr lang="en-GB" dirty="0" smtClean="0">
              <a:solidFill>
                <a:srgbClr val="000000"/>
              </a:solidFill>
            </a:endParaRPr>
          </a:p>
        </p:txBody>
      </p:sp>
      <p:pic>
        <p:nvPicPr>
          <p:cNvPr id="16" name="Picture 15" descr="CLIC_ILD_xz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72" r="29180" b="5013"/>
          <a:stretch/>
        </p:blipFill>
        <p:spPr>
          <a:xfrm>
            <a:off x="344488" y="3349247"/>
            <a:ext cx="2232248" cy="2095977"/>
          </a:xfrm>
          <a:prstGeom prst="rect">
            <a:avLst/>
          </a:prstGeom>
        </p:spPr>
      </p:pic>
      <p:pic>
        <p:nvPicPr>
          <p:cNvPr id="17" name="Picture 16" descr="CLIC_SiD_xz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29" r="40737"/>
          <a:stretch/>
        </p:blipFill>
        <p:spPr>
          <a:xfrm>
            <a:off x="7833241" y="3501008"/>
            <a:ext cx="1656263" cy="1775437"/>
          </a:xfrm>
          <a:prstGeom prst="rect">
            <a:avLst/>
          </a:prstGeom>
        </p:spPr>
      </p:pic>
      <p:sp>
        <p:nvSpPr>
          <p:cNvPr id="18" name="Text Box 160"/>
          <p:cNvSpPr txBox="1">
            <a:spLocks noChangeArrowheads="1"/>
          </p:cNvSpPr>
          <p:nvPr/>
        </p:nvSpPr>
        <p:spPr bwMode="auto">
          <a:xfrm>
            <a:off x="403998" y="5502131"/>
            <a:ext cx="667382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/>
              <a:t> Main modifications to existing detector models</a:t>
            </a:r>
            <a:endParaRPr lang="en-GB" dirty="0" smtClean="0">
              <a:solidFill>
                <a:srgbClr val="FF0000"/>
              </a:solidFill>
            </a:endParaRP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Thicker HCAL + </a:t>
            </a:r>
            <a:r>
              <a:rPr lang="en-GB" dirty="0" smtClean="0">
                <a:solidFill>
                  <a:srgbClr val="FF0000"/>
                </a:solidFill>
              </a:rPr>
              <a:t>Tungsten absorber </a:t>
            </a:r>
            <a:r>
              <a:rPr lang="en-GB" dirty="0" smtClean="0">
                <a:solidFill>
                  <a:schemeClr val="tx1"/>
                </a:solidFill>
              </a:rPr>
              <a:t>for HCAL barrel</a:t>
            </a: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Design of forward region + location of inner detectors</a:t>
            </a:r>
            <a:endParaRPr lang="en-GB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470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Text Box 160"/>
          <p:cNvSpPr txBox="1">
            <a:spLocks noChangeArrowheads="1"/>
          </p:cNvSpPr>
          <p:nvPr/>
        </p:nvSpPr>
        <p:spPr bwMode="auto">
          <a:xfrm>
            <a:off x="416496" y="908720"/>
            <a:ext cx="8473629" cy="175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/>
              <a:t> All studies use full event reconstruction </a:t>
            </a:r>
            <a:endParaRPr lang="en-GB" dirty="0" smtClean="0">
              <a:solidFill>
                <a:srgbClr val="000090"/>
              </a:solidFill>
            </a:endParaRP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Highly non-trivial exercise</a:t>
            </a:r>
          </a:p>
          <a:p>
            <a:pPr marL="792000" lvl="2">
              <a:buClr>
                <a:srgbClr val="660066"/>
              </a:buClr>
              <a:buFont typeface="Arial"/>
              <a:buChar char="•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Need full reconstruction chain - developed for ILC (twice)</a:t>
            </a:r>
          </a:p>
          <a:p>
            <a:pPr marL="792000" lvl="2">
              <a:buClr>
                <a:srgbClr val="660066"/>
              </a:buClr>
              <a:buFont typeface="Arial"/>
              <a:buChar char="•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Needs to be able to cope with CLIC environment </a:t>
            </a:r>
          </a:p>
          <a:p>
            <a:pPr marL="792000" lvl="2">
              <a:buClr>
                <a:srgbClr val="660066"/>
              </a:buClr>
              <a:buFont typeface="Arial"/>
              <a:buChar char="•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Ideally </a:t>
            </a:r>
            <a:r>
              <a:rPr lang="en-GB" dirty="0" smtClean="0">
                <a:solidFill>
                  <a:srgbClr val="000090"/>
                </a:solidFill>
              </a:rPr>
              <a:t>would have common framework for </a:t>
            </a:r>
            <a:r>
              <a:rPr lang="en-GB" dirty="0" smtClean="0">
                <a:solidFill>
                  <a:schemeClr val="tx1"/>
                </a:solidFill>
              </a:rPr>
              <a:t>CLIC_ILD</a:t>
            </a:r>
            <a:r>
              <a:rPr lang="en-GB" dirty="0" smtClean="0">
                <a:solidFill>
                  <a:srgbClr val="000090"/>
                </a:solidFill>
              </a:rPr>
              <a:t> and </a:t>
            </a:r>
            <a:r>
              <a:rPr lang="en-GB" dirty="0" err="1" smtClean="0">
                <a:solidFill>
                  <a:srgbClr val="000000"/>
                </a:solidFill>
              </a:rPr>
              <a:t>CLIC_SiD</a:t>
            </a:r>
            <a:endParaRPr lang="en-GB" dirty="0" smtClean="0">
              <a:solidFill>
                <a:srgbClr val="000000"/>
              </a:solidFill>
            </a:endParaRPr>
          </a:p>
          <a:p>
            <a:pPr marL="1245600" lvl="3">
              <a:buClr>
                <a:srgbClr val="FF6600"/>
              </a:buClr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but only had </a:t>
            </a:r>
            <a:r>
              <a:rPr lang="en-GB" dirty="0" smtClean="0">
                <a:solidFill>
                  <a:srgbClr val="FF0000"/>
                </a:solidFill>
              </a:rPr>
              <a:t>common data format </a:t>
            </a:r>
            <a:r>
              <a:rPr lang="en-GB" dirty="0" smtClean="0">
                <a:solidFill>
                  <a:srgbClr val="000090"/>
                </a:solidFill>
              </a:rPr>
              <a:t>(nevertheless important)</a:t>
            </a:r>
          </a:p>
        </p:txBody>
      </p:sp>
      <p:sp>
        <p:nvSpPr>
          <p:cNvPr id="9" name="Text Box 160"/>
          <p:cNvSpPr txBox="1">
            <a:spLocks noChangeArrowheads="1"/>
          </p:cNvSpPr>
          <p:nvPr/>
        </p:nvSpPr>
        <p:spPr bwMode="auto">
          <a:xfrm>
            <a:off x="335290" y="2679303"/>
            <a:ext cx="173637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400" u="sng" dirty="0" smtClean="0">
                <a:solidFill>
                  <a:schemeClr val="tx1"/>
                </a:solidFill>
              </a:rPr>
              <a:t>ILC </a:t>
            </a:r>
            <a:r>
              <a:rPr lang="en-GB" sz="2400" u="sng" dirty="0" err="1" smtClean="0">
                <a:solidFill>
                  <a:schemeClr val="tx1"/>
                </a:solidFill>
              </a:rPr>
              <a:t>LoIs</a:t>
            </a:r>
            <a:r>
              <a:rPr lang="en-GB" sz="2400" u="sng" dirty="0" smtClean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154" y="3275692"/>
            <a:ext cx="144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Simulation: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293" y="4499828"/>
            <a:ext cx="121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Tracking: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7763" y="5157192"/>
            <a:ext cx="1685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Particle Flow: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4528" y="5795972"/>
            <a:ext cx="166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Vertex </a:t>
            </a:r>
            <a:r>
              <a:rPr lang="en-US" dirty="0" err="1" smtClean="0">
                <a:solidFill>
                  <a:srgbClr val="000000"/>
                </a:solidFill>
              </a:rPr>
              <a:t>Reco</a:t>
            </a:r>
            <a:r>
              <a:rPr lang="en-US" dirty="0">
                <a:solidFill>
                  <a:srgbClr val="000000"/>
                </a:solidFill>
              </a:rPr>
              <a:t>.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3985" y="3284984"/>
            <a:ext cx="982911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Mokka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4475" y="3284984"/>
            <a:ext cx="768885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SLIC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48744" y="4541058"/>
            <a:ext cx="1823736" cy="40011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TPC Tracking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61839" y="4509120"/>
            <a:ext cx="2151601" cy="40011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Silicon Tracking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8744" y="5189130"/>
            <a:ext cx="1700130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PandoraPFA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6601" y="5837202"/>
            <a:ext cx="1524551" cy="400110"/>
          </a:xfrm>
          <a:prstGeom prst="rect">
            <a:avLst/>
          </a:prstGeom>
          <a:noFill/>
          <a:ln w="19050" cmpd="sng"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660066"/>
                </a:solidFill>
              </a:rPr>
              <a:t>LCFIVertex</a:t>
            </a:r>
            <a:endParaRPr lang="en-US" sz="2000" dirty="0">
              <a:solidFill>
                <a:srgbClr val="6600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37367" y="5157192"/>
            <a:ext cx="1244025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IowaPFA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681192" y="3829110"/>
            <a:ext cx="2304256" cy="2048162"/>
          </a:xfrm>
          <a:prstGeom prst="rect">
            <a:avLst/>
          </a:prstGeom>
          <a:noFill/>
          <a:ln w="22225" cap="flat" cmpd="sng" algn="ctr">
            <a:solidFill>
              <a:srgbClr val="FF6600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3440832" y="3901118"/>
            <a:ext cx="144016" cy="391978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3440832" y="4981238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7761312" y="3757102"/>
            <a:ext cx="144016" cy="391978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8" name="Down Arrow 27"/>
          <p:cNvSpPr/>
          <p:nvPr/>
        </p:nvSpPr>
        <p:spPr bwMode="auto">
          <a:xfrm>
            <a:off x="7761312" y="4941168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9" name="Down Arrow 28"/>
          <p:cNvSpPr/>
          <p:nvPr/>
        </p:nvSpPr>
        <p:spPr bwMode="auto">
          <a:xfrm rot="4509380">
            <a:off x="6874854" y="5243417"/>
            <a:ext cx="100705" cy="1106719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0" name="Down Arrow 29"/>
          <p:cNvSpPr/>
          <p:nvPr/>
        </p:nvSpPr>
        <p:spPr bwMode="auto">
          <a:xfrm rot="17118642">
            <a:off x="3960334" y="5298563"/>
            <a:ext cx="99304" cy="118166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60712" y="2740858"/>
            <a:ext cx="2308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ILD:Mokka</a:t>
            </a:r>
            <a:r>
              <a:rPr lang="en-US" sz="2000" dirty="0" smtClean="0">
                <a:solidFill>
                  <a:srgbClr val="000000"/>
                </a:solidFill>
              </a:rPr>
              <a:t>/Marlin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81192" y="2699628"/>
            <a:ext cx="2262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SiD:SLIC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dirty="0" err="1" smtClean="0">
                <a:solidFill>
                  <a:srgbClr val="000000"/>
                </a:solidFill>
              </a:rPr>
              <a:t>org.lcsim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09384" y="3789040"/>
            <a:ext cx="630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JAVA</a:t>
            </a:r>
            <a:endParaRPr lang="en-US" sz="1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51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08154" y="3275692"/>
            <a:ext cx="144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Simulation: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293" y="4499828"/>
            <a:ext cx="121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Tracking: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7763" y="5157192"/>
            <a:ext cx="1685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Particle Flow: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4528" y="5795972"/>
            <a:ext cx="166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Vertex </a:t>
            </a:r>
            <a:r>
              <a:rPr lang="en-US" dirty="0" err="1" smtClean="0">
                <a:solidFill>
                  <a:srgbClr val="000000"/>
                </a:solidFill>
              </a:rPr>
              <a:t>Reco</a:t>
            </a:r>
            <a:r>
              <a:rPr lang="en-US" dirty="0">
                <a:solidFill>
                  <a:srgbClr val="000000"/>
                </a:solidFill>
              </a:rPr>
              <a:t>.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33985" y="3284984"/>
            <a:ext cx="982911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Mokka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4475" y="3284984"/>
            <a:ext cx="768885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SLIC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48744" y="4541058"/>
            <a:ext cx="1823736" cy="40011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TPC Tracking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61839" y="4509120"/>
            <a:ext cx="2151601" cy="400110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66FF"/>
                </a:solidFill>
              </a:rPr>
              <a:t>Silicon Tracking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8984" y="5189130"/>
            <a:ext cx="1700130" cy="400110"/>
          </a:xfrm>
          <a:prstGeom prst="rect">
            <a:avLst/>
          </a:prstGeom>
          <a:noFill/>
          <a:ln w="19050" cmpd="sng"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660066"/>
                </a:solidFill>
              </a:rPr>
              <a:t>PandoraPFA</a:t>
            </a:r>
            <a:endParaRPr lang="en-US" sz="2000" dirty="0">
              <a:solidFill>
                <a:srgbClr val="66006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8609" y="5909210"/>
            <a:ext cx="1524551" cy="400110"/>
          </a:xfrm>
          <a:prstGeom prst="rect">
            <a:avLst/>
          </a:prstGeom>
          <a:noFill/>
          <a:ln w="19050" cmpd="sng"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660066"/>
                </a:solidFill>
              </a:rPr>
              <a:t>LCFIVertex</a:t>
            </a:r>
            <a:endParaRPr lang="en-US" sz="2000" dirty="0">
              <a:solidFill>
                <a:srgbClr val="6600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57256" y="5240233"/>
            <a:ext cx="1150901" cy="27699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</a:rPr>
              <a:t>SLICPandora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681192" y="3829110"/>
            <a:ext cx="2304256" cy="1152128"/>
          </a:xfrm>
          <a:prstGeom prst="rect">
            <a:avLst/>
          </a:prstGeom>
          <a:noFill/>
          <a:ln w="22225" cap="flat" cmpd="sng" algn="ctr">
            <a:solidFill>
              <a:srgbClr val="FF6600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5" name="Down Arrow 24"/>
          <p:cNvSpPr/>
          <p:nvPr/>
        </p:nvSpPr>
        <p:spPr bwMode="auto">
          <a:xfrm>
            <a:off x="3440832" y="4981238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8" name="Down Arrow 27"/>
          <p:cNvSpPr/>
          <p:nvPr/>
        </p:nvSpPr>
        <p:spPr bwMode="auto">
          <a:xfrm>
            <a:off x="7761312" y="4981238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4528" y="3861048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Overlay: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64768" y="5229200"/>
            <a:ext cx="1253543" cy="276999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</a:rPr>
              <a:t>MarlinPandora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5601072" y="5661248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 rot="16200000">
            <a:off x="4412940" y="5265205"/>
            <a:ext cx="159985" cy="231993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8" name="Down Arrow 37"/>
          <p:cNvSpPr/>
          <p:nvPr/>
        </p:nvSpPr>
        <p:spPr bwMode="auto">
          <a:xfrm rot="5400000">
            <a:off x="6781220" y="5273188"/>
            <a:ext cx="159984" cy="21602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60196" y="3923764"/>
            <a:ext cx="1056700" cy="36933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Overlay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Down Arrow 40"/>
          <p:cNvSpPr/>
          <p:nvPr/>
        </p:nvSpPr>
        <p:spPr bwMode="auto">
          <a:xfrm>
            <a:off x="3440832" y="4333166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2" name="Down Arrow 41"/>
          <p:cNvSpPr/>
          <p:nvPr/>
        </p:nvSpPr>
        <p:spPr bwMode="auto">
          <a:xfrm>
            <a:off x="3440832" y="3717032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80676" y="3923764"/>
            <a:ext cx="1056700" cy="36933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Overlay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Down Arrow 43"/>
          <p:cNvSpPr/>
          <p:nvPr/>
        </p:nvSpPr>
        <p:spPr bwMode="auto">
          <a:xfrm>
            <a:off x="7761312" y="4333166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>
            <a:off x="7761312" y="3717032"/>
            <a:ext cx="144016" cy="175954"/>
          </a:xfrm>
          <a:prstGeom prst="downArrow">
            <a:avLst/>
          </a:prstGeom>
          <a:solidFill>
            <a:srgbClr val="FFFF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6" name="Text Box 160"/>
          <p:cNvSpPr txBox="1">
            <a:spLocks noChangeArrowheads="1"/>
          </p:cNvSpPr>
          <p:nvPr/>
        </p:nvSpPr>
        <p:spPr bwMode="auto">
          <a:xfrm>
            <a:off x="416496" y="908720"/>
            <a:ext cx="8473629" cy="175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/>
              <a:t> All studies use full event reconstruction </a:t>
            </a:r>
            <a:endParaRPr lang="en-GB" dirty="0" smtClean="0">
              <a:solidFill>
                <a:srgbClr val="000090"/>
              </a:solidFill>
            </a:endParaRP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Highly non-trivial exercise</a:t>
            </a:r>
          </a:p>
          <a:p>
            <a:pPr marL="792000" lvl="2">
              <a:buClr>
                <a:srgbClr val="660066"/>
              </a:buClr>
              <a:buFont typeface="Arial"/>
              <a:buChar char="•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Need full reconstruction chain - developed for ILC (twice)</a:t>
            </a:r>
          </a:p>
          <a:p>
            <a:pPr marL="792000" lvl="2">
              <a:buClr>
                <a:srgbClr val="660066"/>
              </a:buClr>
              <a:buFont typeface="Arial"/>
              <a:buChar char="•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Needs to be able to cope with CLIC environment </a:t>
            </a:r>
          </a:p>
          <a:p>
            <a:pPr marL="792000" lvl="2">
              <a:buClr>
                <a:srgbClr val="660066"/>
              </a:buClr>
              <a:buFont typeface="Arial"/>
              <a:buChar char="•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Ideally </a:t>
            </a:r>
            <a:r>
              <a:rPr lang="en-GB" dirty="0" smtClean="0">
                <a:solidFill>
                  <a:srgbClr val="000090"/>
                </a:solidFill>
              </a:rPr>
              <a:t>would have common framework for </a:t>
            </a:r>
            <a:r>
              <a:rPr lang="en-GB" dirty="0" smtClean="0">
                <a:solidFill>
                  <a:schemeClr val="tx1"/>
                </a:solidFill>
              </a:rPr>
              <a:t>CLIC_ILD</a:t>
            </a:r>
            <a:r>
              <a:rPr lang="en-GB" dirty="0" smtClean="0">
                <a:solidFill>
                  <a:srgbClr val="000090"/>
                </a:solidFill>
              </a:rPr>
              <a:t> and </a:t>
            </a:r>
            <a:r>
              <a:rPr lang="en-GB" dirty="0" err="1" smtClean="0">
                <a:solidFill>
                  <a:srgbClr val="000000"/>
                </a:solidFill>
              </a:rPr>
              <a:t>CLIC_SiD</a:t>
            </a:r>
            <a:endParaRPr lang="en-GB" dirty="0" smtClean="0">
              <a:solidFill>
                <a:srgbClr val="000000"/>
              </a:solidFill>
            </a:endParaRPr>
          </a:p>
          <a:p>
            <a:pPr marL="1245600" lvl="3">
              <a:buClr>
                <a:srgbClr val="FF6600"/>
              </a:buClr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but only had </a:t>
            </a:r>
            <a:r>
              <a:rPr lang="en-GB" dirty="0" smtClean="0">
                <a:solidFill>
                  <a:srgbClr val="FF0000"/>
                </a:solidFill>
              </a:rPr>
              <a:t>common data format </a:t>
            </a:r>
            <a:r>
              <a:rPr lang="en-GB" dirty="0" smtClean="0">
                <a:solidFill>
                  <a:srgbClr val="000090"/>
                </a:solidFill>
              </a:rPr>
              <a:t>(nevertheless important)</a:t>
            </a:r>
          </a:p>
        </p:txBody>
      </p:sp>
      <p:sp>
        <p:nvSpPr>
          <p:cNvPr id="47" name="Text Box 160"/>
          <p:cNvSpPr txBox="1">
            <a:spLocks noChangeArrowheads="1"/>
          </p:cNvSpPr>
          <p:nvPr/>
        </p:nvSpPr>
        <p:spPr bwMode="auto">
          <a:xfrm>
            <a:off x="335290" y="2679303"/>
            <a:ext cx="19928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400" u="sng" dirty="0" smtClean="0">
                <a:solidFill>
                  <a:schemeClr val="tx1"/>
                </a:solidFill>
              </a:rPr>
              <a:t>CLIC CDR: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360712" y="2740858"/>
            <a:ext cx="2308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ILD:Mokka</a:t>
            </a:r>
            <a:r>
              <a:rPr lang="en-US" sz="2000" dirty="0" smtClean="0">
                <a:solidFill>
                  <a:srgbClr val="000000"/>
                </a:solidFill>
              </a:rPr>
              <a:t>/Marlin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81192" y="2699628"/>
            <a:ext cx="2262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SiD:SLIC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dirty="0" err="1" smtClean="0">
                <a:solidFill>
                  <a:srgbClr val="000000"/>
                </a:solidFill>
              </a:rPr>
              <a:t>org.lcsim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409384" y="3789040"/>
            <a:ext cx="630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JAVA</a:t>
            </a:r>
            <a:endParaRPr lang="en-US" sz="1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312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Software Challenges</a:t>
            </a:r>
            <a:endParaRPr lang="en-US" sz="4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2" name="Picture 11" descr="TPCoccupanc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64445" y="1692173"/>
            <a:ext cx="3041607" cy="3600399"/>
          </a:xfrm>
          <a:prstGeom prst="rect">
            <a:avLst/>
          </a:prstGeom>
        </p:spPr>
      </p:pic>
      <p:sp>
        <p:nvSpPr>
          <p:cNvPr id="8" name="Text Box 160"/>
          <p:cNvSpPr txBox="1">
            <a:spLocks noChangeArrowheads="1"/>
          </p:cNvSpPr>
          <p:nvPr/>
        </p:nvSpPr>
        <p:spPr bwMode="auto">
          <a:xfrm>
            <a:off x="416496" y="1098609"/>
            <a:ext cx="68275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/>
              <a:t> Major effort to develop and validate software for CLIC CDR </a:t>
            </a:r>
            <a:endParaRPr lang="en-GB" dirty="0" smtClean="0">
              <a:solidFill>
                <a:srgbClr val="000090"/>
              </a:solidFill>
            </a:endParaRP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+</a:t>
            </a:r>
            <a:r>
              <a:rPr lang="en-GB" dirty="0" smtClean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two parallel software frameworks</a:t>
            </a:r>
          </a:p>
        </p:txBody>
      </p:sp>
      <p:sp>
        <p:nvSpPr>
          <p:cNvPr id="9" name="Text Box 160"/>
          <p:cNvSpPr txBox="1">
            <a:spLocks noChangeArrowheads="1"/>
          </p:cNvSpPr>
          <p:nvPr/>
        </p:nvSpPr>
        <p:spPr bwMode="auto">
          <a:xfrm>
            <a:off x="416496" y="2117326"/>
            <a:ext cx="453221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/>
                </a:solidFill>
              </a:rPr>
              <a:t>A number of significant challenges  </a:t>
            </a: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T</a:t>
            </a:r>
            <a:r>
              <a:rPr lang="en-GB" dirty="0" smtClean="0">
                <a:solidFill>
                  <a:srgbClr val="000090"/>
                </a:solidFill>
              </a:rPr>
              <a:t>racking work in high occupancy </a:t>
            </a:r>
          </a:p>
          <a:p>
            <a:pPr marL="432000" lvl="1">
              <a:buClr>
                <a:srgbClr val="008000"/>
              </a:buClr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     environment</a:t>
            </a: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High hit multiplicities in </a:t>
            </a:r>
          </a:p>
          <a:p>
            <a:pPr marL="432000" lvl="1">
              <a:buClr>
                <a:srgbClr val="008000"/>
              </a:buClr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     calorimeters</a:t>
            </a: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Reconstruction times/memory </a:t>
            </a:r>
          </a:p>
          <a:p>
            <a:pPr marL="432000" lvl="1">
              <a:buClr>
                <a:srgbClr val="008000"/>
              </a:buClr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     footprint</a:t>
            </a: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GRID production with background </a:t>
            </a:r>
          </a:p>
          <a:p>
            <a:pPr marL="432000" lvl="1">
              <a:buClr>
                <a:srgbClr val="008000"/>
              </a:buClr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     overlay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10" name="Text Box 160"/>
          <p:cNvSpPr txBox="1">
            <a:spLocks noChangeArrowheads="1"/>
          </p:cNvSpPr>
          <p:nvPr/>
        </p:nvSpPr>
        <p:spPr bwMode="auto">
          <a:xfrm>
            <a:off x="416496" y="5013176"/>
            <a:ext cx="78792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 smtClean="0"/>
              <a:t> Despite challenges and a few remaining rough edges … </a:t>
            </a:r>
            <a:endParaRPr lang="en-GB" dirty="0" smtClean="0">
              <a:solidFill>
                <a:srgbClr val="000090"/>
              </a:solidFill>
            </a:endParaRPr>
          </a:p>
          <a:p>
            <a:pPr marL="432000" lvl="1">
              <a:buClr>
                <a:srgbClr val="008000"/>
              </a:buClr>
              <a:buFont typeface="Wingdings" charset="2"/>
              <a:buChar char="§"/>
            </a:pP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smtClean="0">
                <a:solidFill>
                  <a:srgbClr val="000090"/>
                </a:solidFill>
              </a:rPr>
              <a:t>All studies in CDR use full reconstruction including overlay from</a:t>
            </a:r>
          </a:p>
          <a:p>
            <a:pPr marL="432000" lvl="1">
              <a:buClr>
                <a:srgbClr val="008000"/>
              </a:buClr>
            </a:pPr>
            <a:r>
              <a:rPr lang="en-GB" dirty="0" smtClean="0">
                <a:solidFill>
                  <a:srgbClr val="000090"/>
                </a:solidFill>
              </a:rPr>
              <a:t>      most significant background </a:t>
            </a:r>
            <a:r>
              <a:rPr lang="en-GB" sz="2000" dirty="0" err="1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dirty="0">
                <a:solidFill>
                  <a:schemeClr val="tx1"/>
                </a:solidFill>
              </a:rPr>
              <a:t>→ hadrons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61312" y="1772816"/>
            <a:ext cx="9544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5.9</a:t>
            </a:r>
            <a:endParaRPr lang="en-U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6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75" y="3066603"/>
            <a:ext cx="7489825" cy="506413"/>
          </a:xfrm>
        </p:spPr>
        <p:txBody>
          <a:bodyPr/>
          <a:lstStyle/>
          <a:p>
            <a:r>
              <a:rPr lang="en-US" dirty="0" smtClean="0"/>
              <a:t>Backgrounds and </a:t>
            </a:r>
            <a:br>
              <a:rPr lang="en-US" dirty="0" smtClean="0"/>
            </a:br>
            <a:r>
              <a:rPr lang="en-US" dirty="0" smtClean="0"/>
              <a:t>Timing Requirements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042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lvl="2" defTabSz="914400"/>
            <a:r>
              <a:rPr lang="en-GB" sz="4000" kern="1200" dirty="0">
                <a:solidFill>
                  <a:srgbClr val="000000"/>
                </a:solidFill>
                <a:ea typeface="+mn-ea"/>
                <a:cs typeface="+mn-cs"/>
              </a:rPr>
              <a:t/>
            </a:r>
            <a:br>
              <a:rPr lang="en-GB" sz="4000" kern="1200" dirty="0">
                <a:solidFill>
                  <a:srgbClr val="000000"/>
                </a:solidFill>
                <a:ea typeface="+mn-ea"/>
                <a:cs typeface="+mn-cs"/>
              </a:rPr>
            </a:br>
            <a:endParaRPr lang="en-US" sz="6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Review, Manchester, October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2F1-6BDA-2E45-9CC3-908D44C40997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9" name="Picture 8" descr="gghad-p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0"/>
          <a:stretch/>
        </p:blipFill>
        <p:spPr>
          <a:xfrm>
            <a:off x="5241032" y="2780928"/>
            <a:ext cx="4445647" cy="36645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24608" y="56818"/>
            <a:ext cx="7929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</a:rPr>
              <a:t>Background </a:t>
            </a:r>
            <a:r>
              <a:rPr lang="en-GB" sz="3600" dirty="0" smtClean="0">
                <a:solidFill>
                  <a:srgbClr val="FF0000"/>
                </a:solidFill>
              </a:rPr>
              <a:t>from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GB" sz="4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GB" sz="3600" dirty="0">
                <a:solidFill>
                  <a:srgbClr val="FF0000"/>
                </a:solidFill>
              </a:rPr>
              <a:t>→ </a:t>
            </a:r>
            <a:r>
              <a:rPr lang="en-GB" sz="3600" dirty="0" smtClean="0">
                <a:solidFill>
                  <a:srgbClr val="FF0000"/>
                </a:solidFill>
              </a:rPr>
              <a:t>hadrons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Text Box 160"/>
          <p:cNvSpPr txBox="1">
            <a:spLocks noChangeArrowheads="1"/>
          </p:cNvSpPr>
          <p:nvPr/>
        </p:nvSpPr>
        <p:spPr bwMode="auto">
          <a:xfrm>
            <a:off x="326364" y="990081"/>
            <a:ext cx="952055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Pair Background largely affects very low angle region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Background in calorimeters, central tracker dominated by </a:t>
            </a:r>
            <a:r>
              <a:rPr lang="en-GB" sz="2000" dirty="0" err="1">
                <a:solidFill>
                  <a:schemeClr val="tx1"/>
                </a:solidFill>
                <a:latin typeface="Symbol" charset="2"/>
                <a:cs typeface="Symbol" charset="2"/>
              </a:rPr>
              <a:t>gg</a:t>
            </a:r>
            <a:r>
              <a:rPr lang="en-GB" dirty="0">
                <a:solidFill>
                  <a:schemeClr val="tx1"/>
                </a:solidFill>
              </a:rPr>
              <a:t>→ hadrons</a:t>
            </a:r>
            <a:r>
              <a:rPr lang="en-GB" dirty="0" smtClean="0">
                <a:solidFill>
                  <a:schemeClr val="tx1"/>
                </a:solidFill>
              </a:rPr>
              <a:t> “mini-jets”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At 3 </a:t>
            </a:r>
            <a:r>
              <a:rPr lang="en-GB" dirty="0" err="1" smtClean="0"/>
              <a:t>TeV</a:t>
            </a:r>
            <a:r>
              <a:rPr lang="en-GB" dirty="0" smtClean="0"/>
              <a:t>, average </a:t>
            </a:r>
            <a:r>
              <a:rPr lang="en-GB" dirty="0" smtClean="0">
                <a:solidFill>
                  <a:schemeClr val="tx1"/>
                </a:solidFill>
              </a:rPr>
              <a:t>3.2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events</a:t>
            </a:r>
            <a:r>
              <a:rPr lang="en-GB" dirty="0" smtClean="0"/>
              <a:t> per BX (approximately 5 tracks per </a:t>
            </a:r>
            <a:r>
              <a:rPr lang="en-GB" dirty="0" smtClean="0">
                <a:solidFill>
                  <a:srgbClr val="FF0000"/>
                </a:solidFill>
              </a:rPr>
              <a:t>event</a:t>
            </a:r>
            <a:r>
              <a:rPr lang="en-GB" dirty="0" smtClean="0"/>
              <a:t>) 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For entire bunch-train (312 BXs)</a:t>
            </a:r>
            <a:endParaRPr lang="en-GB" dirty="0"/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dirty="0"/>
              <a:t> </a:t>
            </a:r>
            <a:r>
              <a:rPr lang="en-GB" dirty="0" smtClean="0">
                <a:solidFill>
                  <a:schemeClr val="tx1"/>
                </a:solidFill>
              </a:rPr>
              <a:t>5000 tracks (mean momentum 1.5 </a:t>
            </a:r>
            <a:r>
              <a:rPr lang="en-GB" dirty="0" err="1" smtClean="0">
                <a:solidFill>
                  <a:schemeClr val="tx1"/>
                </a:solidFill>
              </a:rPr>
              <a:t>GeV</a:t>
            </a:r>
            <a:r>
              <a:rPr lang="en-GB" dirty="0" smtClean="0">
                <a:solidFill>
                  <a:schemeClr val="tx1"/>
                </a:solidFill>
              </a:rPr>
              <a:t>) giving </a:t>
            </a:r>
            <a:r>
              <a:rPr lang="en-GB" dirty="0">
                <a:solidFill>
                  <a:schemeClr val="tx1"/>
                </a:solidFill>
              </a:rPr>
              <a:t>t</a:t>
            </a:r>
            <a:r>
              <a:rPr lang="en-GB" dirty="0" smtClean="0">
                <a:solidFill>
                  <a:schemeClr val="tx1"/>
                </a:solidFill>
              </a:rPr>
              <a:t>otal track momentum : </a:t>
            </a:r>
            <a:r>
              <a:rPr lang="en-GB" dirty="0" smtClean="0">
                <a:solidFill>
                  <a:srgbClr val="FF0000"/>
                </a:solidFill>
              </a:rPr>
              <a:t>7.3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buClr>
                <a:srgbClr val="D60093"/>
              </a:buClr>
              <a:buFont typeface="Wingdings" charset="0"/>
              <a:buChar char="§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Total calorimetric energy (ECAL + HCAL) : </a:t>
            </a:r>
            <a:r>
              <a:rPr lang="en-GB" dirty="0" smtClean="0">
                <a:solidFill>
                  <a:srgbClr val="FF0000"/>
                </a:solidFill>
              </a:rPr>
              <a:t>19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Largely low </a:t>
            </a:r>
            <a:r>
              <a:rPr lang="en-GB" dirty="0" err="1" smtClean="0">
                <a:solidFill>
                  <a:schemeClr val="tx1"/>
                </a:solidFill>
              </a:rPr>
              <a:t>p</a:t>
            </a:r>
            <a:r>
              <a:rPr lang="en-GB" baseline="-25000" dirty="0" err="1" smtClean="0">
                <a:solidFill>
                  <a:schemeClr val="tx1"/>
                </a:solidFill>
              </a:rPr>
              <a:t>T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/>
              <a:t>particles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9" descr="WWAll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3" t="7618" r="5888" b="7979"/>
          <a:stretch/>
        </p:blipFill>
        <p:spPr>
          <a:xfrm>
            <a:off x="421817" y="3062549"/>
            <a:ext cx="4387167" cy="3103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6196" y="3140968"/>
            <a:ext cx="954596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 BXs</a:t>
            </a:r>
            <a:endParaRPr lang="en-US" dirty="0"/>
          </a:p>
        </p:txBody>
      </p:sp>
      <p:sp>
        <p:nvSpPr>
          <p:cNvPr id="11" name="Text Box 160"/>
          <p:cNvSpPr txBox="1">
            <a:spLocks noChangeArrowheads="1"/>
          </p:cNvSpPr>
          <p:nvPr/>
        </p:nvSpPr>
        <p:spPr bwMode="auto">
          <a:xfrm>
            <a:off x="328989" y="6093296"/>
            <a:ext cx="45833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dirty="0"/>
              <a:t> </a:t>
            </a:r>
            <a:r>
              <a:rPr lang="en-GB" dirty="0" smtClean="0"/>
              <a:t>Irreducible background – </a:t>
            </a:r>
            <a:r>
              <a:rPr lang="en-GB" dirty="0" smtClean="0">
                <a:solidFill>
                  <a:srgbClr val="000000"/>
                </a:solidFill>
              </a:rPr>
              <a:t>it is physics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363913" y="2881111"/>
            <a:ext cx="1877119" cy="259857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337376" y="2636912"/>
            <a:ext cx="9799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Fig. 2.3</a:t>
            </a:r>
            <a:endParaRPr lang="en-US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61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ic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68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68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4267</TotalTime>
  <Words>2467</Words>
  <Application>Microsoft Macintosh PowerPoint</Application>
  <PresentationFormat>A4 Paper (210x297 mm)</PresentationFormat>
  <Paragraphs>495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Clic</vt:lpstr>
      <vt:lpstr>PowerPoint Presentation</vt:lpstr>
      <vt:lpstr>Introduction</vt:lpstr>
      <vt:lpstr>Simulation and Reconstruction</vt:lpstr>
      <vt:lpstr>Simulation</vt:lpstr>
      <vt:lpstr>Reconstruction</vt:lpstr>
      <vt:lpstr>Reconstruction</vt:lpstr>
      <vt:lpstr>Software Challenges</vt:lpstr>
      <vt:lpstr>Backgrounds and  Timing Requirements</vt:lpstr>
      <vt:lpstr> </vt:lpstr>
      <vt:lpstr>PowerPoint Presentation</vt:lpstr>
      <vt:lpstr>Calorimeter Timing</vt:lpstr>
      <vt:lpstr>CLIC Timing cont.</vt:lpstr>
      <vt:lpstr>CLIC Timing cont.</vt:lpstr>
      <vt:lpstr>PowerPoint Presentation</vt:lpstr>
      <vt:lpstr>PowerPoint Presentation</vt:lpstr>
      <vt:lpstr>Reconstruction in Time</vt:lpstr>
      <vt:lpstr>Reconstruction in Time</vt:lpstr>
      <vt:lpstr>PFOSelection</vt:lpstr>
      <vt:lpstr>Impact of Timing Cuts</vt:lpstr>
      <vt:lpstr>Impact of Timing Cuts</vt:lpstr>
      <vt:lpstr>Forward Events </vt:lpstr>
      <vt:lpstr>Jet Finding</vt:lpstr>
      <vt:lpstr>Jet Finding at CLIC</vt:lpstr>
      <vt:lpstr>Jet Finding at CLIC</vt:lpstr>
      <vt:lpstr>Jet Finding at CLIC</vt:lpstr>
      <vt:lpstr>Does it all work ?</vt:lpstr>
      <vt:lpstr>PowerPoint Presentation</vt:lpstr>
      <vt:lpstr>Beam Halo Muons</vt:lpstr>
      <vt:lpstr>PowerPoint Presentation</vt:lpstr>
      <vt:lpstr>Software Mitigation</vt:lpstr>
      <vt:lpstr> Impact on Physics</vt:lpstr>
      <vt:lpstr>Impact on W Reconstruction</vt:lpstr>
      <vt:lpstr>Conclusions</vt:lpstr>
    </vt:vector>
  </TitlesOfParts>
  <Company>Emmanuel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Thomson</dc:creator>
  <cp:lastModifiedBy>Mark Thomson</cp:lastModifiedBy>
  <cp:revision>167</cp:revision>
  <dcterms:created xsi:type="dcterms:W3CDTF">2011-09-21T05:55:54Z</dcterms:created>
  <dcterms:modified xsi:type="dcterms:W3CDTF">2011-10-17T05:21:42Z</dcterms:modified>
</cp:coreProperties>
</file>