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72" r:id="rId2"/>
    <p:sldId id="256" r:id="rId3"/>
    <p:sldId id="304" r:id="rId4"/>
    <p:sldId id="281" r:id="rId5"/>
    <p:sldId id="263" r:id="rId6"/>
    <p:sldId id="262" r:id="rId7"/>
    <p:sldId id="302" r:id="rId8"/>
    <p:sldId id="303" r:id="rId9"/>
    <p:sldId id="274" r:id="rId10"/>
    <p:sldId id="275" r:id="rId11"/>
    <p:sldId id="301" r:id="rId12"/>
    <p:sldId id="279" r:id="rId13"/>
    <p:sldId id="282" r:id="rId14"/>
    <p:sldId id="265" r:id="rId15"/>
    <p:sldId id="305" r:id="rId16"/>
    <p:sldId id="306" r:id="rId17"/>
    <p:sldId id="297" r:id="rId18"/>
    <p:sldId id="296" r:id="rId19"/>
    <p:sldId id="291" r:id="rId20"/>
    <p:sldId id="294" r:id="rId21"/>
    <p:sldId id="292" r:id="rId22"/>
    <p:sldId id="285" r:id="rId23"/>
    <p:sldId id="287" r:id="rId24"/>
    <p:sldId id="284" r:id="rId25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8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1FACD-8323-4208-AB83-5568F2C17B9C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640447-5DA6-4182-AD95-CE3B3208AF9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42A7E-A24A-4228-B677-2B05B633B2D0}" type="datetimeFigureOut">
              <a:rPr lang="en-US" smtClean="0"/>
              <a:pPr/>
              <a:t>10/12/2011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A064B5-38C4-4411-9EE8-9D627EE60A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A064B5-38C4-4411-9EE8-9D627EE60A3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149225"/>
            <a:ext cx="7772400" cy="917575"/>
          </a:xfrm>
          <a:solidFill>
            <a:schemeClr val="bg1">
              <a:alpha val="0"/>
            </a:schemeClr>
          </a:solidFill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2466" name="AutoShape 2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YBAgQFBwMI/8QAQBAAAQMDAQMIBQoEBwAAAAAAAQACAwQFERIGITEHE0FRYXGBkSIyc7GyFCMkJSdCUmKhwRUW4fAzU2RydKKz/8QAGgEBAAMBAQEAAAAAAAAAAAAAAAMEBQIBBv/EACwRAAICAQIFAwMEAwAAAAAAAAABAgMRBCEFEhMxQSJRcSMkMmFygbEVM5H/2gAMAwEAAhEDEQA/AO4oiIAiIgCIiAIiZQBERAEVMplAVREQBERAEREAREQBEVOlAVRUysO53OktVM6pr6hkMTeJPE9gHElOx7GLk8JbmYVbntXNb1ylzSF0dmpQxnAT1A49zR+69rzca6r5M4qyeok+UyPj1yMOg73jqXHUXg0v8TqI8nU9PM0v13OhmaMcZGjxVRIw+q4HuK+di+Vxy6R7j1ucSt7szs/e73rlt1TJTwxu0umdO9gJ6gBx/qo1dl4SL93AY0wc7LUl8HbcqoXIZr1tXsnXNpa+p+UsxlvPHnGvHY71vPKllg5QbdcXxwV7TRVLjga97HHsd0eK7VqbwzPu4TfXBWQ9UX5RM0VjXahkEEHhhXBSGaVREQBERAEREAVCqrDulbDbqKarqDiOJuT29QHajeNz2MXJpIwNptoYLDSa34kneDzUQOC49vUO1cfutyrbvUie4S65PutG5rO4dCybtWz3W4SVtTnW7cG59VvQPBYnNrMt1Dk9ux9rw3QQ0kVJ/n/Ri6MBTuvZnkqpx0c5H/6BQ7m1N6xv2Z04/Oz40pntL4PeIS9VP7kc+5sdSn3J/tHQW61vt1wkbT6JXPje7g8O3nPbnPhhQvm8rKt1qqrnUGGjj5yQN1YJAGPFc1WuMtifXVVailxteEtza7f3qlvVdA2iOuGnafnMesTjh2KLGPOc9KzJad0Ur45Bpexxa4Z4EbirebXk7HJ5ZLpq4UVKuHZEh2R2uqrRI2mr3umoDuBccui7Qekdi6vTTRzwMlheHxvGprmncQVwcR7/AN1MuT++GkqGWqpd8zMTzJP3H9Xcf74qxRqN+WRicW4dGcXfUsNd0vP6nS0VquV4+XCIiAIiICmVAOUe4mSeG3xu9FgEkg7fu/up8Vx+91Dqu81s7vvTOA7gcD9Aqess5IY9zW4PSp38z8Gr0ppXtpTSsnmPq+Y8tKmlYPs2gH52fGojpUxqx9nUA/O34lY072n8GfrnmVX7kQfQpVydDF8k9ifeFHC1Sfk9bi9SexPvC408vqxO+IP7WZG7qz60rT/qJPiKxtKz7o36zrP+RIf+xWLpXE5eplmmX04/B5aVVupjmuYSHNIII6COlemlNK55vYkznZnXNnrj/E7TT1WcuLdL+xw3FbRQrk3ndzFZSk+i14kb2ZGD7lNVu0T560z4fWU9G+UF7hERSlYKh4KqFAWSHEbiOgLjThqcXHiTkrsrxlhHWFyGeLm55Y/wPc3yOFlcSf4m5wWWHP8Agx9KBhd6oJ7t62ljtoudxjpnEhhy55HHA/sKQVu0FNaqh1HbbdC5sR0ue443+SpV1qUeecsI1LtVKNnTrjmX/CGGJwGS1wHWQt1Nd2P2YjtZgkDmuB53o3Oysm4bTz11HLTOooGNkbpLmuOQsmqaP5GpjpGecbvx2lSwSXMq5ePYhstlJw6sMepY3Ilo61JNgRi8yexPvC0GlSPYQYu7/Yn3hRaWWbok2vf20yP3MfWVZ7d/xFeAjc71Wk9wypPaLVFcL7Xy1YzTQSvc4dDjqOB3bivebaxsEpZQW6EQtOGlxxkdwC76UfzslhNkS1UliuuPM0lnxgiJjc31mkDtGFbpW/u9/mulMIJKWGIBwdqYSStNp6uCgscU8ReS3VOco5sjh/JJOT0ltyqGjgYd/mugKC8n8X06qk/DEG+Z/op0trQf6F/J8zxR51Mv4/oIiK4Z4QoiAtcFzbaejNJeZxjDZTzjfHj+uV0tRzbK3mqohUxtzJAckAby3p8uKo6+p2UvHdF7h13SvWez2NHsQWtvDtW4mI4PitLXxPjrqhknrCV2e05KvpKiSjqWVEGOcacjPAjqUiluWz9xcJq+lkZNjB0kjPiCMrJhKNlPJlJp+TZm51XuxRbTXj9CKYwpTOwybDRad+hwJx0ekseuds6aSUUUMoqNPzZcXYB8SvOx3kW9j6WpiMtLJxA36evwXtThXNwlJYku6PLpTtgpxi04tPDNCGjq4KQ7DjF3f7E+9ZJfsq4kmCYE9DdQA8irtmfk38w1BoWltOYvRDs5xu611RWoXQfMnv4ONRe7KJpxa28nrY284y/Qx7pHSv8ALfhQ7SRuxwW6guElrvdTPENTDK9r2/iGo/qtlJVbM1T3TT08jZH73Buob/Ar2bjdBR5kms9xXKdE3LlbUkuxE9KaVvLsbI6mxbI5GzahvcXHd4la+ho5K2sip4wSXnGR0DpPllVJQamop5+C5G9Sg5tYx7kv2IpOYtskzx6U78j/AGjcP3UlXhTQNp4I4YwA1jQ0Be6+mpr6daj7Hyt9jtsc35CIilIgiIgCtc0OyDvB4hXIgIDtHZXUM75oW5pn8B+AnoPYtMW7xnv3rqcsMc0bmStDmOGCDwKh142blp3GWgBkiPGPpb3dawdboJRk51LY3NHxBSShY9yO6VTSvUsLXFrs5HHcqYWO20aqZ56Vv9jBi7P9kfetJhb3Y4fWj/Zn3qzopfXhn3K2sf28zTV4+n1Ptn+8rw0rKrx9Oqc/5r/iKUlFUVkojponPcergO88FFLMrGo7slhOMa05PbBitYXODWgkk4AHFTrZuzfw+AzTAfKZBv3eqOpVsdghoPnp8SVGOONze5bsDctzQaHpeufcxddrur6IdgOCqiLWMwIiIAiIgCIiAK3G5XIgMCttVHW/48LdR++3cfNaWfZFuc09W4DqkaD+oUpRVrdHRbvKJPXqba9oyIY7ZSszumhPmtjYrFPbqt08ssbgWacNypEiir4dRXNTit0ST1104uMnszRN2aozUyTzPkk1OLtJOBvOehbengip4wyGNrGjoaMBeyKzXRXW8xWCCds57SeSmFUIilIwiIgCIiAIiIAiIgCIiAIiIAiIgCIiAIiIAiIgCIiA/9k="/>
          <p:cNvSpPr>
            <a:spLocks noChangeAspect="1" noChangeArrowheads="1"/>
          </p:cNvSpPr>
          <p:nvPr userDrawn="1"/>
        </p:nvSpPr>
        <p:spPr bwMode="auto">
          <a:xfrm>
            <a:off x="63500" y="-628650"/>
            <a:ext cx="1285875" cy="128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76200"/>
            <a:ext cx="7848600" cy="1066800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AAA</a:t>
            </a:r>
          </a:p>
          <a:p>
            <a:pPr lvl="1"/>
            <a:r>
              <a:rPr lang="en-US" dirty="0" smtClean="0"/>
              <a:t>NN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18 October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CDR Review, J-J.Blaising LAPP/IN2P3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29" name="AutoShape 5" descr="data:image/jpg;base64,/9j/4AAQSkZJRgABAQAAAQABAAD/2wBDAAkGBwgHBgkIBwgKCgkLDRYPDQwMDRsUFRAWIB0iIiAdHx8kKDQsJCYxJx8fLT0tMTU3Ojo6Iys/RD84QzQ5Ojf/2wBDAQoKCg0MDRoPDxo3JR8lNzc3Nzc3Nzc3Nzc3Nzc3Nzc3Nzc3Nzc3Nzc3Nzc3Nzc3Nzc3Nzc3Nzc3Nzc3Nzc3Nzf/wAARCACMAIwDASIAAhEBAxEB/8QAHAABAAEFAQEAAAAAAAAAAAAAAAYBAgQFBwMI/8QAQBAAAQMDAQMIBQoEBwAAAAAAAQACAwQFERIGITEHE0FRYXGBkSIyc7GyFCMkJSdCUmKhwRUW4fAzU2RydKKz/8QAGgEBAAMBAQEAAAAAAAAAAAAAAAMEBQIBBv/EACwRAAICAQIFAwMEAwAAAAAAAAABAgMRBCEFEhMxQSJRcSMkMmFygbEVM5H/2gAMAwEAAhEDEQA/AO4oiIAiIgCIiAIiZQBERAEVMplAVREQBERAEREAREQBEVOlAVRUysO53OktVM6pr6hkMTeJPE9gHElOx7GLk8JbmYVbntXNb1ylzSF0dmpQxnAT1A49zR+69rzca6r5M4qyeok+UyPj1yMOg73jqXHUXg0v8TqI8nU9PM0v13OhmaMcZGjxVRIw+q4HuK+di+Vxy6R7j1ucSt7szs/e73rlt1TJTwxu0umdO9gJ6gBx/qo1dl4SL93AY0wc7LUl8HbcqoXIZr1tXsnXNpa+p+UsxlvPHnGvHY71vPKllg5QbdcXxwV7TRVLjga97HHsd0eK7VqbwzPu4TfXBWQ9UX5RM0VjXahkEEHhhXBSGaVREQBERAEREAVCqrDulbDbqKarqDiOJuT29QHajeNz2MXJpIwNptoYLDSa34kneDzUQOC49vUO1cfutyrbvUie4S65PutG5rO4dCybtWz3W4SVtTnW7cG59VvQPBYnNrMt1Dk9ux9rw3QQ0kVJ/n/Ri6MBTuvZnkqpx0c5H/6BQ7m1N6xv2Z04/Oz40pntL4PeIS9VP7kc+5sdSn3J/tHQW61vt1wkbT6JXPje7g8O3nPbnPhhQvm8rKt1qqrnUGGjj5yQN1YJAGPFc1WuMtifXVVailxteEtza7f3qlvVdA2iOuGnafnMesTjh2KLGPOc9KzJad0Ur45Bpexxa4Z4EbirebXk7HJ5ZLpq4UVKuHZEh2R2uqrRI2mr3umoDuBccui7Qekdi6vTTRzwMlheHxvGprmncQVwcR7/AN1MuT++GkqGWqpd8zMTzJP3H9Xcf74qxRqN+WRicW4dGcXfUsNd0vP6nS0VquV4+XCIiAIiICmVAOUe4mSeG3xu9FgEkg7fu/up8Vx+91Dqu81s7vvTOA7gcD9Aqess5IY9zW4PSp38z8Gr0ppXtpTSsnmPq+Y8tKmlYPs2gH52fGojpUxqx9nUA/O34lY072n8GfrnmVX7kQfQpVydDF8k9ifeFHC1Sfk9bi9SexPvC408vqxO+IP7WZG7qz60rT/qJPiKxtKz7o36zrP+RIf+xWLpXE5eplmmX04/B5aVVupjmuYSHNIII6COlemlNK55vYkznZnXNnrj/E7TT1WcuLdL+xw3FbRQrk3ndzFZSk+i14kb2ZGD7lNVu0T560z4fWU9G+UF7hERSlYKh4KqFAWSHEbiOgLjThqcXHiTkrsrxlhHWFyGeLm55Y/wPc3yOFlcSf4m5wWWHP8Agx9KBhd6oJ7t62ljtoudxjpnEhhy55HHA/sKQVu0FNaqh1HbbdC5sR0ue443+SpV1qUeecsI1LtVKNnTrjmX/CGGJwGS1wHWQt1Nd2P2YjtZgkDmuB53o3Oysm4bTz11HLTOooGNkbpLmuOQsmqaP5GpjpGecbvx2lSwSXMq5ePYhstlJw6sMepY3Ilo61JNgRi8yexPvC0GlSPYQYu7/Yn3hRaWWbok2vf20yP3MfWVZ7d/xFeAjc71Wk9wypPaLVFcL7Xy1YzTQSvc4dDjqOB3bivebaxsEpZQW6EQtOGlxxkdwC76UfzslhNkS1UliuuPM0lnxgiJjc31mkDtGFbpW/u9/mulMIJKWGIBwdqYSStNp6uCgscU8ReS3VOco5sjh/JJOT0ltyqGjgYd/mugKC8n8X06qk/DEG+Z/op0trQf6F/J8zxR51Mv4/oIiK4Z4QoiAtcFzbaejNJeZxjDZTzjfHj+uV0tRzbK3mqohUxtzJAckAby3p8uKo6+p2UvHdF7h13SvWez2NHsQWtvDtW4mI4PitLXxPjrqhknrCV2e05KvpKiSjqWVEGOcacjPAjqUiluWz9xcJq+lkZNjB0kjPiCMrJhKNlPJlJp+TZm51XuxRbTXj9CKYwpTOwybDRad+hwJx0ekseuds6aSUUUMoqNPzZcXYB8SvOx3kW9j6WpiMtLJxA36evwXtThXNwlJYku6PLpTtgpxi04tPDNCGjq4KQ7DjF3f7E+9ZJfsq4kmCYE9DdQA8irtmfk38w1BoWltOYvRDs5xu611RWoXQfMnv4ONRe7KJpxa28nrY284y/Qx7pHSv8ALfhQ7SRuxwW6guElrvdTPENTDK9r2/iGo/qtlJVbM1T3TT08jZH73Buob/Ar2bjdBR5kms9xXKdE3LlbUkuxE9KaVvLsbI6mxbI5GzahvcXHd4la+ho5K2sip4wSXnGR0DpPllVJQamop5+C5G9Sg5tYx7kv2IpOYtskzx6U78j/AGjcP3UlXhTQNp4I4YwA1jQ0Be6+mpr6daj7Hyt9jtsc35CIilIgiIgCtc0OyDvB4hXIgIDtHZXUM75oW5pn8B+AnoPYtMW7xnv3rqcsMc0bmStDmOGCDwKh142blp3GWgBkiPGPpb3dawdboJRk51LY3NHxBSShY9yO6VTSvUsLXFrs5HHcqYWO20aqZ56Vv9jBi7P9kfetJhb3Y4fWj/Zn3qzopfXhn3K2sf28zTV4+n1Ptn+8rw0rKrx9Oqc/5r/iKUlFUVkojponPcergO88FFLMrGo7slhOMa05PbBitYXODWgkk4AHFTrZuzfw+AzTAfKZBv3eqOpVsdghoPnp8SVGOONze5bsDctzQaHpeufcxddrur6IdgOCqiLWMwIiIAiIgCIiAK3G5XIgMCttVHW/48LdR++3cfNaWfZFuc09W4DqkaD+oUpRVrdHRbvKJPXqba9oyIY7ZSszumhPmtjYrFPbqt08ssbgWacNypEiir4dRXNTit0ST1104uMnszRN2aozUyTzPkk1OLtJOBvOehbengip4wyGNrGjoaMBeyKzXRXW8xWCCds57SeSmFUIilIwiIgCIiAIiIAiIgCIiAIiIAiIgCIiAIiIAiIgCIiA/9k="/>
          <p:cNvSpPr>
            <a:spLocks noChangeAspect="1" noChangeArrowheads="1"/>
          </p:cNvSpPr>
          <p:nvPr userDrawn="1"/>
        </p:nvSpPr>
        <p:spPr bwMode="auto">
          <a:xfrm>
            <a:off x="63500" y="-628650"/>
            <a:ext cx="1285875" cy="12858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401" y="76200"/>
            <a:ext cx="1068599" cy="99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png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Performance Requirements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6200" y="1295400"/>
            <a:ext cx="8991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Outline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CLIC Operation versus the Physics program assumptions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CLIC Luminosity Spectrum Impact on Physics and Analysis 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Physics Analysis &lt;-&gt; Observables accuracy &lt;-&gt;Requirements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Performance Requirements on: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Track momentum resolution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Jet energy resolution and Particle Flow           </a:t>
            </a:r>
          </a:p>
          <a:p>
            <a:pPr lvl="1">
              <a:buFont typeface="Wingdings" pitchFamily="2" charset="2"/>
              <a:buChar char="ü"/>
            </a:pPr>
            <a:r>
              <a:rPr lang="en-US" sz="2800" dirty="0" smtClean="0"/>
              <a:t>Particle Identification and Jet </a:t>
            </a:r>
            <a:r>
              <a:rPr lang="en-US" sz="2800" dirty="0" err="1" smtClean="0"/>
              <a:t>Flavour</a:t>
            </a:r>
            <a:r>
              <a:rPr lang="en-US" sz="2800" dirty="0" smtClean="0"/>
              <a:t> Tagging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Overview: CLIC_ILD and </a:t>
            </a:r>
            <a:r>
              <a:rPr lang="en-US" sz="2800" dirty="0" err="1" smtClean="0"/>
              <a:t>CLIC_SiD</a:t>
            </a:r>
            <a:r>
              <a:rPr lang="en-US" sz="2800" dirty="0" smtClean="0"/>
              <a:t> Detector Concepts, 3 </a:t>
            </a:r>
            <a:r>
              <a:rPr lang="en-US" sz="2800" dirty="0" err="1" smtClean="0"/>
              <a:t>TeV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066800"/>
          </a:xfrm>
        </p:spPr>
        <p:txBody>
          <a:bodyPr/>
          <a:lstStyle/>
          <a:p>
            <a:r>
              <a:rPr lang="en-US" dirty="0" smtClean="0"/>
              <a:t>Particle 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295400" y="381000"/>
          <a:ext cx="6837363" cy="5124450"/>
        </p:xfrm>
        <a:graphic>
          <a:graphicData uri="http://schemas.openxmlformats.org/presentationml/2006/ole">
            <p:oleObj spid="_x0000_s28675" name="Acrobat Document" r:id="rId3" imgW="6838095" imgH="5125165" progId="AcroExch.Document.7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28600" y="5715000"/>
            <a:ext cx="86868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Energy deposit identification =&gt; Electron, </a:t>
            </a:r>
            <a:r>
              <a:rPr lang="en-US" dirty="0" err="1" smtClean="0">
                <a:solidFill>
                  <a:srgbClr val="FF0000"/>
                </a:solidFill>
              </a:rPr>
              <a:t>muon</a:t>
            </a:r>
            <a:r>
              <a:rPr lang="en-US" dirty="0" smtClean="0">
                <a:solidFill>
                  <a:srgbClr val="FF0000"/>
                </a:solidFill>
              </a:rPr>
              <a:t>, photon, </a:t>
            </a:r>
            <a:r>
              <a:rPr lang="en-US" dirty="0" err="1" smtClean="0">
                <a:solidFill>
                  <a:srgbClr val="FF0000"/>
                </a:solidFill>
              </a:rPr>
              <a:t>pion</a:t>
            </a:r>
            <a:r>
              <a:rPr lang="en-US" dirty="0" smtClean="0">
                <a:solidFill>
                  <a:srgbClr val="FF0000"/>
                </a:solidFill>
              </a:rPr>
              <a:t> identification is part of PFA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066800"/>
          </a:xfrm>
        </p:spPr>
        <p:txBody>
          <a:bodyPr/>
          <a:lstStyle/>
          <a:p>
            <a:r>
              <a:rPr lang="en-US" dirty="0" smtClean="0"/>
              <a:t>Particle Flow Challenge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04800" y="5562600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The confusion, is closely correlated with the detector granularity , it sets strong requirements on ECAL, HCAL granularity. (more in PFA talk: John Marshall)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71525"/>
            <a:ext cx="9144000" cy="473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152400"/>
            <a:ext cx="7772400" cy="917575"/>
          </a:xfrm>
        </p:spPr>
        <p:txBody>
          <a:bodyPr>
            <a:normAutofit/>
          </a:bodyPr>
          <a:lstStyle/>
          <a:p>
            <a:r>
              <a:rPr lang="en-US" dirty="0" smtClean="0"/>
              <a:t>PFA challenge with </a:t>
            </a:r>
            <a:r>
              <a:rPr lang="el-GR" dirty="0" smtClean="0"/>
              <a:t>γγ</a:t>
            </a:r>
            <a:r>
              <a:rPr lang="en-US" dirty="0" smtClean="0"/>
              <a:t>-&gt;hadrons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990600"/>
            <a:ext cx="861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CLIC bunch train composed of 312 bunches with 0.5 ns separation.</a:t>
            </a:r>
          </a:p>
          <a:p>
            <a:r>
              <a:rPr lang="en-US" sz="2400" dirty="0" smtClean="0"/>
              <a:t> </a:t>
            </a:r>
            <a:r>
              <a:rPr lang="el-GR" sz="2400" dirty="0" smtClean="0"/>
              <a:t>γγ</a:t>
            </a:r>
            <a:r>
              <a:rPr lang="en-US" sz="2400" dirty="0" smtClean="0"/>
              <a:t>-&gt;hadrons produce ~ 5000 particles, &lt;P&gt;=1.5 </a:t>
            </a:r>
            <a:r>
              <a:rPr lang="en-US" sz="2400" dirty="0" err="1" smtClean="0"/>
              <a:t>GeV</a:t>
            </a:r>
            <a:r>
              <a:rPr lang="en-US" sz="2400" dirty="0" smtClean="0"/>
              <a:t>, &lt;Pt&gt;=0.9 </a:t>
            </a:r>
            <a:r>
              <a:rPr lang="en-US" sz="2400" dirty="0" err="1" smtClean="0"/>
              <a:t>GeV</a:t>
            </a:r>
            <a:r>
              <a:rPr lang="en-US" sz="2400" dirty="0" smtClean="0"/>
              <a:t>,</a:t>
            </a:r>
          </a:p>
          <a:p>
            <a:r>
              <a:rPr lang="en-US" sz="2400" dirty="0" smtClean="0"/>
              <a:t> total calorimetric energy deposit 19 </a:t>
            </a:r>
            <a:r>
              <a:rPr lang="en-US" sz="2400" dirty="0" err="1" smtClean="0"/>
              <a:t>TeV</a:t>
            </a:r>
            <a:endParaRPr lang="en-US" sz="2400" dirty="0" smtClean="0"/>
          </a:p>
          <a:p>
            <a:pPr>
              <a:buFont typeface="Symbol"/>
              <a:buChar char="Þ"/>
            </a:pPr>
            <a:r>
              <a:rPr lang="en-US" sz="2400" dirty="0" smtClean="0"/>
              <a:t> Jet structure and jet energy resolution spoiled by these hadrons</a:t>
            </a:r>
          </a:p>
          <a:p>
            <a:pPr>
              <a:buFont typeface="Symbol"/>
              <a:buChar char="Þ"/>
            </a:pPr>
            <a:r>
              <a:rPr lang="en-US" sz="2400" dirty="0" smtClean="0"/>
              <a:t> To remove them requires: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0" y="3200400"/>
          <a:ext cx="2994526" cy="2133600"/>
        </p:xfrm>
        <a:graphic>
          <a:graphicData uri="http://schemas.openxmlformats.org/presentationml/2006/ole">
            <p:oleObj spid="_x0000_s32770" name="Acrobat Document" r:id="rId3" imgW="5334745" imgH="3801006" progId="AcroExch.Document.7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400" y="5410200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</a:rPr>
              <a:t>e</a:t>
            </a:r>
            <a:r>
              <a:rPr lang="en-US" sz="2400" dirty="0" err="1" smtClean="0">
                <a:solidFill>
                  <a:srgbClr val="0070C0"/>
                </a:solidFill>
                <a:latin typeface="Calibri"/>
              </a:rPr>
              <a:t>⁺e</a:t>
            </a:r>
            <a:r>
              <a:rPr lang="en-US" sz="2400" dirty="0" smtClean="0">
                <a:solidFill>
                  <a:srgbClr val="0070C0"/>
                </a:solidFill>
                <a:latin typeface="Calibri"/>
              </a:rPr>
              <a:t>⁻-&gt;H⁺H⁻-&gt;</a:t>
            </a:r>
            <a:r>
              <a:rPr lang="en-US" sz="2400" dirty="0" err="1" smtClean="0">
                <a:solidFill>
                  <a:srgbClr val="0070C0"/>
                </a:solidFill>
                <a:latin typeface="Calibri"/>
              </a:rPr>
              <a:t>tb̄bt</a:t>
            </a:r>
            <a:r>
              <a:rPr lang="en-US" sz="2400" dirty="0" smtClean="0">
                <a:solidFill>
                  <a:srgbClr val="0070C0"/>
                </a:solidFill>
                <a:latin typeface="Calibri"/>
              </a:rPr>
              <a:t>̄ 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2896612"/>
            <a:ext cx="3810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Detector hits time stamping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Multi-hit </a:t>
            </a:r>
            <a:r>
              <a:rPr lang="en-US" sz="2400" dirty="0" smtClean="0"/>
              <a:t>storage/readout</a:t>
            </a:r>
            <a:endParaRPr lang="en-US" sz="2400" dirty="0" smtClean="0"/>
          </a:p>
          <a:p>
            <a:r>
              <a:rPr lang="en-US" sz="2400" dirty="0" smtClean="0"/>
              <a:t>After reconstruction Pt/timing cuts applied to eliminate hits  which do not belong  to the physics  event. (background reduction talk:   </a:t>
            </a:r>
          </a:p>
          <a:p>
            <a:r>
              <a:rPr lang="en-US" sz="2400" dirty="0" smtClean="0"/>
              <a:t>  M. Thomson). </a:t>
            </a:r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6300787" y="3209925"/>
          <a:ext cx="2767013" cy="1971675"/>
        </p:xfrm>
        <a:graphic>
          <a:graphicData uri="http://schemas.openxmlformats.org/presentationml/2006/ole">
            <p:oleObj spid="_x0000_s32771" name="Acrobat Document" r:id="rId4" imgW="5334745" imgH="3801006" progId="AcroExch.Document.7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Particle ID and Jet </a:t>
            </a:r>
            <a:r>
              <a:rPr lang="en-US" dirty="0" err="1" smtClean="0"/>
              <a:t>Flavour</a:t>
            </a:r>
            <a:r>
              <a:rPr lang="en-US" dirty="0" smtClean="0"/>
              <a:t> Tagging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1196876"/>
            <a:ext cx="8915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70C0"/>
                </a:solidFill>
              </a:rPr>
              <a:t>All analysis require lepton identification or/and jet </a:t>
            </a:r>
            <a:r>
              <a:rPr lang="en-US" sz="2400" dirty="0" err="1" smtClean="0">
                <a:solidFill>
                  <a:srgbClr val="0070C0"/>
                </a:solidFill>
              </a:rPr>
              <a:t>flavour</a:t>
            </a:r>
            <a:r>
              <a:rPr lang="en-US" sz="2400" dirty="0" smtClean="0">
                <a:solidFill>
                  <a:srgbClr val="0070C0"/>
                </a:solidFill>
              </a:rPr>
              <a:t> tagging to define the event topology.</a:t>
            </a:r>
          </a:p>
          <a:p>
            <a:pPr>
              <a:buNone/>
            </a:pPr>
            <a:r>
              <a:rPr lang="en-US" sz="2400" dirty="0" smtClean="0"/>
              <a:t>High event selection efficiency requires: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High particle ID efficiency over the full momentum range, </a:t>
            </a:r>
            <a:r>
              <a:rPr lang="el-GR" sz="2400" dirty="0" smtClean="0"/>
              <a:t>ε</a:t>
            </a:r>
            <a:r>
              <a:rPr lang="en-US" sz="2400" dirty="0" smtClean="0"/>
              <a:t>(ID)&gt;95%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High efficiency/purity b and c tagging to identify Z</a:t>
            </a:r>
            <a:r>
              <a:rPr lang="en-US" sz="2400" dirty="0" smtClean="0">
                <a:latin typeface="Calibri"/>
              </a:rPr>
              <a:t>⁰</a:t>
            </a:r>
            <a:r>
              <a:rPr lang="en-US" sz="2400" dirty="0" smtClean="0"/>
              <a:t>/h</a:t>
            </a:r>
            <a:r>
              <a:rPr lang="en-US" sz="2400" dirty="0" smtClean="0">
                <a:latin typeface="Calibri"/>
              </a:rPr>
              <a:t>⁰</a:t>
            </a:r>
            <a:r>
              <a:rPr lang="en-US" sz="2400" dirty="0" smtClean="0"/>
              <a:t> : =&gt; good </a:t>
            </a:r>
          </a:p>
          <a:p>
            <a:r>
              <a:rPr lang="en-US" sz="2400" dirty="0" smtClean="0"/>
              <a:t>  impact parameter resolution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799" y="3429000"/>
            <a:ext cx="334178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304800" y="4419600"/>
            <a:ext cx="8686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ILC requirements + CLIC studies: (Talk D. </a:t>
            </a:r>
            <a:r>
              <a:rPr lang="en-US" sz="2400" dirty="0" err="1" smtClean="0"/>
              <a:t>Dannheim</a:t>
            </a:r>
            <a:r>
              <a:rPr lang="en-US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a &lt; 5   </a:t>
            </a:r>
            <a:r>
              <a:rPr lang="el-GR" sz="2400" dirty="0" smtClean="0"/>
              <a:t>μ</a:t>
            </a:r>
            <a:r>
              <a:rPr lang="en-US" sz="2400" dirty="0" smtClean="0"/>
              <a:t>m            :depends on the VTX point resolution                   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b &lt; 15 </a:t>
            </a:r>
            <a:r>
              <a:rPr lang="el-GR" sz="2400" dirty="0" smtClean="0"/>
              <a:t>μ</a:t>
            </a:r>
            <a:r>
              <a:rPr lang="en-US" sz="2400" dirty="0" smtClean="0"/>
              <a:t>m/</a:t>
            </a:r>
            <a:r>
              <a:rPr lang="en-US" sz="2400" dirty="0" err="1" smtClean="0"/>
              <a:t>GeV</a:t>
            </a:r>
            <a:r>
              <a:rPr lang="en-US" sz="2400" dirty="0" smtClean="0"/>
              <a:t>  :depends on the VTX layout and material budget</a:t>
            </a:r>
          </a:p>
          <a:p>
            <a:r>
              <a:rPr lang="en-US" sz="2400" dirty="0" smtClean="0"/>
              <a:t>[at LHC : a=20 and b=100 </a:t>
            </a:r>
            <a:r>
              <a:rPr lang="el-GR" sz="2400" dirty="0" smtClean="0"/>
              <a:t>μ</a:t>
            </a:r>
            <a:r>
              <a:rPr lang="en-US" sz="2400" dirty="0" smtClean="0"/>
              <a:t>m/</a:t>
            </a:r>
            <a:r>
              <a:rPr lang="en-US" sz="2400" dirty="0" err="1" smtClean="0"/>
              <a:t>GeV</a:t>
            </a:r>
            <a:r>
              <a:rPr lang="en-US" sz="2400" dirty="0" smtClean="0"/>
              <a:t>]</a:t>
            </a:r>
          </a:p>
          <a:p>
            <a:r>
              <a:rPr lang="en-US" sz="2400" dirty="0" smtClean="0"/>
              <a:t>Physics performances: (Talk J. </a:t>
            </a:r>
            <a:r>
              <a:rPr lang="en-US" sz="2400" dirty="0" err="1" smtClean="0"/>
              <a:t>Strube</a:t>
            </a:r>
            <a:r>
              <a:rPr lang="en-US" sz="2400" dirty="0" smtClean="0"/>
              <a:t>)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/>
          <a:lstStyle/>
          <a:p>
            <a:r>
              <a:rPr lang="en-US" dirty="0" smtClean="0"/>
              <a:t>Basic Requirements 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1371600"/>
            <a:ext cx="8534400" cy="45243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solidFill>
                  <a:srgbClr val="00B0F0"/>
                </a:solidFill>
              </a:rPr>
              <a:t>Accurate lepton and multi-jet final states reconstruction require: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Track </a:t>
            </a:r>
            <a:r>
              <a:rPr lang="en-US" sz="2400" dirty="0" smtClean="0"/>
              <a:t>momentum resolution </a:t>
            </a:r>
            <a:r>
              <a:rPr lang="el-GR" sz="2400" dirty="0" smtClean="0"/>
              <a:t>σ</a:t>
            </a:r>
            <a:r>
              <a:rPr lang="en-US" sz="2400" dirty="0" smtClean="0"/>
              <a:t>(1/Pt)</a:t>
            </a:r>
            <a:r>
              <a:rPr lang="en-US" sz="2400" dirty="0" smtClean="0">
                <a:latin typeface="Calibri"/>
              </a:rPr>
              <a:t> ~ 2.10</a:t>
            </a:r>
            <a:r>
              <a:rPr lang="en-US" sz="2400" dirty="0" smtClean="0">
                <a:latin typeface="Calibri"/>
              </a:rPr>
              <a:t>⁻⁵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Good calorimeter coverage, with minimum </a:t>
            </a:r>
            <a:r>
              <a:rPr lang="en-US" sz="2400" dirty="0" smtClean="0"/>
              <a:t>leakage</a:t>
            </a:r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 Jet energy resolution allowing to separate W and Z⁰/h⁰ Di-jets:</a:t>
            </a:r>
          </a:p>
          <a:p>
            <a:r>
              <a:rPr lang="en-US" sz="2400" dirty="0" smtClean="0"/>
              <a:t>  </a:t>
            </a:r>
            <a:r>
              <a:rPr lang="el-GR" sz="2400" dirty="0" smtClean="0"/>
              <a:t>σ</a:t>
            </a:r>
            <a:r>
              <a:rPr lang="en-US" sz="2400" dirty="0" smtClean="0"/>
              <a:t>E/E ~ 3.5 – 5 % over the range 1 </a:t>
            </a:r>
            <a:r>
              <a:rPr lang="en-US" sz="2400" dirty="0" err="1" smtClean="0"/>
              <a:t>TeV</a:t>
            </a:r>
            <a:r>
              <a:rPr lang="en-US" sz="2400" dirty="0" smtClean="0"/>
              <a:t> to 50 </a:t>
            </a:r>
            <a:r>
              <a:rPr lang="en-US" sz="2400" dirty="0" err="1" smtClean="0"/>
              <a:t>GeV</a:t>
            </a:r>
            <a:r>
              <a:rPr lang="en-US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Lepton ID efficiency, &gt; 95 % over full energy range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Good jet </a:t>
            </a:r>
            <a:r>
              <a:rPr lang="en-US" sz="2400" dirty="0" err="1" smtClean="0"/>
              <a:t>flavour</a:t>
            </a:r>
            <a:r>
              <a:rPr lang="en-US" sz="2400" dirty="0" smtClean="0"/>
              <a:t> tagging efficiency, it implies: </a:t>
            </a:r>
          </a:p>
          <a:p>
            <a:r>
              <a:rPr lang="en-US" sz="2400" dirty="0" smtClean="0"/>
              <a:t>   impact parameter resolution: a&lt; 5   </a:t>
            </a:r>
            <a:r>
              <a:rPr lang="el-GR" sz="2400" dirty="0" smtClean="0"/>
              <a:t>μ</a:t>
            </a:r>
            <a:r>
              <a:rPr lang="en-US" sz="2400" dirty="0" smtClean="0"/>
              <a:t>m,  b&lt; 15   </a:t>
            </a:r>
            <a:r>
              <a:rPr lang="el-GR" sz="2400" dirty="0" smtClean="0"/>
              <a:t>μ</a:t>
            </a:r>
            <a:r>
              <a:rPr lang="en-US" sz="2400" dirty="0" smtClean="0"/>
              <a:t>m /</a:t>
            </a:r>
            <a:r>
              <a:rPr lang="en-US" sz="2400" dirty="0" err="1" smtClean="0"/>
              <a:t>GeV</a:t>
            </a:r>
            <a:r>
              <a:rPr lang="en-US" sz="2400" dirty="0" smtClean="0"/>
              <a:t>. </a:t>
            </a:r>
          </a:p>
          <a:p>
            <a:r>
              <a:rPr lang="en-US" sz="2400" dirty="0" smtClean="0">
                <a:solidFill>
                  <a:srgbClr val="00B0F0"/>
                </a:solidFill>
              </a:rPr>
              <a:t>Performance must be maintained in presence of beam-induced background =&gt; additional requirements: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Detector hits  time stamping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Multi-hit </a:t>
            </a:r>
            <a:r>
              <a:rPr lang="en-US" sz="2400" dirty="0" smtClean="0"/>
              <a:t>storage/readout </a:t>
            </a:r>
            <a:r>
              <a:rPr lang="en-US" sz="2400" dirty="0" smtClean="0"/>
              <a:t>capability.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Detector Concepts</a:t>
            </a:r>
            <a:br>
              <a:rPr lang="en-US" dirty="0" smtClean="0"/>
            </a:b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2588" y="1029202"/>
            <a:ext cx="5815012" cy="316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676400" y="4267200"/>
          <a:ext cx="62484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5000"/>
                <a:gridCol w="2133600"/>
                <a:gridCol w="2209800"/>
              </a:tblGrid>
              <a:tr h="3403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System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CLIC_ILD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CLIC_SID</a:t>
                      </a:r>
                      <a:endParaRPr lang="en-US" sz="18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VTX+Tracker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TPC, Radius=1.8m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Silicon,</a:t>
                      </a:r>
                      <a:r>
                        <a:rPr lang="en-US" sz="1800" baseline="0" dirty="0" smtClean="0"/>
                        <a:t> Radius=1.2m</a:t>
                      </a:r>
                      <a:endParaRPr lang="en-US" sz="18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ECAL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W/Si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W/Si</a:t>
                      </a:r>
                      <a:endParaRPr lang="en-US" sz="18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HCAL Barrel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W/</a:t>
                      </a:r>
                      <a:r>
                        <a:rPr lang="en-US" sz="1800" dirty="0" err="1" smtClean="0"/>
                        <a:t>Scint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W/</a:t>
                      </a:r>
                      <a:r>
                        <a:rPr lang="en-US" sz="1800" dirty="0" err="1" smtClean="0"/>
                        <a:t>Scint</a:t>
                      </a:r>
                      <a:endParaRPr lang="en-US" sz="18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HCAL </a:t>
                      </a:r>
                      <a:r>
                        <a:rPr lang="en-US" sz="1800" dirty="0" err="1" smtClean="0"/>
                        <a:t>Endcap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Steel/</a:t>
                      </a:r>
                      <a:r>
                        <a:rPr lang="en-US" sz="1800" dirty="0" err="1" smtClean="0"/>
                        <a:t>scint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Steel/</a:t>
                      </a:r>
                      <a:r>
                        <a:rPr lang="en-US" sz="1800" dirty="0" err="1" smtClean="0"/>
                        <a:t>Scint</a:t>
                      </a:r>
                      <a:endParaRPr lang="en-US" sz="1800" dirty="0"/>
                    </a:p>
                  </a:txBody>
                  <a:tcPr/>
                </a:tc>
              </a:tr>
              <a:tr h="34036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Solenoid:</a:t>
                      </a:r>
                      <a:r>
                        <a:rPr lang="en-US" sz="1800" baseline="0" dirty="0" smtClean="0"/>
                        <a:t> B-Field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 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 T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Detector Concepts</a:t>
            </a:r>
            <a:br>
              <a:rPr lang="en-US" dirty="0" smtClean="0"/>
            </a:b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1219200"/>
            <a:ext cx="8534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>
                <a:solidFill>
                  <a:srgbClr val="00B0F0"/>
                </a:solidFill>
              </a:rPr>
              <a:t>CLIC detector requirements: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 At ~ 0.5 </a:t>
            </a:r>
            <a:r>
              <a:rPr lang="en-US" sz="2400" dirty="0" err="1" smtClean="0"/>
              <a:t>TeV</a:t>
            </a:r>
            <a:r>
              <a:rPr lang="en-US" sz="2400" dirty="0" smtClean="0"/>
              <a:t>,  same as for ILC + modifications to mitigate the </a:t>
            </a:r>
          </a:p>
          <a:p>
            <a:pPr lvl="0"/>
            <a:r>
              <a:rPr lang="en-US" sz="2400" dirty="0" smtClean="0"/>
              <a:t>  effects of the CLIC bunch </a:t>
            </a:r>
            <a:r>
              <a:rPr lang="en-US" sz="2400" dirty="0" smtClean="0"/>
              <a:t>structure. Beam induced backgrounds    </a:t>
            </a:r>
          </a:p>
          <a:p>
            <a:pPr lvl="0"/>
            <a:r>
              <a:rPr lang="en-US" sz="2400" dirty="0" smtClean="0"/>
              <a:t> </a:t>
            </a:r>
            <a:r>
              <a:rPr lang="en-US" sz="2400" dirty="0" smtClean="0"/>
              <a:t> </a:t>
            </a:r>
            <a:r>
              <a:rPr lang="en-US" sz="2400" dirty="0" smtClean="0"/>
              <a:t>much smaller than at 3 </a:t>
            </a:r>
            <a:r>
              <a:rPr lang="en-US" sz="2400" dirty="0" err="1" smtClean="0"/>
              <a:t>TeV</a:t>
            </a:r>
            <a:endParaRPr lang="en-US" sz="2400" dirty="0" smtClean="0"/>
          </a:p>
          <a:p>
            <a:pPr lvl="0">
              <a:buFont typeface="Arial" pitchFamily="34" charset="0"/>
              <a:buChar char="•"/>
            </a:pPr>
            <a:r>
              <a:rPr lang="en-US" sz="2400" dirty="0" smtClean="0"/>
              <a:t> At 3 </a:t>
            </a:r>
            <a:r>
              <a:rPr lang="en-US" sz="2400" dirty="0" err="1" smtClean="0"/>
              <a:t>TeV</a:t>
            </a:r>
            <a:r>
              <a:rPr lang="en-US" sz="2400" dirty="0" smtClean="0"/>
              <a:t>, need optimization to take into account the increase in </a:t>
            </a:r>
          </a:p>
          <a:p>
            <a:pPr lvl="0"/>
            <a:r>
              <a:rPr lang="en-US" sz="2400" dirty="0" smtClean="0"/>
              <a:t>  energy and the effects of the CLIC bunch structure and </a:t>
            </a:r>
          </a:p>
          <a:p>
            <a:pPr lvl="0"/>
            <a:r>
              <a:rPr lang="en-US" sz="2400" dirty="0" smtClean="0"/>
              <a:t>  beam induced  background.</a:t>
            </a:r>
          </a:p>
          <a:p>
            <a:pPr lvl="0"/>
            <a:r>
              <a:rPr lang="en-US" sz="2400" dirty="0" smtClean="0">
                <a:solidFill>
                  <a:srgbClr val="00B0F0"/>
                </a:solidFill>
              </a:rPr>
              <a:t>Start with ILD/</a:t>
            </a:r>
            <a:r>
              <a:rPr lang="en-US" sz="2400" dirty="0" err="1" smtClean="0">
                <a:solidFill>
                  <a:srgbClr val="00B0F0"/>
                </a:solidFill>
              </a:rPr>
              <a:t>SiD</a:t>
            </a:r>
            <a:r>
              <a:rPr lang="en-US" sz="2400" dirty="0" smtClean="0">
                <a:solidFill>
                  <a:srgbClr val="00B0F0"/>
                </a:solidFill>
              </a:rPr>
              <a:t> </a:t>
            </a:r>
            <a:r>
              <a:rPr lang="en-US" sz="2400" dirty="0" err="1" smtClean="0">
                <a:solidFill>
                  <a:srgbClr val="00B0F0"/>
                </a:solidFill>
              </a:rPr>
              <a:t>LoI</a:t>
            </a:r>
            <a:r>
              <a:rPr lang="en-US" sz="2400" dirty="0" smtClean="0">
                <a:solidFill>
                  <a:srgbClr val="00B0F0"/>
                </a:solidFill>
              </a:rPr>
              <a:t> validated detectors + modifications (3 </a:t>
            </a:r>
            <a:r>
              <a:rPr lang="en-US" sz="2400" dirty="0" err="1" smtClean="0">
                <a:solidFill>
                  <a:srgbClr val="00B0F0"/>
                </a:solidFill>
              </a:rPr>
              <a:t>TeV</a:t>
            </a:r>
            <a:r>
              <a:rPr lang="en-US" sz="2400" dirty="0" smtClean="0">
                <a:solidFill>
                  <a:srgbClr val="00B0F0"/>
                </a:solidFill>
              </a:rPr>
              <a:t>):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 Beam pipe and vertex detector layout and location to account for </a:t>
            </a:r>
          </a:p>
          <a:p>
            <a:pPr lvl="0"/>
            <a:r>
              <a:rPr lang="en-US" sz="2400" dirty="0" smtClean="0">
                <a:solidFill>
                  <a:srgbClr val="002060"/>
                </a:solidFill>
              </a:rPr>
              <a:t>   increased  background.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 Increased HCAL depth to account for increased jet energies.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 Forward region layout to cope with increased background, </a:t>
            </a:r>
          </a:p>
          <a:p>
            <a:pPr lvl="0"/>
            <a:r>
              <a:rPr lang="en-US" sz="2400" dirty="0" smtClean="0">
                <a:solidFill>
                  <a:srgbClr val="002060"/>
                </a:solidFill>
              </a:rPr>
              <a:t>   20 </a:t>
            </a:r>
            <a:r>
              <a:rPr lang="en-US" sz="2400" dirty="0" err="1" smtClean="0">
                <a:solidFill>
                  <a:srgbClr val="002060"/>
                </a:solidFill>
              </a:rPr>
              <a:t>mrad</a:t>
            </a:r>
            <a:r>
              <a:rPr lang="en-US" sz="2400" dirty="0" smtClean="0">
                <a:solidFill>
                  <a:srgbClr val="002060"/>
                </a:solidFill>
              </a:rPr>
              <a:t> crossing angle and QD0 location.</a:t>
            </a:r>
          </a:p>
          <a:p>
            <a:pPr lvl="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2060"/>
                </a:solidFill>
              </a:rPr>
              <a:t> Solenoid design modified to account for larger HCAL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Detector Concepts</a:t>
            </a:r>
            <a:br>
              <a:rPr lang="en-US" dirty="0" smtClean="0"/>
            </a:br>
            <a:r>
              <a:rPr lang="en-US" dirty="0" smtClean="0"/>
              <a:t>Beam Pipe and VTX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81000" y="990600"/>
            <a:ext cx="8001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F0"/>
                </a:solidFill>
              </a:rPr>
              <a:t>VTX elements layout designed to match impact parameter requirements:</a:t>
            </a:r>
            <a:r>
              <a:rPr lang="en-US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Remain outside the incoherent pair background region, but as close to the  </a:t>
            </a:r>
          </a:p>
          <a:p>
            <a:r>
              <a:rPr lang="en-US" sz="2000" dirty="0" smtClean="0"/>
              <a:t>   beam line as possible </a:t>
            </a:r>
            <a:r>
              <a:rPr lang="en-US" sz="2000" dirty="0" smtClean="0"/>
              <a:t>(</a:t>
            </a:r>
            <a:r>
              <a:rPr lang="en-US" sz="2000" dirty="0" smtClean="0"/>
              <a:t>Fig 4.8: Density of hits from incoherent pairs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Low occupancy:  Not </a:t>
            </a:r>
            <a:r>
              <a:rPr lang="en-US" sz="2000" dirty="0" smtClean="0"/>
              <a:t>&gt; 3.10¯² </a:t>
            </a:r>
            <a:r>
              <a:rPr lang="en-US" sz="2000" dirty="0" smtClean="0"/>
              <a:t>at </a:t>
            </a:r>
            <a:r>
              <a:rPr lang="en-US" sz="2000" dirty="0" smtClean="0"/>
              <a:t>R=31mm for 20x20 </a:t>
            </a:r>
            <a:r>
              <a:rPr lang="el-GR" sz="2000" dirty="0" smtClean="0"/>
              <a:t>μ</a:t>
            </a:r>
            <a:r>
              <a:rPr lang="en-US" sz="2000" dirty="0" smtClean="0"/>
              <a:t>m pixels 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Low number of radiation length</a:t>
            </a: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1" y="2514600"/>
            <a:ext cx="5638799" cy="2372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ight Arrow Callout 10"/>
          <p:cNvSpPr/>
          <p:nvPr/>
        </p:nvSpPr>
        <p:spPr>
          <a:xfrm>
            <a:off x="0" y="3733800"/>
            <a:ext cx="685800" cy="381000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BP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391400" y="1905000"/>
            <a:ext cx="1447800" cy="36933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CLIC_ILD VTX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2209800" y="1981200"/>
            <a:ext cx="5181600" cy="9144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209800" y="2133600"/>
            <a:ext cx="5181600" cy="12954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209800" y="2133600"/>
            <a:ext cx="5181600" cy="1556266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2209800" y="4770120"/>
          <a:ext cx="5943601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081"/>
                <a:gridCol w="2037806"/>
                <a:gridCol w="2122714"/>
              </a:tblGrid>
              <a:tr h="3175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Main parameters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CLIC_ILD   ( B=4T 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CLIC_SID  (B=5T )</a:t>
                      </a:r>
                      <a:endParaRPr lang="en-US" sz="1600" dirty="0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Inner radius  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31 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27</a:t>
                      </a:r>
                      <a:endParaRPr lang="en-US" sz="1600" dirty="0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Outer radius 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77(barrel), 169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(disks)</a:t>
                      </a:r>
                      <a:endParaRPr lang="en-US" sz="1600" dirty="0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Max. Z (mm)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125(barrel)</a:t>
                      </a:r>
                      <a:r>
                        <a:rPr lang="en-US" sz="1600" baseline="0" dirty="0" smtClean="0"/>
                        <a:t> 257(disks)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99(barrel), 830(disks)</a:t>
                      </a:r>
                      <a:endParaRPr lang="en-US" sz="1600" dirty="0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Barrel</a:t>
                      </a:r>
                      <a:r>
                        <a:rPr lang="en-US" sz="1600" baseline="0" dirty="0" smtClean="0"/>
                        <a:t>  layers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3 double</a:t>
                      </a:r>
                      <a:r>
                        <a:rPr lang="en-US" sz="1600" baseline="0" dirty="0" smtClean="0"/>
                        <a:t> layers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single </a:t>
                      </a:r>
                      <a:r>
                        <a:rPr lang="en-US" sz="1600" dirty="0" smtClean="0"/>
                        <a:t>layers</a:t>
                      </a:r>
                      <a:endParaRPr lang="en-US" sz="1600" dirty="0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Forward layers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 3 double layers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 single layers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81000" y="5650468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Symbol"/>
              <a:buChar char="Þ"/>
            </a:pPr>
            <a:r>
              <a:rPr lang="en-US" dirty="0" smtClean="0"/>
              <a:t>VTX layout</a:t>
            </a:r>
          </a:p>
          <a:p>
            <a:r>
              <a:rPr lang="en-US" dirty="0" smtClean="0"/>
              <a:t>Talk </a:t>
            </a:r>
            <a:r>
              <a:rPr lang="en-US" dirty="0" err="1" smtClean="0"/>
              <a:t>D.Dannheim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Detector Concepts</a:t>
            </a:r>
            <a:br>
              <a:rPr lang="en-US" dirty="0" smtClean="0"/>
            </a:br>
            <a:r>
              <a:rPr lang="en-US" dirty="0" smtClean="0"/>
              <a:t>Tracking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1209040"/>
          <a:ext cx="5029200" cy="221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135"/>
                <a:gridCol w="2028265"/>
                <a:gridCol w="1447800"/>
              </a:tblGrid>
              <a:tr h="1422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Barrel Tracker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CLIC_ILD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CLIC_SiD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Technology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TPC+Silicon</a:t>
                      </a:r>
                      <a:r>
                        <a:rPr lang="en-US" sz="1800" dirty="0" smtClean="0"/>
                        <a:t> strips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Silicon strips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Inner radius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329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230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Outer radius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1808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1239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Z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2250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578 to 1536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samples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2(Si),</a:t>
                      </a:r>
                      <a:r>
                        <a:rPr lang="en-US" sz="1800" baseline="0" dirty="0" smtClean="0"/>
                        <a:t> 224(TPC),1(Si)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038600" y="3657600"/>
          <a:ext cx="4648200" cy="2265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43252"/>
                <a:gridCol w="1442545"/>
                <a:gridCol w="136240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Forward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Tracker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CLIC_ILD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CLIC_SiD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Technology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Silicon strips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Silicon strips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Inner radius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47</a:t>
                      </a:r>
                      <a:r>
                        <a:rPr lang="en-US" baseline="0" dirty="0" smtClean="0"/>
                        <a:t> to 218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207</a:t>
                      </a:r>
                      <a:r>
                        <a:rPr lang="en-US" baseline="0" dirty="0" smtClean="0"/>
                        <a:t> to 1162</a:t>
                      </a:r>
                      <a:endParaRPr lang="en-US" dirty="0"/>
                    </a:p>
                  </a:txBody>
                  <a:tcPr/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Outer radius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1252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1556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Max. samples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505200"/>
            <a:ext cx="25336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143000"/>
            <a:ext cx="20955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Straight Arrow Connector 13"/>
          <p:cNvCxnSpPr/>
          <p:nvPr/>
        </p:nvCxnSpPr>
        <p:spPr>
          <a:xfrm flipH="1">
            <a:off x="1295400" y="1828800"/>
            <a:ext cx="457200" cy="35052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5105400" y="1828800"/>
            <a:ext cx="1295400" cy="11430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" y="6096000"/>
            <a:ext cx="792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Technology and performance talks : M. Stanitzki (</a:t>
            </a:r>
            <a:r>
              <a:rPr lang="en-US" dirty="0" err="1" smtClean="0"/>
              <a:t>SiD</a:t>
            </a:r>
            <a:r>
              <a:rPr lang="en-US" dirty="0" smtClean="0"/>
              <a:t>) and J. </a:t>
            </a:r>
            <a:r>
              <a:rPr lang="en-US" dirty="0" err="1" smtClean="0"/>
              <a:t>Timmermans</a:t>
            </a:r>
            <a:r>
              <a:rPr lang="en-US" dirty="0" smtClean="0"/>
              <a:t> </a:t>
            </a:r>
            <a:r>
              <a:rPr lang="en-US" dirty="0" smtClean="0"/>
              <a:t>(ILD)</a:t>
            </a:r>
            <a:endParaRPr lang="en-US" dirty="0"/>
          </a:p>
        </p:txBody>
      </p:sp>
      <p:pic>
        <p:nvPicPr>
          <p:cNvPr id="7782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9025" y="2409825"/>
            <a:ext cx="714375" cy="18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Detector Concepts</a:t>
            </a:r>
            <a:br>
              <a:rPr lang="en-US" dirty="0" smtClean="0"/>
            </a:br>
            <a:r>
              <a:rPr lang="en-US" dirty="0" smtClean="0"/>
              <a:t>ECAL and HCAL in High B Field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0650" y="3048000"/>
            <a:ext cx="3943350" cy="327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685800" y="1122680"/>
          <a:ext cx="8001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2725882"/>
                <a:gridCol w="2303318"/>
              </a:tblGrid>
              <a:tr h="1422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ECAL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CLIC_ILD, B=4 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CLIC_SiD</a:t>
                      </a:r>
                      <a:r>
                        <a:rPr lang="en-US" sz="1800" dirty="0" smtClean="0"/>
                        <a:t>, B=5 T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Absorber/Active elements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Tungsten/Si pads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Tungsten/Si Pads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Sampling layers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(20 × 2.1, 10 × 4.2)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(20 × 2.5, 10 × 5)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 size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5.1x5.1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2.5x2.5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US" sz="10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and </a:t>
                      </a:r>
                      <a:r>
                        <a:rPr lang="el-G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λ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 and 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 and 1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0" y="4246880"/>
          <a:ext cx="5714999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2432"/>
                <a:gridCol w="1776283"/>
                <a:gridCol w="1776284"/>
              </a:tblGrid>
              <a:tr h="1422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HCAL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CLIC_ILD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CLIC_SiD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Absorber(B/F)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Tungsten/Steel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Tungsten/Steel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Sampling layers(B/F)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75x10mm/60x20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75x10mm/60x20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Cell size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30x30/30x30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30x30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l-GR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λ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 (B/F)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7.5/7.5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7.5/7.5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>
            <a:off x="3581400" y="3505200"/>
            <a:ext cx="2438400" cy="2286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6200" y="2895600"/>
            <a:ext cx="4953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B0F0"/>
                </a:solidFill>
              </a:rPr>
              <a:t>To minimize leakage HCAL depth increased: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   Jet energy resolution studies =&gt; 7.5 </a:t>
            </a:r>
            <a:r>
              <a:rPr lang="el-GR" sz="2000" dirty="0" smtClean="0"/>
              <a:t>λ</a:t>
            </a:r>
            <a:r>
              <a:rPr lang="en-US" sz="1400" dirty="0" smtClean="0"/>
              <a:t>I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 To maintain  reasonable solenoid radius </a:t>
            </a:r>
          </a:p>
          <a:p>
            <a:r>
              <a:rPr lang="en-US" sz="2000" dirty="0" smtClean="0"/>
              <a:t>   Tungsten used as absorber in barrel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28600" y="60960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Technology and Performance talk: F. Sefkow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705600" y="6248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6.2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 Operation</a:t>
            </a:r>
            <a:br>
              <a:rPr lang="en-US" dirty="0" smtClean="0"/>
            </a:br>
            <a:r>
              <a:rPr lang="en-US" dirty="0" err="1" smtClean="0"/>
              <a:t>vs</a:t>
            </a:r>
            <a:r>
              <a:rPr lang="en-US" dirty="0" smtClean="0"/>
              <a:t> Physics Program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" y="1343085"/>
            <a:ext cx="8839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CLIC will be staged in energy and should be able to operate over a range of centre-of-mass energies: </a:t>
            </a:r>
            <a:r>
              <a:rPr lang="en-US" sz="2400" dirty="0" smtClean="0">
                <a:solidFill>
                  <a:srgbClr val="0070C0"/>
                </a:solidFill>
                <a:latin typeface="Calibri"/>
              </a:rPr>
              <a:t>√s from</a:t>
            </a:r>
            <a:r>
              <a:rPr lang="en-US" sz="2400" dirty="0" smtClean="0">
                <a:solidFill>
                  <a:srgbClr val="0070C0"/>
                </a:solidFill>
              </a:rPr>
              <a:t> ~ 0.5 to 3 </a:t>
            </a:r>
            <a:r>
              <a:rPr lang="en-US" sz="2400" dirty="0" err="1" smtClean="0">
                <a:solidFill>
                  <a:srgbClr val="0070C0"/>
                </a:solidFill>
              </a:rPr>
              <a:t>TeV</a:t>
            </a:r>
            <a:r>
              <a:rPr lang="en-US" sz="2400" dirty="0" smtClean="0">
                <a:solidFill>
                  <a:srgbClr val="0070C0"/>
                </a:solidFill>
              </a:rPr>
              <a:t>.</a:t>
            </a:r>
          </a:p>
          <a:p>
            <a:endParaRPr lang="en-US" sz="2400" dirty="0" smtClean="0"/>
          </a:p>
          <a:p>
            <a:r>
              <a:rPr lang="en-US" sz="2400" dirty="0" smtClean="0"/>
              <a:t>The energy will be chosen according to the physics program, </a:t>
            </a:r>
            <a:r>
              <a:rPr lang="en-US" sz="2400" dirty="0" err="1" smtClean="0"/>
              <a:t>eg</a:t>
            </a:r>
            <a:r>
              <a:rPr lang="en-US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Precision physics: Higgs, top studies, … at low </a:t>
            </a:r>
            <a:r>
              <a:rPr lang="en-US" sz="2400" dirty="0" smtClean="0">
                <a:latin typeface="Calibri"/>
              </a:rPr>
              <a:t>√s</a:t>
            </a:r>
            <a:r>
              <a:rPr lang="en-US" sz="2400" dirty="0" smtClean="0"/>
              <a:t> ~&lt; 0.5 </a:t>
            </a:r>
            <a:r>
              <a:rPr lang="en-US" sz="2400" dirty="0" err="1" smtClean="0"/>
              <a:t>TeV</a:t>
            </a:r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BSM physics measurements : </a:t>
            </a:r>
            <a:r>
              <a:rPr lang="en-US" sz="2400" dirty="0" err="1" smtClean="0"/>
              <a:t>eg</a:t>
            </a:r>
            <a:endParaRPr lang="en-US" sz="2400" dirty="0" smtClean="0"/>
          </a:p>
          <a:p>
            <a:r>
              <a:rPr lang="en-US" sz="2400" dirty="0" smtClean="0"/>
              <a:t>   New particles production cross sections, masses, couplings  </a:t>
            </a:r>
          </a:p>
          <a:p>
            <a:r>
              <a:rPr lang="en-US" sz="2400" dirty="0" smtClean="0"/>
              <a:t>   measurements at </a:t>
            </a:r>
            <a:r>
              <a:rPr lang="en-US" sz="2400" dirty="0" smtClean="0">
                <a:latin typeface="Calibri"/>
              </a:rPr>
              <a:t>√s</a:t>
            </a:r>
            <a:r>
              <a:rPr lang="en-US" sz="2400" dirty="0" smtClean="0"/>
              <a:t> close to the threshold of the particles or at the    </a:t>
            </a:r>
          </a:p>
          <a:p>
            <a:r>
              <a:rPr lang="en-US" sz="2400" dirty="0" smtClean="0"/>
              <a:t>   highest </a:t>
            </a:r>
            <a:r>
              <a:rPr lang="en-US" sz="2400" dirty="0" smtClean="0">
                <a:latin typeface="Calibri"/>
              </a:rPr>
              <a:t>√s value, 3 </a:t>
            </a:r>
            <a:r>
              <a:rPr lang="en-US" sz="2400" dirty="0" err="1" smtClean="0">
                <a:latin typeface="Calibri"/>
              </a:rPr>
              <a:t>TeV</a:t>
            </a:r>
            <a:r>
              <a:rPr lang="en-US" sz="2400" dirty="0" smtClean="0">
                <a:latin typeface="Calibri"/>
              </a:rPr>
              <a:t>.</a:t>
            </a:r>
            <a:endParaRPr lang="en-US" sz="2400" dirty="0" smtClean="0"/>
          </a:p>
          <a:p>
            <a:endParaRPr lang="en-US" sz="2400" dirty="0" smtClean="0">
              <a:solidFill>
                <a:srgbClr val="0070C0"/>
              </a:solidFill>
              <a:latin typeface="Calibri"/>
            </a:endParaRPr>
          </a:p>
          <a:p>
            <a:r>
              <a:rPr lang="en-US" sz="2400" dirty="0" smtClean="0">
                <a:solidFill>
                  <a:srgbClr val="0070C0"/>
                </a:solidFill>
                <a:latin typeface="Calibri"/>
              </a:rPr>
              <a:t>Detectors must allow to perform physics at sub-</a:t>
            </a:r>
            <a:r>
              <a:rPr lang="en-US" sz="2400" dirty="0" err="1" smtClean="0">
                <a:solidFill>
                  <a:srgbClr val="0070C0"/>
                </a:solidFill>
                <a:latin typeface="Calibri"/>
              </a:rPr>
              <a:t>TeV</a:t>
            </a:r>
            <a:r>
              <a:rPr lang="en-US" sz="2400" dirty="0" smtClean="0">
                <a:solidFill>
                  <a:srgbClr val="0070C0"/>
                </a:solidFill>
                <a:latin typeface="Calibri"/>
              </a:rPr>
              <a:t> and multi-</a:t>
            </a:r>
            <a:r>
              <a:rPr lang="en-US" sz="2400" dirty="0" err="1" smtClean="0">
                <a:solidFill>
                  <a:srgbClr val="0070C0"/>
                </a:solidFill>
                <a:latin typeface="Calibri"/>
              </a:rPr>
              <a:t>TeV</a:t>
            </a:r>
            <a:r>
              <a:rPr lang="en-US" sz="2400" dirty="0" smtClean="0">
                <a:solidFill>
                  <a:srgbClr val="0070C0"/>
                </a:solidFill>
                <a:latin typeface="Calibri"/>
              </a:rPr>
              <a:t> energies taking into account the CLIC bunch structure and the beam induced background.   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Detector Concepts</a:t>
            </a:r>
            <a:br>
              <a:rPr lang="en-US" dirty="0" smtClean="0"/>
            </a:br>
            <a:r>
              <a:rPr lang="en-US" dirty="0" smtClean="0"/>
              <a:t>Very Forward Region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1295400"/>
            <a:ext cx="7543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B0F0"/>
                </a:solidFill>
              </a:rPr>
              <a:t>CLIC beam crossing angle is 20 </a:t>
            </a:r>
            <a:r>
              <a:rPr lang="en-US" sz="2000" dirty="0" err="1" smtClean="0">
                <a:solidFill>
                  <a:srgbClr val="00B0F0"/>
                </a:solidFill>
              </a:rPr>
              <a:t>mrad</a:t>
            </a:r>
            <a:r>
              <a:rPr lang="en-US" sz="2000" dirty="0" smtClean="0">
                <a:solidFill>
                  <a:srgbClr val="00B0F0"/>
                </a:solidFill>
              </a:rPr>
              <a:t>, (ILC: 14 </a:t>
            </a:r>
            <a:r>
              <a:rPr lang="en-US" sz="2000" dirty="0" err="1" smtClean="0">
                <a:solidFill>
                  <a:srgbClr val="00B0F0"/>
                </a:solidFill>
              </a:rPr>
              <a:t>mrad</a:t>
            </a:r>
            <a:r>
              <a:rPr lang="en-US" sz="2000" dirty="0" smtClean="0">
                <a:solidFill>
                  <a:srgbClr val="00B0F0"/>
                </a:solidFill>
              </a:rPr>
              <a:t>) =&gt; modifications of the design of the very forward region components:</a:t>
            </a:r>
            <a:r>
              <a:rPr lang="en-US" sz="20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LumiCal</a:t>
            </a:r>
            <a:r>
              <a:rPr lang="en-US" sz="2000" dirty="0" smtClean="0"/>
              <a:t> (40-100 </a:t>
            </a:r>
            <a:r>
              <a:rPr lang="en-US" sz="2000" dirty="0" err="1" smtClean="0"/>
              <a:t>mrad</a:t>
            </a:r>
            <a:r>
              <a:rPr lang="en-US" sz="2000" dirty="0" smtClean="0"/>
              <a:t>) </a:t>
            </a:r>
            <a:r>
              <a:rPr lang="en-US" sz="2000" dirty="0" smtClean="0"/>
              <a:t> : luminosity measurement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BeamCal</a:t>
            </a:r>
            <a:r>
              <a:rPr lang="en-US" sz="2000" dirty="0" smtClean="0"/>
              <a:t> (10- 40 </a:t>
            </a:r>
            <a:r>
              <a:rPr lang="en-US" sz="2000" dirty="0" err="1" smtClean="0"/>
              <a:t>mrad</a:t>
            </a:r>
            <a:r>
              <a:rPr lang="en-US" sz="2000" dirty="0" smtClean="0"/>
              <a:t>)  : electron detection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Beam position monitor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Beam Kicker: intra train feedback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Final focus </a:t>
            </a:r>
            <a:r>
              <a:rPr lang="en-US" sz="2000" dirty="0" err="1" smtClean="0"/>
              <a:t>quadrupole</a:t>
            </a:r>
            <a:r>
              <a:rPr lang="en-US" sz="2000" dirty="0" smtClean="0"/>
              <a:t>: QD0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Anti-Solenoid: field compensation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Shielding masks: protect</a:t>
            </a:r>
          </a:p>
          <a:p>
            <a:r>
              <a:rPr lang="en-US" sz="2000" dirty="0" smtClean="0"/>
              <a:t>   upstream detectors and </a:t>
            </a:r>
          </a:p>
          <a:p>
            <a:r>
              <a:rPr lang="en-US" sz="2000" dirty="0" smtClean="0"/>
              <a:t>   BPM, Kicker, …</a:t>
            </a: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2895600"/>
            <a:ext cx="5486400" cy="3179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6019800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Details in talk: K.  </a:t>
            </a:r>
            <a:r>
              <a:rPr lang="en-US" dirty="0" err="1" smtClean="0"/>
              <a:t>Elsener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24600" y="60198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3.3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Detector Concepts</a:t>
            </a:r>
            <a:br>
              <a:rPr lang="en-US" dirty="0" smtClean="0"/>
            </a:br>
            <a:r>
              <a:rPr lang="en-US" dirty="0" smtClean="0"/>
              <a:t>Solenoid and </a:t>
            </a:r>
            <a:r>
              <a:rPr lang="en-US" dirty="0" err="1" smtClean="0"/>
              <a:t>Muon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5924490"/>
            <a:ext cx="853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 what else ?</a:t>
            </a:r>
            <a:endParaRPr lang="en-US" sz="2000" dirty="0" smtClean="0"/>
          </a:p>
        </p:txBody>
      </p:sp>
      <p:pic>
        <p:nvPicPr>
          <p:cNvPr id="3584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3154179"/>
            <a:ext cx="3048000" cy="3322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1" y="3240872"/>
            <a:ext cx="2895600" cy="3159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762000" y="1066800"/>
          <a:ext cx="6705601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7254"/>
                <a:gridCol w="2084173"/>
                <a:gridCol w="2084174"/>
              </a:tblGrid>
              <a:tr h="142240">
                <a:tc>
                  <a:txBody>
                    <a:bodyPr/>
                    <a:lstStyle/>
                    <a:p>
                      <a:r>
                        <a:rPr lang="en-US" sz="1800" dirty="0" err="1" smtClean="0"/>
                        <a:t>Coil+cryostat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CLIC_ILD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 </a:t>
                      </a:r>
                      <a:r>
                        <a:rPr lang="en-US" sz="1800" dirty="0" err="1" smtClean="0"/>
                        <a:t>CLIC_SiD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5T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Coil Free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bore/Thickness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3426/864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2744/966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Yoke 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material/thickness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Steel/2586 mm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Steel/3086 mm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Muon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layers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124200" y="3276600"/>
            <a:ext cx="29718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70C0"/>
                </a:solidFill>
              </a:rPr>
              <a:t>For the CDR two GEANT4 models defined </a:t>
            </a:r>
          </a:p>
          <a:p>
            <a:pPr algn="ctr"/>
            <a:r>
              <a:rPr lang="en-US" sz="2400" dirty="0" smtClean="0">
                <a:solidFill>
                  <a:srgbClr val="0070C0"/>
                </a:solidFill>
              </a:rPr>
              <a:t>Physics benchmark </a:t>
            </a:r>
          </a:p>
          <a:p>
            <a:pPr algn="ctr"/>
            <a:r>
              <a:rPr lang="en-US" sz="2400" dirty="0" smtClean="0">
                <a:solidFill>
                  <a:srgbClr val="0070C0"/>
                </a:solidFill>
              </a:rPr>
              <a:t>studies  with full reconstruction and overlaid beam induced background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24200" y="2983468"/>
            <a:ext cx="548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Technology talk: H. </a:t>
            </a:r>
            <a:r>
              <a:rPr lang="en-US" dirty="0" err="1" smtClean="0"/>
              <a:t>Gerwig</a:t>
            </a:r>
            <a:endParaRPr lang="en-US" dirty="0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0" y="5561135"/>
            <a:ext cx="666750" cy="153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Impact of Beam Induced Backgrounds (Daniel)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066800"/>
            <a:ext cx="861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Coherent pairs      : produced at small angle, end up in beam pipe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Incoherent pairs   : produced at larger angle, affect VTX inner layers  </a:t>
            </a:r>
          </a:p>
          <a:p>
            <a:pPr>
              <a:buFont typeface="Arial" pitchFamily="34" charset="0"/>
              <a:buChar char="•"/>
            </a:pPr>
            <a:r>
              <a:rPr lang="el-GR" sz="2400" dirty="0" smtClean="0"/>
              <a:t>γγ</a:t>
            </a:r>
            <a:r>
              <a:rPr lang="en-US" sz="2400" dirty="0" smtClean="0"/>
              <a:t>-&gt;hadrons           : affect tracking, calorimeters and observables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Beam halo </a:t>
            </a:r>
            <a:r>
              <a:rPr lang="en-US" sz="2400" dirty="0" err="1" smtClean="0"/>
              <a:t>muons</a:t>
            </a:r>
            <a:r>
              <a:rPr lang="en-US" sz="2400" dirty="0" smtClean="0"/>
              <a:t>: impact on physics observables &lt;&lt; </a:t>
            </a:r>
            <a:r>
              <a:rPr lang="el-GR" sz="2400" dirty="0" smtClean="0"/>
              <a:t>γγ</a:t>
            </a:r>
            <a:r>
              <a:rPr lang="en-US" sz="2400" dirty="0" smtClean="0"/>
              <a:t>-&gt;hadrons</a:t>
            </a:r>
          </a:p>
          <a:p>
            <a:r>
              <a:rPr lang="en-US" sz="2400" dirty="0" smtClean="0"/>
              <a:t>pt&gt;5 </a:t>
            </a:r>
            <a:r>
              <a:rPr lang="en-US" sz="2400" dirty="0" err="1" smtClean="0"/>
              <a:t>GeV</a:t>
            </a:r>
            <a:r>
              <a:rPr lang="en-US" sz="2400" dirty="0" smtClean="0"/>
              <a:t> cut removes </a:t>
            </a:r>
            <a:r>
              <a:rPr lang="el-GR" sz="2400" dirty="0" smtClean="0"/>
              <a:t>γγ</a:t>
            </a:r>
            <a:r>
              <a:rPr lang="en-US" sz="2400" dirty="0" smtClean="0"/>
              <a:t>-&gt;hadrons; ok for physics with leptons, not with jets, because it would bias the jet energy resolution.  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81000" y="3276600"/>
          <a:ext cx="3878564" cy="3276600"/>
        </p:xfrm>
        <a:graphic>
          <a:graphicData uri="http://schemas.openxmlformats.org/presentationml/2006/ole">
            <p:oleObj spid="_x0000_s44034" name="Acrobat Document" r:id="rId3" imgW="5401429" imgH="4563112" progId="AcroExch.Document.7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334000" y="3266303"/>
          <a:ext cx="3309937" cy="3210697"/>
        </p:xfrm>
        <a:graphic>
          <a:graphicData uri="http://schemas.openxmlformats.org/presentationml/2006/ole">
            <p:oleObj spid="_x0000_s44035" name="Acrobat Document" r:id="rId4" imgW="5401429" imgH="5238095" progId="AcroExch.Document.7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58000" y="3505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00B0F0"/>
                </a:solidFill>
              </a:rPr>
              <a:t>γγ</a:t>
            </a:r>
            <a:r>
              <a:rPr lang="en-US" dirty="0" smtClean="0">
                <a:solidFill>
                  <a:srgbClr val="00B0F0"/>
                </a:solidFill>
              </a:rPr>
              <a:t>-&gt;hadrons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&lt;pt&gt;=0.9 </a:t>
            </a:r>
            <a:r>
              <a:rPr lang="en-US" dirty="0" err="1" smtClean="0">
                <a:solidFill>
                  <a:srgbClr val="00B0F0"/>
                </a:solidFill>
              </a:rPr>
              <a:t>GeV</a:t>
            </a:r>
            <a:endParaRPr lang="en-US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066800"/>
          </a:xfrm>
        </p:spPr>
        <p:txBody>
          <a:bodyPr/>
          <a:lstStyle/>
          <a:p>
            <a:r>
              <a:rPr lang="en-US" dirty="0" smtClean="0"/>
              <a:t>Particle 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28600" y="1143000"/>
            <a:ext cx="8610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 reduce the background requires to: </a:t>
            </a:r>
          </a:p>
          <a:p>
            <a:r>
              <a:rPr lang="en-US" sz="2400" dirty="0" smtClean="0"/>
              <a:t> time stamp the detector hits and to apply timing cuts to eliminate the hits which do not belong to physics event. </a:t>
            </a:r>
          </a:p>
          <a:p>
            <a:r>
              <a:rPr lang="en-US" sz="2400" dirty="0" smtClean="0"/>
              <a:t>But there is a basic limitation to the time stamping window related to the time for the showers to develop and to the signal integration.  </a:t>
            </a: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981450"/>
            <a:ext cx="383857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29150" y="3819525"/>
            <a:ext cx="38290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76200"/>
            <a:ext cx="7772400" cy="9175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CLIC Luminosity Spectrum </a:t>
            </a:r>
            <a:r>
              <a:rPr lang="en-US" dirty="0" err="1" smtClean="0"/>
              <a:t>vs</a:t>
            </a:r>
            <a:r>
              <a:rPr lang="en-US" dirty="0" smtClean="0"/>
              <a:t> Analysis       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3477161"/>
            <a:ext cx="5486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000" dirty="0" err="1" smtClean="0"/>
              <a:t>Beamstrahlung</a:t>
            </a:r>
            <a:r>
              <a:rPr lang="en-US" sz="2000" dirty="0" smtClean="0"/>
              <a:t> implies </a:t>
            </a:r>
          </a:p>
          <a:p>
            <a:r>
              <a:rPr lang="en-US" sz="2000" dirty="0" smtClean="0"/>
              <a:t>   Only a fraction of collisions at nominal energy </a:t>
            </a:r>
          </a:p>
          <a:p>
            <a:r>
              <a:rPr lang="en-US" sz="2000" dirty="0" smtClean="0"/>
              <a:t>   At 0.5 </a:t>
            </a:r>
            <a:r>
              <a:rPr lang="en-US" sz="2000" dirty="0" err="1" smtClean="0"/>
              <a:t>TeV</a:t>
            </a:r>
            <a:r>
              <a:rPr lang="en-US" sz="2000" dirty="0" smtClean="0"/>
              <a:t>: 62% of collisions have </a:t>
            </a:r>
            <a:r>
              <a:rPr lang="en-US" sz="2000" dirty="0" smtClean="0">
                <a:latin typeface="Calibri"/>
              </a:rPr>
              <a:t>√s’/√s&gt; 0.99 </a:t>
            </a:r>
            <a:endParaRPr lang="en-US" sz="2000" dirty="0" smtClean="0"/>
          </a:p>
          <a:p>
            <a:r>
              <a:rPr lang="en-US" sz="2000" dirty="0" smtClean="0"/>
              <a:t>   At 3   </a:t>
            </a:r>
            <a:r>
              <a:rPr lang="en-US" sz="2000" dirty="0" err="1" smtClean="0"/>
              <a:t>TeV</a:t>
            </a:r>
            <a:r>
              <a:rPr lang="en-US" sz="2000" dirty="0" smtClean="0"/>
              <a:t> : 35% of collisions have </a:t>
            </a:r>
            <a:r>
              <a:rPr lang="en-US" sz="2000" dirty="0" smtClean="0">
                <a:latin typeface="Calibri"/>
              </a:rPr>
              <a:t>√s’/√s&gt; 0.99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2743200" y="1050292"/>
          <a:ext cx="3124199" cy="2454908"/>
        </p:xfrm>
        <a:graphic>
          <a:graphicData uri="http://schemas.openxmlformats.org/presentationml/2006/ole">
            <p:oleObj spid="_x0000_s49154" name="Acrobat Document" r:id="rId3" imgW="5401429" imgH="4563112" progId="AcroExch.Document.7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5957574" y="2362200"/>
          <a:ext cx="3186426" cy="2560882"/>
        </p:xfrm>
        <a:graphic>
          <a:graphicData uri="http://schemas.openxmlformats.org/presentationml/2006/ole">
            <p:oleObj spid="_x0000_s49155" name="Acrobat Document" r:id="rId4" imgW="5401429" imgH="5315692" progId="AcroExch.Document.7">
              <p:embed/>
            </p:oleObj>
          </a:graphicData>
        </a:graphic>
      </p:graphicFrame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79892" y="914400"/>
            <a:ext cx="3187908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2400" y="4831140"/>
            <a:ext cx="8839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Impact on physics: Reduced peak luminosity</a:t>
            </a:r>
          </a:p>
          <a:p>
            <a:r>
              <a:rPr lang="en-US" sz="2000" dirty="0" smtClean="0"/>
              <a:t>It is relevant for a resonance study, less for the study of a process above threshold.</a:t>
            </a:r>
          </a:p>
          <a:p>
            <a:r>
              <a:rPr lang="en-US" sz="2000" dirty="0" smtClean="0"/>
              <a:t>At </a:t>
            </a:r>
            <a:r>
              <a:rPr lang="en-US" sz="2000" dirty="0" smtClean="0">
                <a:latin typeface="Calibri"/>
              </a:rPr>
              <a:t>√s=3 </a:t>
            </a:r>
            <a:r>
              <a:rPr lang="en-US" sz="2000" dirty="0" err="1" smtClean="0">
                <a:latin typeface="Calibri"/>
              </a:rPr>
              <a:t>TeV</a:t>
            </a:r>
            <a:r>
              <a:rPr lang="en-US" sz="2000" dirty="0" smtClean="0">
                <a:latin typeface="Calibri"/>
              </a:rPr>
              <a:t>, </a:t>
            </a:r>
            <a:r>
              <a:rPr lang="en-US" sz="2000" dirty="0" smtClean="0"/>
              <a:t>for a process with 2 </a:t>
            </a:r>
            <a:r>
              <a:rPr lang="en-US" sz="2000" dirty="0" err="1" smtClean="0"/>
              <a:t>TeV</a:t>
            </a:r>
            <a:r>
              <a:rPr lang="en-US" sz="2000" dirty="0" smtClean="0"/>
              <a:t> threshold, 75% of the luminosity is useful. </a:t>
            </a:r>
          </a:p>
          <a:p>
            <a:r>
              <a:rPr lang="en-US" sz="2000" dirty="0" smtClean="0"/>
              <a:t>But it requires,  in the analysis, </a:t>
            </a:r>
            <a:r>
              <a:rPr lang="en-US" sz="2000" dirty="0" err="1" smtClean="0"/>
              <a:t>eg</a:t>
            </a:r>
            <a:r>
              <a:rPr lang="en-US" sz="2000" dirty="0" smtClean="0"/>
              <a:t>, </a:t>
            </a:r>
            <a:r>
              <a:rPr lang="en-US" sz="2000" dirty="0" err="1" smtClean="0"/>
              <a:t>slepton</a:t>
            </a:r>
            <a:r>
              <a:rPr lang="en-US" sz="2000" dirty="0" smtClean="0"/>
              <a:t> mass determination fit, to take into account the energy dependence of the luminosity spectrum (as well as ISR).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76199" y="1071563"/>
          <a:ext cx="2700337" cy="2281237"/>
        </p:xfrm>
        <a:graphic>
          <a:graphicData uri="http://schemas.openxmlformats.org/presentationml/2006/ole">
            <p:oleObj spid="_x0000_s49156" name="Acrobat Document" r:id="rId6" imgW="5401429" imgH="4563112" progId="AcroExch.Document.7">
              <p:embed/>
            </p:oleObj>
          </a:graphicData>
        </a:graphic>
      </p:graphicFrame>
      <p:cxnSp>
        <p:nvCxnSpPr>
          <p:cNvPr id="13" name="Straight Arrow Connector 12"/>
          <p:cNvCxnSpPr/>
          <p:nvPr/>
        </p:nvCxnSpPr>
        <p:spPr>
          <a:xfrm flipH="1" flipV="1">
            <a:off x="7543800" y="3886200"/>
            <a:ext cx="914400" cy="1752600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9600" y="135249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0.5 </a:t>
            </a:r>
            <a:r>
              <a:rPr lang="en-US" sz="2000" dirty="0" err="1" smtClean="0">
                <a:solidFill>
                  <a:srgbClr val="0070C0"/>
                </a:solidFill>
              </a:rPr>
              <a:t>TeV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9000" y="12954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3.0 </a:t>
            </a:r>
            <a:r>
              <a:rPr lang="en-US" sz="2000" dirty="0" err="1" smtClean="0">
                <a:solidFill>
                  <a:srgbClr val="0070C0"/>
                </a:solidFill>
              </a:rPr>
              <a:t>TeV</a:t>
            </a:r>
            <a:endParaRPr lang="en-US" sz="2000" dirty="0">
              <a:solidFill>
                <a:srgbClr val="0070C0"/>
              </a:solidFill>
            </a:endParaRPr>
          </a:p>
        </p:txBody>
      </p:sp>
      <p:pic>
        <p:nvPicPr>
          <p:cNvPr id="49158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90600" y="3271838"/>
            <a:ext cx="379095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Analysis &lt;-&gt; Observables Accuracy </a:t>
            </a:r>
            <a:br>
              <a:rPr lang="en-US" dirty="0" smtClean="0"/>
            </a:br>
            <a:r>
              <a:rPr lang="en-US" dirty="0" smtClean="0"/>
              <a:t>&lt;-&gt; Requirements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1143000"/>
            <a:ext cx="88392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/>
              <a:t>Physics analysis require  accurate reconstruction of multi-lepton and</a:t>
            </a:r>
          </a:p>
          <a:p>
            <a:pPr>
              <a:buNone/>
            </a:pPr>
            <a:r>
              <a:rPr lang="en-US" sz="2400" dirty="0" smtClean="0"/>
              <a:t>multi-jet final states.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/>
              <a:t>The basic observables which are relevant for reconstruction of leptons and jets are: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Track momentum resolution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Jet energy resolution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Particle identification and jet </a:t>
            </a:r>
            <a:r>
              <a:rPr lang="en-US" sz="2400" dirty="0" err="1" smtClean="0"/>
              <a:t>flavour</a:t>
            </a:r>
            <a:r>
              <a:rPr lang="en-US" sz="2400" dirty="0" smtClean="0"/>
              <a:t> tagging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The physics measurement accuracy (on cross sections, masses, …), </a:t>
            </a:r>
            <a:r>
              <a:rPr lang="en-US" sz="2400" dirty="0" smtClean="0">
                <a:solidFill>
                  <a:srgbClr val="0070C0"/>
                </a:solidFill>
              </a:rPr>
              <a:t>taking into account the </a:t>
            </a:r>
            <a:r>
              <a:rPr lang="en-US" sz="2400" dirty="0" smtClean="0">
                <a:solidFill>
                  <a:srgbClr val="0070C0"/>
                </a:solidFill>
                <a:latin typeface="Calibri"/>
              </a:rPr>
              <a:t>√s spread,</a:t>
            </a:r>
            <a:r>
              <a:rPr lang="en-US" sz="2400" dirty="0" smtClean="0">
                <a:solidFill>
                  <a:srgbClr val="0070C0"/>
                </a:solidFill>
              </a:rPr>
              <a:t> </a:t>
            </a:r>
            <a:r>
              <a:rPr lang="en-US" sz="2400" dirty="0" smtClean="0"/>
              <a:t>define the measurement accuracy  on tracks, jets, … and lead to the basic detector requirements.  </a:t>
            </a:r>
          </a:p>
          <a:p>
            <a:pPr>
              <a:buNone/>
            </a:pPr>
            <a:r>
              <a:rPr lang="en-US" sz="2400" dirty="0" smtClean="0"/>
              <a:t>But the performances are affected by the beam-induced background. </a:t>
            </a:r>
          </a:p>
          <a:p>
            <a:pPr>
              <a:buNone/>
            </a:pPr>
            <a:r>
              <a:rPr lang="en-US" sz="2400" dirty="0" smtClean="0"/>
              <a:t>This leads to additional requirements essential to maintain the measurement accuracy of the basic observables.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Track Momentum Resolution (1)</a:t>
            </a:r>
            <a:br>
              <a:rPr lang="en-US" dirty="0" smtClean="0"/>
            </a:br>
            <a:r>
              <a:rPr lang="en-US" dirty="0" smtClean="0"/>
              <a:t>SM Higgs Recoil mass (500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4191000"/>
            <a:ext cx="8991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/>
              <a:t>For the SM Higgs-</a:t>
            </a:r>
            <a:r>
              <a:rPr lang="en-US" sz="2400" dirty="0" err="1" smtClean="0"/>
              <a:t>strahlung</a:t>
            </a:r>
            <a:r>
              <a:rPr lang="en-US" sz="2400" dirty="0" smtClean="0"/>
              <a:t> process </a:t>
            </a:r>
            <a:r>
              <a:rPr lang="en-US" sz="2400" dirty="0" err="1" smtClean="0"/>
              <a:t>e</a:t>
            </a:r>
            <a:r>
              <a:rPr lang="en-US" sz="2400" dirty="0" err="1" smtClean="0">
                <a:latin typeface="Calibri"/>
              </a:rPr>
              <a:t>⁺e</a:t>
            </a:r>
            <a:r>
              <a:rPr lang="en-US" sz="2400" dirty="0" smtClean="0">
                <a:latin typeface="Calibri"/>
              </a:rPr>
              <a:t>⁻-&gt;</a:t>
            </a:r>
            <a:r>
              <a:rPr lang="en-US" sz="2400" dirty="0" err="1" smtClean="0">
                <a:latin typeface="Calibri"/>
              </a:rPr>
              <a:t>Zh</a:t>
            </a:r>
            <a:r>
              <a:rPr lang="en-US" sz="2400" dirty="0" smtClean="0">
                <a:latin typeface="Calibri"/>
              </a:rPr>
              <a:t>⁰-&gt;</a:t>
            </a:r>
            <a:r>
              <a:rPr lang="el-GR" sz="2400" dirty="0" smtClean="0">
                <a:latin typeface="Calibri"/>
              </a:rPr>
              <a:t>μ⁺μ̄</a:t>
            </a:r>
            <a:r>
              <a:rPr lang="en-US" sz="2400" dirty="0" smtClean="0">
                <a:latin typeface="Calibri"/>
              </a:rPr>
              <a:t>X, the Higgs mass is measured using the recoil mass to the Z, m²=s+m²z-2.Ez.√s.</a:t>
            </a:r>
          </a:p>
          <a:p>
            <a:pPr>
              <a:buNone/>
            </a:pPr>
            <a:r>
              <a:rPr lang="en-US" sz="2400" dirty="0" smtClean="0">
                <a:latin typeface="Calibri"/>
              </a:rPr>
              <a:t>The recoil mass width depends on the beam-spread and on the momentum resolution (plot: peak +tail.bs).  The width is dominated by the beam-spread if </a:t>
            </a:r>
            <a:r>
              <a:rPr lang="el-GR" sz="2400" dirty="0" smtClean="0">
                <a:latin typeface="Calibri"/>
              </a:rPr>
              <a:t>σ</a:t>
            </a:r>
            <a:r>
              <a:rPr lang="en-US" sz="2400" dirty="0" smtClean="0">
                <a:latin typeface="Calibri"/>
              </a:rPr>
              <a:t>(1/Pt) ~ &lt; 2.10⁻⁵ (GeV⁻¹), beyond, the momentum resolution increases the width [at LHC: </a:t>
            </a:r>
            <a:r>
              <a:rPr lang="el-GR" sz="2400" dirty="0" smtClean="0">
                <a:latin typeface="Calibri"/>
              </a:rPr>
              <a:t>σ</a:t>
            </a:r>
            <a:r>
              <a:rPr lang="en-US" sz="2400" dirty="0" smtClean="0">
                <a:latin typeface="Calibri"/>
              </a:rPr>
              <a:t>(1/Pt) ~ 2. 10⁻⁴].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7552" y="1057200"/>
            <a:ext cx="3469766" cy="29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895600" y="3897868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Fig 2.4:Recoil mass  distribution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Track Momentum Resolution (2)</a:t>
            </a:r>
            <a:br>
              <a:rPr lang="en-US" dirty="0" smtClean="0"/>
            </a:br>
            <a:r>
              <a:rPr lang="en-US" dirty="0" smtClean="0"/>
              <a:t> BR(h</a:t>
            </a:r>
            <a:r>
              <a:rPr lang="en-US" dirty="0" smtClean="0">
                <a:latin typeface="Calibri"/>
              </a:rPr>
              <a:t>⁰</a:t>
            </a:r>
            <a:r>
              <a:rPr lang="en-US" dirty="0" smtClean="0"/>
              <a:t>-&gt;</a:t>
            </a:r>
            <a:r>
              <a:rPr lang="el-GR" dirty="0" smtClean="0"/>
              <a:t>μ</a:t>
            </a:r>
            <a:r>
              <a:rPr lang="el-GR" dirty="0" smtClean="0">
                <a:latin typeface="Calibri"/>
              </a:rPr>
              <a:t>⁺μ⁻</a:t>
            </a:r>
            <a:r>
              <a:rPr lang="en-US" dirty="0" smtClean="0">
                <a:latin typeface="Calibri"/>
              </a:rPr>
              <a:t>)</a:t>
            </a:r>
            <a:r>
              <a:rPr lang="en-US" dirty="0" smtClean="0"/>
              <a:t> (3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4971871"/>
            <a:ext cx="8991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/>
              <a:t>The error on the measurement of the cross section x BR(h</a:t>
            </a:r>
            <a:r>
              <a:rPr lang="en-US" sz="2400" dirty="0" smtClean="0">
                <a:latin typeface="Calibri"/>
              </a:rPr>
              <a:t>⁰</a:t>
            </a:r>
            <a:r>
              <a:rPr lang="en-US" sz="2400" dirty="0" smtClean="0"/>
              <a:t>-&gt;</a:t>
            </a:r>
            <a:r>
              <a:rPr lang="el-GR" sz="2400" dirty="0" smtClean="0"/>
              <a:t>μ</a:t>
            </a:r>
            <a:r>
              <a:rPr lang="el-GR" sz="2400" dirty="0" smtClean="0">
                <a:latin typeface="Calibri"/>
              </a:rPr>
              <a:t>⁺μ⁻</a:t>
            </a:r>
            <a:r>
              <a:rPr lang="en-US" sz="2400" dirty="0" smtClean="0">
                <a:latin typeface="Calibri"/>
              </a:rPr>
              <a:t>) is function of the momentum resolution (plot). T</a:t>
            </a:r>
            <a:r>
              <a:rPr lang="en-US" sz="2400" dirty="0" smtClean="0"/>
              <a:t>he error on the cross section x BR m</a:t>
            </a:r>
            <a:r>
              <a:rPr lang="en-US" sz="2400" dirty="0" smtClean="0">
                <a:latin typeface="Calibri"/>
              </a:rPr>
              <a:t>easurement increases significantly if  </a:t>
            </a:r>
            <a:r>
              <a:rPr lang="el-GR" sz="2400" dirty="0" smtClean="0">
                <a:latin typeface="Calibri"/>
              </a:rPr>
              <a:t>σ</a:t>
            </a:r>
            <a:r>
              <a:rPr lang="en-US" sz="2400" dirty="0" smtClean="0">
                <a:latin typeface="Calibri"/>
              </a:rPr>
              <a:t>(1/Pt) &gt; 5.10⁻⁵. </a:t>
            </a:r>
            <a:endParaRPr lang="en-US" sz="2400" dirty="0" smtClean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143000"/>
            <a:ext cx="4021832" cy="3451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57400" y="4648200"/>
            <a:ext cx="624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Cross section x Branching ration error </a:t>
            </a:r>
            <a:r>
              <a:rPr lang="en-US" dirty="0" err="1" smtClean="0">
                <a:solidFill>
                  <a:srgbClr val="0070C0"/>
                </a:solidFill>
              </a:rPr>
              <a:t>vs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(1/pt) : ∫L=2ab¯¹  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0"/>
            <a:ext cx="78486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Track Momentum Resolution (3)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Slepton</a:t>
            </a:r>
            <a:r>
              <a:rPr lang="en-US" dirty="0" smtClean="0"/>
              <a:t> Mass Determination (3 </a:t>
            </a:r>
            <a:r>
              <a:rPr lang="en-US" dirty="0" err="1" smtClean="0"/>
              <a:t>TeV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46482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/>
              <a:t>The end points of the lepton momentum distribution allow to determine the </a:t>
            </a:r>
            <a:r>
              <a:rPr lang="en-US" sz="2400" dirty="0" err="1" smtClean="0"/>
              <a:t>Slepton</a:t>
            </a:r>
            <a:r>
              <a:rPr lang="en-US" sz="2400" dirty="0" smtClean="0"/>
              <a:t> an </a:t>
            </a:r>
            <a:r>
              <a:rPr lang="en-US" sz="2400" dirty="0" err="1" smtClean="0"/>
              <a:t>Gauginos</a:t>
            </a:r>
            <a:r>
              <a:rPr lang="en-US" sz="2400" dirty="0" smtClean="0"/>
              <a:t> masses. They are affected by ISR beam-spread (left) and momentum resolution (right). The higher end of the distribution is most affected by </a:t>
            </a:r>
            <a:r>
              <a:rPr lang="el-GR" sz="2400" dirty="0" smtClean="0"/>
              <a:t>σ</a:t>
            </a:r>
            <a:r>
              <a:rPr lang="en-US" sz="2400" dirty="0" smtClean="0"/>
              <a:t>(P). Detailed study: </a:t>
            </a:r>
            <a:r>
              <a:rPr lang="el-GR" sz="2400" dirty="0" smtClean="0">
                <a:latin typeface="Calibri"/>
              </a:rPr>
              <a:t>σ</a:t>
            </a:r>
            <a:r>
              <a:rPr lang="en-US" sz="2400" dirty="0" smtClean="0">
                <a:latin typeface="Calibri"/>
              </a:rPr>
              <a:t>m dominated by beam spread if </a:t>
            </a:r>
            <a:r>
              <a:rPr lang="el-GR" sz="2400" dirty="0" smtClean="0">
                <a:latin typeface="Calibri"/>
              </a:rPr>
              <a:t>σ</a:t>
            </a:r>
            <a:r>
              <a:rPr lang="en-US" sz="2400" dirty="0" smtClean="0">
                <a:latin typeface="Calibri"/>
              </a:rPr>
              <a:t>(1/Pt)&lt; 4.10⁻⁵. </a:t>
            </a:r>
            <a:endParaRPr lang="en-US" sz="2400" dirty="0" smtClean="0"/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1219200"/>
            <a:ext cx="4419600" cy="298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91075" y="1143000"/>
            <a:ext cx="3895725" cy="3355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62000" y="43434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Muon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dN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en-US" dirty="0" err="1" smtClean="0">
                <a:solidFill>
                  <a:srgbClr val="0070C0"/>
                </a:solidFill>
              </a:rPr>
              <a:t>dP</a:t>
            </a:r>
            <a:r>
              <a:rPr lang="en-US" dirty="0" smtClean="0">
                <a:solidFill>
                  <a:srgbClr val="0070C0"/>
                </a:solidFill>
              </a:rPr>
              <a:t>; 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/(1/Pt)=0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7200" y="4343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Fig 2.5: </a:t>
            </a:r>
            <a:r>
              <a:rPr lang="en-US" dirty="0" err="1" smtClean="0">
                <a:solidFill>
                  <a:srgbClr val="0070C0"/>
                </a:solidFill>
              </a:rPr>
              <a:t>Muon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dN</a:t>
            </a:r>
            <a:r>
              <a:rPr lang="en-US" dirty="0" smtClean="0">
                <a:solidFill>
                  <a:srgbClr val="0070C0"/>
                </a:solidFill>
              </a:rPr>
              <a:t>/</a:t>
            </a:r>
            <a:r>
              <a:rPr lang="en-US" dirty="0" err="1" smtClean="0">
                <a:solidFill>
                  <a:srgbClr val="0070C0"/>
                </a:solidFill>
              </a:rPr>
              <a:t>dP</a:t>
            </a:r>
            <a:r>
              <a:rPr lang="en-US" dirty="0" smtClean="0">
                <a:solidFill>
                  <a:srgbClr val="0070C0"/>
                </a:solidFill>
              </a:rPr>
              <a:t>; with </a:t>
            </a:r>
            <a:r>
              <a:rPr lang="en-US" dirty="0" err="1" smtClean="0">
                <a:solidFill>
                  <a:srgbClr val="0070C0"/>
                </a:solidFill>
              </a:rPr>
              <a:t>bs</a:t>
            </a:r>
            <a:r>
              <a:rPr lang="en-US" dirty="0" smtClean="0">
                <a:solidFill>
                  <a:srgbClr val="0070C0"/>
                </a:solidFill>
              </a:rPr>
              <a:t>, 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/(1/Pt)=0, 4, 8x10⁻</a:t>
            </a:r>
            <a:r>
              <a:rPr lang="en-US" dirty="0" smtClean="0">
                <a:solidFill>
                  <a:srgbClr val="0070C0"/>
                </a:solidFill>
                <a:latin typeface="Calibri"/>
              </a:rPr>
              <a:t>⁵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066800"/>
          </a:xfrm>
        </p:spPr>
        <p:txBody>
          <a:bodyPr/>
          <a:lstStyle/>
          <a:p>
            <a:r>
              <a:rPr lang="en-US" dirty="0" smtClean="0"/>
              <a:t>Jet Energy Resolution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9906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/>
              <a:t>Good jet energy resolution is essential to discriminate </a:t>
            </a:r>
            <a:r>
              <a:rPr lang="en-US" sz="2400" dirty="0" err="1" smtClean="0"/>
              <a:t>hadronic</a:t>
            </a:r>
            <a:r>
              <a:rPr lang="en-US" sz="2400" dirty="0" smtClean="0"/>
              <a:t> decays of W</a:t>
            </a:r>
            <a:r>
              <a:rPr lang="en-US" sz="2400" dirty="0" smtClean="0">
                <a:latin typeface="Calibri"/>
              </a:rPr>
              <a:t>±</a:t>
            </a:r>
            <a:r>
              <a:rPr lang="en-US" sz="2400" dirty="0" smtClean="0"/>
              <a:t> and Z</a:t>
            </a:r>
            <a:r>
              <a:rPr lang="en-US" sz="2400" dirty="0" smtClean="0">
                <a:latin typeface="Calibri"/>
              </a:rPr>
              <a:t>⁰</a:t>
            </a:r>
            <a:r>
              <a:rPr lang="en-US" sz="2400" dirty="0" smtClean="0"/>
              <a:t>/h</a:t>
            </a:r>
            <a:r>
              <a:rPr lang="en-US" sz="2400" dirty="0" smtClean="0">
                <a:latin typeface="Calibri"/>
              </a:rPr>
              <a:t>⁰</a:t>
            </a:r>
            <a:r>
              <a:rPr lang="en-US" sz="2400" dirty="0" smtClean="0"/>
              <a:t>; </a:t>
            </a:r>
            <a:r>
              <a:rPr lang="en-US" sz="2400" dirty="0" err="1" smtClean="0"/>
              <a:t>eg</a:t>
            </a:r>
            <a:r>
              <a:rPr lang="en-US" sz="2400" dirty="0" smtClean="0"/>
              <a:t> to distinguish between </a:t>
            </a:r>
            <a:r>
              <a:rPr lang="el-GR" sz="2400" dirty="0" smtClean="0">
                <a:latin typeface="Calibri"/>
              </a:rPr>
              <a:t>χ̃₁±</a:t>
            </a:r>
            <a:r>
              <a:rPr lang="en-US" sz="2400" dirty="0" smtClean="0">
                <a:latin typeface="Calibri"/>
              </a:rPr>
              <a:t> and </a:t>
            </a:r>
            <a:r>
              <a:rPr lang="el-GR" sz="2400" dirty="0" smtClean="0">
                <a:latin typeface="Calibri"/>
              </a:rPr>
              <a:t>χ̃₂⁰</a:t>
            </a:r>
            <a:r>
              <a:rPr lang="en-US" sz="2400" dirty="0" smtClean="0"/>
              <a:t> production:</a:t>
            </a:r>
          </a:p>
          <a:p>
            <a:pPr>
              <a:buNone/>
            </a:pPr>
            <a:r>
              <a:rPr lang="en-US" sz="2400" dirty="0" smtClean="0"/>
              <a:t> </a:t>
            </a:r>
            <a:r>
              <a:rPr lang="en-US" sz="2400" dirty="0" err="1" smtClean="0"/>
              <a:t>e</a:t>
            </a:r>
            <a:r>
              <a:rPr lang="en-US" sz="2400" dirty="0" err="1" smtClean="0">
                <a:latin typeface="Calibri"/>
              </a:rPr>
              <a:t>⁺e</a:t>
            </a:r>
            <a:r>
              <a:rPr lang="en-US" sz="2400" dirty="0" smtClean="0">
                <a:latin typeface="Calibri"/>
              </a:rPr>
              <a:t>⁻-&gt;</a:t>
            </a:r>
            <a:r>
              <a:rPr lang="el-GR" sz="2400" dirty="0" smtClean="0">
                <a:latin typeface="Calibri"/>
              </a:rPr>
              <a:t>χ̃₁±χ̃₁±</a:t>
            </a:r>
            <a:r>
              <a:rPr lang="en-US" sz="2400" dirty="0" smtClean="0">
                <a:latin typeface="Calibri"/>
              </a:rPr>
              <a:t>-&gt; W⁺W⁻</a:t>
            </a:r>
            <a:r>
              <a:rPr lang="el-GR" sz="2400" dirty="0" smtClean="0">
                <a:latin typeface="Calibri"/>
              </a:rPr>
              <a:t>χ̃₁⁰χ̃₁⁰</a:t>
            </a:r>
            <a:r>
              <a:rPr lang="en-US" sz="2400" dirty="0" smtClean="0">
                <a:latin typeface="Calibri"/>
              </a:rPr>
              <a:t> and </a:t>
            </a:r>
            <a:r>
              <a:rPr lang="en-US" sz="2400" dirty="0" err="1" smtClean="0">
                <a:latin typeface="Calibri"/>
              </a:rPr>
              <a:t>e⁺e</a:t>
            </a:r>
            <a:r>
              <a:rPr lang="en-US" sz="2400" dirty="0" smtClean="0">
                <a:latin typeface="Calibri"/>
              </a:rPr>
              <a:t>⁻-&gt;</a:t>
            </a:r>
            <a:r>
              <a:rPr lang="el-GR" sz="2400" dirty="0" smtClean="0">
                <a:latin typeface="Calibri"/>
              </a:rPr>
              <a:t>χ̃₂⁰χ̃₂⁰</a:t>
            </a:r>
            <a:r>
              <a:rPr lang="en-US" sz="2400" dirty="0" smtClean="0">
                <a:latin typeface="Calibri"/>
              </a:rPr>
              <a:t>-&gt;h(Z)h(Z)</a:t>
            </a:r>
            <a:r>
              <a:rPr lang="el-GR" sz="2400" dirty="0" smtClean="0">
                <a:latin typeface="Calibri"/>
              </a:rPr>
              <a:t>χ̃₁⁰χ̃₁⁰</a:t>
            </a:r>
            <a:r>
              <a:rPr lang="en-US" sz="2400" dirty="0" smtClean="0">
                <a:latin typeface="Calibri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200" y="4953000"/>
            <a:ext cx="8991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2.5 </a:t>
            </a:r>
            <a:r>
              <a:rPr lang="el-GR" sz="2400" dirty="0" smtClean="0"/>
              <a:t>σ</a:t>
            </a:r>
            <a:r>
              <a:rPr lang="en-US" sz="2400" dirty="0" smtClean="0"/>
              <a:t> W/Z separation requires </a:t>
            </a:r>
            <a:r>
              <a:rPr lang="el-GR" sz="2400" dirty="0" smtClean="0"/>
              <a:t>σ</a:t>
            </a:r>
            <a:r>
              <a:rPr lang="en-US" sz="2400" dirty="0" smtClean="0"/>
              <a:t>E/E=3.5%, for </a:t>
            </a:r>
            <a:r>
              <a:rPr lang="en-US" sz="2400" dirty="0" err="1" smtClean="0"/>
              <a:t>Ej</a:t>
            </a:r>
            <a:r>
              <a:rPr lang="en-US" sz="2400" dirty="0" smtClean="0"/>
              <a:t> up to 1 </a:t>
            </a:r>
            <a:r>
              <a:rPr lang="en-US" sz="2400" dirty="0" err="1" smtClean="0"/>
              <a:t>TeV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Gauginos</a:t>
            </a:r>
            <a:r>
              <a:rPr lang="en-US" sz="2400" dirty="0" smtClean="0"/>
              <a:t> or </a:t>
            </a:r>
            <a:r>
              <a:rPr lang="en-US" sz="2400" dirty="0" err="1" smtClean="0"/>
              <a:t>squark</a:t>
            </a:r>
            <a:r>
              <a:rPr lang="en-US" sz="2400" dirty="0" smtClean="0"/>
              <a:t> masses are measured using the end points of the boson energy distributions or </a:t>
            </a:r>
            <a:r>
              <a:rPr lang="en-US" sz="2400" dirty="0" err="1" smtClean="0"/>
              <a:t>contravariant</a:t>
            </a:r>
            <a:r>
              <a:rPr lang="en-US" sz="2400" dirty="0" smtClean="0"/>
              <a:t> mass Mc. Detailed study: </a:t>
            </a:r>
            <a:r>
              <a:rPr lang="el-GR" sz="2400" dirty="0" smtClean="0"/>
              <a:t>σ</a:t>
            </a:r>
            <a:r>
              <a:rPr lang="en-US" sz="2400" dirty="0" smtClean="0"/>
              <a:t>m dominated by beam-spread if </a:t>
            </a:r>
            <a:r>
              <a:rPr lang="en-US" sz="2400" dirty="0" err="1" smtClean="0"/>
              <a:t>σE</a:t>
            </a:r>
            <a:r>
              <a:rPr lang="en-US" sz="2400" dirty="0" smtClean="0"/>
              <a:t>/E&lt;5% [for LHC: </a:t>
            </a:r>
            <a:r>
              <a:rPr lang="el-GR" sz="2400" dirty="0" smtClean="0"/>
              <a:t>σ</a:t>
            </a:r>
            <a:r>
              <a:rPr lang="en-US" sz="2400" dirty="0" smtClean="0"/>
              <a:t>E/E ~ 10% at 100 </a:t>
            </a:r>
            <a:r>
              <a:rPr lang="en-US" sz="2400" dirty="0" err="1" smtClean="0"/>
              <a:t>GeV</a:t>
            </a:r>
            <a:r>
              <a:rPr lang="en-US" sz="2400" dirty="0" smtClean="0"/>
              <a:t>].    </a:t>
            </a:r>
          </a:p>
        </p:txBody>
      </p:sp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631" y="2133556"/>
            <a:ext cx="2939369" cy="25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5856" y="2175602"/>
            <a:ext cx="2960344" cy="2472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0" y="45720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Fig 2.6: W and Z mass for various 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m/m values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76800" y="4572000"/>
            <a:ext cx="419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Contravariant</a:t>
            </a:r>
            <a:r>
              <a:rPr lang="en-US" dirty="0" smtClean="0">
                <a:solidFill>
                  <a:srgbClr val="0070C0"/>
                </a:solidFill>
              </a:rPr>
              <a:t>  mass Mc for various </a:t>
            </a:r>
            <a:r>
              <a:rPr lang="el-GR" dirty="0" smtClean="0">
                <a:solidFill>
                  <a:srgbClr val="0070C0"/>
                </a:solidFill>
              </a:rPr>
              <a:t>σ</a:t>
            </a:r>
            <a:r>
              <a:rPr lang="en-US" dirty="0" smtClean="0">
                <a:solidFill>
                  <a:srgbClr val="0070C0"/>
                </a:solidFill>
              </a:rPr>
              <a:t>E/E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1066800"/>
          </a:xfrm>
        </p:spPr>
        <p:txBody>
          <a:bodyPr/>
          <a:lstStyle/>
          <a:p>
            <a:r>
              <a:rPr lang="en-US" dirty="0" smtClean="0"/>
              <a:t>Particle Flow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18 October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CDR Review, J-J.Blaising LAPP/IN2P3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468437" y="1980921"/>
          <a:ext cx="6303963" cy="4724679"/>
        </p:xfrm>
        <a:graphic>
          <a:graphicData uri="http://schemas.openxmlformats.org/presentationml/2006/ole">
            <p:oleObj spid="_x0000_s27650" name="Acrobat Document" r:id="rId3" imgW="6838095" imgH="5125165" progId="AcroExch.Document.7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1066800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</a:rPr>
              <a:t>To reach such energy resolution, studies done in context of ILC have shown that high granularity particle flow </a:t>
            </a:r>
            <a:r>
              <a:rPr lang="en-US" sz="2400" dirty="0" err="1" smtClean="0">
                <a:solidFill>
                  <a:srgbClr val="0070C0"/>
                </a:solidFill>
              </a:rPr>
              <a:t>calorimetry</a:t>
            </a:r>
            <a:r>
              <a:rPr lang="en-US" sz="2400" dirty="0" smtClean="0">
                <a:solidFill>
                  <a:srgbClr val="0070C0"/>
                </a:solidFill>
              </a:rPr>
              <a:t> is well suited.    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3748</TotalTime>
  <Words>2312</Words>
  <Application>Microsoft Office PowerPoint</Application>
  <PresentationFormat>On-screen Show (4:3)</PresentationFormat>
  <Paragraphs>358</Paragraphs>
  <Slides>24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Acrobat Document</vt:lpstr>
      <vt:lpstr>Performance Requirements</vt:lpstr>
      <vt:lpstr>CLIC Operation vs Physics Program </vt:lpstr>
      <vt:lpstr>CLIC Luminosity Spectrum vs Analysis        </vt:lpstr>
      <vt:lpstr>Analysis &lt;-&gt; Observables Accuracy  &lt;-&gt; Requirements </vt:lpstr>
      <vt:lpstr>Track Momentum Resolution (1) SM Higgs Recoil mass (500 GeV)</vt:lpstr>
      <vt:lpstr>Track Momentum Resolution (2)  BR(h⁰-&gt;μ⁺μ⁻) (3 TeV)</vt:lpstr>
      <vt:lpstr>Track Momentum Resolution (3)  Slepton Mass Determination (3 TeV)</vt:lpstr>
      <vt:lpstr>Jet Energy Resolution </vt:lpstr>
      <vt:lpstr>Particle Flow</vt:lpstr>
      <vt:lpstr>Particle Flow</vt:lpstr>
      <vt:lpstr>Particle Flow Challenge</vt:lpstr>
      <vt:lpstr>PFA challenge with γγ-&gt;hadrons </vt:lpstr>
      <vt:lpstr>Particle ID and Jet Flavour Tagging</vt:lpstr>
      <vt:lpstr>Basic Requirements Summary</vt:lpstr>
      <vt:lpstr>CLIC Detector Concepts Overview</vt:lpstr>
      <vt:lpstr>CLIC Detector Concepts Overview</vt:lpstr>
      <vt:lpstr>CLIC Detector Concepts Beam Pipe and VTX </vt:lpstr>
      <vt:lpstr>CLIC Detector Concepts Tracking System</vt:lpstr>
      <vt:lpstr>CLIC Detector Concepts ECAL and HCAL in High B Field </vt:lpstr>
      <vt:lpstr>CLIC Detector Concepts Very Forward Region</vt:lpstr>
      <vt:lpstr>CLIC Detector Concepts Solenoid and Muon System</vt:lpstr>
      <vt:lpstr>Thanks</vt:lpstr>
      <vt:lpstr>Impact of Beam Induced Backgrounds (Daniel)</vt:lpstr>
      <vt:lpstr>Particle Flow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</dc:title>
  <dc:creator/>
  <cp:lastModifiedBy>blaising</cp:lastModifiedBy>
  <cp:revision>433</cp:revision>
  <dcterms:created xsi:type="dcterms:W3CDTF">2006-08-16T00:00:00Z</dcterms:created>
  <dcterms:modified xsi:type="dcterms:W3CDTF">2011-10-12T15:42:04Z</dcterms:modified>
</cp:coreProperties>
</file>