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63" r:id="rId5"/>
    <p:sldId id="335" r:id="rId6"/>
    <p:sldId id="346" r:id="rId7"/>
    <p:sldId id="363" r:id="rId8"/>
    <p:sldId id="318" r:id="rId9"/>
    <p:sldId id="320" r:id="rId10"/>
    <p:sldId id="358" r:id="rId11"/>
    <p:sldId id="331" r:id="rId12"/>
    <p:sldId id="333" r:id="rId13"/>
    <p:sldId id="345" r:id="rId14"/>
    <p:sldId id="336" r:id="rId15"/>
    <p:sldId id="360" r:id="rId16"/>
    <p:sldId id="352" r:id="rId17"/>
    <p:sldId id="343" r:id="rId18"/>
    <p:sldId id="325" r:id="rId19"/>
    <p:sldId id="347" r:id="rId20"/>
    <p:sldId id="361" r:id="rId21"/>
    <p:sldId id="314" r:id="rId22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8CC6F2F-769F-48FD-BD62-7B91DBB88B05}">
          <p14:sldIdLst>
            <p14:sldId id="263"/>
            <p14:sldId id="335"/>
            <p14:sldId id="346"/>
            <p14:sldId id="363"/>
            <p14:sldId id="318"/>
            <p14:sldId id="320"/>
            <p14:sldId id="358"/>
            <p14:sldId id="331"/>
            <p14:sldId id="333"/>
            <p14:sldId id="345"/>
            <p14:sldId id="336"/>
            <p14:sldId id="360"/>
            <p14:sldId id="352"/>
            <p14:sldId id="343"/>
            <p14:sldId id="325"/>
            <p14:sldId id="347"/>
            <p14:sldId id="361"/>
            <p14:sldId id="314"/>
          </p14:sldIdLst>
        </p14:section>
        <p14:section name="backup" id="{55F442C9-634A-45AC-8041-B42B756E319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A2"/>
    <a:srgbClr val="4DAACC"/>
    <a:srgbClr val="1F85B2"/>
    <a:srgbClr val="FFC7CE"/>
    <a:srgbClr val="03E30E"/>
    <a:srgbClr val="FFEB9C"/>
    <a:srgbClr val="16D050"/>
    <a:srgbClr val="0081AF"/>
    <a:srgbClr val="03EB0E"/>
    <a:srgbClr val="3E9E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52" autoAdjust="0"/>
    <p:restoredTop sz="93051" autoAdjust="0"/>
  </p:normalViewPr>
  <p:slideViewPr>
    <p:cSldViewPr snapToObjects="1" showGuides="1">
      <p:cViewPr varScale="1">
        <p:scale>
          <a:sx n="156" d="100"/>
          <a:sy n="156" d="100"/>
        </p:scale>
        <p:origin x="1980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5" d="100"/>
          <a:sy n="95" d="100"/>
        </p:scale>
        <p:origin x="246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04/08/2025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58308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04/08/2025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13668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9420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gi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04/08/2025 Series Production Visit to Microlan Recap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2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0595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2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19672" y="6353781"/>
            <a:ext cx="6627000" cy="360000"/>
          </a:xfrm>
        </p:spPr>
        <p:txBody>
          <a:bodyPr/>
          <a:lstStyle>
            <a:lvl1pPr algn="ctr">
              <a:defRPr sz="1100"/>
            </a:lvl1pPr>
          </a:lstStyle>
          <a:p>
            <a:r>
              <a:rPr lang="en-GB"/>
              <a:t>04/08/2025 Series Production Visit to Microlan Recap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2057400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/>
              <a:t>04/08/2025 Series Production Visit to Microlan Recap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2694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/>
              <a:t>04/08/2025 Series Production Visit to Microlan Recap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-19018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/>
              <a:t>04/08/2025 Series Production Visit to Microlan Recap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/>
              <a:t>04/08/2025 Series Production Visit to Microlan Recap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4648200"/>
            <a:ext cx="7918450" cy="381000"/>
          </a:xfrm>
        </p:spPr>
        <p:txBody>
          <a:bodyPr/>
          <a:lstStyle>
            <a:lvl1pPr>
              <a:buFontTx/>
              <a:buNone/>
              <a:defRPr sz="135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/>
              <a:t>04/08/2025 Series Production Visit to Microlan Recap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9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050"/>
            </a:lvl2pPr>
            <a:lvl3pPr>
              <a:buFontTx/>
              <a:buNone/>
              <a:defRPr sz="1050"/>
            </a:lvl3pPr>
            <a:lvl4pPr>
              <a:buFontTx/>
              <a:buNone/>
              <a:defRPr sz="1050"/>
            </a:lvl4pPr>
            <a:lvl5pPr>
              <a:buFontTx/>
              <a:buNone/>
              <a:defRPr sz="105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1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GB"/>
              <a:t>04/08/2025 Series Production Visit to Microlan Recap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32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5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11208" y="2600867"/>
            <a:ext cx="7758707" cy="1224218"/>
          </a:xfrm>
        </p:spPr>
        <p:txBody>
          <a:bodyPr/>
          <a:lstStyle/>
          <a:p>
            <a:pPr algn="ctr"/>
            <a:r>
              <a:rPr lang="en-GB" sz="2800" dirty="0"/>
              <a:t>Visit to Microlan: Series Production Meeting</a:t>
            </a:r>
            <a:br>
              <a:rPr lang="en-GB" sz="2800" dirty="0"/>
            </a:br>
            <a:r>
              <a:rPr lang="en-GB" sz="2800" dirty="0"/>
              <a:t>Vacuum Connection Tools</a:t>
            </a:r>
            <a:endParaRPr lang="en-GB" sz="3200" dirty="0"/>
          </a:p>
        </p:txBody>
      </p:sp>
      <p:sp>
        <p:nvSpPr>
          <p:cNvPr id="9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772517" y="5034126"/>
            <a:ext cx="7128792" cy="1059169"/>
          </a:xfrm>
        </p:spPr>
        <p:txBody>
          <a:bodyPr>
            <a:normAutofit/>
          </a:bodyPr>
          <a:lstStyle/>
          <a:p>
            <a:r>
              <a:rPr lang="en-GB" sz="1400"/>
              <a:t>A</a:t>
            </a:r>
            <a:r>
              <a:rPr lang="en-GB" sz="1400" b="0" i="0">
                <a:solidFill>
                  <a:schemeClr val="bg2"/>
                </a:solidFill>
              </a:rPr>
              <a:t>ugust </a:t>
            </a:r>
            <a:r>
              <a:rPr lang="en-GB" sz="1400"/>
              <a:t>4</a:t>
            </a:r>
            <a:r>
              <a:rPr lang="en-GB" sz="1400" b="0" i="0" baseline="30000">
                <a:solidFill>
                  <a:schemeClr val="bg2"/>
                </a:solidFill>
              </a:rPr>
              <a:t>th</a:t>
            </a:r>
            <a:r>
              <a:rPr lang="en-GB" sz="1400" b="0" i="0">
                <a:solidFill>
                  <a:schemeClr val="bg2"/>
                </a:solidFill>
              </a:rPr>
              <a:t> </a:t>
            </a:r>
            <a:r>
              <a:rPr lang="en-GB" sz="1400" b="0" i="0" dirty="0">
                <a:solidFill>
                  <a:schemeClr val="bg2"/>
                </a:solidFill>
              </a:rPr>
              <a:t>, 2025</a:t>
            </a:r>
          </a:p>
          <a:p>
            <a:r>
              <a:rPr lang="en-GB" sz="1400" dirty="0"/>
              <a:t>Laura Hannemann &amp; Luisa Puddu</a:t>
            </a:r>
            <a:endParaRPr lang="en-GB" sz="1400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1FFD9-C8AF-C782-734D-BC67789A9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Documentation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F08EFD-C204-4626-B010-349362C76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04/08/2025 Series Production Visit to Microlan Recap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D76B52-84F4-5ABB-F7A3-2DDB028B3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D69A25-C7A8-7AA5-6B4A-AE7503616577}"/>
              </a:ext>
            </a:extLst>
          </p:cNvPr>
          <p:cNvSpPr txBox="1"/>
          <p:nvPr/>
        </p:nvSpPr>
        <p:spPr>
          <a:xfrm>
            <a:off x="2051720" y="1484784"/>
            <a:ext cx="72728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Metrology reports: some are missing but are constantly being uploaded</a:t>
            </a:r>
          </a:p>
          <a:p>
            <a:endParaRPr lang="en-US" dirty="0"/>
          </a:p>
          <a:p>
            <a:r>
              <a:rPr lang="en-US" dirty="0"/>
              <a:t>Hardness tests: partially uploaded</a:t>
            </a:r>
          </a:p>
          <a:p>
            <a:endParaRPr lang="en-US" dirty="0"/>
          </a:p>
          <a:p>
            <a:r>
              <a:rPr lang="en-US" dirty="0"/>
              <a:t>Monthly reports: Monthly report of June missing.</a:t>
            </a:r>
          </a:p>
          <a:p>
            <a:endParaRPr lang="en-US" dirty="0"/>
          </a:p>
          <a:p>
            <a:r>
              <a:rPr lang="en-US" dirty="0"/>
              <a:t>Inventory reports: last ones by email</a:t>
            </a:r>
            <a:br>
              <a:rPr lang="en-US" dirty="0"/>
            </a:br>
            <a:endParaRPr lang="en-US" dirty="0"/>
          </a:p>
          <a:p>
            <a:r>
              <a:rPr lang="en-US" dirty="0"/>
              <a:t>Go/ No-Go dimensions: still need to be uploaded</a:t>
            </a:r>
            <a:endParaRPr lang="en-GB" dirty="0"/>
          </a:p>
        </p:txBody>
      </p:sp>
      <p:pic>
        <p:nvPicPr>
          <p:cNvPr id="11" name="Content Placeholder 6" descr="A green check mark on a black background&#10;&#10;AI-generated content may be incorrect.">
            <a:extLst>
              <a:ext uri="{FF2B5EF4-FFF2-40B4-BE49-F238E27FC236}">
                <a16:creationId xmlns:a16="http://schemas.microsoft.com/office/drawing/2014/main" id="{969AC278-4DE7-6C47-A27D-74BBC7966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3195132"/>
            <a:ext cx="576064" cy="673338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E5856F10-24FD-FDD8-BC93-4F702D1ED209}"/>
              </a:ext>
            </a:extLst>
          </p:cNvPr>
          <p:cNvSpPr/>
          <p:nvPr/>
        </p:nvSpPr>
        <p:spPr>
          <a:xfrm>
            <a:off x="1547664" y="1622199"/>
            <a:ext cx="288032" cy="284678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A57A00F-CD7A-8D27-3E59-DF2003F9C04A}"/>
              </a:ext>
            </a:extLst>
          </p:cNvPr>
          <p:cNvSpPr/>
          <p:nvPr/>
        </p:nvSpPr>
        <p:spPr>
          <a:xfrm>
            <a:off x="1564432" y="2864854"/>
            <a:ext cx="288032" cy="284678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Content Placeholder 6" descr="A green check mark on a black background&#10;&#10;AI-generated content may be incorrect.">
            <a:extLst>
              <a:ext uri="{FF2B5EF4-FFF2-40B4-BE49-F238E27FC236}">
                <a16:creationId xmlns:a16="http://schemas.microsoft.com/office/drawing/2014/main" id="{04604AA5-9B7D-A3D1-604C-324E648A48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6028" y="2049196"/>
            <a:ext cx="576064" cy="673338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B6ED3DBC-1712-22EE-9A38-11EAE8912BBA}"/>
              </a:ext>
            </a:extLst>
          </p:cNvPr>
          <p:cNvSpPr/>
          <p:nvPr/>
        </p:nvSpPr>
        <p:spPr>
          <a:xfrm>
            <a:off x="1618796" y="3943614"/>
            <a:ext cx="288032" cy="284678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3061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9D5BA-C31B-3B4C-D3AE-91217B592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Metrology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C8765-E555-30E9-9D55-6D2BFC7C3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7208"/>
            <a:ext cx="7920000" cy="4906963"/>
          </a:xfrm>
        </p:spPr>
        <p:txBody>
          <a:bodyPr>
            <a:normAutofit/>
          </a:bodyPr>
          <a:lstStyle/>
          <a:p>
            <a:endParaRPr lang="en-GB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07A608-A296-98FB-5321-91174A210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04/08/2025 Series Production Visit to Microlan Recap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6CFA2C-7604-421E-A51D-9186DC2FF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12EACA1-598E-0839-9164-96C25AD3E3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796819"/>
              </p:ext>
            </p:extLst>
          </p:nvPr>
        </p:nvGraphicFramePr>
        <p:xfrm>
          <a:off x="1907704" y="892739"/>
          <a:ext cx="4160520" cy="58856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8080">
                  <a:extLst>
                    <a:ext uri="{9D8B030D-6E8A-4147-A177-3AD203B41FA5}">
                      <a16:colId xmlns:a16="http://schemas.microsoft.com/office/drawing/2014/main" val="1105682589"/>
                    </a:ext>
                  </a:extLst>
                </a:gridCol>
                <a:gridCol w="1198880">
                  <a:extLst>
                    <a:ext uri="{9D8B030D-6E8A-4147-A177-3AD203B41FA5}">
                      <a16:colId xmlns:a16="http://schemas.microsoft.com/office/drawing/2014/main" val="36562267"/>
                    </a:ext>
                  </a:extLst>
                </a:gridCol>
                <a:gridCol w="1122680">
                  <a:extLst>
                    <a:ext uri="{9D8B030D-6E8A-4147-A177-3AD203B41FA5}">
                      <a16:colId xmlns:a16="http://schemas.microsoft.com/office/drawing/2014/main" val="3880928614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401271785"/>
                    </a:ext>
                  </a:extLst>
                </a:gridCol>
              </a:tblGrid>
              <a:tr h="262134">
                <a:tc>
                  <a:txBody>
                    <a:bodyPr/>
                    <a:lstStyle/>
                    <a:p>
                      <a:r>
                        <a:rPr lang="en-US" sz="900" dirty="0"/>
                        <a:t>Drawing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Quantity Provided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Quantity Needed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Status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8657112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r>
                        <a:rPr lang="en-US" sz="900" dirty="0"/>
                        <a:t>LHCVLTTCQ0051</a:t>
                      </a:r>
                      <a:endParaRPr lang="en-GB" sz="9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342900" rtl="0" eaLnBrk="1" fontAlgn="b" latinLnBrk="0" hangingPunct="1"/>
                      <a:r>
                        <a:rPr lang="en-GB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</a:t>
                      </a:r>
                      <a:endParaRPr lang="en-GB" sz="900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Needs Updates</a:t>
                      </a:r>
                      <a:endParaRPr lang="en-GB" sz="900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075147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r>
                        <a:rPr lang="en-US" sz="900" dirty="0"/>
                        <a:t>LHCVLTTCQ0054</a:t>
                      </a:r>
                      <a:endParaRPr lang="en-GB" sz="9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23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 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Received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4346140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r>
                        <a:rPr lang="en-US" sz="900" dirty="0"/>
                        <a:t>LHCVLTTBC0020</a:t>
                      </a:r>
                      <a:endParaRPr lang="en-GB" sz="9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84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80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Received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948306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r>
                        <a:rPr lang="en-US" sz="900" dirty="0"/>
                        <a:t>LHCVLTTBC0105</a:t>
                      </a:r>
                      <a:endParaRPr lang="en-GB" sz="9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  <a:endParaRPr lang="en-GB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Received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806339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r>
                        <a:rPr lang="en-US" sz="900" dirty="0"/>
                        <a:t>LHCVLTTCQ0019</a:t>
                      </a:r>
                      <a:endParaRPr lang="en-GB" sz="9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92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89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Received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616312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r>
                        <a:rPr lang="en-GB" sz="900" dirty="0"/>
                        <a:t>LHCVLTTBC0058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42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40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Received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6332827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r>
                        <a:rPr lang="en-US" sz="900" dirty="0"/>
                        <a:t>LHCVLTTCQ0047</a:t>
                      </a:r>
                      <a:endParaRPr lang="en-GB" sz="9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25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Received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7130458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r>
                        <a:rPr lang="en-US" sz="900" dirty="0"/>
                        <a:t>LHCVLTTCQ0050</a:t>
                      </a:r>
                      <a:endParaRPr lang="en-GB" sz="9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26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Received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4734732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pPr algn="l"/>
                      <a:r>
                        <a:rPr lang="en-US" sz="900" dirty="0">
                          <a:effectLst/>
                          <a:latin typeface="Helvetica Neue"/>
                        </a:rPr>
                        <a:t>  LHCVLTTCQ0007</a:t>
                      </a:r>
                      <a:endParaRPr lang="en-GB" sz="900" dirty="0">
                        <a:effectLst/>
                        <a:latin typeface="Helvetica Neue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49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40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Received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5576038"/>
                  </a:ext>
                </a:extLst>
              </a:tr>
              <a:tr h="215052">
                <a:tc>
                  <a:txBody>
                    <a:bodyPr/>
                    <a:lstStyle/>
                    <a:p>
                      <a:r>
                        <a:rPr lang="en-US" sz="900" dirty="0"/>
                        <a:t>LHCVLTTBC0071</a:t>
                      </a:r>
                      <a:endParaRPr lang="en-GB" sz="9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51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40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Received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7616555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r>
                        <a:rPr lang="en-US" sz="900" dirty="0"/>
                        <a:t>LHCVLTTBC0061</a:t>
                      </a:r>
                      <a:endParaRPr lang="en-GB" sz="9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47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40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Received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2211171"/>
                  </a:ext>
                </a:extLst>
              </a:tr>
              <a:tr h="171893">
                <a:tc>
                  <a:txBody>
                    <a:bodyPr/>
                    <a:lstStyle/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LHCVLTTBC0063</a:t>
                      </a:r>
                      <a:endParaRPr lang="en-GB" sz="9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44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40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Received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1714826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r>
                        <a:rPr lang="en-US" sz="900" dirty="0"/>
                        <a:t>LHCVLTTCQ0049</a:t>
                      </a:r>
                      <a:endParaRPr lang="en-GB" sz="9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28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Received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7412920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r>
                        <a:rPr lang="en-US" sz="900" dirty="0"/>
                        <a:t>LHCVLTTCQ0004</a:t>
                      </a:r>
                      <a:endParaRPr lang="en-GB" sz="9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48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40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Received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8055884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r>
                        <a:rPr lang="en-US" sz="900" dirty="0"/>
                        <a:t>LHCVLTTBC0103</a:t>
                      </a:r>
                      <a:endParaRPr lang="en-GB" sz="9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40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40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Received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2276176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r>
                        <a:rPr lang="en-US" sz="900" dirty="0"/>
                        <a:t>LHCVLTTBC0116</a:t>
                      </a:r>
                      <a:endParaRPr lang="en-GB" sz="9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82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80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Received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955296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r>
                        <a:rPr lang="en-US" sz="900" dirty="0"/>
                        <a:t>LHCVLTTCQ0008</a:t>
                      </a:r>
                      <a:endParaRPr lang="en-GB" sz="9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52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40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Received</a:t>
                      </a:r>
                      <a:endParaRPr lang="en-GB" sz="9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3459690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LHCVLTTBC0078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9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In Review</a:t>
                      </a:r>
                      <a:endParaRPr lang="en-GB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4278632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LHCVLTTBC0079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10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In Review</a:t>
                      </a:r>
                      <a:endParaRPr lang="en-GB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252694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LHCVLTTBC0083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9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In Review</a:t>
                      </a:r>
                      <a:endParaRPr lang="en-GB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3831007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LHCVLTTBC0084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10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40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In Review</a:t>
                      </a:r>
                      <a:endParaRPr lang="en-GB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7500744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LHCVLTTBC0085</a:t>
                      </a: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</a:t>
                      </a:r>
                      <a:endParaRPr lang="en-GB" sz="9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Missing</a:t>
                      </a:r>
                      <a:endParaRPr lang="en-GB" sz="9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9132494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LHCVLTTCQ0032</a:t>
                      </a: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</a:t>
                      </a:r>
                      <a:endParaRPr lang="en-GB" sz="9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Missing</a:t>
                      </a:r>
                      <a:endParaRPr lang="en-GB" sz="9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0073773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LHCVLTTBC0080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10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40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In Review</a:t>
                      </a:r>
                      <a:endParaRPr lang="en-GB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25114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6FD4B0C-7EE9-5D85-BA20-80FB229B00A7}"/>
              </a:ext>
            </a:extLst>
          </p:cNvPr>
          <p:cNvSpPr txBox="1"/>
          <p:nvPr/>
        </p:nvSpPr>
        <p:spPr>
          <a:xfrm>
            <a:off x="6300192" y="1772816"/>
            <a:ext cx="2843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Missing information on Go/No-Go gauges used!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6424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F56E9-26A7-A5C8-6218-D2414A947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 with Metrology Reports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D9593E-1A8C-21D8-7BC3-4CAF0A94A7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Typos in reports when transferring data from handwritten sheet.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GB" dirty="0"/>
              <a:t>Dimensions were out of tolerance: Parts in questions were re-measured with CMM during the visit. Parts are compliant and the reports will be updated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F1C4D6-5D92-F790-9A41-DB38BA81C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04/08/2025 Series Production Visit to Microlan Recap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E80A89-AE46-B544-8B15-EBED714B4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Content Placeholder 10">
            <a:extLst>
              <a:ext uri="{FF2B5EF4-FFF2-40B4-BE49-F238E27FC236}">
                <a16:creationId xmlns:a16="http://schemas.microsoft.com/office/drawing/2014/main" id="{15EB83FF-6715-07C3-C777-D2B1C875D5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602617"/>
            <a:ext cx="2808312" cy="22042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2E1EFCF-A952-939C-BF4D-2EB8CD57C5F5}"/>
              </a:ext>
            </a:extLst>
          </p:cNvPr>
          <p:cNvSpPr txBox="1"/>
          <p:nvPr/>
        </p:nvSpPr>
        <p:spPr>
          <a:xfrm>
            <a:off x="5364088" y="1844824"/>
            <a:ext cx="2882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Solution: Implementation of rules in excel if values are out of tolerance,</a:t>
            </a:r>
            <a:endParaRPr lang="en-GB" dirty="0"/>
          </a:p>
        </p:txBody>
      </p:sp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153EE529-7367-DFA3-24EA-7484FDF5C9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6" y="4537694"/>
            <a:ext cx="3727241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7724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2DB02-6DCE-8274-61EE-2BFBDBBD7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2C8F166-0B8B-DBDB-E682-5EE1069585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3608" y="1196752"/>
            <a:ext cx="6372380" cy="3816424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52EF5D-83F5-784D-A63E-492FD6846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04/08/2025 Series Production Visit to Microlan Recap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4AB3E-349A-E191-A56D-78E65E5FB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372E65-4CC6-A93E-A440-1536A156D54D}"/>
              </a:ext>
            </a:extLst>
          </p:cNvPr>
          <p:cNvSpPr txBox="1"/>
          <p:nvPr/>
        </p:nvSpPr>
        <p:spPr>
          <a:xfrm>
            <a:off x="685832" y="5156021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report includes </a:t>
            </a:r>
            <a:r>
              <a:rPr lang="en-GB" b="1" dirty="0"/>
              <a:t>measurements of additional contractual dimensions</a:t>
            </a:r>
            <a:r>
              <a:rPr lang="en-GB" dirty="0"/>
              <a:t> (not listed in Annex 2).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While it's appreciated that these were measured, we noticed that </a:t>
            </a:r>
            <a:r>
              <a:rPr lang="en-GB" b="1" dirty="0"/>
              <a:t>some of them are slightly out of tolerance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723159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90B60A-D3DC-D0C8-0477-DF228ECF8A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E77EF-BE1D-D39A-07D1-02EA10E1F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Metrology Questions</a:t>
            </a:r>
            <a:br>
              <a:rPr lang="en-US" dirty="0"/>
            </a:br>
            <a:r>
              <a:rPr lang="en-GB" b="0" dirty="0"/>
              <a:t>LHCVLTTBC0058</a:t>
            </a:r>
            <a:r>
              <a:rPr lang="en-GB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4824D6-68ED-28F1-D38A-B577E46B4C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288EB86-10F4-35D4-C354-63511538B6A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199" y="2122011"/>
            <a:ext cx="4800905" cy="3478075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099A48-F0E9-89A0-08BF-CBD5FB63CA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General Tolerance and Measurement Method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3C5978A-DF6E-524B-929F-E93977FBC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/>
              <a:t>04/08/2025 Series Production Visit to Microlan Recap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AA0E529-5A49-D103-5479-9D4076784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E166BF-806E-AE4F-2605-09AF0E8B96A0}"/>
              </a:ext>
            </a:extLst>
          </p:cNvPr>
          <p:cNvSpPr txBox="1"/>
          <p:nvPr/>
        </p:nvSpPr>
        <p:spPr>
          <a:xfrm>
            <a:off x="5333344" y="3144097"/>
            <a:ext cx="310022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Issue:</a:t>
            </a:r>
            <a:br>
              <a:rPr lang="en-GB" dirty="0"/>
            </a:br>
            <a:r>
              <a:rPr lang="en-GB" dirty="0"/>
              <a:t>Can you clarify the method proposed for verifying </a:t>
            </a:r>
            <a:r>
              <a:rPr lang="en-GB" b="1" dirty="0"/>
              <a:t>position tolerance</a:t>
            </a:r>
            <a:r>
              <a:rPr lang="en-GB" dirty="0"/>
              <a:t> (e.g., Ø0.2 mm to datum A) using a </a:t>
            </a:r>
            <a:r>
              <a:rPr lang="en-GB" b="1" dirty="0"/>
              <a:t>calliper</a:t>
            </a:r>
            <a:r>
              <a:rPr lang="en-GB" dirty="0"/>
              <a:t>?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DD58B5-D6F7-7A99-E384-800636D6C9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5026" y="2057400"/>
            <a:ext cx="4041775" cy="93955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F7EAAAB-D532-E51A-C1DC-C8951B575C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2" y="2298943"/>
            <a:ext cx="3429479" cy="31436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FE7D73C-1651-8A68-845B-F716A7F53C82}"/>
              </a:ext>
            </a:extLst>
          </p:cNvPr>
          <p:cNvSpPr/>
          <p:nvPr/>
        </p:nvSpPr>
        <p:spPr>
          <a:xfrm>
            <a:off x="2411760" y="3573016"/>
            <a:ext cx="864096" cy="686382"/>
          </a:xfrm>
          <a:prstGeom prst="rect">
            <a:avLst/>
          </a:prstGeom>
          <a:noFill/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789F9C1-17BD-3287-A9A6-4464348DBCBF}"/>
              </a:ext>
            </a:extLst>
          </p:cNvPr>
          <p:cNvSpPr/>
          <p:nvPr/>
        </p:nvSpPr>
        <p:spPr>
          <a:xfrm>
            <a:off x="7020272" y="2298943"/>
            <a:ext cx="648072" cy="314369"/>
          </a:xfrm>
          <a:prstGeom prst="rect">
            <a:avLst/>
          </a:prstGeom>
          <a:noFill/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C7BCF7A-E31E-EB0F-EAE5-0F81AA9257D7}"/>
              </a:ext>
            </a:extLst>
          </p:cNvPr>
          <p:cNvCxnSpPr/>
          <p:nvPr/>
        </p:nvCxnSpPr>
        <p:spPr>
          <a:xfrm flipV="1">
            <a:off x="3275856" y="2348880"/>
            <a:ext cx="2160240" cy="13681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703D192-2409-68B9-84AC-2B9D91BCFB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1203" y="4869160"/>
            <a:ext cx="4145239" cy="164130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4B434A2-BA84-2F2F-1216-6CE86E168F0E}"/>
              </a:ext>
            </a:extLst>
          </p:cNvPr>
          <p:cNvSpPr/>
          <p:nvPr/>
        </p:nvSpPr>
        <p:spPr>
          <a:xfrm>
            <a:off x="5436096" y="6150461"/>
            <a:ext cx="3707904" cy="360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DADE11-D270-CAEA-84AD-1461A535A1BC}"/>
              </a:ext>
            </a:extLst>
          </p:cNvPr>
          <p:cNvSpPr txBox="1"/>
          <p:nvPr/>
        </p:nvSpPr>
        <p:spPr>
          <a:xfrm>
            <a:off x="539552" y="5689810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Additionally, only one of the four holes was measured in diameter.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31567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F1EFB-4FEE-DF50-7EA7-72B12D982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from Pre-Series FAT</a:t>
            </a:r>
            <a:br>
              <a:rPr lang="en-US" dirty="0"/>
            </a:br>
            <a:r>
              <a:rPr lang="en-US" dirty="0"/>
              <a:t>Screw Tightening Torque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D1ECF8-6465-134F-0C49-AF51EFDB7C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5576" y="1012003"/>
            <a:ext cx="4040188" cy="285078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/>
              <a:t>Slide from our last discussion</a:t>
            </a:r>
            <a:endParaRPr lang="en-GB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298AF3E-8BCB-E435-8695-99E585D1532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95561" y="2057400"/>
            <a:ext cx="2963466" cy="3951288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D04934-A68F-BB9B-0863-E68BEA0C58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CAE075-36A9-CCC9-9F12-450E76F7D3A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en-GB" b="1" dirty="0"/>
              <a:t>Findings: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Overtightening detected</a:t>
            </a:r>
            <a:r>
              <a:rPr lang="en-GB" dirty="0"/>
              <a:t> during assembly: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highlight>
                  <a:srgbClr val="4DAACC"/>
                </a:highlight>
              </a:rPr>
              <a:t>M12 screws: </a:t>
            </a:r>
            <a:r>
              <a:rPr lang="en-GB" b="1" dirty="0">
                <a:highlight>
                  <a:srgbClr val="4DAACC"/>
                </a:highlight>
              </a:rPr>
              <a:t>&gt;90 Nm</a:t>
            </a:r>
            <a:r>
              <a:rPr lang="en-GB" dirty="0">
                <a:highlight>
                  <a:srgbClr val="4DAACC"/>
                </a:highlight>
              </a:rPr>
              <a:t> (spec: 50 Nm)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highlight>
                  <a:srgbClr val="FFFF00"/>
                </a:highlight>
              </a:rPr>
              <a:t>M16 screws: </a:t>
            </a:r>
            <a:r>
              <a:rPr lang="en-GB" b="1" dirty="0">
                <a:highlight>
                  <a:srgbClr val="FFFF00"/>
                </a:highlight>
              </a:rPr>
              <a:t>&gt;140 Nm</a:t>
            </a:r>
            <a:r>
              <a:rPr lang="en-GB" dirty="0">
                <a:highlight>
                  <a:srgbClr val="FFFF00"/>
                </a:highlight>
              </a:rPr>
              <a:t> (spec: 100 Nm)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B7D31D5-4AFA-FFFB-FC94-FB6BD6E6F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/>
              <a:t>04/08/2025 Series Production Visit to Microlan Recap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0943ECC-4E6B-887C-550E-7FE0BCD67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479350D-A6D3-A1B8-9004-FF1B01AE898B}"/>
              </a:ext>
            </a:extLst>
          </p:cNvPr>
          <p:cNvSpPr/>
          <p:nvPr/>
        </p:nvSpPr>
        <p:spPr>
          <a:xfrm>
            <a:off x="1403648" y="3853024"/>
            <a:ext cx="360040" cy="36004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8D8F1CE-D2B0-66CA-4A48-2DEA099EA01B}"/>
              </a:ext>
            </a:extLst>
          </p:cNvPr>
          <p:cNvSpPr/>
          <p:nvPr/>
        </p:nvSpPr>
        <p:spPr>
          <a:xfrm>
            <a:off x="3660419" y="3853024"/>
            <a:ext cx="360040" cy="36004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3272079-627D-C0B6-E77F-0A5291E28627}"/>
              </a:ext>
            </a:extLst>
          </p:cNvPr>
          <p:cNvSpPr/>
          <p:nvPr/>
        </p:nvSpPr>
        <p:spPr>
          <a:xfrm>
            <a:off x="1258896" y="3155817"/>
            <a:ext cx="504792" cy="479977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1959195-B3C9-C158-2006-F111520A0359}"/>
              </a:ext>
            </a:extLst>
          </p:cNvPr>
          <p:cNvSpPr/>
          <p:nvPr/>
        </p:nvSpPr>
        <p:spPr>
          <a:xfrm>
            <a:off x="3544838" y="3199216"/>
            <a:ext cx="504792" cy="479977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2344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978E1-3596-4386-D943-DFA5AD355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Screw Tightening Torques</a:t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4FDADA-A552-D857-2440-700FCA3501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Torque Verification Approach (Used at CERN)</a:t>
            </a:r>
          </a:p>
          <a:p>
            <a:r>
              <a:rPr lang="en-GB" b="1" dirty="0"/>
              <a:t>Method</a:t>
            </a:r>
            <a:r>
              <a:rPr lang="en-GB" dirty="0"/>
              <a:t>: Mark the screw and surrounding part in the tightened position (as received from Microlan).</a:t>
            </a:r>
          </a:p>
          <a:p>
            <a:r>
              <a:rPr lang="en-GB" b="1" dirty="0"/>
              <a:t>Procedure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Slightly </a:t>
            </a:r>
            <a:r>
              <a:rPr lang="en-GB" b="1" dirty="0"/>
              <a:t>loosen (untighten)</a:t>
            </a:r>
            <a:r>
              <a:rPr lang="en-GB" dirty="0"/>
              <a:t> the screw.</a:t>
            </a:r>
          </a:p>
          <a:p>
            <a:pPr lvl="1"/>
            <a:r>
              <a:rPr lang="en-GB" b="1" dirty="0"/>
              <a:t>Retighten</a:t>
            </a:r>
            <a:r>
              <a:rPr lang="en-GB" dirty="0"/>
              <a:t> it to the specified torque value:</a:t>
            </a:r>
          </a:p>
          <a:p>
            <a:pPr lvl="2"/>
            <a:r>
              <a:rPr lang="en-GB" b="1" dirty="0"/>
              <a:t>M16</a:t>
            </a:r>
            <a:r>
              <a:rPr lang="en-GB" dirty="0"/>
              <a:t> → 100 Nm</a:t>
            </a:r>
          </a:p>
          <a:p>
            <a:pPr lvl="2"/>
            <a:r>
              <a:rPr lang="en-GB" b="1" dirty="0"/>
              <a:t>M12</a:t>
            </a:r>
            <a:r>
              <a:rPr lang="en-GB" dirty="0"/>
              <a:t> → 50 Nm</a:t>
            </a:r>
          </a:p>
          <a:p>
            <a:pPr lvl="1"/>
            <a:r>
              <a:rPr lang="en-GB" b="1" dirty="0"/>
              <a:t>Compare alignment</a:t>
            </a:r>
            <a:r>
              <a:rPr lang="en-GB" dirty="0"/>
              <a:t> of the original and new markings.</a:t>
            </a:r>
          </a:p>
          <a:p>
            <a:pPr lvl="1"/>
            <a:endParaRPr lang="en-GB" dirty="0"/>
          </a:p>
          <a:p>
            <a:pPr marL="342900" lvl="1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✅ If the lines </a:t>
            </a:r>
            <a:r>
              <a:rPr lang="en-GB" b="1" dirty="0"/>
              <a:t>align approximately</a:t>
            </a:r>
            <a:r>
              <a:rPr lang="en-GB" dirty="0"/>
              <a:t>, the original torque was likely correct.</a:t>
            </a:r>
          </a:p>
          <a:p>
            <a:pPr marL="0" indent="0">
              <a:buNone/>
            </a:pPr>
            <a:r>
              <a:rPr lang="en-GB" dirty="0"/>
              <a:t>✅Check was done on one tool and the results look acceptable.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1602C4-B1BB-654B-6837-BFF24C046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04/08/2025 Series Production Visit to Microlan Recap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92A97E-7F5E-511C-A952-74DCDBE0E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7" name="Picture 6" descr="A close-up of a metal piece&#10;&#10;AI-generated content may be incorrect.">
            <a:extLst>
              <a:ext uri="{FF2B5EF4-FFF2-40B4-BE49-F238E27FC236}">
                <a16:creationId xmlns:a16="http://schemas.microsoft.com/office/drawing/2014/main" id="{F415BD07-D58A-8210-C88E-6D24494C513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7399" t="24800" r="29001" b="31800"/>
          <a:stretch/>
        </p:blipFill>
        <p:spPr>
          <a:xfrm rot="5400000">
            <a:off x="6843627" y="2741549"/>
            <a:ext cx="2088232" cy="202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3039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8893A-89FA-F852-37C7-DD0335683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Bearing Fit</a:t>
            </a:r>
            <a:endParaRPr lang="en-GB" dirty="0"/>
          </a:p>
        </p:txBody>
      </p:sp>
      <p:pic>
        <p:nvPicPr>
          <p:cNvPr id="7" name="Content Placeholder 6" descr="A metal piece on a cardboard surface&#10;&#10;AI-generated content may be incorrect.">
            <a:extLst>
              <a:ext uri="{FF2B5EF4-FFF2-40B4-BE49-F238E27FC236}">
                <a16:creationId xmlns:a16="http://schemas.microsoft.com/office/drawing/2014/main" id="{3CA5E679-65DD-BAF8-4CF4-52051F9DDA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476545" y="1619800"/>
            <a:ext cx="3384378" cy="2538283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B5C098-0FD7-1EE2-DBE6-38687247C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04/08/2025 Series Production Visit to Microlan Recap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8ED2E5-22E8-3CF1-0266-60E6AF0C5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3261DA-5692-486B-FCD6-61477BE65BC7}"/>
              </a:ext>
            </a:extLst>
          </p:cNvPr>
          <p:cNvSpPr txBox="1"/>
          <p:nvPr/>
        </p:nvSpPr>
        <p:spPr>
          <a:xfrm>
            <a:off x="3635896" y="1340768"/>
            <a:ext cx="396044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Bearing fit of the Sferax 2040 Ba in the coupled half frame LHCVLTTBC0079 is slightly loos om some parts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Microlan proposed the solution of adding a screw in the tapped holes on the side.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Our proposal to locally deform the bores to make the bearings fit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33326BF-ADA4-0947-1767-E05C17A5E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4263066"/>
            <a:ext cx="4104456" cy="2875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241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7B23776-D3BF-294C-AD88-FF98D20CB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CA312E-381A-A7FA-2A7D-56F9015AE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04/08/2025 Series Production Visit to Microlan Recap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E2F276-D34A-81F4-6DF5-36C89E0AA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FC256F9-532E-A9C8-0D97-2F1CAFED68E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281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C24AB-9D3F-F6F9-6C18-4480D7B0B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- </a:t>
            </a:r>
            <a:r>
              <a:rPr lang="en-GB" dirty="0"/>
              <a:t>Series Production Status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62AAF9-2925-9295-85B1-CA6997489A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Luisa and I visited Microlan on July 31st to review the status of the series production of vacuum connection tools manufactured there.</a:t>
            </a:r>
          </a:p>
          <a:p>
            <a:pPr>
              <a:buNone/>
            </a:pPr>
            <a:r>
              <a:rPr lang="en-GB" b="1" dirty="0"/>
              <a:t>Agenda Points: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Feedback from Pre-series production and taken actions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Status of Series Production &amp; Delivery Schedule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Metrology Reports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4369F8-18D6-E3F6-848C-6AA171FD9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04/08/2025 Series Production Visit to Microlan Recap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7A22C5-1C98-D9F5-416D-736153350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1288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4F2F4C-D6A9-65C4-B475-A427E961D7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5B901-D604-EC3B-DD95-201AE5335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Series Content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C994AB7-A1B4-25A7-A332-04BB55195E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4778" y="2960403"/>
            <a:ext cx="6687483" cy="3096057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FD071C-6022-9AE6-37B3-6B702F444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21664" y="6318000"/>
            <a:ext cx="6627000" cy="360000"/>
          </a:xfrm>
        </p:spPr>
        <p:txBody>
          <a:bodyPr/>
          <a:lstStyle/>
          <a:p>
            <a:r>
              <a:rPr lang="en-GB"/>
              <a:t>04/08/2025 Series Production Visit to Microlan Recap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8CC3F3-7D5F-8595-ED4C-998C446E7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20D443B-3FD8-515B-3D77-6A4EC99A0F34}"/>
              </a:ext>
            </a:extLst>
          </p:cNvPr>
          <p:cNvSpPr/>
          <p:nvPr/>
        </p:nvSpPr>
        <p:spPr>
          <a:xfrm>
            <a:off x="3923928" y="3833784"/>
            <a:ext cx="1728192" cy="89884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2FC6F78-3496-7D7E-EF35-F3179899B436}"/>
              </a:ext>
            </a:extLst>
          </p:cNvPr>
          <p:cNvSpPr/>
          <p:nvPr/>
        </p:nvSpPr>
        <p:spPr>
          <a:xfrm>
            <a:off x="1979712" y="4837651"/>
            <a:ext cx="3600400" cy="36428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289DFA4-45AC-F3B7-F83C-0C5FC38A9453}"/>
              </a:ext>
            </a:extLst>
          </p:cNvPr>
          <p:cNvSpPr/>
          <p:nvPr/>
        </p:nvSpPr>
        <p:spPr>
          <a:xfrm>
            <a:off x="1979712" y="5201935"/>
            <a:ext cx="3600400" cy="64807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1B47A37-9294-9595-3F3B-AC6184BF831D}"/>
              </a:ext>
            </a:extLst>
          </p:cNvPr>
          <p:cNvSpPr/>
          <p:nvPr/>
        </p:nvSpPr>
        <p:spPr>
          <a:xfrm>
            <a:off x="6300192" y="3799034"/>
            <a:ext cx="576064" cy="93251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97D48FA-7552-5D77-A284-826F51038FA9}"/>
              </a:ext>
            </a:extLst>
          </p:cNvPr>
          <p:cNvSpPr/>
          <p:nvPr/>
        </p:nvSpPr>
        <p:spPr>
          <a:xfrm>
            <a:off x="6284896" y="4732632"/>
            <a:ext cx="576064" cy="46930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877A2C1-52D4-0C2B-416D-0622FBA0CC41}"/>
              </a:ext>
            </a:extLst>
          </p:cNvPr>
          <p:cNvSpPr/>
          <p:nvPr/>
        </p:nvSpPr>
        <p:spPr>
          <a:xfrm>
            <a:off x="6284896" y="5291319"/>
            <a:ext cx="576064" cy="46930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863140-1181-8795-BE61-6CEA42BE04A6}"/>
              </a:ext>
            </a:extLst>
          </p:cNvPr>
          <p:cNvSpPr txBox="1"/>
          <p:nvPr/>
        </p:nvSpPr>
        <p:spPr>
          <a:xfrm>
            <a:off x="936728" y="1396636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Production of tools of two types.</a:t>
            </a:r>
          </a:p>
          <a:p>
            <a:br>
              <a:rPr lang="en-US" dirty="0"/>
            </a:br>
            <a:r>
              <a:rPr lang="en-US" dirty="0"/>
              <a:t>The Series Production consists of:</a:t>
            </a:r>
          </a:p>
          <a:p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20 Retracting Flange Tools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/>
              <a:t>20 Retraction Target Assemblies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58B6285-CAAA-4BF9-4CB5-B7DD1019E64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993" t="23894" r="34996" b="15862"/>
          <a:stretch/>
        </p:blipFill>
        <p:spPr>
          <a:xfrm>
            <a:off x="7720212" y="837711"/>
            <a:ext cx="1423788" cy="1095222"/>
          </a:xfrm>
          <a:prstGeom prst="rect">
            <a:avLst/>
          </a:prstGeom>
        </p:spPr>
      </p:pic>
      <p:pic>
        <p:nvPicPr>
          <p:cNvPr id="14" name="Content Placeholder 16">
            <a:extLst>
              <a:ext uri="{FF2B5EF4-FFF2-40B4-BE49-F238E27FC236}">
                <a16:creationId xmlns:a16="http://schemas.microsoft.com/office/drawing/2014/main" id="{2E322B89-3B0D-DB32-1A3E-E0E0CAEA744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6699" r="21635"/>
          <a:stretch/>
        </p:blipFill>
        <p:spPr>
          <a:xfrm>
            <a:off x="7766777" y="1957254"/>
            <a:ext cx="1307164" cy="1260282"/>
          </a:xfrm>
          <a:prstGeom prst="rect">
            <a:avLst/>
          </a:prstGeom>
        </p:spPr>
      </p:pic>
      <p:pic>
        <p:nvPicPr>
          <p:cNvPr id="26" name="Content Placeholder 6" descr="A green check mark on a black background&#10;&#10;AI-generated content may be incorrect.">
            <a:extLst>
              <a:ext uri="{FF2B5EF4-FFF2-40B4-BE49-F238E27FC236}">
                <a16:creationId xmlns:a16="http://schemas.microsoft.com/office/drawing/2014/main" id="{765B66C0-006C-F731-665B-ECC127131D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9125" y="5862782"/>
            <a:ext cx="360001" cy="36000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DE90810-68C5-4682-A590-5BB6D0BEC8F6}"/>
              </a:ext>
            </a:extLst>
          </p:cNvPr>
          <p:cNvSpPr txBox="1"/>
          <p:nvPr/>
        </p:nvSpPr>
        <p:spPr>
          <a:xfrm>
            <a:off x="1593793" y="5898651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Pre-Series Tools have been produced and validated for both types</a:t>
            </a:r>
          </a:p>
          <a:p>
            <a:r>
              <a:rPr lang="en-US" dirty="0"/>
              <a:t>The tools aligned with our requirements</a:t>
            </a:r>
          </a:p>
          <a:p>
            <a:endParaRPr lang="en-GB" dirty="0"/>
          </a:p>
        </p:txBody>
      </p:sp>
      <p:pic>
        <p:nvPicPr>
          <p:cNvPr id="28" name="Content Placeholder 6" descr="A green check mark on a black background&#10;&#10;AI-generated content may be incorrect.">
            <a:extLst>
              <a:ext uri="{FF2B5EF4-FFF2-40B4-BE49-F238E27FC236}">
                <a16:creationId xmlns:a16="http://schemas.microsoft.com/office/drawing/2014/main" id="{F21A2741-A8CB-B821-7058-84102B678E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9124" y="6192918"/>
            <a:ext cx="360001" cy="36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802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89504-0C22-7670-24A0-6F88D18BA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Series Production &amp; Delivery Schedule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C8E482-C644-B6CB-B312-D3FB6AA7B7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6 Units of Retraction Target Assemblies are finished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 Documentation is being uploaded, regarding QC and FAT.</a:t>
            </a:r>
          </a:p>
          <a:p>
            <a:r>
              <a:rPr lang="en-US" dirty="0">
                <a:sym typeface="Wingdings" panose="05000000000000000000" pitchFamily="2" charset="2"/>
              </a:rPr>
              <a:t>Once documentation approved, 6 units swill be shipped to CERN</a:t>
            </a:r>
          </a:p>
          <a:p>
            <a:r>
              <a:rPr lang="en-GB" dirty="0"/>
              <a:t>2 weeks of closure between 11</a:t>
            </a:r>
            <a:r>
              <a:rPr lang="en-GB" baseline="30000" dirty="0"/>
              <a:t>th</a:t>
            </a:r>
            <a:r>
              <a:rPr lang="en-GB" dirty="0"/>
              <a:t> of august and 22</a:t>
            </a:r>
            <a:r>
              <a:rPr lang="en-GB" baseline="30000" dirty="0"/>
              <a:t>nd</a:t>
            </a:r>
            <a:r>
              <a:rPr lang="en-GB" dirty="0"/>
              <a:t> of August</a:t>
            </a:r>
          </a:p>
          <a:p>
            <a:r>
              <a:rPr lang="en-GB" dirty="0"/>
              <a:t>6 more units send of August</a:t>
            </a:r>
          </a:p>
          <a:p>
            <a:r>
              <a:rPr lang="en-GB" dirty="0"/>
              <a:t>Shipment of all units util beginning of September</a:t>
            </a:r>
          </a:p>
          <a:p>
            <a:pPr marL="0" indent="0">
              <a:buNone/>
            </a:pPr>
            <a:r>
              <a:rPr lang="en-GB" dirty="0"/>
              <a:t>	Delivery within the expected time frame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4E5E4A-07A9-8BFE-B557-824FF40D1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04/08/2025 Series Production Visit to Microlan Recap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DFC567-9560-618D-2920-24BEA8742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Content Placeholder 6" descr="A green check mark on a black background&#10;&#10;AI-generated content may be incorrect.">
            <a:extLst>
              <a:ext uri="{FF2B5EF4-FFF2-40B4-BE49-F238E27FC236}">
                <a16:creationId xmlns:a16="http://schemas.microsoft.com/office/drawing/2014/main" id="{768582F4-10A2-B613-3CEE-B72167D94C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075" y="3573016"/>
            <a:ext cx="360001" cy="36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340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25B85-8F2F-0E09-D56C-94B4B8596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Feedback from Pre-Series FAT</a:t>
            </a:r>
            <a:br>
              <a:rPr lang="en-US"/>
            </a:br>
            <a:r>
              <a:rPr lang="en-US"/>
              <a:t>Gearbox Placement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C419D0C-2DE6-4BA4-FCE6-D370FE524B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71541BA-4115-A6E0-00CD-BD129DC8097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21777" b="15984"/>
          <a:stretch/>
        </p:blipFill>
        <p:spPr>
          <a:xfrm>
            <a:off x="487396" y="1494494"/>
            <a:ext cx="1995770" cy="1656184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5C5DCC0-1472-259C-F62A-271AC49019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F3CC01A1-D3FC-78D7-302D-91D60C821D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5026" y="1854994"/>
            <a:ext cx="4041775" cy="450135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/>
              <a:t>🛠️ </a:t>
            </a:r>
            <a:r>
              <a:rPr lang="en-GB" b="1" dirty="0"/>
              <a:t>Issue Identified:</a:t>
            </a:r>
          </a:p>
          <a:p>
            <a:pPr marL="0" indent="0">
              <a:buNone/>
            </a:pPr>
            <a:r>
              <a:rPr lang="en-GB" dirty="0"/>
              <a:t>The </a:t>
            </a:r>
            <a:r>
              <a:rPr lang="en-GB" b="1" dirty="0"/>
              <a:t>pre-series tool</a:t>
            </a:r>
            <a:r>
              <a:rPr lang="en-GB" dirty="0"/>
              <a:t> was delivered with the gearbox configured as </a:t>
            </a:r>
            <a:r>
              <a:rPr lang="en-GB" b="1" dirty="0"/>
              <a:t>B–A</a:t>
            </a:r>
            <a:r>
              <a:rPr lang="en-GB" dirty="0"/>
              <a:t>.</a:t>
            </a:r>
          </a:p>
          <a:p>
            <a:r>
              <a:rPr lang="en-GB" b="1" dirty="0"/>
              <a:t>However, for a right-side version, the required </a:t>
            </a:r>
            <a:r>
              <a:rPr lang="en-GB" dirty="0"/>
              <a:t>configuration is </a:t>
            </a:r>
            <a:r>
              <a:rPr lang="en-GB" b="1" dirty="0"/>
              <a:t>A–B</a:t>
            </a:r>
            <a:r>
              <a:rPr lang="en-GB" dirty="0"/>
              <a:t>.</a:t>
            </a:r>
          </a:p>
          <a:p>
            <a:r>
              <a:rPr lang="en-GB" dirty="0"/>
              <a:t>The misplacement originated from a </a:t>
            </a:r>
            <a:r>
              <a:rPr lang="en-GB" b="1" dirty="0"/>
              <a:t>misinterpretation of the assembly table</a:t>
            </a:r>
            <a:r>
              <a:rPr lang="en-GB" dirty="0"/>
              <a:t> in the drawing.</a:t>
            </a:r>
          </a:p>
          <a:p>
            <a:pPr marL="0" indent="0">
              <a:buNone/>
            </a:pPr>
            <a:r>
              <a:rPr lang="en-GB" b="1" dirty="0"/>
              <a:t>Clarification:</a:t>
            </a:r>
          </a:p>
          <a:p>
            <a:pPr lvl="0" fontAlgn="base">
              <a:spcAft>
                <a:spcPct val="0"/>
              </a:spcAft>
            </a:pPr>
            <a:r>
              <a:rPr lang="en-US" altLang="en-US" dirty="0"/>
              <a:t>The </a:t>
            </a:r>
            <a:r>
              <a:rPr lang="en-US" altLang="en-US" b="1" dirty="0"/>
              <a:t>referenced table </a:t>
            </a:r>
            <a:r>
              <a:rPr lang="en-US" altLang="en-US" dirty="0"/>
              <a:t>is intended for CERN technicians to assist with tool installation, not for supplier-side assembly configuration.</a:t>
            </a:r>
          </a:p>
          <a:p>
            <a:pPr lvl="0" fontAlgn="base">
              <a:spcAft>
                <a:spcPct val="0"/>
              </a:spcAft>
            </a:pPr>
            <a:r>
              <a:rPr lang="en-US" altLang="en-US" dirty="0"/>
              <a:t>This distinction was discussed in the last technical meeting, where the correct configurations were clarified.</a:t>
            </a:r>
          </a:p>
          <a:p>
            <a:pPr marL="0" indent="0">
              <a:buNone/>
            </a:pPr>
            <a:r>
              <a:rPr lang="en-GB" b="1" dirty="0"/>
              <a:t>✅ Action Taken:</a:t>
            </a:r>
          </a:p>
          <a:p>
            <a:r>
              <a:rPr lang="en-GB" b="1" dirty="0"/>
              <a:t>Prepare the gearbox units with the required configuration</a:t>
            </a:r>
          </a:p>
          <a:p>
            <a:r>
              <a:rPr lang="en-GB" b="1" dirty="0"/>
              <a:t>Print out the picture of the tool versions left and right version with the gearbox configurations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Char char="•"/>
            </a:pPr>
            <a:endParaRPr lang="en-US" altLang="en-US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61D725-B17A-D0A4-7F9E-419D7F8DF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04/08/2025 Series Production Visit to Microlan Recap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71A183-3926-2685-49D5-8D741F6C2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F74917C-3F34-CD49-750E-03CC4CFF604E}"/>
              </a:ext>
            </a:extLst>
          </p:cNvPr>
          <p:cNvSpPr/>
          <p:nvPr/>
        </p:nvSpPr>
        <p:spPr>
          <a:xfrm>
            <a:off x="607451" y="2502605"/>
            <a:ext cx="429344" cy="4320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D16B332-C5F5-A246-9EE8-1A456A0C8577}"/>
              </a:ext>
            </a:extLst>
          </p:cNvPr>
          <p:cNvSpPr/>
          <p:nvPr/>
        </p:nvSpPr>
        <p:spPr>
          <a:xfrm>
            <a:off x="1975001" y="2531205"/>
            <a:ext cx="508165" cy="4320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4225610-9705-FCD4-9D25-59F532C4E2DB}"/>
              </a:ext>
            </a:extLst>
          </p:cNvPr>
          <p:cNvSpPr txBox="1"/>
          <p:nvPr/>
        </p:nvSpPr>
        <p:spPr>
          <a:xfrm>
            <a:off x="678107" y="2574613"/>
            <a:ext cx="358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EE4CB3D-0C30-A178-F528-783021A77A70}"/>
              </a:ext>
            </a:extLst>
          </p:cNvPr>
          <p:cNvSpPr txBox="1"/>
          <p:nvPr/>
        </p:nvSpPr>
        <p:spPr>
          <a:xfrm>
            <a:off x="2043543" y="2531205"/>
            <a:ext cx="5081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5" descr="A group of metal objects on a table&#10;&#10;AI-generated content may be incorrect.">
            <a:extLst>
              <a:ext uri="{FF2B5EF4-FFF2-40B4-BE49-F238E27FC236}">
                <a16:creationId xmlns:a16="http://schemas.microsoft.com/office/drawing/2014/main" id="{33EAB6F5-2BDD-57B5-1DA5-802DBD2C6B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15196" y="3504542"/>
            <a:ext cx="2706250" cy="2029688"/>
          </a:xfrm>
          <a:prstGeom prst="rect">
            <a:avLst/>
          </a:prstGeom>
        </p:spPr>
      </p:pic>
      <p:pic>
        <p:nvPicPr>
          <p:cNvPr id="11" name="Picture 10" descr="A person standing in a factory&#10;&#10;AI-generated content may be incorrect.">
            <a:extLst>
              <a:ext uri="{FF2B5EF4-FFF2-40B4-BE49-F238E27FC236}">
                <a16:creationId xmlns:a16="http://schemas.microsoft.com/office/drawing/2014/main" id="{30EF905B-A68B-FD15-863C-2A104C0EE27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2149" t="9389" r="23751" b="19201"/>
          <a:stretch/>
        </p:blipFill>
        <p:spPr>
          <a:xfrm rot="5400000">
            <a:off x="2682240" y="2994014"/>
            <a:ext cx="1606147" cy="1950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242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B4D17-D8AB-302E-5F29-748AC4C9D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from Pre-Series FAT</a:t>
            </a:r>
            <a:br>
              <a:rPr lang="en-US" dirty="0"/>
            </a:br>
            <a:r>
              <a:rPr lang="en-US" dirty="0"/>
              <a:t>Gearbox Coupling Placement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A2F382-D0B5-FEAA-ACC9-C28D06A874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34E0851-7765-1CD2-7C91-634F136F9D9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3FC9B11-202C-4CFB-7763-20A2F76482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508AFD0-94C7-7DB2-1EDD-BB072F44B28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🛠️ </a:t>
            </a:r>
            <a:r>
              <a:rPr lang="en-GB" b="1" dirty="0"/>
              <a:t>Issue Identified: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Coupling between gearbox shafts is rubbing against the top protection plate.</a:t>
            </a:r>
          </a:p>
          <a:p>
            <a:r>
              <a:rPr lang="en-GB" dirty="0"/>
              <a:t>This causes friction and an audible scraping noise during operation.</a:t>
            </a:r>
            <a:endParaRPr lang="en-US" dirty="0"/>
          </a:p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Request: </a:t>
            </a:r>
            <a:r>
              <a:rPr lang="en-GB" dirty="0"/>
              <a:t>Ensure a </a:t>
            </a:r>
            <a:r>
              <a:rPr lang="en-GB" b="1" dirty="0"/>
              <a:t>minimum clearance</a:t>
            </a:r>
            <a:r>
              <a:rPr lang="en-GB" dirty="0"/>
              <a:t> is maintained between the coupling and the adjacent gearbox surface during assembly.</a:t>
            </a:r>
          </a:p>
          <a:p>
            <a:pPr marL="0" indent="0">
              <a:buNone/>
            </a:pPr>
            <a:r>
              <a:rPr lang="en-GB" dirty="0"/>
              <a:t>✅ </a:t>
            </a:r>
            <a:r>
              <a:rPr lang="en-GB" b="1" dirty="0"/>
              <a:t>Action Taken: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b="1" dirty="0"/>
              <a:t> </a:t>
            </a:r>
            <a:r>
              <a:rPr lang="en-GB" dirty="0"/>
              <a:t>check for 1mm clearance on top and bottom with a feeler gauge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62CF1C-C9C5-F9F5-107F-86F3ADFB3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04/08/2025 Series Production Visit to Microlan Recap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B6736D-070D-BF46-ADDD-20FB871CB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 descr="A close-up of a machine&#10;&#10;AI-generated content may be incorrect.">
            <a:extLst>
              <a:ext uri="{FF2B5EF4-FFF2-40B4-BE49-F238E27FC236}">
                <a16:creationId xmlns:a16="http://schemas.microsoft.com/office/drawing/2014/main" id="{E9D93EA6-2DC9-76A1-D2EA-157A461215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51474" y="2630148"/>
            <a:ext cx="3924102" cy="29432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D55532E-E9DA-2425-8553-2D2DBB209402}"/>
              </a:ext>
            </a:extLst>
          </p:cNvPr>
          <p:cNvSpPr/>
          <p:nvPr/>
        </p:nvSpPr>
        <p:spPr>
          <a:xfrm>
            <a:off x="2153258" y="2708920"/>
            <a:ext cx="648072" cy="360040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061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6DDE71-29D3-3303-563B-6B9CE2249B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B8C5C-21A0-762D-A4B1-F31A61303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from Pre-Series FAT</a:t>
            </a:r>
            <a:br>
              <a:rPr lang="en-US" dirty="0"/>
            </a:br>
            <a:r>
              <a:rPr lang="en-US" dirty="0"/>
              <a:t>Screw Axle Length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0597B2-8976-20F1-F57E-2B5F416EDA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LHCVLTTBC0061</a:t>
            </a:r>
            <a:endParaRPr lang="en-GB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D52EF01-E41C-504B-EC75-EA179D6EBDC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94078" y="2057400"/>
            <a:ext cx="2966432" cy="3951288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A8512D-CCEC-C003-0588-9A4BA2800F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F2A323-2CF0-3BA1-6212-893FFF9CCA1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GB" b="1" dirty="0"/>
              <a:t>Issue: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The screws were at different length</a:t>
            </a:r>
          </a:p>
          <a:p>
            <a:pPr>
              <a:buNone/>
            </a:pPr>
            <a:r>
              <a:rPr lang="en-GB" b="1" dirty="0"/>
              <a:t>Note: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Issue has been </a:t>
            </a:r>
            <a:r>
              <a:rPr lang="en-GB" b="1" dirty="0"/>
              <a:t>previously communicated via email</a:t>
            </a:r>
            <a:r>
              <a:rPr lang="en-GB" dirty="0"/>
              <a:t>.</a:t>
            </a:r>
          </a:p>
          <a:p>
            <a:pPr>
              <a:buNone/>
            </a:pPr>
            <a:r>
              <a:rPr lang="en-GB" b="1" dirty="0"/>
              <a:t>Request: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Ensure correct assembly of the screw axle in respect to the ball joint nut assembly</a:t>
            </a:r>
            <a:r>
              <a:rPr lang="en-GB" b="1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 marL="0" indent="0">
              <a:buNone/>
            </a:pPr>
            <a:r>
              <a:rPr lang="en-GB" dirty="0"/>
              <a:t>✅ </a:t>
            </a:r>
            <a:r>
              <a:rPr lang="en-GB" b="1" dirty="0"/>
              <a:t>Action Taken:</a:t>
            </a:r>
          </a:p>
          <a:p>
            <a:pPr marL="0" indent="0">
              <a:buNone/>
            </a:pPr>
            <a:r>
              <a:rPr lang="en-GB" dirty="0"/>
              <a:t>Measurement o the screw length of each assembly. 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D7F8872-4B6B-EC95-A521-0C25A9259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/>
              <a:t>04/08/2025 Series Production Visit to Microlan Recap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E61B49B-F8B9-B1ED-6B18-80C48F3C3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DCE8A40-2D05-B4EB-461F-4310554CC1B9}"/>
              </a:ext>
            </a:extLst>
          </p:cNvPr>
          <p:cNvSpPr/>
          <p:nvPr/>
        </p:nvSpPr>
        <p:spPr>
          <a:xfrm>
            <a:off x="1328936" y="4142891"/>
            <a:ext cx="576064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81D4634-8CA2-808E-7EBF-D5EA83B9F741}"/>
              </a:ext>
            </a:extLst>
          </p:cNvPr>
          <p:cNvSpPr/>
          <p:nvPr/>
        </p:nvSpPr>
        <p:spPr>
          <a:xfrm>
            <a:off x="3438672" y="4033044"/>
            <a:ext cx="576064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142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508D3-CF8F-811D-9825-E38CCFF67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from Pre-Series FAT</a:t>
            </a:r>
            <a:br>
              <a:rPr lang="en-US" dirty="0"/>
            </a:br>
            <a:r>
              <a:rPr lang="en-US" dirty="0"/>
              <a:t>Axle and Spacer Fit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11400B-C654-13B1-DB7D-C14B999A5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2"/>
            <a:ext cx="6048232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Issue:</a:t>
            </a:r>
          </a:p>
          <a:p>
            <a:pPr lvl="1"/>
            <a:r>
              <a:rPr lang="en-GB" dirty="0"/>
              <a:t>Difficult disassembly due to tight fit.</a:t>
            </a:r>
          </a:p>
          <a:p>
            <a:pPr lvl="1"/>
            <a:r>
              <a:rPr lang="en-GB" dirty="0"/>
              <a:t>Both axle (LHCVLTTCQ0008) (16h6) and hole (16H7) in the spacer (LHCVLTTCQ0004) have minimal clearance in one of the axles/ spacer assemblies</a:t>
            </a:r>
          </a:p>
          <a:p>
            <a:pPr>
              <a:buNone/>
            </a:pPr>
            <a:r>
              <a:rPr lang="en-GB" b="1" dirty="0"/>
              <a:t>Discussion: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Possibility to modify hole tolerance to ease assembly &amp; disassembly.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✅ Use </a:t>
            </a:r>
            <a:r>
              <a:rPr lang="en-GB" b="1" strike="sngStrike" dirty="0"/>
              <a:t>16G6</a:t>
            </a:r>
            <a:r>
              <a:rPr lang="en-GB" b="1" dirty="0"/>
              <a:t> tolerance</a:t>
            </a:r>
            <a:r>
              <a:rPr lang="en-GB" dirty="0"/>
              <a:t> for spacer hole </a:t>
            </a:r>
            <a:r>
              <a:rPr lang="en-GB" i="1" dirty="0"/>
              <a:t>(LHCVLTTCQ0004)</a:t>
            </a:r>
            <a:r>
              <a:rPr lang="en-GB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✅ Keep current axle tolerance </a:t>
            </a:r>
            <a:r>
              <a:rPr lang="en-GB" i="1" dirty="0"/>
              <a:t>(LHCVLTTCQ0008)</a:t>
            </a:r>
            <a:r>
              <a:rPr lang="en-GB" dirty="0"/>
              <a:t> unchanged.</a:t>
            </a:r>
          </a:p>
          <a:p>
            <a:pPr marL="342900" lvl="1" indent="0">
              <a:buNone/>
            </a:pPr>
            <a:endParaRPr lang="en-GB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FE7772-E6B2-AF53-1C94-D89B401AD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04/08/2025 Series Production Visit to Microlan Recap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0CFBFF-05C1-09A7-F80B-B6C802C4E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DD048A-88A4-7258-37E6-D7C2F983A144}"/>
              </a:ext>
            </a:extLst>
          </p:cNvPr>
          <p:cNvSpPr txBox="1"/>
          <p:nvPr/>
        </p:nvSpPr>
        <p:spPr>
          <a:xfrm>
            <a:off x="755576" y="5124209"/>
            <a:ext cx="6552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It was decided in the last meeting on the 15/05/2025 to change the tolerance from 16H7 to 16G7 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The part was adapted but metrology reports need to be updated.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05A8DBA-791B-88AD-948B-D8738472EC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4564" y="4109255"/>
            <a:ext cx="1944216" cy="14204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13E97E9-D19C-1018-856C-BA6EE77253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232" y="1484784"/>
            <a:ext cx="2215248" cy="2487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425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C8087-E665-96B1-B55D-6E0FE7818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from Pre-Series FAT</a:t>
            </a:r>
            <a:br>
              <a:rPr lang="en-GB" dirty="0"/>
            </a:br>
            <a:r>
              <a:rPr lang="en-GB" dirty="0"/>
              <a:t>Worn M5 Screws – Assembly Concern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530807-F898-952A-04B9-F246FF24E2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b="1" dirty="0"/>
              <a:t>Problem: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M5 screw heads are worn out, likely due to </a:t>
            </a:r>
            <a:r>
              <a:rPr lang="en-GB" b="1" dirty="0"/>
              <a:t>overtightening</a:t>
            </a:r>
            <a:r>
              <a:rPr lang="en-GB" dirty="0"/>
              <a:t> during assembly.</a:t>
            </a:r>
          </a:p>
          <a:p>
            <a:pPr>
              <a:buNone/>
            </a:pPr>
            <a:r>
              <a:rPr lang="en-GB" b="1" dirty="0"/>
              <a:t>Recommendations: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🔧 Apply </a:t>
            </a:r>
            <a:r>
              <a:rPr lang="en-GB" b="1" dirty="0"/>
              <a:t>correct torque specifications</a:t>
            </a:r>
            <a:r>
              <a:rPr lang="en-GB" dirty="0"/>
              <a:t> during installation.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82F485-C33E-3AF0-E512-217C1C18C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04/08/2025 Series Production Visit to Microlan Recap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0F409C-7617-264F-CA6C-A3B83A916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 descr="A close up of a metal object&#10;&#10;AI-generated content may be incorrect.">
            <a:extLst>
              <a:ext uri="{FF2B5EF4-FFF2-40B4-BE49-F238E27FC236}">
                <a16:creationId xmlns:a16="http://schemas.microsoft.com/office/drawing/2014/main" id="{CF698A3A-930C-A74B-5C3A-7E062503FE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82"/>
          <a:stretch>
            <a:fillRect/>
          </a:stretch>
        </p:blipFill>
        <p:spPr bwMode="auto">
          <a:xfrm rot="5400000">
            <a:off x="1415455" y="3770203"/>
            <a:ext cx="2528625" cy="283999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899D0C9-B29B-D3C8-6B12-F686FF711D81}"/>
              </a:ext>
            </a:extLst>
          </p:cNvPr>
          <p:cNvSpPr txBox="1"/>
          <p:nvPr/>
        </p:nvSpPr>
        <p:spPr>
          <a:xfrm>
            <a:off x="4199026" y="3281662"/>
            <a:ext cx="46934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screw torque of 3.42 Nm should be applied. Microlan confirmed to use that torque for the series production.</a:t>
            </a:r>
            <a:endParaRPr lang="en-GB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C633649-7642-A01A-A419-A901FB72A0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412973"/>
              </p:ext>
            </p:extLst>
          </p:nvPr>
        </p:nvGraphicFramePr>
        <p:xfrm>
          <a:off x="4565228" y="4586087"/>
          <a:ext cx="2959100" cy="1859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6100">
                  <a:extLst>
                    <a:ext uri="{9D8B030D-6E8A-4147-A177-3AD203B41FA5}">
                      <a16:colId xmlns:a16="http://schemas.microsoft.com/office/drawing/2014/main" val="2422270343"/>
                    </a:ext>
                  </a:extLst>
                </a:gridCol>
                <a:gridCol w="787400">
                  <a:extLst>
                    <a:ext uri="{9D8B030D-6E8A-4147-A177-3AD203B41FA5}">
                      <a16:colId xmlns:a16="http://schemas.microsoft.com/office/drawing/2014/main" val="2777419858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410763760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100">
                          <a:effectLst/>
                        </a:rPr>
                        <a:t>Threads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100">
                          <a:effectLst/>
                        </a:rPr>
                        <a:t>Torque Steel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100" dirty="0">
                          <a:effectLst/>
                        </a:rPr>
                        <a:t>Torque bronze/aluminium</a:t>
                      </a:r>
                      <a:endParaRPr lang="en-GB" sz="12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3636823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100">
                          <a:effectLst/>
                        </a:rPr>
                        <a:t>M3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100">
                          <a:effectLst/>
                        </a:rPr>
                        <a:t>1,26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100">
                          <a:effectLst/>
                        </a:rPr>
                        <a:t>0,76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2857019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100">
                          <a:effectLst/>
                        </a:rPr>
                        <a:t>M4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100">
                          <a:effectLst/>
                        </a:rPr>
                        <a:t>2,9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100">
                          <a:effectLst/>
                        </a:rPr>
                        <a:t>1,74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8825716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100">
                          <a:effectLst/>
                        </a:rPr>
                        <a:t>M5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100">
                          <a:effectLst/>
                        </a:rPr>
                        <a:t>5,7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3,42</a:t>
                      </a:r>
                      <a:endParaRPr lang="en-GB" sz="1200" dirty="0">
                        <a:effectLst/>
                        <a:highlight>
                          <a:srgbClr val="FFFF00"/>
                        </a:highlight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2273903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100">
                          <a:effectLst/>
                        </a:rPr>
                        <a:t>M6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100">
                          <a:effectLst/>
                        </a:rPr>
                        <a:t>10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100">
                          <a:effectLst/>
                        </a:rPr>
                        <a:t>6,00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5681187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100">
                          <a:effectLst/>
                        </a:rPr>
                        <a:t>M8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100">
                          <a:effectLst/>
                        </a:rPr>
                        <a:t>24,1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100">
                          <a:effectLst/>
                        </a:rPr>
                        <a:t>14,46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8049272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100">
                          <a:effectLst/>
                        </a:rPr>
                        <a:t>M10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100">
                          <a:effectLst/>
                        </a:rPr>
                        <a:t>47,7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100">
                          <a:effectLst/>
                        </a:rPr>
                        <a:t>28,62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6740829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100">
                          <a:effectLst/>
                        </a:rPr>
                        <a:t>M12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100">
                          <a:effectLst/>
                        </a:rPr>
                        <a:t>50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100">
                          <a:effectLst/>
                        </a:rPr>
                        <a:t>50,00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5668620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100">
                          <a:effectLst/>
                        </a:rPr>
                        <a:t>M16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100">
                          <a:effectLst/>
                        </a:rPr>
                        <a:t>100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100" dirty="0">
                          <a:effectLst/>
                        </a:rPr>
                        <a:t>100,00</a:t>
                      </a:r>
                      <a:endParaRPr lang="en-GB" sz="12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916911556"/>
                  </a:ext>
                </a:extLst>
              </a:tr>
            </a:tbl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22CA161B-5989-20C3-0194-BF8EB731B4D7}"/>
              </a:ext>
            </a:extLst>
          </p:cNvPr>
          <p:cNvSpPr/>
          <p:nvPr/>
        </p:nvSpPr>
        <p:spPr>
          <a:xfrm>
            <a:off x="3059832" y="4204992"/>
            <a:ext cx="35370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A2E8C83-2C08-9902-7B0E-EA8596B2CA74}"/>
              </a:ext>
            </a:extLst>
          </p:cNvPr>
          <p:cNvSpPr/>
          <p:nvPr/>
        </p:nvSpPr>
        <p:spPr>
          <a:xfrm>
            <a:off x="1835696" y="5458778"/>
            <a:ext cx="35370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31394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1" ma:contentTypeDescription="Create a new document." ma:contentTypeScope="" ma:versionID="1a330f7814ea0a273a5526b4afe3676a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f1ffbfeca08ef966bb5b703d2b456cc0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EC2627-59DE-4D3C-BDE1-4405272E797C}">
  <ds:schemaRefs>
    <ds:schemaRef ds:uri="http://purl.org/dc/elements/1.1/"/>
    <ds:schemaRef ds:uri="http://schemas.microsoft.com/office/2006/metadata/properties"/>
    <ds:schemaRef ds:uri="http://purl.org/dc/terms/"/>
    <ds:schemaRef ds:uri="http://purl.org/dc/dcmitype/"/>
    <ds:schemaRef ds:uri="http://www.w3.org/XML/1998/namespace"/>
    <ds:schemaRef ds:uri="8946e33d-fd2f-4ae4-8ee9-d90c129cdf9e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FA5F7A-DEF2-4DAA-81D0-964FB86F86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98612</TotalTime>
  <Words>1261</Words>
  <Application>Microsoft Office PowerPoint</Application>
  <PresentationFormat>On-screen Show (4:3)</PresentationFormat>
  <Paragraphs>284</Paragraphs>
  <Slides>18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Aptos</vt:lpstr>
      <vt:lpstr>Aptos Narrow</vt:lpstr>
      <vt:lpstr>Arial</vt:lpstr>
      <vt:lpstr>Calibri</vt:lpstr>
      <vt:lpstr>Helvetica Neue</vt:lpstr>
      <vt:lpstr>Wingdings</vt:lpstr>
      <vt:lpstr>Thème Office</vt:lpstr>
      <vt:lpstr>Visit to Microlan: Series Production Meeting Vacuum Connection Tools</vt:lpstr>
      <vt:lpstr>Agenda - Series Production Status Meeting</vt:lpstr>
      <vt:lpstr>Series Content</vt:lpstr>
      <vt:lpstr>Status of Series Production &amp; Delivery Schedule</vt:lpstr>
      <vt:lpstr>Feedback from Pre-Series FAT Gearbox Placement</vt:lpstr>
      <vt:lpstr>Feedback from Pre-Series FAT Gearbox Coupling Placement</vt:lpstr>
      <vt:lpstr>Feedback from Pre-Series FAT Screw Axle Length</vt:lpstr>
      <vt:lpstr>Feedback from Pre-Series FAT Axle and Spacer Fit</vt:lpstr>
      <vt:lpstr>Feedback from Pre-Series FAT Worn M5 Screws – Assembly Concern</vt:lpstr>
      <vt:lpstr>Status Documentation</vt:lpstr>
      <vt:lpstr>Status Metrology</vt:lpstr>
      <vt:lpstr>Issues with Metrology Reports</vt:lpstr>
      <vt:lpstr>PowerPoint Presentation</vt:lpstr>
      <vt:lpstr>Metrology Questions LHCVLTTBC0058 </vt:lpstr>
      <vt:lpstr>Feedback from Pre-Series FAT Screw Tightening Torque</vt:lpstr>
      <vt:lpstr>Measuring Screw Tightening Torques </vt:lpstr>
      <vt:lpstr>Bearing Fit</vt:lpstr>
      <vt:lpstr>Thank you!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Laura Helene Hannemann</cp:lastModifiedBy>
  <cp:revision>760</cp:revision>
  <cp:lastPrinted>2020-02-24T18:04:23Z</cp:lastPrinted>
  <dcterms:created xsi:type="dcterms:W3CDTF">2016-01-11T14:38:10Z</dcterms:created>
  <dcterms:modified xsi:type="dcterms:W3CDTF">2025-08-04T13:51:00Z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