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302" r:id="rId2"/>
    <p:sldId id="404" r:id="rId3"/>
    <p:sldId id="405" r:id="rId4"/>
    <p:sldId id="313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2600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885"/>
    <p:restoredTop sz="94686"/>
  </p:normalViewPr>
  <p:slideViewPr>
    <p:cSldViewPr snapToGrid="0" snapToObjects="1">
      <p:cViewPr varScale="1">
        <p:scale>
          <a:sx n="127" d="100"/>
          <a:sy n="127" d="100"/>
        </p:scale>
        <p:origin x="448" y="1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8/5/25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8/5/25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78199F-0A5F-A545-8BD9-8F89F2343950}" type="slidenum">
              <a:rPr lang="en-CH" smtClean="0"/>
              <a:t>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5093493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30/10/23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L. Di Giulio | EXSO Training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30/10/23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L. Di Giulio | EXSO Training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30/10/23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L. Di Giulio | EXSO Training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30/10/23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L. Di Giulio | EXSO Training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30/10/23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L. Di Giulio | EXSO Training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30/10/23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L. Di Giulio | EXSO Training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30/10/23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L. Di Giulio | EXSO Training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30/10/23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L. Di Giulio | EXSO Training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30/10/23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EXSO Training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30/10/23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EXSO Training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30/10/23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EXSO Training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30/10/23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EXSO Training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1297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30/10/23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EXSO Training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30/10/23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EXSO Training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30/10/23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EXSO Training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30/10/23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EXSO Training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30/10/23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EXSO Training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30/10/23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EXSO Training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30/10/23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L. Di Giulio | EXSO Training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  <p:sldLayoutId id="214748367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7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dh.cern.ch/Document/General/IncidentDeclaration/11201903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9.png"/><Relationship Id="rId5" Type="http://schemas.openxmlformats.org/officeDocument/2006/relationships/hyperlink" Target="https://edms.cern.ch/document/3330706" TargetMode="Externa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lms.cern.ch/ekp/servlet/ekp?PX=N&amp;TEACHREVIEW=N&amp;CID=EKP000041653&amp;TX=FORMAT1&amp;LANGUAGE_TAG=en&amp;DECORATEPAGE=N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F3B24A4-81DE-6140-A7F1-F472237A22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9051" y="1839657"/>
            <a:ext cx="8023876" cy="436111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Last week users from HERD heard a noise while walking to their zone.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It was a live high voltage instrumentation cable that had been cut, arcing to a nearby earth cable.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The arc was clearly visible – see video.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4E0F4FB-594E-344B-B2DB-C128DF1B2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9051" y="373593"/>
            <a:ext cx="5627076" cy="590683"/>
          </a:xfrm>
        </p:spPr>
        <p:txBody>
          <a:bodyPr/>
          <a:lstStyle/>
          <a:p>
            <a:r>
              <a:rPr lang="en-GB" b="0" dirty="0"/>
              <a:t>Incident Summary - Electrical Arc in EHN1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EBD7B7-31BA-4D4C-A7BB-408C3C297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94B35718-FAC2-E2FE-DDFC-465D3C4531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1145" y="455411"/>
            <a:ext cx="1366401" cy="1146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B2536193-F1D2-63BB-FAB4-E42CF1087E8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928906" y="6353601"/>
            <a:ext cx="631160" cy="365125"/>
          </a:xfrm>
        </p:spPr>
        <p:txBody>
          <a:bodyPr/>
          <a:lstStyle/>
          <a:p>
            <a:r>
              <a:rPr lang="en-US" dirty="0"/>
              <a:t>05/08/25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E6401261-E77D-D661-BFA5-972873D255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3601"/>
            <a:ext cx="6572221" cy="365125"/>
          </a:xfrm>
        </p:spPr>
        <p:txBody>
          <a:bodyPr/>
          <a:lstStyle/>
          <a:p>
            <a:r>
              <a:rPr lang="en-US" dirty="0"/>
              <a:t>J. Devine, EP Safety Office</a:t>
            </a:r>
          </a:p>
        </p:txBody>
      </p:sp>
      <p:pic>
        <p:nvPicPr>
          <p:cNvPr id="4" name="0e470e68ef6bed958af66439cce2939b.mp4">
            <a:hlinkClick r:id="" action="ppaction://media"/>
            <a:extLst>
              <a:ext uri="{FF2B5EF4-FFF2-40B4-BE49-F238E27FC236}">
                <a16:creationId xmlns:a16="http://schemas.microsoft.com/office/drawing/2014/main" id="{9A01DA70-BC72-8AB8-E9FE-0719D8012E86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-56817" y="0"/>
            <a:ext cx="3857625" cy="6858000"/>
          </a:xfrm>
          <a:prstGeom prst="rect">
            <a:avLst/>
          </a:prstGeom>
        </p:spPr>
      </p:pic>
      <p:pic>
        <p:nvPicPr>
          <p:cNvPr id="11" name="Picture 10" descr="A map of a building with numbers and a pool&#10;&#10;AI-generated content may be incorrect.">
            <a:extLst>
              <a:ext uri="{FF2B5EF4-FFF2-40B4-BE49-F238E27FC236}">
                <a16:creationId xmlns:a16="http://schemas.microsoft.com/office/drawing/2014/main" id="{D0274F5F-06FE-B032-E2F3-8ADEA36C5AE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24827" y="3768132"/>
            <a:ext cx="3136056" cy="250768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1670B60-FB40-F678-76B5-F50A13ECF84F}"/>
              </a:ext>
            </a:extLst>
          </p:cNvPr>
          <p:cNvSpPr txBox="1"/>
          <p:nvPr/>
        </p:nvSpPr>
        <p:spPr>
          <a:xfrm>
            <a:off x="3881095" y="4154577"/>
            <a:ext cx="4965776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chemeClr val="tx2"/>
                </a:solidFill>
                <a:latin typeface="+mj-lt"/>
              </a:rPr>
              <a:t>The users reported the incident (well done!), and the immediate danger has been removed.</a:t>
            </a:r>
          </a:p>
        </p:txBody>
      </p:sp>
      <p:sp>
        <p:nvSpPr>
          <p:cNvPr id="14" name="Doughnut 13">
            <a:extLst>
              <a:ext uri="{FF2B5EF4-FFF2-40B4-BE49-F238E27FC236}">
                <a16:creationId xmlns:a16="http://schemas.microsoft.com/office/drawing/2014/main" id="{323EA499-C71D-46B2-9AC2-AA962FE2C04E}"/>
              </a:ext>
            </a:extLst>
          </p:cNvPr>
          <p:cNvSpPr/>
          <p:nvPr/>
        </p:nvSpPr>
        <p:spPr>
          <a:xfrm>
            <a:off x="9640447" y="4276997"/>
            <a:ext cx="1587639" cy="1587639"/>
          </a:xfrm>
          <a:prstGeom prst="donut">
            <a:avLst>
              <a:gd name="adj" fmla="val 5453"/>
            </a:avLst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9503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36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37608" y="90257"/>
            <a:ext cx="8822417" cy="89255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dirty="0">
                <a:ln w="0"/>
                <a:solidFill>
                  <a:srgbClr val="5B9BD5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INCIDENT SUMMARY</a:t>
            </a:r>
            <a:r>
              <a:rPr kumimoji="0" lang="en-GB" sz="2800" b="0" i="0" u="none" strike="noStrike" kern="1200" cap="none" spc="0" normalizeH="0" baseline="0" noProof="0" dirty="0">
                <a:ln w="0"/>
                <a:solidFill>
                  <a:srgbClr val="5B9BD5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ea typeface="+mn-ea"/>
                <a:cs typeface="+mn-cs"/>
              </a:rPr>
              <a:t>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dirty="0">
                <a:ln w="0"/>
                <a:solidFill>
                  <a:srgbClr val="5B9BD5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Electrical Sparks </a:t>
            </a:r>
            <a:endParaRPr kumimoji="0" lang="en-GB" sz="2400" b="0" i="0" u="none" strike="noStrike" kern="1200" cap="none" spc="0" normalizeH="0" baseline="0" noProof="0" dirty="0">
              <a:ln w="0"/>
              <a:solidFill>
                <a:srgbClr val="5B9BD5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ea typeface="+mn-ea"/>
              <a:cs typeface="+mn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44791" y="1109460"/>
            <a:ext cx="3826355" cy="79885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GB" sz="1400" u="sng" dirty="0">
                <a:solidFill>
                  <a:schemeClr val="accent1"/>
                </a:solidFill>
              </a:rPr>
              <a:t>Location</a:t>
            </a:r>
            <a:r>
              <a:rPr lang="en-GB" sz="1400" dirty="0">
                <a:solidFill>
                  <a:schemeClr val="accent1"/>
                </a:solidFill>
              </a:rPr>
              <a:t>: 	 887/R-K52 (PPE146)</a:t>
            </a:r>
          </a:p>
          <a:p>
            <a:r>
              <a:rPr lang="en-GB" sz="1400" u="sng" dirty="0">
                <a:solidFill>
                  <a:schemeClr val="accent1"/>
                </a:solidFill>
              </a:rPr>
              <a:t>Date / Time</a:t>
            </a:r>
            <a:r>
              <a:rPr lang="en-GB" sz="1400" dirty="0">
                <a:solidFill>
                  <a:schemeClr val="accent1"/>
                </a:solidFill>
              </a:rPr>
              <a:t>:	 30.07.2025, 20:30</a:t>
            </a:r>
          </a:p>
          <a:p>
            <a:r>
              <a:rPr lang="en-GB" sz="1400" u="sng" dirty="0">
                <a:solidFill>
                  <a:schemeClr val="accent1"/>
                </a:solidFill>
              </a:rPr>
              <a:t>IDF</a:t>
            </a:r>
            <a:r>
              <a:rPr lang="en-GB" sz="1400" dirty="0">
                <a:solidFill>
                  <a:schemeClr val="accent1"/>
                </a:solidFill>
              </a:rPr>
              <a:t>: 	 EDH </a:t>
            </a:r>
            <a:r>
              <a:rPr lang="en-GB" sz="1400" dirty="0">
                <a:solidFill>
                  <a:schemeClr val="accent1"/>
                </a:solidFill>
                <a:hlinkClick r:id="rId3"/>
              </a:rPr>
              <a:t>11201903</a:t>
            </a:r>
            <a:endParaRPr lang="en-GB" sz="1400" dirty="0">
              <a:solidFill>
                <a:schemeClr val="accent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44792" y="2034964"/>
            <a:ext cx="3840189" cy="4614314"/>
          </a:xfrm>
          <a:prstGeom prst="rect">
            <a:avLst/>
          </a:prstGeom>
          <a:ln w="3175">
            <a:solidFill>
              <a:schemeClr val="tx1"/>
            </a:solidFill>
          </a:ln>
          <a:effec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>
                <a:tab pos="1111250" algn="l"/>
              </a:tabLst>
              <a:defRPr/>
            </a:pPr>
            <a:r>
              <a:rPr lang="en-GB" sz="1600" dirty="0">
                <a:solidFill>
                  <a:srgbClr val="5B9BD5"/>
                </a:solidFill>
              </a:rPr>
              <a:t>I. FACTS</a:t>
            </a:r>
          </a:p>
          <a:p>
            <a:pPr marL="176213" indent="-176213" algn="just">
              <a:spcBef>
                <a:spcPct val="50000"/>
              </a:spcBef>
              <a:buFont typeface="Arial" panose="020B0604020202020204" pitchFamily="34" charset="0"/>
              <a:buChar char="•"/>
              <a:tabLst>
                <a:tab pos="1111250" algn="l"/>
              </a:tabLst>
            </a:pPr>
            <a:r>
              <a:rPr lang="en-GB" sz="1200" dirty="0"/>
              <a:t>The arcing of a cable on the cable tray inside PPE146 was observed by members of the HERD test beam team on the evening of the 30</a:t>
            </a:r>
            <a:r>
              <a:rPr lang="en-GB" sz="1200" baseline="30000" dirty="0"/>
              <a:t>th</a:t>
            </a:r>
            <a:r>
              <a:rPr lang="en-GB" sz="1200" dirty="0"/>
              <a:t> July. </a:t>
            </a:r>
          </a:p>
          <a:p>
            <a:pPr marL="176213" indent="-176213" algn="just">
              <a:spcBef>
                <a:spcPct val="50000"/>
              </a:spcBef>
              <a:buFont typeface="Arial" panose="020B0604020202020204" pitchFamily="34" charset="0"/>
              <a:buChar char="•"/>
              <a:tabLst>
                <a:tab pos="1111250" algn="l"/>
              </a:tabLst>
            </a:pPr>
            <a:r>
              <a:rPr lang="en-GB" sz="1200" dirty="0"/>
              <a:t>The issue was reported at the user meeting on the 31</a:t>
            </a:r>
            <a:r>
              <a:rPr lang="en-GB" sz="1200" baseline="30000" dirty="0"/>
              <a:t>st</a:t>
            </a:r>
            <a:r>
              <a:rPr lang="en-GB" sz="1200" dirty="0"/>
              <a:t> July.</a:t>
            </a:r>
          </a:p>
          <a:p>
            <a:pPr>
              <a:spcBef>
                <a:spcPct val="50000"/>
              </a:spcBef>
              <a:tabLst>
                <a:tab pos="1111250" algn="l"/>
              </a:tabLst>
            </a:pPr>
            <a:endParaRPr lang="en-GB" sz="1200" dirty="0"/>
          </a:p>
        </p:txBody>
      </p:sp>
      <p:sp>
        <p:nvSpPr>
          <p:cNvPr id="6" name="Rectangle 5"/>
          <p:cNvSpPr/>
          <p:nvPr/>
        </p:nvSpPr>
        <p:spPr>
          <a:xfrm>
            <a:off x="7249522" y="1104997"/>
            <a:ext cx="4740676" cy="1530627"/>
          </a:xfrm>
          <a:prstGeom prst="rect">
            <a:avLst/>
          </a:prstGeom>
          <a:ln w="3175">
            <a:solidFill>
              <a:schemeClr val="tx1"/>
            </a:solidFill>
          </a:ln>
          <a:effec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solidFill>
                  <a:srgbClr val="5B9BD5"/>
                </a:solidFill>
              </a:rPr>
              <a:t>II. CAUSES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sz="1300" dirty="0"/>
              <a:t>Cable cut and marked with violet tape, but not disconnected at both ends.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sz="1300" dirty="0"/>
              <a:t>High voltage power supply connected to other end of cable, not found.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endParaRPr lang="en-GB" sz="1300" dirty="0"/>
          </a:p>
          <a:p>
            <a:pPr lvl="0">
              <a:defRPr/>
            </a:pPr>
            <a:endParaRPr lang="en-GB" sz="1400" dirty="0"/>
          </a:p>
        </p:txBody>
      </p:sp>
      <p:sp>
        <p:nvSpPr>
          <p:cNvPr id="7" name="Rectangle 6"/>
          <p:cNvSpPr/>
          <p:nvPr/>
        </p:nvSpPr>
        <p:spPr>
          <a:xfrm>
            <a:off x="4214191" y="1106886"/>
            <a:ext cx="2892286" cy="2099529"/>
          </a:xfrm>
          <a:prstGeom prst="rect">
            <a:avLst/>
          </a:prstGeom>
          <a:ln w="3175">
            <a:solidFill>
              <a:schemeClr val="tx1"/>
            </a:solidFill>
          </a:ln>
          <a:effec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5B9BD5"/>
                </a:solidFill>
                <a:effectLst/>
                <a:uLnTx/>
                <a:uFillTx/>
                <a:ea typeface="+mn-ea"/>
                <a:cs typeface="+mn-cs"/>
              </a:rPr>
              <a:t>III. CONSEQUENCES</a:t>
            </a:r>
          </a:p>
          <a:p>
            <a:pPr>
              <a:spcBef>
                <a:spcPct val="50000"/>
              </a:spcBef>
              <a:tabLst>
                <a:tab pos="1111250" algn="l"/>
              </a:tabLst>
            </a:pPr>
            <a:r>
              <a:rPr lang="en-GB" sz="1300" dirty="0"/>
              <a:t>Human injury: 		None</a:t>
            </a:r>
          </a:p>
          <a:p>
            <a:pPr>
              <a:tabLst>
                <a:tab pos="1111250" algn="l"/>
              </a:tabLst>
            </a:pPr>
            <a:r>
              <a:rPr lang="en-GB" sz="1300" dirty="0"/>
              <a:t>Property damage: 	None</a:t>
            </a:r>
          </a:p>
          <a:p>
            <a:pPr>
              <a:tabLst>
                <a:tab pos="1111250" algn="l"/>
              </a:tabLst>
            </a:pPr>
            <a:endParaRPr lang="en-GB" sz="1300" dirty="0"/>
          </a:p>
          <a:p>
            <a:pPr>
              <a:tabLst>
                <a:tab pos="1111250" algn="l"/>
              </a:tabLst>
            </a:pPr>
            <a:r>
              <a:rPr lang="en-GB" sz="1300" dirty="0"/>
              <a:t>Potential consequences: </a:t>
            </a:r>
          </a:p>
          <a:p>
            <a:pPr marL="285750" indent="-285750">
              <a:buFont typeface="Arial" panose="020B0604020202020204" pitchFamily="34" charset="0"/>
              <a:buChar char="•"/>
              <a:tabLst>
                <a:tab pos="1111250" algn="l"/>
              </a:tabLst>
            </a:pPr>
            <a:r>
              <a:rPr lang="en-GB" sz="1300" dirty="0"/>
              <a:t>electrical shock of persons in direct contact with cable. </a:t>
            </a:r>
          </a:p>
          <a:p>
            <a:pPr marL="285750" indent="-285750">
              <a:buFont typeface="Arial" panose="020B0604020202020204" pitchFamily="34" charset="0"/>
              <a:buChar char="•"/>
              <a:tabLst>
                <a:tab pos="1111250" algn="l"/>
              </a:tabLst>
            </a:pPr>
            <a:r>
              <a:rPr lang="en-GB" sz="1300" dirty="0"/>
              <a:t>Cable tray under high voltage. </a:t>
            </a:r>
          </a:p>
          <a:p>
            <a:pPr marL="285750" indent="-285750">
              <a:buFont typeface="Arial" panose="020B0604020202020204" pitchFamily="34" charset="0"/>
              <a:buChar char="•"/>
              <a:tabLst>
                <a:tab pos="1111250" algn="l"/>
              </a:tabLst>
            </a:pPr>
            <a:r>
              <a:rPr lang="en-GB" sz="1300" dirty="0"/>
              <a:t>Fire due to electrical sparks.</a:t>
            </a:r>
          </a:p>
        </p:txBody>
      </p:sp>
      <p:sp>
        <p:nvSpPr>
          <p:cNvPr id="8" name="Rectangle 7"/>
          <p:cNvSpPr/>
          <p:nvPr/>
        </p:nvSpPr>
        <p:spPr>
          <a:xfrm>
            <a:off x="4214191" y="3350795"/>
            <a:ext cx="2892286" cy="3292544"/>
          </a:xfrm>
          <a:prstGeom prst="rect">
            <a:avLst/>
          </a:prstGeom>
          <a:ln w="3175">
            <a:solidFill>
              <a:schemeClr val="tx1"/>
            </a:solidFill>
          </a:ln>
          <a:effec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5B9BD5"/>
                </a:solidFill>
                <a:effectLst/>
                <a:uLnTx/>
                <a:uFillTx/>
                <a:ea typeface="+mn-ea"/>
                <a:cs typeface="+mn-cs"/>
              </a:rPr>
              <a:t>IV. IMMEDIATE ACTIONS</a:t>
            </a:r>
          </a:p>
          <a:p>
            <a:pPr marL="176213" indent="-176213" algn="just">
              <a:spcBef>
                <a:spcPct val="50000"/>
              </a:spcBef>
              <a:buFont typeface="Arial" panose="020B0604020202020204" pitchFamily="34" charset="0"/>
              <a:buChar char="•"/>
              <a:tabLst>
                <a:tab pos="1111250" algn="l"/>
              </a:tabLst>
              <a:defRPr/>
            </a:pPr>
            <a:r>
              <a:rPr lang="en-GB" sz="1300" dirty="0"/>
              <a:t>The TSO was informed and closed the zone.</a:t>
            </a:r>
          </a:p>
          <a:p>
            <a:pPr marL="176213" indent="-176213" algn="just">
              <a:spcBef>
                <a:spcPct val="50000"/>
              </a:spcBef>
              <a:buFont typeface="Arial" panose="020B0604020202020204" pitchFamily="34" charset="0"/>
              <a:buChar char="•"/>
              <a:tabLst>
                <a:tab pos="1111250" algn="l"/>
              </a:tabLst>
              <a:defRPr/>
            </a:pPr>
            <a:r>
              <a:rPr lang="en-GB" sz="1300" dirty="0"/>
              <a:t>The EN/EL Piquet was called via TI who intervened to isolate the cable end with HV insulation tape. This eliminates the immediate danger; however, the cable remains live.</a:t>
            </a:r>
          </a:p>
          <a:p>
            <a:pPr marL="176213" indent="-176213" algn="just">
              <a:spcBef>
                <a:spcPct val="50000"/>
              </a:spcBef>
              <a:buFont typeface="Arial" panose="020B0604020202020204" pitchFamily="34" charset="0"/>
              <a:buChar char="•"/>
              <a:tabLst>
                <a:tab pos="1111250" algn="l"/>
              </a:tabLst>
              <a:defRPr/>
            </a:pPr>
            <a:r>
              <a:rPr lang="en-GB" sz="1300" dirty="0"/>
              <a:t>The cable could not be traced to its source as this requires opening false floor tiles, which can only be done during TS/YETS.</a:t>
            </a:r>
          </a:p>
          <a:p>
            <a:pPr marL="176213" indent="-176213">
              <a:spcBef>
                <a:spcPct val="50000"/>
              </a:spcBef>
              <a:buFont typeface="Arial" panose="020B0604020202020204" pitchFamily="34" charset="0"/>
              <a:buChar char="•"/>
              <a:tabLst>
                <a:tab pos="1111250" algn="l"/>
              </a:tabLst>
              <a:defRPr/>
            </a:pPr>
            <a:endParaRPr lang="en-GB" sz="1300" dirty="0"/>
          </a:p>
        </p:txBody>
      </p:sp>
      <p:sp>
        <p:nvSpPr>
          <p:cNvPr id="9" name="Rectangle 8"/>
          <p:cNvSpPr/>
          <p:nvPr/>
        </p:nvSpPr>
        <p:spPr>
          <a:xfrm>
            <a:off x="7249522" y="2757812"/>
            <a:ext cx="4740676" cy="3891465"/>
          </a:xfrm>
          <a:prstGeom prst="rect">
            <a:avLst/>
          </a:prstGeom>
          <a:ln w="3175">
            <a:solidFill>
              <a:schemeClr val="tx1"/>
            </a:solidFill>
          </a:ln>
          <a:effec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rgbClr val="5B9BD5"/>
                </a:solidFill>
                <a:effectLst/>
                <a:uLnTx/>
                <a:uFillTx/>
                <a:ea typeface="+mn-ea"/>
                <a:cs typeface="+mn-cs"/>
              </a:rPr>
              <a:t>V. ACTIONS/RECOMMANDATIONS </a:t>
            </a:r>
          </a:p>
          <a:p>
            <a:pPr algn="just">
              <a:spcBef>
                <a:spcPct val="50000"/>
              </a:spcBef>
              <a:tabLst>
                <a:tab pos="1111250" algn="l"/>
              </a:tabLst>
              <a:defRPr/>
            </a:pPr>
            <a:r>
              <a:rPr lang="en-GB" sz="1200" dirty="0"/>
              <a:t>Recommendation: From a safety point of view, there should be no work in the PPE146 zone until the issue is resolved.</a:t>
            </a:r>
          </a:p>
          <a:p>
            <a:pPr marL="285750" indent="-285750" algn="just">
              <a:spcBef>
                <a:spcPct val="50000"/>
              </a:spcBef>
              <a:buFont typeface="Arial" panose="020B0604020202020204" pitchFamily="34" charset="0"/>
              <a:buChar char="•"/>
              <a:tabLst>
                <a:tab pos="1111250" algn="l"/>
              </a:tabLst>
              <a:defRPr/>
            </a:pPr>
            <a:r>
              <a:rPr lang="en-GB" sz="1200" dirty="0"/>
              <a:t>Follow up required at earliest convenience, latest at beginning of YETS202/26 to trace, disconnect and completely remove cable if possible. </a:t>
            </a:r>
            <a:r>
              <a:rPr lang="en-GB" sz="1200" i="1" dirty="0"/>
              <a:t>Action: define intervention in planning / work notifications. BE-EA technical coordination team of the North Area.</a:t>
            </a:r>
          </a:p>
          <a:p>
            <a:pPr marL="285750" indent="-285750" algn="just">
              <a:spcBef>
                <a:spcPct val="50000"/>
              </a:spcBef>
              <a:buFont typeface="Arial" panose="020B0604020202020204" pitchFamily="34" charset="0"/>
              <a:buChar char="•"/>
              <a:tabLst>
                <a:tab pos="1111250" algn="l"/>
              </a:tabLst>
              <a:defRPr/>
            </a:pPr>
            <a:r>
              <a:rPr lang="en-GB" sz="1200" dirty="0"/>
              <a:t>The following of the cable will require lifting of false floor tiles which cannot be done during run periods.</a:t>
            </a:r>
            <a:r>
              <a:rPr lang="en-GB" sz="1200" i="1" dirty="0"/>
              <a:t> Action: see above.</a:t>
            </a:r>
            <a:endParaRPr lang="en-GB" sz="1200" dirty="0"/>
          </a:p>
          <a:p>
            <a:pPr marL="285750" indent="-285750">
              <a:spcBef>
                <a:spcPct val="50000"/>
              </a:spcBef>
              <a:buFont typeface="Arial" panose="020B0604020202020204" pitchFamily="34" charset="0"/>
              <a:buChar char="•"/>
              <a:tabLst>
                <a:tab pos="1111250" algn="l"/>
              </a:tabLst>
              <a:defRPr/>
            </a:pPr>
            <a:r>
              <a:rPr lang="en-GB" sz="1200" dirty="0"/>
              <a:t>The owner of the cable cannot be identified at present; this will be possible only when the cable has been fully traced.</a:t>
            </a:r>
          </a:p>
          <a:p>
            <a:pPr marL="285750" indent="-285750" algn="just">
              <a:spcBef>
                <a:spcPct val="50000"/>
              </a:spcBef>
              <a:buFont typeface="Arial" panose="020B0604020202020204" pitchFamily="34" charset="0"/>
              <a:buChar char="•"/>
              <a:tabLst>
                <a:tab pos="1111250" algn="l"/>
              </a:tabLst>
              <a:defRPr/>
            </a:pPr>
            <a:r>
              <a:rPr lang="en-GB" sz="1200" dirty="0"/>
              <a:t>Video of incident to be added to Electrical Safety – Working in EP experiments training course, as a reminder of why users are not permitted to install cables in existing cable trays. </a:t>
            </a:r>
            <a:r>
              <a:rPr lang="en-GB" sz="1200" i="1" dirty="0"/>
              <a:t>Action: EP Safety Office</a:t>
            </a:r>
            <a:endParaRPr lang="en-GB" sz="1300" i="1" dirty="0"/>
          </a:p>
        </p:txBody>
      </p:sp>
      <p:sp>
        <p:nvSpPr>
          <p:cNvPr id="10" name="Rectangle 9"/>
          <p:cNvSpPr/>
          <p:nvPr/>
        </p:nvSpPr>
        <p:spPr>
          <a:xfrm>
            <a:off x="5109882" y="214660"/>
            <a:ext cx="3194877" cy="696382"/>
          </a:xfrm>
          <a:prstGeom prst="rect">
            <a:avLst/>
          </a:prstGeom>
          <a:ln w="3175">
            <a:solidFill>
              <a:schemeClr val="tx1"/>
            </a:solidFill>
          </a:ln>
          <a:effec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BE Safety Unit &amp; EP Safety Office</a:t>
            </a:r>
          </a:p>
          <a:p>
            <a:pPr>
              <a:defRPr/>
            </a:pPr>
            <a:r>
              <a:rPr kumimoji="0" lang="en-GB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Andreas Herty        James Devine</a:t>
            </a:r>
            <a:endParaRPr kumimoji="0" lang="en-GB" sz="13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72863" y="106735"/>
            <a:ext cx="517335" cy="508767"/>
          </a:xfrm>
          <a:prstGeom prst="rect">
            <a:avLst/>
          </a:prstGeom>
        </p:spPr>
      </p:pic>
      <p:sp>
        <p:nvSpPr>
          <p:cNvPr id="28" name="Rectangle 27"/>
          <p:cNvSpPr/>
          <p:nvPr/>
        </p:nvSpPr>
        <p:spPr>
          <a:xfrm>
            <a:off x="6953037" y="615502"/>
            <a:ext cx="1260281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300" dirty="0"/>
              <a:t>EDMS </a:t>
            </a:r>
            <a:r>
              <a:rPr lang="en-GB" sz="1300" dirty="0">
                <a:hlinkClick r:id="rId5"/>
              </a:rPr>
              <a:t>3330706</a:t>
            </a:r>
            <a:r>
              <a:rPr lang="en-GB" sz="1300" b="1" dirty="0"/>
              <a:t> </a:t>
            </a:r>
            <a:endParaRPr lang="en-GB" sz="1300" dirty="0"/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305FC594-0DE3-7648-826E-1B59C9E3DB26}"/>
              </a:ext>
            </a:extLst>
          </p:cNvPr>
          <p:cNvGraphicFramePr>
            <a:graphicFrameLocks noGrp="1"/>
          </p:cNvGraphicFramePr>
          <p:nvPr/>
        </p:nvGraphicFramePr>
        <p:xfrm>
          <a:off x="8619086" y="214660"/>
          <a:ext cx="2539450" cy="6963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9618">
                  <a:extLst>
                    <a:ext uri="{9D8B030D-6E8A-4147-A177-3AD203B41FA5}">
                      <a16:colId xmlns:a16="http://schemas.microsoft.com/office/drawing/2014/main" val="2514760715"/>
                    </a:ext>
                  </a:extLst>
                </a:gridCol>
                <a:gridCol w="1149832">
                  <a:extLst>
                    <a:ext uri="{9D8B030D-6E8A-4147-A177-3AD203B41FA5}">
                      <a16:colId xmlns:a16="http://schemas.microsoft.com/office/drawing/2014/main" val="2451986468"/>
                    </a:ext>
                  </a:extLst>
                </a:gridCol>
              </a:tblGrid>
              <a:tr h="348191">
                <a:tc>
                  <a:txBody>
                    <a:bodyPr/>
                    <a:lstStyle/>
                    <a:p>
                      <a:r>
                        <a:rPr lang="en-GB" sz="1400" dirty="0"/>
                        <a:t>Type of event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Gravity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1309765"/>
                  </a:ext>
                </a:extLst>
              </a:tr>
              <a:tr h="348191">
                <a:tc>
                  <a:txBody>
                    <a:bodyPr/>
                    <a:lstStyle/>
                    <a:p>
                      <a:r>
                        <a:rPr lang="en-GB" sz="1400" dirty="0"/>
                        <a:t>Incident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Serious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3965249"/>
                  </a:ext>
                </a:extLst>
              </a:tr>
            </a:tbl>
          </a:graphicData>
        </a:graphic>
      </p:graphicFrame>
      <p:pic>
        <p:nvPicPr>
          <p:cNvPr id="11" name="Picture 10" descr="A wire rack with wires and wires&#10;&#10;AI-generated content may be incorrect.">
            <a:extLst>
              <a:ext uri="{FF2B5EF4-FFF2-40B4-BE49-F238E27FC236}">
                <a16:creationId xmlns:a16="http://schemas.microsoft.com/office/drawing/2014/main" id="{5D3A90C9-3B69-3B4F-1D79-FBCFA692E64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1403" y="3469151"/>
            <a:ext cx="2513447" cy="3107914"/>
          </a:xfrm>
          <a:prstGeom prst="rect">
            <a:avLst/>
          </a:prstGeom>
        </p:spPr>
      </p:pic>
      <p:sp>
        <p:nvSpPr>
          <p:cNvPr id="12" name="Doughnut 11">
            <a:extLst>
              <a:ext uri="{FF2B5EF4-FFF2-40B4-BE49-F238E27FC236}">
                <a16:creationId xmlns:a16="http://schemas.microsoft.com/office/drawing/2014/main" id="{66B5F4CC-D2D1-D817-02F5-EABDF87D4DB0}"/>
              </a:ext>
            </a:extLst>
          </p:cNvPr>
          <p:cNvSpPr/>
          <p:nvPr/>
        </p:nvSpPr>
        <p:spPr>
          <a:xfrm>
            <a:off x="2220687" y="4432364"/>
            <a:ext cx="729718" cy="686288"/>
          </a:xfrm>
          <a:prstGeom prst="donut">
            <a:avLst>
              <a:gd name="adj" fmla="val 7351"/>
            </a:avLst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1804B12-B549-07F7-BD89-96A9059AAFEA}"/>
              </a:ext>
            </a:extLst>
          </p:cNvPr>
          <p:cNvSpPr txBox="1"/>
          <p:nvPr/>
        </p:nvSpPr>
        <p:spPr>
          <a:xfrm>
            <a:off x="621612" y="4540469"/>
            <a:ext cx="4922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Arc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0C67EF46-F33C-9196-A43A-59D75F07B079}"/>
              </a:ext>
            </a:extLst>
          </p:cNvPr>
          <p:cNvCxnSpPr>
            <a:stCxn id="14" idx="3"/>
          </p:cNvCxnSpPr>
          <p:nvPr/>
        </p:nvCxnSpPr>
        <p:spPr>
          <a:xfrm>
            <a:off x="1113863" y="4725135"/>
            <a:ext cx="1332044" cy="4956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6340221C-433F-959F-428E-C79E579FBD4C}"/>
              </a:ext>
            </a:extLst>
          </p:cNvPr>
          <p:cNvSpPr txBox="1"/>
          <p:nvPr/>
        </p:nvSpPr>
        <p:spPr>
          <a:xfrm>
            <a:off x="1341617" y="6320784"/>
            <a:ext cx="2443233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00" noProof="0" dirty="0">
                <a:solidFill>
                  <a:schemeClr val="bg1"/>
                </a:solidFill>
              </a:rPr>
              <a:t>see video in incident declaration</a:t>
            </a:r>
          </a:p>
        </p:txBody>
      </p:sp>
    </p:spTree>
    <p:extLst>
      <p:ext uri="{BB962C8B-B14F-4D97-AF65-F5344CB8AC3E}">
        <p14:creationId xmlns:p14="http://schemas.microsoft.com/office/powerpoint/2010/main" val="33267766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5D05D5-7D6D-F690-A173-A2287D83DC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CD66CF3-B534-65A2-B56C-3FFA28D17D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6572221" cy="1065742"/>
          </a:xfrm>
        </p:spPr>
        <p:txBody>
          <a:bodyPr/>
          <a:lstStyle/>
          <a:p>
            <a:r>
              <a:rPr lang="en-GB" b="0" dirty="0"/>
              <a:t>Remaining follow up actions: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B275D438-180A-97E1-5DA5-C81A368EC5F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8" y="1351103"/>
            <a:ext cx="5616575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The cable is still in place in PPE146 and still live.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It was not possible to trace it to the source without entering false floors -&gt; This will be done with high priority at the start of YETS.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The cable end has been wrapped in Kapton, which will provide adequate protection until December.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The power source is most likely to be a rack mounted HV supply, which could belong to an experiment or to old EHN1 infrastructure.</a:t>
            </a:r>
            <a:endParaRPr lang="en-GB" sz="1700" dirty="0">
              <a:latin typeface="+mj-lt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6A1361-966B-F635-52B1-F3249731C9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3A3CFD6-5E18-FBE7-2052-1CE74B0C84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88F5133A-A23E-DF54-FEFE-4A0EF4F3E3B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3601"/>
            <a:ext cx="631160" cy="365125"/>
          </a:xfrm>
        </p:spPr>
        <p:txBody>
          <a:bodyPr/>
          <a:lstStyle/>
          <a:p>
            <a:pPr algn="l"/>
            <a:r>
              <a:rPr lang="en-US" dirty="0"/>
              <a:t>05/08/25</a:t>
            </a:r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0DB114F9-1997-585A-7A58-B2F9D44D64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3601"/>
            <a:ext cx="6572221" cy="365125"/>
          </a:xfrm>
        </p:spPr>
        <p:txBody>
          <a:bodyPr/>
          <a:lstStyle/>
          <a:p>
            <a:pPr algn="l"/>
            <a:r>
              <a:rPr lang="en-US" dirty="0"/>
              <a:t>J. Devine, EP Safety Office</a:t>
            </a:r>
          </a:p>
        </p:txBody>
      </p:sp>
      <p:pic>
        <p:nvPicPr>
          <p:cNvPr id="9" name="Picture 8" descr="A hand holding a stick over a metal bar&#10;&#10;AI-generated content may be incorrect.">
            <a:extLst>
              <a:ext uri="{FF2B5EF4-FFF2-40B4-BE49-F238E27FC236}">
                <a16:creationId xmlns:a16="http://schemas.microsoft.com/office/drawing/2014/main" id="{5EB2E5AA-C380-30EA-E4A1-9AEFC15574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42567" y="0"/>
            <a:ext cx="5149433" cy="6858000"/>
          </a:xfrm>
          <a:prstGeom prst="rect">
            <a:avLst/>
          </a:prstGeom>
        </p:spPr>
      </p:pic>
      <p:pic>
        <p:nvPicPr>
          <p:cNvPr id="10" name="Picture 4">
            <a:extLst>
              <a:ext uri="{FF2B5EF4-FFF2-40B4-BE49-F238E27FC236}">
                <a16:creationId xmlns:a16="http://schemas.microsoft.com/office/drawing/2014/main" id="{F1AC27F9-8783-5B79-DB38-953059DF18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0573" y="1093399"/>
            <a:ext cx="1090338" cy="915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86977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4E0F4FB-594E-344B-B2DB-C128DF1B2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6572221" cy="1065742"/>
          </a:xfrm>
        </p:spPr>
        <p:txBody>
          <a:bodyPr/>
          <a:lstStyle/>
          <a:p>
            <a:r>
              <a:rPr lang="en-GB" b="0" dirty="0"/>
              <a:t>What can we learn from this incident?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58ABDAD8-B8AF-22D3-3489-C1E27F3511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7098132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Cables wrapped in purple tape can still be live!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This is why EP users are not authorised to install cables in existing cable trays (risk from live/unknown cables).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The relevant French standard, NF C 18 510 (§ 9.7.2.4.1) mandates gloves and face screens for work involving relocation of existing cables.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When marking cables for removal (purple tape) it is important to follow best practices: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sz="1700" dirty="0">
                <a:latin typeface="+mj-lt"/>
              </a:rPr>
              <a:t>Earth conductors if possible.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sz="1700" dirty="0">
                <a:latin typeface="+mj-lt"/>
              </a:rPr>
              <a:t>Fully cover all conductors if not.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Training: </a:t>
            </a:r>
            <a:r>
              <a:rPr lang="en-GB" sz="2000" dirty="0">
                <a:latin typeface="+mj-lt"/>
                <a:hlinkClick r:id="rId2"/>
              </a:rPr>
              <a:t>Electrical Safety – Working in EP Experiments</a:t>
            </a:r>
            <a:endParaRPr lang="en-GB" sz="2000" dirty="0">
              <a:latin typeface="+mj-lt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EBD7B7-31BA-4D4C-A7BB-408C3C297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174AEFB2-0BFA-1250-A06D-99F229926F8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3601"/>
            <a:ext cx="631160" cy="365125"/>
          </a:xfrm>
        </p:spPr>
        <p:txBody>
          <a:bodyPr/>
          <a:lstStyle/>
          <a:p>
            <a:pPr algn="l"/>
            <a:r>
              <a:rPr lang="en-US" dirty="0"/>
              <a:t>05/08/25</a:t>
            </a:r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5955108A-EB7F-8D6F-1403-1C6440386B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3601"/>
            <a:ext cx="6572221" cy="365125"/>
          </a:xfrm>
        </p:spPr>
        <p:txBody>
          <a:bodyPr/>
          <a:lstStyle/>
          <a:p>
            <a:pPr algn="l"/>
            <a:r>
              <a:rPr lang="en-US" dirty="0"/>
              <a:t>J. Devine, EP Safety Office</a:t>
            </a:r>
          </a:p>
        </p:txBody>
      </p:sp>
      <p:pic>
        <p:nvPicPr>
          <p:cNvPr id="4" name="Picture 3" descr="A close-up of several wires&#10;&#10;AI-generated content may be incorrect.">
            <a:extLst>
              <a:ext uri="{FF2B5EF4-FFF2-40B4-BE49-F238E27FC236}">
                <a16:creationId xmlns:a16="http://schemas.microsoft.com/office/drawing/2014/main" id="{EC8B3B72-74E6-6D80-6026-BC7381959A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56000" y="0"/>
            <a:ext cx="5149433" cy="6858000"/>
          </a:xfrm>
          <a:prstGeom prst="rect">
            <a:avLst/>
          </a:prstGeom>
        </p:spPr>
      </p:pic>
      <p:sp>
        <p:nvSpPr>
          <p:cNvPr id="5" name="Doughnut 4">
            <a:extLst>
              <a:ext uri="{FF2B5EF4-FFF2-40B4-BE49-F238E27FC236}">
                <a16:creationId xmlns:a16="http://schemas.microsoft.com/office/drawing/2014/main" id="{B7BC9E64-B520-AD7C-EA1E-9092448A2D5A}"/>
              </a:ext>
            </a:extLst>
          </p:cNvPr>
          <p:cNvSpPr/>
          <p:nvPr/>
        </p:nvSpPr>
        <p:spPr>
          <a:xfrm>
            <a:off x="9450961" y="2515471"/>
            <a:ext cx="1587639" cy="1587639"/>
          </a:xfrm>
          <a:prstGeom prst="donut">
            <a:avLst>
              <a:gd name="adj" fmla="val 5453"/>
            </a:avLst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00515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186</TotalTime>
  <Words>690</Words>
  <Application>Microsoft Macintosh PowerPoint</Application>
  <PresentationFormat>Widescreen</PresentationFormat>
  <Paragraphs>66</Paragraphs>
  <Slides>4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Incident Summary - Electrical Arc in EHN1</vt:lpstr>
      <vt:lpstr>PowerPoint Presentation</vt:lpstr>
      <vt:lpstr>Remaining follow up actions:</vt:lpstr>
      <vt:lpstr>What can we learn from this incident?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Microsoft Office User</dc:creator>
  <cp:lastModifiedBy>James Devine</cp:lastModifiedBy>
  <cp:revision>46</cp:revision>
  <dcterms:created xsi:type="dcterms:W3CDTF">2020-02-03T13:11:28Z</dcterms:created>
  <dcterms:modified xsi:type="dcterms:W3CDTF">2025-08-05T11:29:13Z</dcterms:modified>
</cp:coreProperties>
</file>