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12" r:id="rId2"/>
    <p:sldId id="330" r:id="rId3"/>
    <p:sldId id="292" r:id="rId4"/>
    <p:sldId id="291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1572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pos="56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E3B4A"/>
    <a:srgbClr val="F0E68C"/>
    <a:srgbClr val="800080"/>
    <a:srgbClr val="40E0D1"/>
    <a:srgbClr val="008001"/>
    <a:srgbClr val="E7EAEE"/>
    <a:srgbClr val="CCD2D9"/>
    <a:srgbClr val="586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/>
    <p:restoredTop sz="94558"/>
  </p:normalViewPr>
  <p:slideViewPr>
    <p:cSldViewPr snapToGrid="0" showGuides="1">
      <p:cViewPr varScale="1">
        <p:scale>
          <a:sx n="116" d="100"/>
          <a:sy n="116" d="100"/>
        </p:scale>
        <p:origin x="1064" y="192"/>
      </p:cViewPr>
      <p:guideLst>
        <p:guide orient="horz" pos="2205"/>
        <p:guide pos="1572"/>
        <p:guide orient="horz" pos="731"/>
        <p:guide pos="56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AC680-C7B6-A64A-9F50-333D7AB9E62C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95A2-7DCA-F440-A714-1AD5DFD963A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56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6C015-E6F4-AF4A-8829-71BF92FE0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F2A966-9813-4DE1-EF9F-20F4DD90E5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32215C-B17F-F240-EFB9-6869D938B0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F78A3-44AB-8F48-96CF-4887238ECF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3F8F0-80E3-D741-A411-4E5A196ED6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85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66DFA4-A561-1ADA-FF48-0FF6F48F8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732A15-F443-4DEA-4C9C-04F1A4AD3B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6DB6CC-42DB-0633-8FE5-09BDDD258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C84E8-ABB7-319B-A9ED-8B77FF064D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3F8F0-80E3-D741-A411-4E5A196ED6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74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20E3C-DF13-ED33-184C-9F44C100E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42273A-9674-F0DC-AFD4-5C8269E136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93FC8E-0789-1901-B60D-7C4393DB60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05B89-E14C-8F23-98C2-3FD466E5EA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3F8F0-80E3-D741-A411-4E5A196ED6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1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64FFE-69CB-57AD-5559-00ACF56A7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EC6B37-EC3E-C3E5-4350-4C33002B0C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EA5258-FEED-FD65-92D6-9C8B5335E4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6C3DA-A437-81DB-6090-6D4B04677E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3F8F0-80E3-D741-A411-4E5A196ED6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5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DD536-AD08-5A26-0DFC-A7D73244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EDD0D-CCB6-C486-3F51-5B51E869A8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82276-50F6-4391-AFF4-75D1639CD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F735D-7885-56B6-A0D4-0E5B6F929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920EE-521B-365E-E972-20A8446C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764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6AE4A-B1DC-8360-ADD4-A5A0EE717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9A09B-84DC-8C45-E38F-05E5DD30E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CF052-AB61-6708-1051-B07D59757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52833-E8F0-93EC-5439-51A5BB72B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A5515-18C1-02C4-6898-6853F0069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353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51BFD1-C1C0-24AC-342F-5A47918B50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87818-5E72-A44C-A062-55960B383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A227F-4747-432E-5FBC-0D37AF37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D29A5-FB3E-41AE-4773-D88A3D40F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37809-3E80-051C-0A72-62CBD1E75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935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BDEA6-D724-4DB2-0FFF-9E5219D08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0530E-B755-C367-D543-059FC2172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D30CA-C7B7-1E34-EE7F-7F41128D7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4D7CB-46BF-FC2C-3D02-49A7BCB15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AD12A-8199-ACBF-AA4B-BF29DD4B9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0383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4A300-7E90-29F3-9F80-98E68B33F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AD9137-34A2-7213-0339-1CE23D8C4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5FE5C-1AAC-E66E-AB45-F58210C96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A057B-A4AB-D6E1-7AE0-505D0A8D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15BE4-1612-F78F-D225-781E6D37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197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BEA3E-44FA-013B-F2D4-C480B98C3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C95DC-1A62-DE6D-5485-C8ED3C535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A33DC0-A7F2-AD81-1AA4-EDEAF42C5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D5CB1-D306-3AF8-A089-3EEFE8A2A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16190A-422D-5FBD-ADF5-C539D1B39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AAF2E-0987-1CDD-A2E6-EC66E66EA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206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09C56-E2D4-6A6F-4082-A64CDF31C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761A2-52F9-FDD9-3FB1-116F3F6FE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5F06CC-3F38-C5CA-E8BD-A3B9108AC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0AD36-3819-BC1D-399F-4852471273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27E7FE-2C33-AA9B-B26C-1FBAE6D5EC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397EEB-B8DD-0674-AE26-1C4DFDCA7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E7873F-D948-8323-EA2A-81046D988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0DB6B-D48E-67A8-C6DB-FA6F1F274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1970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152A2-C5E9-CC0C-AA3E-9C1DD2A98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0180C6-64BC-FAF3-A99A-1E138482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573DB-EAF9-96EB-6252-A0392265E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9DE23C-9FD5-BCD1-E971-FBFF6B60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377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706AE6-885B-987D-D59A-AA0804057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3168F7-8D3E-9C7A-4524-1B650E3B4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3B68C-09FF-8229-5BD3-FFC588F3C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732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B861C-2E01-7389-6F73-64A0C757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363B-EA95-E673-9C34-30DA1ECB2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10CF9-1192-3AA2-4CB9-A023E18FC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062C7-9F59-F933-B88B-B598BB1A3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455DB4-D699-88F6-4EC8-5B6CB52B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AA51EC-3E42-E822-4471-F9478E6E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423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840A4-73A8-BCC0-3367-78C07F57B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03A50B-3F07-3A64-261F-BFDE62349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3F1F8-7EF0-28EC-13CA-BBE4B5C1E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55212-2D9D-638E-C34F-E3E6E649F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C9475-D81D-86E2-9E9C-8E5E9D7CD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0D96D-7652-DFC0-2FD6-5C04D0C15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02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CCA380-3E76-FE84-F5CA-2625F3039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62224-B91C-1C87-DB7C-76FEF83B0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4CB58-E77E-E0A9-18C3-D1509289F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5357F9-31B6-B242-8273-E831C3A689FA}" type="datetimeFigureOut">
              <a:rPr lang="en-CH" smtClean="0"/>
              <a:t>06.08.2025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D8E06-F270-448D-5323-4810FC339C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DAA80-489A-B204-CA6F-2D6D7DFEE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C4EF86-F566-524F-98C4-335602AC663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871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7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gi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E7CE1-3C58-30BE-A224-7B5ED0839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A44EC0-57C0-4901-C1BC-8F52C5B9A2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293" b="25325"/>
          <a:stretch/>
        </p:blipFill>
        <p:spPr>
          <a:xfrm>
            <a:off x="761160" y="987278"/>
            <a:ext cx="10674840" cy="3870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023">
            <a:extLst>
              <a:ext uri="{FF2B5EF4-FFF2-40B4-BE49-F238E27FC236}">
                <a16:creationId xmlns:a16="http://schemas.microsoft.com/office/drawing/2014/main" id="{71DC3FD8-AC73-922E-A4D7-779D2CD09ED7}"/>
              </a:ext>
            </a:extLst>
          </p:cNvPr>
          <p:cNvSpPr txBox="1"/>
          <p:nvPr/>
        </p:nvSpPr>
        <p:spPr>
          <a:xfrm rot="16200000">
            <a:off x="-2920653" y="3677775"/>
            <a:ext cx="609884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Bookman Old Style" charset="0"/>
                <a:cs typeface="Bookman Old Style" charset="0"/>
              </a:rPr>
              <a:t>E. Belli – 150 MeV electron line : integration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B9C2D1-B713-8D76-271A-E978D4962FF2}"/>
              </a:ext>
            </a:extLst>
          </p:cNvPr>
          <p:cNvSpPr/>
          <p:nvPr/>
        </p:nvSpPr>
        <p:spPr>
          <a:xfrm>
            <a:off x="-1" y="0"/>
            <a:ext cx="12180850" cy="761893"/>
          </a:xfrm>
          <a:prstGeom prst="rect">
            <a:avLst/>
          </a:prstGeom>
          <a:gradFill flip="none" rotWithShape="1">
            <a:gsLst>
              <a:gs pos="75000">
                <a:schemeClr val="bg1"/>
              </a:gs>
              <a:gs pos="59000">
                <a:srgbClr val="B0BCCC"/>
              </a:gs>
              <a:gs pos="43000">
                <a:srgbClr val="8397AF"/>
              </a:gs>
              <a:gs pos="25000">
                <a:srgbClr val="313D4D"/>
              </a:gs>
              <a:gs pos="8000">
                <a:srgbClr val="212A3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latin typeface="Garamond" panose="02020404030301010803" pitchFamily="18" charset="0"/>
              </a:rPr>
              <a:t>  Initial layout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2A2FC-4EBD-14D2-BD5A-63971D9D66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000" y="0"/>
            <a:ext cx="756000" cy="756000"/>
          </a:xfrm>
          <a:prstGeom prst="rect">
            <a:avLst/>
          </a:prstGeom>
        </p:spPr>
      </p:pic>
      <p:pic>
        <p:nvPicPr>
          <p:cNvPr id="11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D19C8F86-85F5-B5EC-37D4-D6C6D042F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59642" y="0"/>
            <a:ext cx="1516893" cy="763291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C3AE41-64C5-B9F0-839A-2F90EB6DF9F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197" y="0"/>
            <a:ext cx="632624" cy="756000"/>
          </a:xfrm>
          <a:prstGeom prst="rect">
            <a:avLst/>
          </a:prstGeom>
        </p:spPr>
      </p:pic>
      <p:pic>
        <p:nvPicPr>
          <p:cNvPr id="21" name="Picture 2" descr="C:\Octavio\CERN\cern_logo_white.gif">
            <a:extLst>
              <a:ext uri="{FF2B5EF4-FFF2-40B4-BE49-F238E27FC236}">
                <a16:creationId xmlns:a16="http://schemas.microsoft.com/office/drawing/2014/main" id="{B9872A11-9657-E566-67EA-38C6F6F7D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99054" y="-1398"/>
            <a:ext cx="782926" cy="756000"/>
          </a:xfrm>
          <a:prstGeom prst="rect">
            <a:avLst/>
          </a:prstGeom>
          <a:noFill/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05401B2-74DE-9AB5-B1E4-79231E21E9D9}"/>
              </a:ext>
            </a:extLst>
          </p:cNvPr>
          <p:cNvSpPr/>
          <p:nvPr/>
        </p:nvSpPr>
        <p:spPr>
          <a:xfrm>
            <a:off x="9957539" y="2884891"/>
            <a:ext cx="1241143" cy="119848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6C665C-7B01-1620-4790-2D34C0BD92F7}"/>
              </a:ext>
            </a:extLst>
          </p:cNvPr>
          <p:cNvSpPr txBox="1"/>
          <p:nvPr/>
        </p:nvSpPr>
        <p:spPr>
          <a:xfrm>
            <a:off x="-65220" y="6583859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charset="0"/>
                <a:ea typeface="Bookman Old Style" charset="0"/>
                <a:cs typeface="Bookman Old Style" charset="0"/>
              </a:rPr>
              <a:t>13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F8B2B1-5D3D-4004-64EC-1D50D2647258}"/>
              </a:ext>
            </a:extLst>
          </p:cNvPr>
          <p:cNvSpPr txBox="1"/>
          <p:nvPr/>
        </p:nvSpPr>
        <p:spPr>
          <a:xfrm>
            <a:off x="322754" y="5886088"/>
            <a:ext cx="116289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Garamond" panose="02020404030301010803" pitchFamily="18" charset="0"/>
              </a:rPr>
              <a:t>Last elements close to injection region </a:t>
            </a:r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in conflict </a:t>
            </a:r>
            <a:r>
              <a:rPr lang="en-US" dirty="0">
                <a:latin typeface="Garamond" panose="02020404030301010803" pitchFamily="18" charset="0"/>
              </a:rPr>
              <a:t>with proton trajectory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latin typeface="Garamond" panose="02020404030301010803" pitchFamily="18" charset="0"/>
              </a:rPr>
              <a:t>7.5 cm between proton trajectory and most external parts of components </a:t>
            </a:r>
            <a:r>
              <a:rPr lang="en-US" b="1" dirty="0">
                <a:solidFill>
                  <a:srgbClr val="00B050"/>
                </a:solidFill>
                <a:latin typeface="Garamond" panose="02020404030301010803" pitchFamily="18" charset="0"/>
              </a:rPr>
              <a:t>required for minimum pipe dimension + heating jacket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942749-BE82-B522-6A69-03D7BE29AC2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9702"/>
          <a:stretch/>
        </p:blipFill>
        <p:spPr>
          <a:xfrm>
            <a:off x="2495550" y="1622306"/>
            <a:ext cx="7772400" cy="395268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5CC7B63A-82D6-4EB2-FC24-334BAE878084}"/>
              </a:ext>
            </a:extLst>
          </p:cNvPr>
          <p:cNvSpPr/>
          <p:nvPr/>
        </p:nvSpPr>
        <p:spPr>
          <a:xfrm>
            <a:off x="6152370" y="1933402"/>
            <a:ext cx="1411338" cy="380693"/>
          </a:xfrm>
          <a:prstGeom prst="wedgeRoundRectCallout">
            <a:avLst>
              <a:gd name="adj1" fmla="val -17368"/>
              <a:gd name="adj2" fmla="val 194935"/>
              <a:gd name="adj3" fmla="val 16667"/>
            </a:avLst>
          </a:prstGeom>
          <a:solidFill>
            <a:srgbClr val="FFFD78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Octupole</a:t>
            </a:r>
            <a:endParaRPr lang="en-CH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0" name="Rounded Rectangular Callout 19">
            <a:extLst>
              <a:ext uri="{FF2B5EF4-FFF2-40B4-BE49-F238E27FC236}">
                <a16:creationId xmlns:a16="http://schemas.microsoft.com/office/drawing/2014/main" id="{942B4E92-5639-874D-C6D6-2164B4DBFF3B}"/>
              </a:ext>
            </a:extLst>
          </p:cNvPr>
          <p:cNvSpPr/>
          <p:nvPr/>
        </p:nvSpPr>
        <p:spPr>
          <a:xfrm>
            <a:off x="4757522" y="1746092"/>
            <a:ext cx="1289042" cy="380694"/>
          </a:xfrm>
          <a:prstGeom prst="wedgeRoundRectCallout">
            <a:avLst>
              <a:gd name="adj1" fmla="val 59329"/>
              <a:gd name="adj2" fmla="val 198976"/>
              <a:gd name="adj3" fmla="val 16667"/>
            </a:avLst>
          </a:prstGeom>
          <a:solidFill>
            <a:srgbClr val="FFFD78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Garamond" panose="02020404030301010803" pitchFamily="18" charset="0"/>
              </a:rPr>
              <a:t>Sextupole</a:t>
            </a:r>
            <a:endParaRPr lang="en-CH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2" name="Rounded Rectangular Callout 21">
            <a:extLst>
              <a:ext uri="{FF2B5EF4-FFF2-40B4-BE49-F238E27FC236}">
                <a16:creationId xmlns:a16="http://schemas.microsoft.com/office/drawing/2014/main" id="{390197B5-2AA9-1A9F-59BE-259F71021D29}"/>
              </a:ext>
            </a:extLst>
          </p:cNvPr>
          <p:cNvSpPr/>
          <p:nvPr/>
        </p:nvSpPr>
        <p:spPr>
          <a:xfrm>
            <a:off x="7700940" y="2047697"/>
            <a:ext cx="1874016" cy="380693"/>
          </a:xfrm>
          <a:prstGeom prst="wedgeRoundRectCallout">
            <a:avLst>
              <a:gd name="adj1" fmla="val -71599"/>
              <a:gd name="adj2" fmla="val 277276"/>
              <a:gd name="adj3" fmla="val 16667"/>
            </a:avLst>
          </a:prstGeom>
          <a:solidFill>
            <a:srgbClr val="FFFD78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Garamond" panose="02020404030301010803" pitchFamily="18" charset="0"/>
              </a:rPr>
              <a:t>BPM+Corrector</a:t>
            </a:r>
            <a:endParaRPr lang="en-CH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Rounded Rectangular Callout 9">
            <a:extLst>
              <a:ext uri="{FF2B5EF4-FFF2-40B4-BE49-F238E27FC236}">
                <a16:creationId xmlns:a16="http://schemas.microsoft.com/office/drawing/2014/main" id="{352C9984-81E7-CE80-D086-05A60EE09199}"/>
              </a:ext>
            </a:extLst>
          </p:cNvPr>
          <p:cNvSpPr/>
          <p:nvPr/>
        </p:nvSpPr>
        <p:spPr>
          <a:xfrm>
            <a:off x="8671653" y="2535825"/>
            <a:ext cx="975977" cy="380693"/>
          </a:xfrm>
          <a:prstGeom prst="wedgeRoundRectCallout">
            <a:avLst>
              <a:gd name="adj1" fmla="val -132842"/>
              <a:gd name="adj2" fmla="val 119031"/>
              <a:gd name="adj3" fmla="val 16667"/>
            </a:avLst>
          </a:prstGeom>
          <a:solidFill>
            <a:srgbClr val="FFFD78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BTV</a:t>
            </a:r>
            <a:endParaRPr lang="en-CH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E4FCB16-04E8-6396-EBCE-97A3D06848CA}"/>
              </a:ext>
            </a:extLst>
          </p:cNvPr>
          <p:cNvCxnSpPr>
            <a:cxnSpLocks/>
          </p:cNvCxnSpPr>
          <p:nvPr/>
        </p:nvCxnSpPr>
        <p:spPr>
          <a:xfrm>
            <a:off x="2548328" y="4005599"/>
            <a:ext cx="553989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E523162-F16A-7D75-D2EF-462E5EB5C13C}"/>
              </a:ext>
            </a:extLst>
          </p:cNvPr>
          <p:cNvSpPr txBox="1"/>
          <p:nvPr/>
        </p:nvSpPr>
        <p:spPr>
          <a:xfrm>
            <a:off x="4422743" y="3937182"/>
            <a:ext cx="198451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H" sz="1400" b="1" dirty="0">
                <a:solidFill>
                  <a:srgbClr val="FF0000"/>
                </a:solidFill>
                <a:latin typeface="Garamond" panose="02020404030301010803" pitchFamily="18" charset="0"/>
              </a:rPr>
              <a:t>Proton beam trajectory </a:t>
            </a:r>
          </a:p>
        </p:txBody>
      </p:sp>
    </p:spTree>
    <p:extLst>
      <p:ext uri="{BB962C8B-B14F-4D97-AF65-F5344CB8AC3E}">
        <p14:creationId xmlns:p14="http://schemas.microsoft.com/office/powerpoint/2010/main" val="80563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18" grpId="0" animBg="1"/>
      <p:bldP spid="20" grpId="0" animBg="1"/>
      <p:bldP spid="22" grpId="0" animBg="1"/>
      <p:bldP spid="10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AABF6-C8EC-1150-3531-8DE9C627C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print of a machine&#10;&#10;Description automatically generated">
            <a:extLst>
              <a:ext uri="{FF2B5EF4-FFF2-40B4-BE49-F238E27FC236}">
                <a16:creationId xmlns:a16="http://schemas.microsoft.com/office/drawing/2014/main" id="{2F8D2EB6-DA30-162D-23E5-9E5C2F04D6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682" r="2624" b="22514"/>
          <a:stretch/>
        </p:blipFill>
        <p:spPr>
          <a:xfrm>
            <a:off x="1824773" y="1638121"/>
            <a:ext cx="8582098" cy="3780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023">
            <a:extLst>
              <a:ext uri="{FF2B5EF4-FFF2-40B4-BE49-F238E27FC236}">
                <a16:creationId xmlns:a16="http://schemas.microsoft.com/office/drawing/2014/main" id="{92C37CD3-1B9B-DF60-5C8E-B73DB146836E}"/>
              </a:ext>
            </a:extLst>
          </p:cNvPr>
          <p:cNvSpPr txBox="1"/>
          <p:nvPr/>
        </p:nvSpPr>
        <p:spPr>
          <a:xfrm rot="16200000">
            <a:off x="-2920653" y="3677775"/>
            <a:ext cx="609884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Bookman Old Style" charset="0"/>
                <a:cs typeface="Bookman Old Style" charset="0"/>
              </a:rPr>
              <a:t>E. Belli – 150 MeV electron line : IR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815376-59BB-7FAC-6115-C2164DF1723F}"/>
              </a:ext>
            </a:extLst>
          </p:cNvPr>
          <p:cNvSpPr/>
          <p:nvPr/>
        </p:nvSpPr>
        <p:spPr>
          <a:xfrm>
            <a:off x="-1" y="0"/>
            <a:ext cx="12180850" cy="761893"/>
          </a:xfrm>
          <a:prstGeom prst="rect">
            <a:avLst/>
          </a:prstGeom>
          <a:gradFill flip="none" rotWithShape="1">
            <a:gsLst>
              <a:gs pos="75000">
                <a:schemeClr val="bg1"/>
              </a:gs>
              <a:gs pos="59000">
                <a:srgbClr val="B0BCCC"/>
              </a:gs>
              <a:gs pos="43000">
                <a:srgbClr val="8397AF"/>
              </a:gs>
              <a:gs pos="25000">
                <a:srgbClr val="313D4D"/>
              </a:gs>
              <a:gs pos="8000">
                <a:srgbClr val="212A3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latin typeface="Garamond" panose="02020404030301010803" pitchFamily="18" charset="0"/>
              </a:rPr>
              <a:t>  New proposed layout</a:t>
            </a:r>
            <a:endParaRPr lang="en-US" sz="3400" b="1" baseline="30000" dirty="0"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75A2C6-BE94-90CA-20EB-C029A01B4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000" y="0"/>
            <a:ext cx="756000" cy="756000"/>
          </a:xfrm>
          <a:prstGeom prst="rect">
            <a:avLst/>
          </a:prstGeom>
        </p:spPr>
      </p:pic>
      <p:pic>
        <p:nvPicPr>
          <p:cNvPr id="11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675F7D75-88F9-CFE9-0D8F-56D386117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59642" y="0"/>
            <a:ext cx="1516893" cy="763291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F00144-706C-E091-3721-898905F405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197" y="0"/>
            <a:ext cx="632624" cy="756000"/>
          </a:xfrm>
          <a:prstGeom prst="rect">
            <a:avLst/>
          </a:prstGeom>
        </p:spPr>
      </p:pic>
      <p:pic>
        <p:nvPicPr>
          <p:cNvPr id="21" name="Picture 2" descr="C:\Octavio\CERN\cern_logo_white.gif">
            <a:extLst>
              <a:ext uri="{FF2B5EF4-FFF2-40B4-BE49-F238E27FC236}">
                <a16:creationId xmlns:a16="http://schemas.microsoft.com/office/drawing/2014/main" id="{FE67CDF3-042D-B945-B641-0CE204E80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99054" y="-1398"/>
            <a:ext cx="782926" cy="756000"/>
          </a:xfrm>
          <a:prstGeom prst="rect">
            <a:avLst/>
          </a:prstGeom>
          <a:noFill/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DAE2BF7-A096-31F1-3B72-BBBFC731C3A9}"/>
              </a:ext>
            </a:extLst>
          </p:cNvPr>
          <p:cNvSpPr txBox="1"/>
          <p:nvPr/>
        </p:nvSpPr>
        <p:spPr>
          <a:xfrm>
            <a:off x="-65220" y="6583859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charset="0"/>
                <a:ea typeface="Bookman Old Style" charset="0"/>
                <a:cs typeface="Bookman Old Style" charset="0"/>
              </a:rPr>
              <a:t>14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9D7952-80A9-2498-ED93-6D4764A08820}"/>
              </a:ext>
            </a:extLst>
          </p:cNvPr>
          <p:cNvSpPr/>
          <p:nvPr/>
        </p:nvSpPr>
        <p:spPr>
          <a:xfrm>
            <a:off x="3949292" y="3783547"/>
            <a:ext cx="2698353" cy="119921"/>
          </a:xfrm>
          <a:prstGeom prst="rect">
            <a:avLst/>
          </a:prstGeom>
          <a:solidFill>
            <a:srgbClr val="92D050">
              <a:alpha val="6022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583738-59F3-E7CE-3882-58AFC8650C86}"/>
              </a:ext>
            </a:extLst>
          </p:cNvPr>
          <p:cNvSpPr/>
          <p:nvPr/>
        </p:nvSpPr>
        <p:spPr>
          <a:xfrm>
            <a:off x="9326506" y="3777862"/>
            <a:ext cx="781071" cy="119921"/>
          </a:xfrm>
          <a:prstGeom prst="rect">
            <a:avLst/>
          </a:prstGeom>
          <a:solidFill>
            <a:srgbClr val="92D050">
              <a:alpha val="598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53FE23-53F0-8DA6-30EB-908D889046E8}"/>
              </a:ext>
            </a:extLst>
          </p:cNvPr>
          <p:cNvGrpSpPr/>
          <p:nvPr/>
        </p:nvGrpSpPr>
        <p:grpSpPr>
          <a:xfrm>
            <a:off x="6768741" y="3793366"/>
            <a:ext cx="2433442" cy="84797"/>
            <a:chOff x="6568185" y="3105243"/>
            <a:chExt cx="2433442" cy="8479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1D18E75-09F1-1E1C-28FC-058706C6F531}"/>
                </a:ext>
              </a:extLst>
            </p:cNvPr>
            <p:cNvSpPr/>
            <p:nvPr/>
          </p:nvSpPr>
          <p:spPr>
            <a:xfrm>
              <a:off x="6568185" y="3117015"/>
              <a:ext cx="2433442" cy="73025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A5C5C5-4D07-8370-BC74-A024BD4B7021}"/>
                </a:ext>
              </a:extLst>
            </p:cNvPr>
            <p:cNvSpPr/>
            <p:nvPr/>
          </p:nvSpPr>
          <p:spPr>
            <a:xfrm rot="906946">
              <a:off x="6672961" y="3105243"/>
              <a:ext cx="1865422" cy="71409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0E63424-C4C0-3088-788C-982246C6AF16}"/>
              </a:ext>
            </a:extLst>
          </p:cNvPr>
          <p:cNvGrpSpPr/>
          <p:nvPr/>
        </p:nvGrpSpPr>
        <p:grpSpPr>
          <a:xfrm>
            <a:off x="7485874" y="3224360"/>
            <a:ext cx="935156" cy="1126022"/>
            <a:chOff x="7285318" y="2536237"/>
            <a:chExt cx="935156" cy="11260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3F54662-FD01-3F63-4A9B-8A40F461CF95}"/>
                </a:ext>
              </a:extLst>
            </p:cNvPr>
            <p:cNvSpPr/>
            <p:nvPr/>
          </p:nvSpPr>
          <p:spPr>
            <a:xfrm rot="449078">
              <a:off x="7285318" y="2536237"/>
              <a:ext cx="748896" cy="112602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75F95A-C943-8354-A727-A72C8D333C17}"/>
                </a:ext>
              </a:extLst>
            </p:cNvPr>
            <p:cNvSpPr txBox="1"/>
            <p:nvPr/>
          </p:nvSpPr>
          <p:spPr>
            <a:xfrm>
              <a:off x="7331282" y="2978515"/>
              <a:ext cx="88919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Garamond" panose="02020404030301010803" pitchFamily="18" charset="0"/>
                </a:rPr>
                <a:t>Dipole</a:t>
              </a:r>
              <a:endParaRPr lang="en-CH" sz="14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C50DD7A-1881-FDD1-DEEB-CDC0DAAA98FF}"/>
              </a:ext>
            </a:extLst>
          </p:cNvPr>
          <p:cNvGrpSpPr/>
          <p:nvPr/>
        </p:nvGrpSpPr>
        <p:grpSpPr>
          <a:xfrm>
            <a:off x="1675395" y="3097026"/>
            <a:ext cx="2275734" cy="1981273"/>
            <a:chOff x="1474839" y="2408903"/>
            <a:chExt cx="2275734" cy="198127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DD1163B-1DB5-1FBC-4117-61C14E1E829A}"/>
                </a:ext>
              </a:extLst>
            </p:cNvPr>
            <p:cNvSpPr/>
            <p:nvPr/>
          </p:nvSpPr>
          <p:spPr>
            <a:xfrm>
              <a:off x="1474839" y="2408903"/>
              <a:ext cx="2275734" cy="167349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77B14F-4A27-8088-8D5F-DD97939E570A}"/>
                </a:ext>
              </a:extLst>
            </p:cNvPr>
            <p:cNvSpPr txBox="1"/>
            <p:nvPr/>
          </p:nvSpPr>
          <p:spPr>
            <a:xfrm>
              <a:off x="1877530" y="4082399"/>
              <a:ext cx="17456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C000"/>
                  </a:solidFill>
                  <a:latin typeface="Garamond" panose="02020404030301010803" pitchFamily="18" charset="0"/>
                </a:rPr>
                <a:t>1</a:t>
              </a:r>
              <a:r>
                <a:rPr lang="en-US" sz="1400" b="1" baseline="30000" dirty="0">
                  <a:solidFill>
                    <a:srgbClr val="FFC000"/>
                  </a:solidFill>
                  <a:latin typeface="Garamond" panose="02020404030301010803" pitchFamily="18" charset="0"/>
                </a:rPr>
                <a:t>st</a:t>
              </a:r>
              <a:r>
                <a:rPr lang="en-US" sz="1400" b="1" dirty="0">
                  <a:solidFill>
                    <a:srgbClr val="FFC000"/>
                  </a:solidFill>
                  <a:latin typeface="Garamond" panose="02020404030301010803" pitchFamily="18" charset="0"/>
                </a:rPr>
                <a:t> plasma source</a:t>
              </a:r>
              <a:endParaRPr lang="en-CH" sz="14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3F49FF5-180C-1E6B-330A-5BC693F0ABE7}"/>
              </a:ext>
            </a:extLst>
          </p:cNvPr>
          <p:cNvGrpSpPr/>
          <p:nvPr/>
        </p:nvGrpSpPr>
        <p:grpSpPr>
          <a:xfrm>
            <a:off x="6896144" y="2148033"/>
            <a:ext cx="5295856" cy="1805981"/>
            <a:chOff x="7075222" y="2277716"/>
            <a:chExt cx="5295856" cy="1805981"/>
          </a:xfrm>
        </p:grpSpPr>
        <p:sp>
          <p:nvSpPr>
            <p:cNvPr id="26" name="Multiply 25">
              <a:extLst>
                <a:ext uri="{FF2B5EF4-FFF2-40B4-BE49-F238E27FC236}">
                  <a16:creationId xmlns:a16="http://schemas.microsoft.com/office/drawing/2014/main" id="{52EAE4BD-133B-4D53-1D21-6FFF4182B1F0}"/>
                </a:ext>
              </a:extLst>
            </p:cNvPr>
            <p:cNvSpPr/>
            <p:nvPr/>
          </p:nvSpPr>
          <p:spPr>
            <a:xfrm>
              <a:off x="7075222" y="3319904"/>
              <a:ext cx="338337" cy="763793"/>
            </a:xfrm>
            <a:prstGeom prst="mathMultiply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7" name="Elbow Connector 26">
              <a:extLst>
                <a:ext uri="{FF2B5EF4-FFF2-40B4-BE49-F238E27FC236}">
                  <a16:creationId xmlns:a16="http://schemas.microsoft.com/office/drawing/2014/main" id="{3CE231C9-7559-836F-656A-97DA0EF75680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7209161" y="2470051"/>
              <a:ext cx="968191" cy="903643"/>
            </a:xfrm>
            <a:prstGeom prst="bentConnector3">
              <a:avLst>
                <a:gd name="adj1" fmla="val 98889"/>
              </a:avLst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DB58543-0BA5-2345-FE9E-246DD5D21539}"/>
                    </a:ext>
                  </a:extLst>
                </p:cNvPr>
                <p:cNvSpPr txBox="1"/>
                <p:nvPr/>
              </p:nvSpPr>
              <p:spPr>
                <a:xfrm>
                  <a:off x="8145078" y="2277716"/>
                  <a:ext cx="4226000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dirty="0">
                      <a:latin typeface="Garamond" panose="02020404030301010803" pitchFamily="18" charset="0"/>
                    </a:rPr>
                    <a:t>BTV removed </a:t>
                  </a:r>
                  <a:r>
                    <a:rPr lang="en-US" dirty="0">
                      <a:latin typeface="Garamond" panose="02020404030301010803" pitchFamily="18" charset="0"/>
                      <a:sym typeface="Wingdings" pitchFamily="2" charset="2"/>
                    </a:rPr>
                    <a:t></a:t>
                  </a:r>
                  <a:r>
                    <a:rPr lang="en-US" dirty="0">
                      <a:latin typeface="Garamond" panose="02020404030301010803" pitchFamily="18" charset="0"/>
                    </a:rPr>
                    <a:t> </a:t>
                  </a:r>
                  <a:r>
                    <a:rPr lang="en-US" dirty="0">
                      <a:solidFill>
                        <a:srgbClr val="212121"/>
                      </a:solidFill>
                      <a:latin typeface="Garamond" panose="02020404030301010803" pitchFamily="18" charset="0"/>
                    </a:rPr>
                    <a:t>non-standard BTV with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smtClean="0">
                          <a:solidFill>
                            <a:srgbClr val="21212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</m:oMath>
                  </a14:m>
                  <a:r>
                    <a:rPr lang="en-US" dirty="0">
                      <a:solidFill>
                        <a:srgbClr val="212121"/>
                      </a:solidFill>
                      <a:latin typeface="Garamond" panose="02020404030301010803" pitchFamily="18" charset="0"/>
                    </a:rPr>
                    <a:t>m resolution at injection (</a:t>
                  </a:r>
                  <a:r>
                    <a:rPr lang="en-US" u="sng" dirty="0">
                      <a:solidFill>
                        <a:srgbClr val="212121"/>
                      </a:solidFill>
                      <a:latin typeface="Garamond" panose="02020404030301010803" pitchFamily="18" charset="0"/>
                    </a:rPr>
                    <a:t>MPP design</a:t>
                  </a:r>
                  <a:r>
                    <a:rPr lang="en-US" dirty="0">
                      <a:solidFill>
                        <a:srgbClr val="212121"/>
                      </a:solidFill>
                      <a:latin typeface="Garamond" panose="02020404030301010803" pitchFamily="18" charset="0"/>
                    </a:rPr>
                    <a:t>) </a:t>
                  </a: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DB58543-0BA5-2345-FE9E-246DD5D215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5078" y="2277716"/>
                  <a:ext cx="4226000" cy="646331"/>
                </a:xfrm>
                <a:prstGeom prst="rect">
                  <a:avLst/>
                </a:prstGeom>
                <a:blipFill>
                  <a:blip r:embed="rId8"/>
                  <a:stretch>
                    <a:fillRect l="-1201" t="-3846" b="-1346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D75D693-5821-2B9E-8C48-0261B2BBC932}"/>
              </a:ext>
            </a:extLst>
          </p:cNvPr>
          <p:cNvGrpSpPr/>
          <p:nvPr/>
        </p:nvGrpSpPr>
        <p:grpSpPr>
          <a:xfrm>
            <a:off x="5370399" y="2867491"/>
            <a:ext cx="7303423" cy="3826553"/>
            <a:chOff x="5549477" y="2997174"/>
            <a:chExt cx="7303423" cy="382655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26FA49-E075-2DE2-A7EA-F262B07EF2E9}"/>
                </a:ext>
              </a:extLst>
            </p:cNvPr>
            <p:cNvSpPr/>
            <p:nvPr/>
          </p:nvSpPr>
          <p:spPr>
            <a:xfrm>
              <a:off x="5549477" y="2997174"/>
              <a:ext cx="799073" cy="763794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28F350E-AEE7-4C7D-CD42-D35AB1E4D4EC}"/>
                </a:ext>
              </a:extLst>
            </p:cNvPr>
            <p:cNvGrpSpPr/>
            <p:nvPr/>
          </p:nvGrpSpPr>
          <p:grpSpPr>
            <a:xfrm>
              <a:off x="5945824" y="3760967"/>
              <a:ext cx="6907076" cy="3062760"/>
              <a:chOff x="5945824" y="3760967"/>
              <a:chExt cx="6907076" cy="306276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6010B866-D5F1-4A9D-E35F-80A587C37929}"/>
                      </a:ext>
                    </a:extLst>
                  </p:cNvPr>
                  <p:cNvSpPr txBox="1"/>
                  <p:nvPr/>
                </p:nvSpPr>
                <p:spPr>
                  <a:xfrm>
                    <a:off x="7075222" y="5623398"/>
                    <a:ext cx="5777678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285750" indent="-285750">
                      <a:buFont typeface="Wingdings" pitchFamily="2" charset="2"/>
                      <a:buChar char="Ø"/>
                    </a:pPr>
                    <a:r>
                      <a:rPr lang="en-US" dirty="0">
                        <a:latin typeface="Garamond" panose="02020404030301010803" pitchFamily="18" charset="0"/>
                      </a:rPr>
                      <a:t>Octupole design optimized </a:t>
                    </a:r>
                    <a:r>
                      <a:rPr lang="en-US" dirty="0">
                        <a:latin typeface="Garamond" panose="02020404030301010803" pitchFamily="18" charset="0"/>
                        <a:sym typeface="Wingdings" pitchFamily="2" charset="2"/>
                      </a:rPr>
                      <a:t> </a:t>
                    </a:r>
                  </a:p>
                  <a:p>
                    <a:pPr marL="742950" lvl="1" indent="-285750">
                      <a:buFont typeface="Wingdings" pitchFamily="2" charset="2"/>
                      <a:buChar char="v"/>
                    </a:pPr>
                    <a:r>
                      <a:rPr lang="en-GB" dirty="0">
                        <a:latin typeface="Garamond" panose="02020404030301010803" pitchFamily="18" charset="0"/>
                        <a:sym typeface="Wingdings" pitchFamily="2" charset="2"/>
                      </a:rPr>
                      <a:t>o</a:t>
                    </a:r>
                    <a:r>
                      <a:rPr lang="en-GB" dirty="0">
                        <a:latin typeface="Garamond" panose="02020404030301010803" pitchFamily="18" charset="0"/>
                      </a:rPr>
                      <a:t>uter dimensions including space connections</a:t>
                    </a:r>
                    <a:r>
                      <a:rPr lang="en-US" dirty="0">
                        <a:latin typeface="Garamond" panose="02020404030301010803" pitchFamily="18" charset="0"/>
                      </a:rPr>
                      <a:t>: </a:t>
                    </a:r>
                  </a:p>
                  <a:p>
                    <a:pPr lvl="1"/>
                    <a:r>
                      <a:rPr lang="en-US" dirty="0">
                        <a:latin typeface="Garamond" panose="02020404030301010803" pitchFamily="18" charset="0"/>
                      </a:rPr>
                      <a:t>     290 x 350 x 268 mm (</a:t>
                    </a:r>
                    <a:r>
                      <a:rPr lang="en-US" dirty="0" err="1">
                        <a:latin typeface="Garamond" panose="02020404030301010803" pitchFamily="18" charset="0"/>
                      </a:rPr>
                      <a:t>LxWxH</a:t>
                    </a:r>
                    <a:r>
                      <a:rPr lang="en-US" dirty="0">
                        <a:latin typeface="Garamond" panose="02020404030301010803" pitchFamily="18" charset="0"/>
                      </a:rPr>
                      <a:t>) </a:t>
                    </a:r>
                  </a:p>
                  <a:p>
                    <a:pPr marL="742950" lvl="1" indent="-285750">
                      <a:buFont typeface="Wingdings" pitchFamily="2" charset="2"/>
                      <a:buChar char="v"/>
                    </a:pPr>
                    <a14:m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</m:oMath>
                    </a14:m>
                    <a:r>
                      <a:rPr lang="en-US" dirty="0">
                        <a:latin typeface="Garamond" panose="02020404030301010803" pitchFamily="18" charset="0"/>
                      </a:rPr>
                      <a:t>12.3 cm away from proton beam axis </a:t>
                    </a:r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6010B866-D5F1-4A9D-E35F-80A587C379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75222" y="5623398"/>
                    <a:ext cx="5777678" cy="120032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39" t="-2083" b="-6250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0" name="Elbow Connector 29">
                <a:extLst>
                  <a:ext uri="{FF2B5EF4-FFF2-40B4-BE49-F238E27FC236}">
                    <a16:creationId xmlns:a16="http://schemas.microsoft.com/office/drawing/2014/main" id="{6CF9807F-87C9-1B97-2D9B-5D1C245A82C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756725" y="3950066"/>
                <a:ext cx="1845933" cy="146773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136D455-8B32-DD70-9BA0-BA67267AC857}"/>
              </a:ext>
            </a:extLst>
          </p:cNvPr>
          <p:cNvGrpSpPr/>
          <p:nvPr/>
        </p:nvGrpSpPr>
        <p:grpSpPr>
          <a:xfrm>
            <a:off x="310180" y="2405235"/>
            <a:ext cx="6337465" cy="4282091"/>
            <a:chOff x="572872" y="-2106694"/>
            <a:chExt cx="6337465" cy="428209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89561D0-DBCA-D37F-EE24-1F981E63DBB8}"/>
                </a:ext>
              </a:extLst>
            </p:cNvPr>
            <p:cNvSpPr/>
            <p:nvPr/>
          </p:nvSpPr>
          <p:spPr>
            <a:xfrm rot="784939">
              <a:off x="5071280" y="-2106694"/>
              <a:ext cx="799073" cy="143072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2" name="Elbow Connector 31">
              <a:extLst>
                <a:ext uri="{FF2B5EF4-FFF2-40B4-BE49-F238E27FC236}">
                  <a16:creationId xmlns:a16="http://schemas.microsoft.com/office/drawing/2014/main" id="{0AFA30F2-B300-E831-EBD1-D4DD6D6932E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68077" y="-234701"/>
              <a:ext cx="1607546" cy="69414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E2537E0-67D4-FB79-7D1B-D346000DE0B2}"/>
                    </a:ext>
                  </a:extLst>
                </p:cNvPr>
                <p:cNvSpPr txBox="1"/>
                <p:nvPr/>
              </p:nvSpPr>
              <p:spPr>
                <a:xfrm>
                  <a:off x="572872" y="975068"/>
                  <a:ext cx="6337465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itchFamily="2" charset="2"/>
                    <a:buChar char="Ø"/>
                  </a:pPr>
                  <a:r>
                    <a:rPr lang="en-US" dirty="0">
                      <a:latin typeface="Garamond" panose="02020404030301010803" pitchFamily="18" charset="0"/>
                    </a:rPr>
                    <a:t>Sextupole too close to proton trajectory (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US" dirty="0">
                      <a:latin typeface="Garamond" panose="02020404030301010803" pitchFamily="18" charset="0"/>
                    </a:rPr>
                    <a:t> 4.8 cm distance)</a:t>
                  </a:r>
                </a:p>
                <a:p>
                  <a:pPr marL="742950" lvl="1" indent="-285750">
                    <a:buFont typeface="Wingdings" pitchFamily="2" charset="2"/>
                    <a:buChar char="v"/>
                  </a:pPr>
                  <a:r>
                    <a:rPr lang="en-US" dirty="0">
                      <a:latin typeface="Garamond" panose="02020404030301010803" pitchFamily="18" charset="0"/>
                      <a:sym typeface="Wingdings" pitchFamily="2" charset="2"/>
                    </a:rPr>
                    <a:t>Cutting the iron </a:t>
                  </a:r>
                  <a:r>
                    <a:rPr lang="en-GB" b="0" i="0" u="none" strike="noStrike" dirty="0">
                      <a:solidFill>
                        <a:srgbClr val="000000"/>
                      </a:solidFill>
                      <a:effectLst/>
                      <a:latin typeface="Garamond" panose="02020404030301010803" pitchFamily="18" charset="0"/>
                    </a:rPr>
                    <a:t>cannot ensure that magnet properties from the supplier are still satisfied</a:t>
                  </a:r>
                </a:p>
                <a:p>
                  <a:pPr marL="742950" lvl="1" indent="-285750">
                    <a:buFont typeface="Wingdings" pitchFamily="2" charset="2"/>
                    <a:buChar char="v"/>
                  </a:pPr>
                  <a:r>
                    <a:rPr lang="en-GB" b="1" dirty="0">
                      <a:solidFill>
                        <a:schemeClr val="accent6"/>
                      </a:solidFill>
                      <a:latin typeface="Garamond" panose="02020404030301010803" pitchFamily="18" charset="0"/>
                    </a:rPr>
                    <a:t>Functional specs provided to MSC for special design </a:t>
                  </a:r>
                  <a:endParaRPr lang="en-US" b="1" dirty="0">
                    <a:solidFill>
                      <a:schemeClr val="accent6"/>
                    </a:solidFill>
                    <a:latin typeface="Garamond" panose="02020404030301010803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E2537E0-67D4-FB79-7D1B-D346000DE0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872" y="975068"/>
                  <a:ext cx="6337465" cy="1200329"/>
                </a:xfrm>
                <a:prstGeom prst="rect">
                  <a:avLst/>
                </a:prstGeom>
                <a:blipFill>
                  <a:blip r:embed="rId10"/>
                  <a:stretch>
                    <a:fillRect l="-600" t="-2105" b="-631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4D7F25D-C443-7B4A-1AC5-203CFC2274DA}"/>
                  </a:ext>
                </a:extLst>
              </p:cNvPr>
              <p:cNvSpPr txBox="1"/>
              <p:nvPr/>
            </p:nvSpPr>
            <p:spPr>
              <a:xfrm>
                <a:off x="607187" y="821414"/>
                <a:ext cx="11786852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dirty="0">
                    <a:latin typeface="Garamond" panose="02020404030301010803" pitchFamily="18" charset="0"/>
                  </a:rPr>
                  <a:t>Rb vapor from the entrance of the 1</a:t>
                </a:r>
                <a:r>
                  <a:rPr lang="en-US" baseline="30000" dirty="0">
                    <a:latin typeface="Garamond" panose="02020404030301010803" pitchFamily="18" charset="0"/>
                  </a:rPr>
                  <a:t>st</a:t>
                </a:r>
                <a:r>
                  <a:rPr lang="en-US" dirty="0">
                    <a:latin typeface="Garamond" panose="02020404030301010803" pitchFamily="18" charset="0"/>
                  </a:rPr>
                  <a:t> plasma cell to the exit of the 2</a:t>
                </a:r>
                <a:r>
                  <a:rPr lang="en-US" baseline="30000" dirty="0">
                    <a:latin typeface="Garamond" panose="02020404030301010803" pitchFamily="18" charset="0"/>
                  </a:rPr>
                  <a:t>nd</a:t>
                </a:r>
                <a:r>
                  <a:rPr lang="en-US" dirty="0">
                    <a:latin typeface="Garamond" panose="02020404030301010803" pitchFamily="18" charset="0"/>
                  </a:rPr>
                  <a:t> one </a:t>
                </a:r>
                <a:r>
                  <a:rPr lang="en-US" dirty="0">
                    <a:latin typeface="Garamond" panose="02020404030301010803" pitchFamily="18" charset="0"/>
                    <a:sym typeface="Wingdings" pitchFamily="2" charset="2"/>
                  </a:rPr>
                  <a:t> e</a:t>
                </a:r>
                <a:r>
                  <a:rPr lang="en-US" dirty="0">
                    <a:latin typeface="Garamond" panose="02020404030301010803" pitchFamily="18" charset="0"/>
                  </a:rPr>
                  <a:t>ntire structure at 200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C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Garamond" panose="02020404030301010803" pitchFamily="18" charset="0"/>
                  </a:rPr>
                  <a:t>Gap between plasmas between the laser beam dump and the focal point </a:t>
                </a:r>
                <a:r>
                  <a:rPr lang="en-US" dirty="0">
                    <a:latin typeface="Garamond" panose="02020404030301010803" pitchFamily="18" charset="0"/>
                    <a:sym typeface="Wingdings" pitchFamily="2" charset="2"/>
                  </a:rPr>
                  <a:t> </a:t>
                </a:r>
                <a:r>
                  <a:rPr lang="en-US" dirty="0">
                    <a:solidFill>
                      <a:srgbClr val="C00000"/>
                    </a:solidFill>
                    <a:latin typeface="Garamond" panose="02020404030301010803" pitchFamily="18" charset="0"/>
                    <a:sym typeface="Wingdings" pitchFamily="2" charset="2"/>
                  </a:rPr>
                  <a:t>to be defined </a:t>
                </a:r>
                <a:endParaRPr lang="en-US" dirty="0">
                  <a:solidFill>
                    <a:srgbClr val="C00000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4D7F25D-C443-7B4A-1AC5-203CFC227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87" y="821414"/>
                <a:ext cx="11786852" cy="784830"/>
              </a:xfrm>
              <a:prstGeom prst="rect">
                <a:avLst/>
              </a:prstGeom>
              <a:blipFill>
                <a:blip r:embed="rId11"/>
                <a:stretch>
                  <a:fillRect l="-431" b="-1111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A89245E2-A8A4-DED6-8501-0AD80ACAC6EA}"/>
              </a:ext>
            </a:extLst>
          </p:cNvPr>
          <p:cNvSpPr txBox="1"/>
          <p:nvPr/>
        </p:nvSpPr>
        <p:spPr>
          <a:xfrm>
            <a:off x="10220770" y="3683933"/>
            <a:ext cx="1625004" cy="30777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C000"/>
                </a:solidFill>
                <a:latin typeface="Garamond" panose="02020404030301010803" pitchFamily="18" charset="0"/>
              </a:rPr>
              <a:t>2</a:t>
            </a:r>
            <a:r>
              <a:rPr lang="en-US" sz="1400" b="1" baseline="30000" dirty="0">
                <a:solidFill>
                  <a:srgbClr val="FFC000"/>
                </a:solidFill>
                <a:latin typeface="Garamond" panose="02020404030301010803" pitchFamily="18" charset="0"/>
              </a:rPr>
              <a:t>nd</a:t>
            </a:r>
            <a:r>
              <a:rPr lang="en-US" sz="1400" b="1" dirty="0">
                <a:solidFill>
                  <a:srgbClr val="FFC000"/>
                </a:solidFill>
                <a:latin typeface="Garamond" panose="02020404030301010803" pitchFamily="18" charset="0"/>
              </a:rPr>
              <a:t>  plasma source</a:t>
            </a:r>
            <a:endParaRPr lang="en-CH" sz="1400" dirty="0">
              <a:solidFill>
                <a:srgbClr val="FFC000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C6838A6-1F4F-5691-71AD-079B60AC2495}"/>
              </a:ext>
            </a:extLst>
          </p:cNvPr>
          <p:cNvGrpSpPr/>
          <p:nvPr/>
        </p:nvGrpSpPr>
        <p:grpSpPr>
          <a:xfrm>
            <a:off x="9717041" y="3916315"/>
            <a:ext cx="2101953" cy="1180997"/>
            <a:chOff x="9896119" y="4146014"/>
            <a:chExt cx="2101953" cy="1180997"/>
          </a:xfrm>
        </p:grpSpPr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674123DF-34D4-9B5D-37A5-82BBD77B9543}"/>
                </a:ext>
              </a:extLst>
            </p:cNvPr>
            <p:cNvCxnSpPr>
              <a:cxnSpLocks/>
            </p:cNvCxnSpPr>
            <p:nvPr/>
          </p:nvCxnSpPr>
          <p:spPr>
            <a:xfrm>
              <a:off x="9896119" y="4146014"/>
              <a:ext cx="780416" cy="754191"/>
            </a:xfrm>
            <a:prstGeom prst="bentConnector3">
              <a:avLst>
                <a:gd name="adj1" fmla="val -395"/>
              </a:avLst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7DF1A04-AC88-7995-E2B5-B5479D508164}"/>
                </a:ext>
              </a:extLst>
            </p:cNvPr>
            <p:cNvSpPr txBox="1"/>
            <p:nvPr/>
          </p:nvSpPr>
          <p:spPr>
            <a:xfrm>
              <a:off x="10582056" y="4403681"/>
              <a:ext cx="1416016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212121"/>
                  </a:solidFill>
                  <a:latin typeface="Garamond" panose="02020404030301010803" pitchFamily="18" charset="0"/>
                </a:rPr>
                <a:t>Additional</a:t>
              </a:r>
            </a:p>
            <a:p>
              <a:pPr algn="ctr"/>
              <a:r>
                <a:rPr lang="en-US" dirty="0">
                  <a:solidFill>
                    <a:srgbClr val="212121"/>
                  </a:solidFill>
                  <a:latin typeface="Garamond" panose="02020404030301010803" pitchFamily="18" charset="0"/>
                </a:rPr>
                <a:t>diagnostics </a:t>
              </a:r>
            </a:p>
            <a:p>
              <a:pPr algn="ctr"/>
              <a:r>
                <a:rPr lang="en-US" dirty="0">
                  <a:solidFill>
                    <a:srgbClr val="212121"/>
                  </a:solidFill>
                  <a:latin typeface="Garamond" panose="02020404030301010803" pitchFamily="18" charset="0"/>
                </a:rPr>
                <a:t>installation 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32104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2" grpId="0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33A72-B3CC-C9E8-EB4D-32CD03C8F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023">
            <a:extLst>
              <a:ext uri="{FF2B5EF4-FFF2-40B4-BE49-F238E27FC236}">
                <a16:creationId xmlns:a16="http://schemas.microsoft.com/office/drawing/2014/main" id="{8C37255C-F66B-BBF7-9672-7534A9904817}"/>
              </a:ext>
            </a:extLst>
          </p:cNvPr>
          <p:cNvSpPr txBox="1"/>
          <p:nvPr/>
        </p:nvSpPr>
        <p:spPr>
          <a:xfrm rot="16200000">
            <a:off x="-2920653" y="3677775"/>
            <a:ext cx="609884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Bookman Old Style" charset="0"/>
                <a:cs typeface="Bookman Old Style" charset="0"/>
              </a:rPr>
              <a:t>E. Belli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7A13EA-0618-EA22-39FD-EFB22C91F7A1}"/>
              </a:ext>
            </a:extLst>
          </p:cNvPr>
          <p:cNvSpPr txBox="1"/>
          <p:nvPr/>
        </p:nvSpPr>
        <p:spPr>
          <a:xfrm>
            <a:off x="1949346" y="6855321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charset="0"/>
                <a:ea typeface="Bookman Old Style" charset="0"/>
                <a:cs typeface="Bookman Old Style" charset="0"/>
              </a:rPr>
              <a:t>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487B3B-0468-BA8A-DCC9-6433BB5D28CA}"/>
              </a:ext>
            </a:extLst>
          </p:cNvPr>
          <p:cNvSpPr/>
          <p:nvPr/>
        </p:nvSpPr>
        <p:spPr>
          <a:xfrm>
            <a:off x="-1" y="0"/>
            <a:ext cx="12180850" cy="761893"/>
          </a:xfrm>
          <a:prstGeom prst="rect">
            <a:avLst/>
          </a:prstGeom>
          <a:gradFill flip="none" rotWithShape="1">
            <a:gsLst>
              <a:gs pos="75000">
                <a:schemeClr val="bg1"/>
              </a:gs>
              <a:gs pos="59000">
                <a:srgbClr val="B0BCCC"/>
              </a:gs>
              <a:gs pos="43000">
                <a:srgbClr val="8397AF"/>
              </a:gs>
              <a:gs pos="25000">
                <a:srgbClr val="313D4D"/>
              </a:gs>
              <a:gs pos="8000">
                <a:srgbClr val="212A3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latin typeface="Garamond" panose="02020404030301010803" pitchFamily="18" charset="0"/>
              </a:rPr>
              <a:t>   Beam waist position  </a:t>
            </a:r>
          </a:p>
        </p:txBody>
      </p:sp>
      <p:pic>
        <p:nvPicPr>
          <p:cNvPr id="7" name="Picture 2" descr="C:\Octavio\CERN\cern_logo_white.gif">
            <a:extLst>
              <a:ext uri="{FF2B5EF4-FFF2-40B4-BE49-F238E27FC236}">
                <a16:creationId xmlns:a16="http://schemas.microsoft.com/office/drawing/2014/main" id="{13DB05B6-5113-2845-B60C-B58687E88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biLevel thresh="25000"/>
          </a:blip>
          <a:srcRect/>
          <a:stretch>
            <a:fillRect/>
          </a:stretch>
        </p:blipFill>
        <p:spPr bwMode="auto">
          <a:xfrm>
            <a:off x="6550496" y="2497472"/>
            <a:ext cx="782926" cy="756000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FBE321-7487-B75F-82D2-885227784A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000" y="0"/>
            <a:ext cx="756000" cy="756000"/>
          </a:xfrm>
          <a:prstGeom prst="rect">
            <a:avLst/>
          </a:prstGeom>
        </p:spPr>
      </p:pic>
      <p:pic>
        <p:nvPicPr>
          <p:cNvPr id="11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6CD771DB-F990-E737-40D8-24F8497FB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59642" y="0"/>
            <a:ext cx="1516893" cy="763291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63C56C-C0FB-B023-ADF7-7269DBCDB1F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197" y="0"/>
            <a:ext cx="632624" cy="756000"/>
          </a:xfrm>
          <a:prstGeom prst="rect">
            <a:avLst/>
          </a:prstGeom>
        </p:spPr>
      </p:pic>
      <p:pic>
        <p:nvPicPr>
          <p:cNvPr id="21" name="Picture 2" descr="C:\Octavio\CERN\cern_logo_white.gif">
            <a:extLst>
              <a:ext uri="{FF2B5EF4-FFF2-40B4-BE49-F238E27FC236}">
                <a16:creationId xmlns:a16="http://schemas.microsoft.com/office/drawing/2014/main" id="{08C91F58-C9B8-44F4-ECAA-F69AC0464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54" y="-1398"/>
            <a:ext cx="782926" cy="756000"/>
          </a:xfrm>
          <a:prstGeom prst="rect">
            <a:avLst/>
          </a:prstGeom>
          <a:noFill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5E29C41-6980-C45A-8325-AAF02677CC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8129" y="2678221"/>
            <a:ext cx="6100231" cy="3960000"/>
          </a:xfrm>
          <a:prstGeom prst="rect">
            <a:avLst/>
          </a:prstGeom>
        </p:spPr>
      </p:pic>
      <p:sp>
        <p:nvSpPr>
          <p:cNvPr id="4" name="Rounded Rectangular Callout 3">
            <a:extLst>
              <a:ext uri="{FF2B5EF4-FFF2-40B4-BE49-F238E27FC236}">
                <a16:creationId xmlns:a16="http://schemas.microsoft.com/office/drawing/2014/main" id="{6FAC0E06-2389-B97B-35BB-A01596014F37}"/>
              </a:ext>
            </a:extLst>
          </p:cNvPr>
          <p:cNvSpPr/>
          <p:nvPr/>
        </p:nvSpPr>
        <p:spPr>
          <a:xfrm>
            <a:off x="7602182" y="4129411"/>
            <a:ext cx="1557460" cy="528810"/>
          </a:xfrm>
          <a:prstGeom prst="wedgeRoundRectCallout">
            <a:avLst>
              <a:gd name="adj1" fmla="val -99837"/>
              <a:gd name="adj2" fmla="val 130631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Garamond" panose="02020404030301010803" pitchFamily="18" charset="0"/>
              </a:rPr>
              <a:t>Design waist</a:t>
            </a:r>
          </a:p>
        </p:txBody>
      </p:sp>
      <p:sp>
        <p:nvSpPr>
          <p:cNvPr id="9" name="Rounded Rectangular Callout 8">
            <a:extLst>
              <a:ext uri="{FF2B5EF4-FFF2-40B4-BE49-F238E27FC236}">
                <a16:creationId xmlns:a16="http://schemas.microsoft.com/office/drawing/2014/main" id="{FDE324BC-B1B2-DB5A-1FD1-A4F065F2F7E2}"/>
              </a:ext>
            </a:extLst>
          </p:cNvPr>
          <p:cNvSpPr/>
          <p:nvPr/>
        </p:nvSpPr>
        <p:spPr>
          <a:xfrm>
            <a:off x="6163229" y="3138502"/>
            <a:ext cx="1557460" cy="528810"/>
          </a:xfrm>
          <a:prstGeom prst="wedgeRoundRectCallout">
            <a:avLst>
              <a:gd name="adj1" fmla="val -148866"/>
              <a:gd name="adj2" fmla="val 106250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Garamond" panose="02020404030301010803" pitchFamily="18" charset="0"/>
              </a:rPr>
              <a:t>GWA waist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05F0D17-694A-3BFF-EF16-994CC3196272}"/>
                  </a:ext>
                </a:extLst>
              </p:cNvPr>
              <p:cNvSpPr txBox="1"/>
              <p:nvPr/>
            </p:nvSpPr>
            <p:spPr>
              <a:xfrm>
                <a:off x="341024" y="842970"/>
                <a:ext cx="12003375" cy="4047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lang="en-GB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In the proposed layout, the waist position is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 25 cm upstream the original position to minimise as much as possible the gap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05F0D17-694A-3BFF-EF16-994CC3196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24" y="842970"/>
                <a:ext cx="12003375" cy="404791"/>
              </a:xfrm>
              <a:prstGeom prst="rect">
                <a:avLst/>
              </a:prstGeom>
              <a:blipFill>
                <a:blip r:embed="rId8"/>
                <a:stretch>
                  <a:fillRect l="-211" b="-2121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E686934-F45F-EE0B-BC89-DFC851F72527}"/>
              </a:ext>
            </a:extLst>
          </p:cNvPr>
          <p:cNvSpPr txBox="1"/>
          <p:nvPr/>
        </p:nvSpPr>
        <p:spPr>
          <a:xfrm>
            <a:off x="206095" y="1192679"/>
            <a:ext cx="11766830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Font typeface="Wingdings" pitchFamily="2" charset="2"/>
              <a:buChar char="v"/>
            </a:pPr>
            <a:r>
              <a:rPr lang="en-GB" dirty="0">
                <a:latin typeface="Garamond" panose="02020404030301010803" pitchFamily="18" charset="0"/>
              </a:rPr>
              <a:t>The waist is inside the dipole coils </a:t>
            </a:r>
            <a:r>
              <a:rPr lang="en-GB">
                <a:latin typeface="Garamond" panose="02020404030301010803" pitchFamily="18" charset="0"/>
                <a:sym typeface="Wingdings" pitchFamily="2" charset="2"/>
              </a:rPr>
              <a:t> physically/mechanically </a:t>
            </a:r>
            <a:r>
              <a:rPr lang="en-GB" dirty="0">
                <a:latin typeface="Garamond" panose="02020404030301010803" pitchFamily="18" charset="0"/>
                <a:sym typeface="Wingdings" pitchFamily="2" charset="2"/>
              </a:rPr>
              <a:t>feasible?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F01A39-C8FA-4829-E536-098A457BC636}"/>
              </a:ext>
            </a:extLst>
          </p:cNvPr>
          <p:cNvSpPr txBox="1"/>
          <p:nvPr/>
        </p:nvSpPr>
        <p:spPr>
          <a:xfrm>
            <a:off x="206095" y="1525077"/>
            <a:ext cx="11633728" cy="1071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lnSpc>
                <a:spcPct val="120000"/>
              </a:lnSpc>
              <a:buFont typeface="Wingdings" pitchFamily="2" charset="2"/>
              <a:buChar char="v"/>
            </a:pPr>
            <a:r>
              <a:rPr lang="en-GB" dirty="0">
                <a:latin typeface="Garamond" panose="02020404030301010803" pitchFamily="18" charset="0"/>
                <a:sym typeface="Wingdings" pitchFamily="2" charset="2"/>
              </a:rPr>
              <a:t>Is there an optics solution that meets experimental requirements without changing magnet locations?</a:t>
            </a:r>
          </a:p>
          <a:p>
            <a:pPr marL="1257300" lvl="2" indent="-342900">
              <a:lnSpc>
                <a:spcPct val="120000"/>
              </a:lnSpc>
              <a:buFont typeface="Wingdings" pitchFamily="2" charset="2"/>
              <a:buChar char="q"/>
            </a:pPr>
            <a:r>
              <a:rPr lang="en-GB" dirty="0">
                <a:latin typeface="Garamond" panose="02020404030301010803" pitchFamily="18" charset="0"/>
                <a:sym typeface="Wingdings" pitchFamily="2" charset="2"/>
              </a:rPr>
              <a:t>Beam optics optimisation ongoing </a:t>
            </a:r>
          </a:p>
          <a:p>
            <a:pPr marL="1257300" lvl="2" indent="-342900">
              <a:lnSpc>
                <a:spcPct val="120000"/>
              </a:lnSpc>
              <a:buFont typeface="Wingdings" pitchFamily="2" charset="2"/>
              <a:buChar char="q"/>
            </a:pPr>
            <a:r>
              <a:rPr lang="en-GB" dirty="0">
                <a:latin typeface="Garamond" panose="02020404030301010803" pitchFamily="18" charset="0"/>
                <a:sym typeface="Wingdings" pitchFamily="2" charset="2"/>
              </a:rPr>
              <a:t>Fringe fields effects to be further investigated (they</a:t>
            </a:r>
            <a:r>
              <a:rPr lang="en-GB" dirty="0">
                <a:latin typeface="Garamond" panose="02020404030301010803" pitchFamily="18" charset="0"/>
              </a:rPr>
              <a:t> extend over a length comparable to the dipole gap</a:t>
            </a:r>
            <a:r>
              <a:rPr lang="en-GB" dirty="0">
                <a:latin typeface="Garamond" panose="02020404030301010803" pitchFamily="18" charset="0"/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738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22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7AEA1-672A-B08E-40EE-3BBC38ADA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023">
            <a:extLst>
              <a:ext uri="{FF2B5EF4-FFF2-40B4-BE49-F238E27FC236}">
                <a16:creationId xmlns:a16="http://schemas.microsoft.com/office/drawing/2014/main" id="{E3275B64-9F4B-2237-4A46-10B710403B0B}"/>
              </a:ext>
            </a:extLst>
          </p:cNvPr>
          <p:cNvSpPr txBox="1"/>
          <p:nvPr/>
        </p:nvSpPr>
        <p:spPr>
          <a:xfrm rot="16200000">
            <a:off x="-2920653" y="3677775"/>
            <a:ext cx="6098840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Bookman Old Style" charset="0"/>
                <a:cs typeface="Bookman Old Style" charset="0"/>
              </a:rPr>
              <a:t>E. Belli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1FE875-250E-EC17-434D-D013FFBD76AE}"/>
              </a:ext>
            </a:extLst>
          </p:cNvPr>
          <p:cNvSpPr txBox="1"/>
          <p:nvPr/>
        </p:nvSpPr>
        <p:spPr>
          <a:xfrm>
            <a:off x="-11656" y="6583859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charset="0"/>
                <a:ea typeface="Bookman Old Style" charset="0"/>
                <a:cs typeface="Bookman Old Style" charset="0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E11C9B-BE18-F3F3-B09A-1CF21F5ADBE0}"/>
              </a:ext>
            </a:extLst>
          </p:cNvPr>
          <p:cNvSpPr/>
          <p:nvPr/>
        </p:nvSpPr>
        <p:spPr>
          <a:xfrm>
            <a:off x="-1" y="0"/>
            <a:ext cx="12180850" cy="761893"/>
          </a:xfrm>
          <a:prstGeom prst="rect">
            <a:avLst/>
          </a:prstGeom>
          <a:gradFill flip="none" rotWithShape="1">
            <a:gsLst>
              <a:gs pos="75000">
                <a:schemeClr val="bg1"/>
              </a:gs>
              <a:gs pos="59000">
                <a:srgbClr val="B0BCCC"/>
              </a:gs>
              <a:gs pos="43000">
                <a:srgbClr val="8397AF"/>
              </a:gs>
              <a:gs pos="25000">
                <a:srgbClr val="313D4D"/>
              </a:gs>
              <a:gs pos="8000">
                <a:srgbClr val="212A3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latin typeface="Garamond" panose="02020404030301010803" pitchFamily="18" charset="0"/>
              </a:rPr>
              <a:t>   </a:t>
            </a:r>
            <a:r>
              <a:rPr lang="en-US" sz="3400" b="1" dirty="0" err="1">
                <a:latin typeface="Garamond" panose="02020404030301010803" pitchFamily="18" charset="0"/>
              </a:rPr>
              <a:t>BPM+corrector</a:t>
            </a:r>
            <a:r>
              <a:rPr lang="en-US" sz="3400" b="1">
                <a:latin typeface="Garamond" panose="02020404030301010803" pitchFamily="18" charset="0"/>
              </a:rPr>
              <a:t> </a:t>
            </a:r>
            <a:endParaRPr lang="en-US" sz="3400" b="1" dirty="0"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70398D-75D3-49B9-AC5D-74F92A2E1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000" y="0"/>
            <a:ext cx="756000" cy="756000"/>
          </a:xfrm>
          <a:prstGeom prst="rect">
            <a:avLst/>
          </a:prstGeom>
        </p:spPr>
      </p:pic>
      <p:pic>
        <p:nvPicPr>
          <p:cNvPr id="11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1269461A-A66A-CCB6-1390-BD2299710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9642" y="0"/>
            <a:ext cx="1516893" cy="763291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20BD6A-2D41-D2C2-23EF-3D648CC900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197" y="0"/>
            <a:ext cx="632624" cy="756000"/>
          </a:xfrm>
          <a:prstGeom prst="rect">
            <a:avLst/>
          </a:prstGeom>
        </p:spPr>
      </p:pic>
      <p:pic>
        <p:nvPicPr>
          <p:cNvPr id="21" name="Picture 2" descr="C:\Octavio\CERN\cern_logo_white.gif">
            <a:extLst>
              <a:ext uri="{FF2B5EF4-FFF2-40B4-BE49-F238E27FC236}">
                <a16:creationId xmlns:a16="http://schemas.microsoft.com/office/drawing/2014/main" id="{17EB7EE2-ED9A-22A0-B8F6-1B0544B04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9054" y="-1398"/>
            <a:ext cx="782926" cy="7560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2E1CB4-A4B7-79CC-5C6C-D6F40A7625B2}"/>
              </a:ext>
            </a:extLst>
          </p:cNvPr>
          <p:cNvSpPr txBox="1"/>
          <p:nvPr/>
        </p:nvSpPr>
        <p:spPr>
          <a:xfrm>
            <a:off x="308752" y="761893"/>
            <a:ext cx="11261170" cy="1133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GB" dirty="0">
                <a:latin typeface="Garamond" panose="02020404030301010803" pitchFamily="18" charset="0"/>
              </a:rPr>
              <a:t>An expansion volume has been included in the last proposed layout, at a distance of 250 mm from the octupole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en-GB" dirty="0">
                <a:latin typeface="Garamond" panose="02020404030301010803" pitchFamily="18" charset="0"/>
              </a:rPr>
              <a:t>This space will host a BPM and a corrector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endParaRPr lang="en-GB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260D97-960A-7ED1-30D0-620B20F122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686" y="2841934"/>
            <a:ext cx="6331344" cy="360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03B55B-3FC0-E034-55D1-30A1C6140B93}"/>
              </a:ext>
            </a:extLst>
          </p:cNvPr>
          <p:cNvSpPr txBox="1"/>
          <p:nvPr/>
        </p:nvSpPr>
        <p:spPr>
          <a:xfrm>
            <a:off x="313326" y="1471260"/>
            <a:ext cx="11569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CH" b="1" dirty="0">
                <a:latin typeface="Garamond" panose="02020404030301010803" pitchFamily="18" charset="0"/>
              </a:rPr>
              <a:t> Proposal from Nicolas </a:t>
            </a:r>
          </a:p>
          <a:p>
            <a:pPr marL="742950" lvl="1" indent="-285750" algn="just">
              <a:buFont typeface="Wingdings" pitchFamily="2" charset="2"/>
              <a:buChar char="q"/>
            </a:pPr>
            <a:r>
              <a:rPr lang="en-GB" dirty="0">
                <a:latin typeface="Garamond" panose="02020404030301010803" pitchFamily="18" charset="0"/>
              </a:rPr>
              <a:t>Ø40 </a:t>
            </a:r>
            <a:r>
              <a:rPr lang="en-CH" dirty="0">
                <a:latin typeface="Garamond" panose="02020404030301010803" pitchFamily="18" charset="0"/>
              </a:rPr>
              <a:t>BPM with a bellows downstream</a:t>
            </a:r>
          </a:p>
          <a:p>
            <a:pPr marL="742950" lvl="1" indent="-285750" algn="just">
              <a:buFont typeface="Wingdings" pitchFamily="2" charset="2"/>
              <a:buChar char="q"/>
            </a:pPr>
            <a:r>
              <a:rPr lang="en-CH" dirty="0">
                <a:latin typeface="Garamond" panose="02020404030301010803" pitchFamily="18" charset="0"/>
              </a:rPr>
              <a:t>Approximate (but realistic) BPM leng</a:t>
            </a:r>
            <a:r>
              <a:rPr lang="en-GB" dirty="0" err="1">
                <a:latin typeface="Garamond" panose="02020404030301010803" pitchFamily="18" charset="0"/>
              </a:rPr>
              <a:t>th</a:t>
            </a:r>
            <a:endParaRPr lang="en-CH" dirty="0">
              <a:latin typeface="Garamond" panose="02020404030301010803" pitchFamily="18" charset="0"/>
            </a:endParaRPr>
          </a:p>
          <a:p>
            <a:pPr marL="742950" lvl="1" indent="-285750" algn="just">
              <a:buFont typeface="Wingdings" pitchFamily="2" charset="2"/>
              <a:buChar char="q"/>
            </a:pPr>
            <a:r>
              <a:rPr lang="en-GB" dirty="0">
                <a:latin typeface="Garamond" panose="02020404030301010803" pitchFamily="18" charset="0"/>
              </a:rPr>
              <a:t>Connection on the octupole side to be further investigated</a:t>
            </a:r>
            <a:r>
              <a:rPr lang="en-CH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4D9383-980F-CD8B-3FDC-73EC92DE247A}"/>
              </a:ext>
            </a:extLst>
          </p:cNvPr>
          <p:cNvSpPr txBox="1"/>
          <p:nvPr/>
        </p:nvSpPr>
        <p:spPr>
          <a:xfrm>
            <a:off x="7196030" y="3228886"/>
            <a:ext cx="46872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CH" b="1" dirty="0">
                <a:latin typeface="Garamond" panose="02020404030301010803" pitchFamily="18" charset="0"/>
              </a:rPr>
              <a:t> Feedback from BI and BE-GM</a:t>
            </a:r>
          </a:p>
          <a:p>
            <a:pPr marL="742950" lvl="1" indent="-285750" algn="just">
              <a:buFont typeface="Wingdings" pitchFamily="2" charset="2"/>
              <a:buChar char="q"/>
            </a:pPr>
            <a:r>
              <a:rPr lang="en-US" dirty="0">
                <a:latin typeface="Garamond" panose="02020404030301010803" pitchFamily="18" charset="0"/>
              </a:rPr>
              <a:t>Space required above and below the equipment to access the external reference point and the adjustment systems with alignment screws</a:t>
            </a:r>
          </a:p>
          <a:p>
            <a:pPr marL="742950" lvl="1" indent="-285750" algn="just">
              <a:buFont typeface="Wingdings" pitchFamily="2" charset="2"/>
              <a:buChar char="q"/>
            </a:pPr>
            <a:r>
              <a:rPr lang="en-US" dirty="0">
                <a:latin typeface="Garamond" panose="02020404030301010803" pitchFamily="18" charset="0"/>
              </a:rPr>
              <a:t>In case of flange to flange assembly, the BPM will be connected rigidly to the expansion volume and alignment would not be possible </a:t>
            </a:r>
            <a:r>
              <a:rPr lang="en-US" dirty="0">
                <a:latin typeface="Garamond" panose="02020404030301010803" pitchFamily="18" charset="0"/>
                <a:sym typeface="Wingdings" pitchFamily="2" charset="2"/>
              </a:rPr>
              <a:t> </a:t>
            </a:r>
            <a:r>
              <a:rPr lang="en-US" b="1" dirty="0">
                <a:latin typeface="Garamond" panose="02020404030301010803" pitchFamily="18" charset="0"/>
                <a:sym typeface="Wingdings" pitchFamily="2" charset="2"/>
              </a:rPr>
              <a:t>bellows required </a:t>
            </a:r>
            <a:endParaRPr lang="en-CH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269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15614</TotalTime>
  <Words>402</Words>
  <Application>Microsoft Macintosh PowerPoint</Application>
  <PresentationFormat>Widescreen</PresentationFormat>
  <Paragraphs>55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Aptos Display</vt:lpstr>
      <vt:lpstr>Arial</vt:lpstr>
      <vt:lpstr>Bookman Old Style</vt:lpstr>
      <vt:lpstr>Cambria Math</vt:lpstr>
      <vt:lpstr>Garamond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Eleonora Belli</dc:creator>
  <cp:lastModifiedBy>Eleonora Belli</cp:lastModifiedBy>
  <cp:revision>59</cp:revision>
  <dcterms:created xsi:type="dcterms:W3CDTF">2025-01-29T12:26:49Z</dcterms:created>
  <dcterms:modified xsi:type="dcterms:W3CDTF">2025-08-06T14:15:12Z</dcterms:modified>
</cp:coreProperties>
</file>