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varScale="1">
        <p:scale>
          <a:sx n="147" d="100"/>
          <a:sy n="147" d="100"/>
        </p:scale>
        <p:origin x="2262"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9A5E8-537D-7A92-A26A-111369BEA9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7AF59D1-11C7-E0B5-1A77-8D7F77270D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852BB21-AFF7-C7B2-30C4-189F1B3D12DA}"/>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5" name="Footer Placeholder 4">
            <a:extLst>
              <a:ext uri="{FF2B5EF4-FFF2-40B4-BE49-F238E27FC236}">
                <a16:creationId xmlns:a16="http://schemas.microsoft.com/office/drawing/2014/main" id="{6186318F-8A0C-D646-ACCC-90A5C603EA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58B8AB-E7AB-509B-0BC0-4C2B458A6B27}"/>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2663261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D2965-FD4D-EE4E-6E57-A6194CDCE48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D2D295A-6CFC-8082-2091-26AD543720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E23C71-FB77-B64A-817C-CD806AF0D89B}"/>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5" name="Footer Placeholder 4">
            <a:extLst>
              <a:ext uri="{FF2B5EF4-FFF2-40B4-BE49-F238E27FC236}">
                <a16:creationId xmlns:a16="http://schemas.microsoft.com/office/drawing/2014/main" id="{E8E7FF42-1B3C-EA5D-E133-FF120A0E07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8202BA-D2D4-BC33-5839-1E257A43FF5E}"/>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4225434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8C1C9E-109A-898F-5863-79F273C49CA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518D24F-D24F-B63C-2B8E-D6825DD20B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980102-99CC-B7B6-DBE7-589EA7FBEC91}"/>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5" name="Footer Placeholder 4">
            <a:extLst>
              <a:ext uri="{FF2B5EF4-FFF2-40B4-BE49-F238E27FC236}">
                <a16:creationId xmlns:a16="http://schemas.microsoft.com/office/drawing/2014/main" id="{9A0C1850-A460-571F-1E9D-7D22AA09A3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190CA9-7C0F-5C0D-9456-A0ACAD921AE7}"/>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3819226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C5F55-2D17-402A-AE68-A85881F04DF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4ED886A-6C2D-7DDD-000C-7701D683BD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0A630E-9168-FCCC-A719-4A69428DA07F}"/>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5" name="Footer Placeholder 4">
            <a:extLst>
              <a:ext uri="{FF2B5EF4-FFF2-40B4-BE49-F238E27FC236}">
                <a16:creationId xmlns:a16="http://schemas.microsoft.com/office/drawing/2014/main" id="{85F0601E-257C-A349-AEE7-0ADB0EA872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A991346-CE5D-1B0F-7D63-C1723B77B6E0}"/>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138707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6A571-7C15-559D-2E44-9CCD609BA1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91289E0-3031-9C16-7A38-CD5EBCB919C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D7C655-F7F6-2FEF-A6EA-7DDA44205084}"/>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5" name="Footer Placeholder 4">
            <a:extLst>
              <a:ext uri="{FF2B5EF4-FFF2-40B4-BE49-F238E27FC236}">
                <a16:creationId xmlns:a16="http://schemas.microsoft.com/office/drawing/2014/main" id="{C985736F-6263-30E1-48CE-31EE59B224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18E1D5-B1DA-1396-2F72-1B00D5CFC23A}"/>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1202998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70803-E5AC-6A78-3FC9-8DD710FE7A3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51105E2-49B8-332C-948F-DADF55A9FE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49B7E1F-6009-161D-2D0A-F6CDCBAA20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9AC5B15-CCD0-98AF-EFC7-35DC11CAB73A}"/>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6" name="Footer Placeholder 5">
            <a:extLst>
              <a:ext uri="{FF2B5EF4-FFF2-40B4-BE49-F238E27FC236}">
                <a16:creationId xmlns:a16="http://schemas.microsoft.com/office/drawing/2014/main" id="{F1E07069-ACF6-741C-4A4C-33B41953512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B3C22E-B580-18B5-8C9F-923742B9B740}"/>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3175696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F79BC-CAAF-7E29-D4C6-C8BEBE99CD4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5E4A37-63E1-D2E0-36C0-231734DE69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C446F0-66CB-6871-55F6-8E18BE70E8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460EFF9-8867-DBC4-D044-BE27B69A55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218D46-1DEA-DCE4-FCF3-31F34A2658A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6E7AC47-7143-EFEB-2C1D-7D2B6A7461C3}"/>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8" name="Footer Placeholder 7">
            <a:extLst>
              <a:ext uri="{FF2B5EF4-FFF2-40B4-BE49-F238E27FC236}">
                <a16:creationId xmlns:a16="http://schemas.microsoft.com/office/drawing/2014/main" id="{3F1464C6-85EE-AC22-BB71-55E648BA227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901B3F4-0466-7628-1D60-FB3B7D115FF9}"/>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434061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68117-9073-75F2-A873-BED27C4893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DAB3095-027E-4776-A784-31E8FC178B4E}"/>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4" name="Footer Placeholder 3">
            <a:extLst>
              <a:ext uri="{FF2B5EF4-FFF2-40B4-BE49-F238E27FC236}">
                <a16:creationId xmlns:a16="http://schemas.microsoft.com/office/drawing/2014/main" id="{6BA22354-E74A-9C2D-AE05-7C3F1F398E2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AE520C5-7EBE-3BD1-6B73-04CD7F65052F}"/>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206953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BF4FC3-E338-A556-1795-3ED246D2A780}"/>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3" name="Footer Placeholder 2">
            <a:extLst>
              <a:ext uri="{FF2B5EF4-FFF2-40B4-BE49-F238E27FC236}">
                <a16:creationId xmlns:a16="http://schemas.microsoft.com/office/drawing/2014/main" id="{ABA1FAED-D851-7CBB-5D76-B1FA7CAE996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5C1DE74-901A-C8DB-4998-E7CBDB1C33CE}"/>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208381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69839-F9A3-1ADB-BC48-A17D634975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EB1A05A-1BAB-DAFE-B4E7-29FE2DF044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60400C5-F165-4BF6-A852-8AA3C987BF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671FA0-706B-7C28-EA9A-41E482905320}"/>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6" name="Footer Placeholder 5">
            <a:extLst>
              <a:ext uri="{FF2B5EF4-FFF2-40B4-BE49-F238E27FC236}">
                <a16:creationId xmlns:a16="http://schemas.microsoft.com/office/drawing/2014/main" id="{F8BDEAC5-0C5C-5DEF-77AE-7D3049BE6DF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4AD271-18F4-F14B-CB08-0DFC97557B01}"/>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1786198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F828-5DB7-1C7F-8ADF-E24F39E6B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B5A6E2E-AE0B-710C-5766-7076332985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E78994A-5C1B-DA2B-2468-CCC06C0893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FC6E37-E959-5EBE-FC96-633B84F8936E}"/>
              </a:ext>
            </a:extLst>
          </p:cNvPr>
          <p:cNvSpPr>
            <a:spLocks noGrp="1"/>
          </p:cNvSpPr>
          <p:nvPr>
            <p:ph type="dt" sz="half" idx="10"/>
          </p:nvPr>
        </p:nvSpPr>
        <p:spPr/>
        <p:txBody>
          <a:bodyPr/>
          <a:lstStyle/>
          <a:p>
            <a:fld id="{851D9E9E-6317-4B13-9560-8B40F0282856}" type="datetimeFigureOut">
              <a:rPr lang="en-GB" smtClean="0"/>
              <a:t>23/09/2025</a:t>
            </a:fld>
            <a:endParaRPr lang="en-GB"/>
          </a:p>
        </p:txBody>
      </p:sp>
      <p:sp>
        <p:nvSpPr>
          <p:cNvPr id="6" name="Footer Placeholder 5">
            <a:extLst>
              <a:ext uri="{FF2B5EF4-FFF2-40B4-BE49-F238E27FC236}">
                <a16:creationId xmlns:a16="http://schemas.microsoft.com/office/drawing/2014/main" id="{CEEED282-6577-79FF-F8D0-BF68767064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7E4D38-06BC-39E3-0A1A-C761C542688C}"/>
              </a:ext>
            </a:extLst>
          </p:cNvPr>
          <p:cNvSpPr>
            <a:spLocks noGrp="1"/>
          </p:cNvSpPr>
          <p:nvPr>
            <p:ph type="sldNum" sz="quarter" idx="12"/>
          </p:nvPr>
        </p:nvSpPr>
        <p:spPr/>
        <p:txBody>
          <a:bodyPr/>
          <a:lstStyle/>
          <a:p>
            <a:fld id="{938A3CB9-2485-4029-99E0-624CCA74EE18}" type="slidenum">
              <a:rPr lang="en-GB" smtClean="0"/>
              <a:t>‹#›</a:t>
            </a:fld>
            <a:endParaRPr lang="en-GB"/>
          </a:p>
        </p:txBody>
      </p:sp>
    </p:spTree>
    <p:extLst>
      <p:ext uri="{BB962C8B-B14F-4D97-AF65-F5344CB8AC3E}">
        <p14:creationId xmlns:p14="http://schemas.microsoft.com/office/powerpoint/2010/main" val="2317481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C91A5C-01A4-3725-2D8A-115E6FA55B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11A3508-39C0-CE59-921B-BD38429E16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462C6E-FAE7-976A-662F-38ADD8CEF0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D9E9E-6317-4B13-9560-8B40F0282856}" type="datetimeFigureOut">
              <a:rPr lang="en-GB" smtClean="0"/>
              <a:t>23/09/2025</a:t>
            </a:fld>
            <a:endParaRPr lang="en-GB"/>
          </a:p>
        </p:txBody>
      </p:sp>
      <p:sp>
        <p:nvSpPr>
          <p:cNvPr id="5" name="Footer Placeholder 4">
            <a:extLst>
              <a:ext uri="{FF2B5EF4-FFF2-40B4-BE49-F238E27FC236}">
                <a16:creationId xmlns:a16="http://schemas.microsoft.com/office/drawing/2014/main" id="{286391B5-33A3-41B6-C7B5-BAE4D87E3D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CB82D178-A80B-78E5-5F65-CD9E9A3BD5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38A3CB9-2485-4029-99E0-624CCA74EE18}" type="slidenum">
              <a:rPr lang="en-GB" smtClean="0"/>
              <a:t>‹#›</a:t>
            </a:fld>
            <a:endParaRPr lang="en-GB"/>
          </a:p>
        </p:txBody>
      </p:sp>
    </p:spTree>
    <p:extLst>
      <p:ext uri="{BB962C8B-B14F-4D97-AF65-F5344CB8AC3E}">
        <p14:creationId xmlns:p14="http://schemas.microsoft.com/office/powerpoint/2010/main" val="2220865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jpe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jpeg"/><Relationship Id="rId5" Type="http://schemas.microsoft.com/office/2007/relationships/hdphoto" Target="../media/hdphoto1.wdp"/><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4751229-0244-4FBB-BED1-407467F4C9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60B29DF-0AB2-0B2D-C27E-D0299FDB9480}"/>
              </a:ext>
            </a:extLst>
          </p:cNvPr>
          <p:cNvSpPr>
            <a:spLocks noGrp="1"/>
          </p:cNvSpPr>
          <p:nvPr>
            <p:ph type="ctrTitle"/>
          </p:nvPr>
        </p:nvSpPr>
        <p:spPr>
          <a:xfrm>
            <a:off x="2197101" y="735283"/>
            <a:ext cx="4978399" cy="3165045"/>
          </a:xfrm>
        </p:spPr>
        <p:txBody>
          <a:bodyPr anchor="b">
            <a:normAutofit/>
          </a:bodyPr>
          <a:lstStyle/>
          <a:p>
            <a:pPr algn="l"/>
            <a:r>
              <a:rPr lang="en-GB" sz="5200" b="1" dirty="0">
                <a:latin typeface="Optima" panose="00000400000000000000" pitchFamily="2" charset="0"/>
              </a:rPr>
              <a:t>Blanket contracts</a:t>
            </a:r>
          </a:p>
        </p:txBody>
      </p:sp>
      <p:sp>
        <p:nvSpPr>
          <p:cNvPr id="3" name="Subtitle 2">
            <a:extLst>
              <a:ext uri="{FF2B5EF4-FFF2-40B4-BE49-F238E27FC236}">
                <a16:creationId xmlns:a16="http://schemas.microsoft.com/office/drawing/2014/main" id="{8B92B8ED-56E6-3931-E14F-EFC9615EB514}"/>
              </a:ext>
            </a:extLst>
          </p:cNvPr>
          <p:cNvSpPr>
            <a:spLocks noGrp="1"/>
          </p:cNvSpPr>
          <p:nvPr>
            <p:ph type="subTitle" idx="1"/>
          </p:nvPr>
        </p:nvSpPr>
        <p:spPr>
          <a:xfrm>
            <a:off x="2197101" y="4078423"/>
            <a:ext cx="4978399" cy="2058657"/>
          </a:xfrm>
        </p:spPr>
        <p:txBody>
          <a:bodyPr>
            <a:normAutofit/>
          </a:bodyPr>
          <a:lstStyle/>
          <a:p>
            <a:pPr algn="l"/>
            <a:r>
              <a:rPr lang="en-GB" dirty="0"/>
              <a:t>Each time you order one pump, valve or leak detector…</a:t>
            </a:r>
          </a:p>
        </p:txBody>
      </p:sp>
      <p:pic>
        <p:nvPicPr>
          <p:cNvPr id="16" name="Graphic 15" descr="Contract">
            <a:extLst>
              <a:ext uri="{FF2B5EF4-FFF2-40B4-BE49-F238E27FC236}">
                <a16:creationId xmlns:a16="http://schemas.microsoft.com/office/drawing/2014/main" id="{BE798B37-906A-FF82-567C-1CFB5C8BB2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549" y="2776619"/>
            <a:ext cx="1289051" cy="1289051"/>
          </a:xfrm>
          <a:prstGeom prst="rect">
            <a:avLst/>
          </a:prstGeom>
        </p:spPr>
      </p:pic>
      <p:pic>
        <p:nvPicPr>
          <p:cNvPr id="18" name="Graphic 17" descr="Contract">
            <a:extLst>
              <a:ext uri="{FF2B5EF4-FFF2-40B4-BE49-F238E27FC236}">
                <a16:creationId xmlns:a16="http://schemas.microsoft.com/office/drawing/2014/main" id="{7555AB09-E126-4CCD-B7FF-496E8895304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07815" y="716407"/>
            <a:ext cx="5411343" cy="5411343"/>
          </a:xfrm>
          <a:prstGeom prst="rect">
            <a:avLst/>
          </a:prstGeom>
        </p:spPr>
      </p:pic>
    </p:spTree>
    <p:extLst>
      <p:ext uri="{BB962C8B-B14F-4D97-AF65-F5344CB8AC3E}">
        <p14:creationId xmlns:p14="http://schemas.microsoft.com/office/powerpoint/2010/main" val="4148121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7319FF8-A118-A7F0-CD79-3CC8B2CDD3C4}"/>
              </a:ext>
            </a:extLst>
          </p:cNvPr>
          <p:cNvPicPr>
            <a:picLocks noChangeAspect="1"/>
          </p:cNvPicPr>
          <p:nvPr/>
        </p:nvPicPr>
        <p:blipFill>
          <a:blip r:embed="rId2"/>
          <a:srcRect l="366"/>
          <a:stretch>
            <a:fillRect/>
          </a:stretch>
        </p:blipFill>
        <p:spPr>
          <a:xfrm>
            <a:off x="5843081" y="275008"/>
            <a:ext cx="6348919" cy="6191250"/>
          </a:xfrm>
          <a:prstGeom prst="rect">
            <a:avLst/>
          </a:prstGeom>
        </p:spPr>
      </p:pic>
      <p:sp>
        <p:nvSpPr>
          <p:cNvPr id="5" name="TextBox 4">
            <a:extLst>
              <a:ext uri="{FF2B5EF4-FFF2-40B4-BE49-F238E27FC236}">
                <a16:creationId xmlns:a16="http://schemas.microsoft.com/office/drawing/2014/main" id="{7C82D5C6-DC09-208E-0D72-FEABA51668C1}"/>
              </a:ext>
            </a:extLst>
          </p:cNvPr>
          <p:cNvSpPr txBox="1"/>
          <p:nvPr/>
        </p:nvSpPr>
        <p:spPr>
          <a:xfrm>
            <a:off x="57494" y="1618784"/>
            <a:ext cx="5629071" cy="3802516"/>
          </a:xfrm>
          <a:prstGeom prst="rect">
            <a:avLst/>
          </a:prstGeom>
          <a:noFill/>
        </p:spPr>
        <p:txBody>
          <a:bodyPr wrap="square" rtlCol="0">
            <a:spAutoFit/>
          </a:bodyPr>
          <a:lstStyle>
            <a:defPPr>
              <a:defRPr lang="en-US"/>
            </a:defPPr>
            <a:lvl1pPr>
              <a:lnSpc>
                <a:spcPct val="110000"/>
              </a:lnSpc>
              <a:defRPr sz="2000" b="1">
                <a:latin typeface="Optima" panose="00000400000000000000" pitchFamily="2" charset="0"/>
              </a:defRPr>
            </a:lvl1pPr>
          </a:lstStyle>
          <a:p>
            <a:r>
              <a:rPr lang="en-GB" dirty="0"/>
              <a:t>After Chiara left the group in 2023, on top of the Coordination of FSU activity and IS contracts, Nico took responsibility of the Coordination of VSC blanket contracts</a:t>
            </a:r>
          </a:p>
          <a:p>
            <a:endParaRPr lang="en-GB" dirty="0"/>
          </a:p>
          <a:p>
            <a:endParaRPr lang="en-GB" dirty="0"/>
          </a:p>
          <a:p>
            <a:r>
              <a:rPr lang="en-GB" dirty="0"/>
              <a:t>Not sexy, but necessary work =&gt; Quickly he organized the documentation and launched the renewal of several contracts</a:t>
            </a:r>
          </a:p>
          <a:p>
            <a:endParaRPr lang="en-GB" dirty="0"/>
          </a:p>
          <a:p>
            <a:endParaRPr lang="en-GB" dirty="0"/>
          </a:p>
        </p:txBody>
      </p:sp>
      <p:pic>
        <p:nvPicPr>
          <p:cNvPr id="7" name="Picture 6">
            <a:extLst>
              <a:ext uri="{FF2B5EF4-FFF2-40B4-BE49-F238E27FC236}">
                <a16:creationId xmlns:a16="http://schemas.microsoft.com/office/drawing/2014/main" id="{485DB253-AC2A-912D-4A97-3DAC9564E458}"/>
              </a:ext>
            </a:extLst>
          </p:cNvPr>
          <p:cNvPicPr>
            <a:picLocks noChangeAspect="1"/>
          </p:cNvPicPr>
          <p:nvPr/>
        </p:nvPicPr>
        <p:blipFill>
          <a:blip r:embed="rId3"/>
          <a:stretch>
            <a:fillRect/>
          </a:stretch>
        </p:blipFill>
        <p:spPr>
          <a:xfrm>
            <a:off x="8456942" y="3320374"/>
            <a:ext cx="3578542" cy="35376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1163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9A1275C-1164-B7C4-8DB3-4FDB68FFE437}"/>
              </a:ext>
            </a:extLst>
          </p:cNvPr>
          <p:cNvPicPr>
            <a:picLocks noChangeAspect="1"/>
          </p:cNvPicPr>
          <p:nvPr/>
        </p:nvPicPr>
        <p:blipFill>
          <a:blip r:embed="rId2"/>
          <a:stretch>
            <a:fillRect/>
          </a:stretch>
        </p:blipFill>
        <p:spPr>
          <a:xfrm>
            <a:off x="109006" y="2704289"/>
            <a:ext cx="4509108" cy="4153711"/>
          </a:xfrm>
          <a:prstGeom prst="rect">
            <a:avLst/>
          </a:prstGeom>
        </p:spPr>
      </p:pic>
      <p:pic>
        <p:nvPicPr>
          <p:cNvPr id="5" name="Picture 4">
            <a:extLst>
              <a:ext uri="{FF2B5EF4-FFF2-40B4-BE49-F238E27FC236}">
                <a16:creationId xmlns:a16="http://schemas.microsoft.com/office/drawing/2014/main" id="{4010D68C-074F-C92E-EB68-9CC5E7A3C321}"/>
              </a:ext>
            </a:extLst>
          </p:cNvPr>
          <p:cNvPicPr>
            <a:picLocks noChangeAspect="1"/>
          </p:cNvPicPr>
          <p:nvPr/>
        </p:nvPicPr>
        <p:blipFill>
          <a:blip r:embed="rId3"/>
          <a:srcRect t="38874"/>
          <a:stretch>
            <a:fillRect/>
          </a:stretch>
        </p:blipFill>
        <p:spPr>
          <a:xfrm>
            <a:off x="6705600" y="0"/>
            <a:ext cx="5486400" cy="2416741"/>
          </a:xfrm>
          <a:prstGeom prst="rect">
            <a:avLst/>
          </a:prstGeom>
        </p:spPr>
      </p:pic>
      <p:pic>
        <p:nvPicPr>
          <p:cNvPr id="7" name="Picture 6">
            <a:extLst>
              <a:ext uri="{FF2B5EF4-FFF2-40B4-BE49-F238E27FC236}">
                <a16:creationId xmlns:a16="http://schemas.microsoft.com/office/drawing/2014/main" id="{8E45F89A-B264-C8E8-A57C-630492A44AD5}"/>
              </a:ext>
            </a:extLst>
          </p:cNvPr>
          <p:cNvPicPr>
            <a:picLocks noChangeAspect="1"/>
          </p:cNvPicPr>
          <p:nvPr/>
        </p:nvPicPr>
        <p:blipFill>
          <a:blip r:embed="rId4"/>
          <a:stretch>
            <a:fillRect/>
          </a:stretch>
        </p:blipFill>
        <p:spPr>
          <a:xfrm>
            <a:off x="8458221" y="2781202"/>
            <a:ext cx="3649473" cy="3136458"/>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26B32F0D-B085-F6DB-EAD4-AC8933B16E31}"/>
              </a:ext>
            </a:extLst>
          </p:cNvPr>
          <p:cNvPicPr>
            <a:picLocks noChangeAspect="1"/>
          </p:cNvPicPr>
          <p:nvPr/>
        </p:nvPicPr>
        <p:blipFill>
          <a:blip r:embed="rId5"/>
          <a:srcRect b="26528"/>
          <a:stretch>
            <a:fillRect/>
          </a:stretch>
        </p:blipFill>
        <p:spPr>
          <a:xfrm>
            <a:off x="4290278" y="3623228"/>
            <a:ext cx="4495780" cy="2658893"/>
          </a:xfrm>
          <a:prstGeom prst="rect">
            <a:avLst/>
          </a:prstGeom>
          <a:ln>
            <a:noFill/>
          </a:ln>
          <a:effectLst>
            <a:outerShdw blurRad="292100" dist="139700" dir="2700000" algn="tl" rotWithShape="0">
              <a:srgbClr val="333333">
                <a:alpha val="65000"/>
              </a:srgbClr>
            </a:outerShdw>
          </a:effectLst>
        </p:spPr>
      </p:pic>
      <p:sp>
        <p:nvSpPr>
          <p:cNvPr id="12" name="TextBox 11">
            <a:extLst>
              <a:ext uri="{FF2B5EF4-FFF2-40B4-BE49-F238E27FC236}">
                <a16:creationId xmlns:a16="http://schemas.microsoft.com/office/drawing/2014/main" id="{C9A0EA50-7425-0E67-1490-FF22E7B071ED}"/>
              </a:ext>
            </a:extLst>
          </p:cNvPr>
          <p:cNvSpPr txBox="1"/>
          <p:nvPr/>
        </p:nvSpPr>
        <p:spPr>
          <a:xfrm>
            <a:off x="223736" y="645550"/>
            <a:ext cx="6180305" cy="2109745"/>
          </a:xfrm>
          <a:prstGeom prst="rect">
            <a:avLst/>
          </a:prstGeom>
          <a:noFill/>
        </p:spPr>
        <p:txBody>
          <a:bodyPr wrap="square" rtlCol="0">
            <a:spAutoFit/>
          </a:bodyPr>
          <a:lstStyle/>
          <a:p>
            <a:pPr>
              <a:lnSpc>
                <a:spcPct val="110000"/>
              </a:lnSpc>
            </a:pPr>
            <a:r>
              <a:rPr lang="en-GB" sz="2000" b="1" dirty="0">
                <a:latin typeface="Optima" panose="00000400000000000000" pitchFamily="2" charset="0"/>
              </a:rPr>
              <a:t>As coordinator of VSC blanket contracts and with his role as VSC representative at the CERN Standardisation Committee, he contributed to the rationalization of the vacuum components in the CERN stores and the update of the specs of old contracts managed by the stores.</a:t>
            </a:r>
          </a:p>
        </p:txBody>
      </p:sp>
      <p:sp>
        <p:nvSpPr>
          <p:cNvPr id="13" name="Flowchart: Alternate Process 12">
            <a:extLst>
              <a:ext uri="{FF2B5EF4-FFF2-40B4-BE49-F238E27FC236}">
                <a16:creationId xmlns:a16="http://schemas.microsoft.com/office/drawing/2014/main" id="{197EBFD5-1DAD-2ABA-A940-46A5470F4459}"/>
              </a:ext>
            </a:extLst>
          </p:cNvPr>
          <p:cNvSpPr/>
          <p:nvPr/>
        </p:nvSpPr>
        <p:spPr>
          <a:xfrm>
            <a:off x="7918314" y="1466320"/>
            <a:ext cx="881975" cy="823609"/>
          </a:xfrm>
          <a:prstGeom prst="flowChartAlternateProcess">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Tree>
    <p:extLst>
      <p:ext uri="{BB962C8B-B14F-4D97-AF65-F5344CB8AC3E}">
        <p14:creationId xmlns:p14="http://schemas.microsoft.com/office/powerpoint/2010/main" val="2564090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ADBF966-5DC0-A7A4-4463-4879DBAB0D16}"/>
              </a:ext>
            </a:extLst>
          </p:cNvPr>
          <p:cNvSpPr txBox="1"/>
          <p:nvPr/>
        </p:nvSpPr>
        <p:spPr>
          <a:xfrm>
            <a:off x="266353" y="2169668"/>
            <a:ext cx="6060864" cy="2020825"/>
          </a:xfrm>
          <a:prstGeom prst="rect">
            <a:avLst/>
          </a:prstGeom>
        </p:spPr>
        <p:txBody>
          <a:bodyPr vert="horz" lIns="91440" tIns="45720" rIns="91440" bIns="45720" rtlCol="0" anchor="t">
            <a:normAutofit/>
          </a:bodyPr>
          <a:lstStyle/>
          <a:p>
            <a:pPr>
              <a:lnSpc>
                <a:spcPct val="110000"/>
              </a:lnSpc>
              <a:spcAft>
                <a:spcPts val="600"/>
              </a:spcAft>
            </a:pPr>
            <a:r>
              <a:rPr lang="en-US" sz="2400" b="1" dirty="0">
                <a:latin typeface="Optima" panose="00000400000000000000" pitchFamily="2" charset="0"/>
              </a:rPr>
              <a:t>Each time you order one pump, valve or leak detector… Nico’s work made ours easier</a:t>
            </a:r>
          </a:p>
        </p:txBody>
      </p:sp>
      <p:sp>
        <p:nvSpPr>
          <p:cNvPr id="1044" name="Oval 1043">
            <a:extLst>
              <a:ext uri="{FF2B5EF4-FFF2-40B4-BE49-F238E27FC236}">
                <a16:creationId xmlns:a16="http://schemas.microsoft.com/office/drawing/2014/main" id="{07977D39-626F-40D7-B00F-16E02602D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97383" y="197110"/>
            <a:ext cx="2020824" cy="202082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3" name="Freeform: Shape 1042">
            <a:extLst>
              <a:ext uri="{FF2B5EF4-FFF2-40B4-BE49-F238E27FC236}">
                <a16:creationId xmlns:a16="http://schemas.microsoft.com/office/drawing/2014/main" id="{B905CDE4-B751-4B3E-B625-6E59F89034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4932" y="1"/>
            <a:ext cx="4077068" cy="3445261"/>
          </a:xfrm>
          <a:custGeom>
            <a:avLst/>
            <a:gdLst>
              <a:gd name="connsiteX0" fmla="*/ 250035 w 4077068"/>
              <a:gd name="connsiteY0" fmla="*/ 0 h 3445261"/>
              <a:gd name="connsiteX1" fmla="*/ 4077068 w 4077068"/>
              <a:gd name="connsiteY1" fmla="*/ 0 h 3445261"/>
              <a:gd name="connsiteX2" fmla="*/ 4077068 w 4077068"/>
              <a:gd name="connsiteY2" fmla="*/ 2743040 h 3445261"/>
              <a:gd name="connsiteX3" fmla="*/ 4074154 w 4077068"/>
              <a:gd name="connsiteY3" fmla="*/ 2746247 h 3445261"/>
              <a:gd name="connsiteX4" fmla="*/ 2386584 w 4077068"/>
              <a:gd name="connsiteY4" fmla="*/ 3445261 h 3445261"/>
              <a:gd name="connsiteX5" fmla="*/ 0 w 4077068"/>
              <a:gd name="connsiteY5" fmla="*/ 1058677 h 3445261"/>
              <a:gd name="connsiteX6" fmla="*/ 187550 w 4077068"/>
              <a:gd name="connsiteY6" fmla="*/ 129711 h 3445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068" h="3445261">
                <a:moveTo>
                  <a:pt x="250035" y="0"/>
                </a:moveTo>
                <a:lnTo>
                  <a:pt x="4077068" y="0"/>
                </a:lnTo>
                <a:lnTo>
                  <a:pt x="4077068" y="2743040"/>
                </a:lnTo>
                <a:lnTo>
                  <a:pt x="4074154" y="2746247"/>
                </a:lnTo>
                <a:cubicBezTo>
                  <a:pt x="3642267" y="3178134"/>
                  <a:pt x="3045621" y="3445261"/>
                  <a:pt x="2386584" y="3445261"/>
                </a:cubicBezTo>
                <a:cubicBezTo>
                  <a:pt x="1068510" y="3445261"/>
                  <a:pt x="0" y="2376751"/>
                  <a:pt x="0" y="1058677"/>
                </a:cubicBezTo>
                <a:cubicBezTo>
                  <a:pt x="0" y="729159"/>
                  <a:pt x="66782" y="415238"/>
                  <a:pt x="187550" y="129711"/>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5" name="Oval 1044">
            <a:extLst>
              <a:ext uri="{FF2B5EF4-FFF2-40B4-BE49-F238E27FC236}">
                <a16:creationId xmlns:a16="http://schemas.microsoft.com/office/drawing/2014/main" id="{08108C16-F4C0-44AA-999D-17BD39219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9196" y="2550745"/>
            <a:ext cx="3072384" cy="3072384"/>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A510FD2E-15FA-4607-2855-1FA880F0A031}"/>
              </a:ext>
            </a:extLst>
          </p:cNvPr>
          <p:cNvPicPr>
            <a:picLocks noChangeAspect="1"/>
          </p:cNvPicPr>
          <p:nvPr/>
        </p:nvPicPr>
        <p:blipFill>
          <a:blip r:embed="rId2">
            <a:extLst>
              <a:ext uri="{28A0092B-C50C-407E-A947-70E740481C1C}">
                <a14:useLocalDpi xmlns:a14="http://schemas.microsoft.com/office/drawing/2010/main" val="0"/>
              </a:ext>
            </a:extLst>
          </a:blip>
          <a:srcRect r="25253" b="5"/>
          <a:stretch>
            <a:fillRect/>
          </a:stretch>
        </p:blipFill>
        <p:spPr>
          <a:xfrm>
            <a:off x="5933788" y="2715337"/>
            <a:ext cx="2743200" cy="2743200"/>
          </a:xfrm>
          <a:custGeom>
            <a:avLst/>
            <a:gdLst/>
            <a:ahLst/>
            <a:cxnLst/>
            <a:rect l="l" t="t" r="r" b="b"/>
            <a:pathLst>
              <a:path w="2834640" h="2834640">
                <a:moveTo>
                  <a:pt x="1417320" y="0"/>
                </a:moveTo>
                <a:cubicBezTo>
                  <a:pt x="2200084" y="0"/>
                  <a:pt x="2834640" y="634556"/>
                  <a:pt x="2834640" y="1417320"/>
                </a:cubicBezTo>
                <a:cubicBezTo>
                  <a:pt x="2834640" y="2200084"/>
                  <a:pt x="2200084" y="2834640"/>
                  <a:pt x="1417320" y="2834640"/>
                </a:cubicBezTo>
                <a:cubicBezTo>
                  <a:pt x="634556" y="2834640"/>
                  <a:pt x="0" y="2200084"/>
                  <a:pt x="0" y="1417320"/>
                </a:cubicBezTo>
                <a:cubicBezTo>
                  <a:pt x="0" y="634556"/>
                  <a:pt x="634556" y="0"/>
                  <a:pt x="1417320" y="0"/>
                </a:cubicBezTo>
                <a:close/>
              </a:path>
            </a:pathLst>
          </a:custGeom>
        </p:spPr>
      </p:pic>
      <p:pic>
        <p:nvPicPr>
          <p:cNvPr id="1026" name="Picture 2" descr="Agilent Varian VacIon Plus 55 StarCell Ion Pump, 50 l/s pumping speed ...">
            <a:extLst>
              <a:ext uri="{FF2B5EF4-FFF2-40B4-BE49-F238E27FC236}">
                <a16:creationId xmlns:a16="http://schemas.microsoft.com/office/drawing/2014/main" id="{846B6E65-FC17-03B6-2CDF-90BD4E6114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538" r="-4" b="1603"/>
          <a:stretch>
            <a:fillRect/>
          </a:stretch>
        </p:blipFill>
        <p:spPr bwMode="auto">
          <a:xfrm>
            <a:off x="8278624" y="2"/>
            <a:ext cx="3913376" cy="3281569"/>
          </a:xfrm>
          <a:custGeom>
            <a:avLst/>
            <a:gdLst/>
            <a:ahLst/>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a:noFill/>
          <a:extLst>
            <a:ext uri="{909E8E84-426E-40DD-AFC4-6F175D3DCCD1}">
              <a14:hiddenFill xmlns:a14="http://schemas.microsoft.com/office/drawing/2010/main">
                <a:solidFill>
                  <a:srgbClr val="FFFFFF"/>
                </a:solidFill>
              </a14:hiddenFill>
            </a:ext>
          </a:extLst>
        </p:spPr>
      </p:pic>
      <p:sp>
        <p:nvSpPr>
          <p:cNvPr id="1047" name="Freeform: Shape 1046">
            <a:extLst>
              <a:ext uri="{FF2B5EF4-FFF2-40B4-BE49-F238E27FC236}">
                <a16:creationId xmlns:a16="http://schemas.microsoft.com/office/drawing/2014/main" id="{CDC29AC1-2821-4FCC-B597-88DAF39C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00930" y="4604085"/>
            <a:ext cx="4281112" cy="2253913"/>
          </a:xfrm>
          <a:custGeom>
            <a:avLst/>
            <a:gdLst>
              <a:gd name="connsiteX0" fmla="*/ 2140556 w 4281112"/>
              <a:gd name="connsiteY0" fmla="*/ 0 h 2253913"/>
              <a:gd name="connsiteX1" fmla="*/ 4281112 w 4281112"/>
              <a:gd name="connsiteY1" fmla="*/ 2140556 h 2253913"/>
              <a:gd name="connsiteX2" fmla="*/ 4275388 w 4281112"/>
              <a:gd name="connsiteY2" fmla="*/ 2253913 h 2253913"/>
              <a:gd name="connsiteX3" fmla="*/ 5724 w 4281112"/>
              <a:gd name="connsiteY3" fmla="*/ 2253913 h 2253913"/>
              <a:gd name="connsiteX4" fmla="*/ 0 w 4281112"/>
              <a:gd name="connsiteY4" fmla="*/ 2140556 h 2253913"/>
              <a:gd name="connsiteX5" fmla="*/ 2140556 w 4281112"/>
              <a:gd name="connsiteY5" fmla="*/ 0 h 2253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1112" h="2253913">
                <a:moveTo>
                  <a:pt x="2140556" y="0"/>
                </a:moveTo>
                <a:cubicBezTo>
                  <a:pt x="3322752" y="0"/>
                  <a:pt x="4281112" y="958360"/>
                  <a:pt x="4281112" y="2140556"/>
                </a:cubicBezTo>
                <a:lnTo>
                  <a:pt x="4275388" y="2253913"/>
                </a:lnTo>
                <a:lnTo>
                  <a:pt x="5724" y="2253913"/>
                </a:lnTo>
                <a:lnTo>
                  <a:pt x="0" y="2140556"/>
                </a:lnTo>
                <a:cubicBezTo>
                  <a:pt x="0" y="958360"/>
                  <a:pt x="958360" y="0"/>
                  <a:pt x="2140556"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9" name="Freeform: Shape 1048">
            <a:extLst>
              <a:ext uri="{FF2B5EF4-FFF2-40B4-BE49-F238E27FC236}">
                <a16:creationId xmlns:a16="http://schemas.microsoft.com/office/drawing/2014/main" id="{0640CCAE-325C-4DD0-BB26-38BF690F3B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0935"/>
            <a:ext cx="1732108" cy="2175118"/>
          </a:xfrm>
          <a:custGeom>
            <a:avLst/>
            <a:gdLst>
              <a:gd name="connsiteX0" fmla="*/ 644549 w 1732108"/>
              <a:gd name="connsiteY0" fmla="*/ 0 h 2175118"/>
              <a:gd name="connsiteX1" fmla="*/ 1732108 w 1732108"/>
              <a:gd name="connsiteY1" fmla="*/ 1087559 h 2175118"/>
              <a:gd name="connsiteX2" fmla="*/ 644549 w 1732108"/>
              <a:gd name="connsiteY2" fmla="*/ 2175118 h 2175118"/>
              <a:gd name="connsiteX3" fmla="*/ 36485 w 1732108"/>
              <a:gd name="connsiteY3" fmla="*/ 1989380 h 2175118"/>
              <a:gd name="connsiteX4" fmla="*/ 0 w 1732108"/>
              <a:gd name="connsiteY4" fmla="*/ 1959278 h 2175118"/>
              <a:gd name="connsiteX5" fmla="*/ 0 w 1732108"/>
              <a:gd name="connsiteY5" fmla="*/ 215841 h 2175118"/>
              <a:gd name="connsiteX6" fmla="*/ 36485 w 1732108"/>
              <a:gd name="connsiteY6" fmla="*/ 185738 h 2175118"/>
              <a:gd name="connsiteX7" fmla="*/ 644549 w 1732108"/>
              <a:gd name="connsiteY7" fmla="*/ 0 h 217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108" h="2175118">
                <a:moveTo>
                  <a:pt x="644549" y="0"/>
                </a:moveTo>
                <a:cubicBezTo>
                  <a:pt x="1245191" y="0"/>
                  <a:pt x="1732108" y="486917"/>
                  <a:pt x="1732108" y="1087559"/>
                </a:cubicBezTo>
                <a:cubicBezTo>
                  <a:pt x="1732108" y="1688201"/>
                  <a:pt x="1245191" y="2175118"/>
                  <a:pt x="644549" y="2175118"/>
                </a:cubicBezTo>
                <a:cubicBezTo>
                  <a:pt x="419308" y="2175118"/>
                  <a:pt x="210060" y="2106646"/>
                  <a:pt x="36485" y="1989380"/>
                </a:cubicBezTo>
                <a:lnTo>
                  <a:pt x="0" y="1959278"/>
                </a:lnTo>
                <a:lnTo>
                  <a:pt x="0" y="215841"/>
                </a:lnTo>
                <a:lnTo>
                  <a:pt x="36485" y="185738"/>
                </a:lnTo>
                <a:cubicBezTo>
                  <a:pt x="210060" y="68473"/>
                  <a:pt x="419308" y="0"/>
                  <a:pt x="644549"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0020521D-1218-1557-9431-97E7370DE3B7}"/>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9000" l="8429" r="99571">
                        <a14:foregroundMark x1="91857" y1="13714" x2="97000" y2="15857"/>
                        <a14:foregroundMark x1="98571" y1="41286" x2="99857" y2="42571"/>
                        <a14:foregroundMark x1="9714" y1="44714" x2="9571" y2="50143"/>
                        <a14:foregroundMark x1="28143" y1="92000" x2="39857" y2="99000"/>
                        <a14:foregroundMark x1="21429" y1="61143" x2="21429" y2="61143"/>
                        <a14:foregroundMark x1="22714" y1="61286" x2="22714" y2="61286"/>
                        <a14:foregroundMark x1="19571" y1="60286" x2="19571" y2="60286"/>
                        <a14:foregroundMark x1="18286" y1="60000" x2="18286" y2="60000"/>
                        <a14:foregroundMark x1="17429" y1="59857" x2="17429" y2="59857"/>
                        <a14:foregroundMark x1="99571" y1="15571" x2="99571" y2="15571"/>
                        <a14:foregroundMark x1="9000" y1="64857" x2="9000" y2="64857"/>
                        <a14:foregroundMark x1="8571" y1="47000" x2="8571" y2="47000"/>
                        <a14:foregroundMark x1="99571" y1="51286" x2="99571" y2="51286"/>
                        <a14:foregroundMark x1="16143" y1="59571" x2="16143" y2="59571"/>
                        <a14:foregroundMark x1="16714" y1="59714" x2="16714" y2="59714"/>
                        <a14:foregroundMark x1="16000" y1="59286" x2="16000" y2="59286"/>
                      </a14:backgroundRemoval>
                    </a14:imgEffect>
                  </a14:imgLayer>
                </a14:imgProps>
              </a:ext>
            </a:extLst>
          </a:blip>
          <a:srcRect r="15111" b="6"/>
          <a:stretch>
            <a:fillRect/>
          </a:stretch>
        </p:blipFill>
        <p:spPr>
          <a:xfrm>
            <a:off x="20" y="4414950"/>
            <a:ext cx="1568072" cy="1847088"/>
          </a:xfrm>
          <a:custGeom>
            <a:avLst/>
            <a:gdLst/>
            <a:ahLst/>
            <a:cxnLst/>
            <a:rect l="l" t="t" r="r" b="b"/>
            <a:pathLst>
              <a:path w="1568092" h="1847088">
                <a:moveTo>
                  <a:pt x="644548" y="0"/>
                </a:moveTo>
                <a:cubicBezTo>
                  <a:pt x="1154607" y="0"/>
                  <a:pt x="1568092" y="413485"/>
                  <a:pt x="1568092" y="923544"/>
                </a:cubicBezTo>
                <a:cubicBezTo>
                  <a:pt x="1568092" y="1433603"/>
                  <a:pt x="1154607" y="1847088"/>
                  <a:pt x="644548" y="1847088"/>
                </a:cubicBezTo>
                <a:cubicBezTo>
                  <a:pt x="453276" y="1847088"/>
                  <a:pt x="275584" y="1788942"/>
                  <a:pt x="128186" y="1689361"/>
                </a:cubicBezTo>
                <a:lnTo>
                  <a:pt x="0" y="1583598"/>
                </a:lnTo>
                <a:lnTo>
                  <a:pt x="0" y="263490"/>
                </a:lnTo>
                <a:lnTo>
                  <a:pt x="128186" y="157727"/>
                </a:lnTo>
                <a:cubicBezTo>
                  <a:pt x="275584" y="58147"/>
                  <a:pt x="453276" y="0"/>
                  <a:pt x="644548" y="0"/>
                </a:cubicBezTo>
                <a:close/>
              </a:path>
            </a:pathLst>
          </a:custGeom>
        </p:spPr>
      </p:pic>
      <p:pic>
        <p:nvPicPr>
          <p:cNvPr id="1034" name="Picture 10" descr="PFEIFFER VACUUM TPG 500 OPERATING INSTRUCTIONS MANUAL Pdf Download ...">
            <a:extLst>
              <a:ext uri="{FF2B5EF4-FFF2-40B4-BE49-F238E27FC236}">
                <a16:creationId xmlns:a16="http://schemas.microsoft.com/office/drawing/2014/main" id="{50C1F425-7BD2-4338-7396-191A79F368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30254" r="5" b="16879"/>
          <a:stretch>
            <a:fillRect/>
          </a:stretch>
        </p:blipFill>
        <p:spPr bwMode="auto">
          <a:xfrm>
            <a:off x="1866382" y="4769536"/>
            <a:ext cx="3950208" cy="2088462"/>
          </a:xfrm>
          <a:custGeom>
            <a:avLst/>
            <a:gdLst/>
            <a:ahLst/>
            <a:cxnLst/>
            <a:rect l="l" t="t" r="r" b="b"/>
            <a:pathLst>
              <a:path w="3950208" h="2088462">
                <a:moveTo>
                  <a:pt x="1975104" y="0"/>
                </a:moveTo>
                <a:cubicBezTo>
                  <a:pt x="3065924" y="0"/>
                  <a:pt x="3950208" y="884284"/>
                  <a:pt x="3950208" y="1975104"/>
                </a:cubicBezTo>
                <a:lnTo>
                  <a:pt x="3944484" y="2088462"/>
                </a:lnTo>
                <a:lnTo>
                  <a:pt x="5724" y="2088462"/>
                </a:lnTo>
                <a:lnTo>
                  <a:pt x="0" y="1975104"/>
                </a:lnTo>
                <a:cubicBezTo>
                  <a:pt x="0" y="884284"/>
                  <a:pt x="884284" y="0"/>
                  <a:pt x="1975104" y="0"/>
                </a:cubicBezTo>
                <a:close/>
              </a:path>
            </a:pathLst>
          </a:custGeom>
          <a:noFill/>
          <a:extLst>
            <a:ext uri="{909E8E84-426E-40DD-AFC4-6F175D3DCCD1}">
              <a14:hiddenFill xmlns:a14="http://schemas.microsoft.com/office/drawing/2010/main">
                <a:solidFill>
                  <a:srgbClr val="FFFFFF"/>
                </a:solidFill>
              </a14:hiddenFill>
            </a:ext>
          </a:extLst>
        </p:spPr>
      </p:pic>
      <p:sp>
        <p:nvSpPr>
          <p:cNvPr id="1051" name="Freeform: Shape 1050">
            <a:extLst>
              <a:ext uri="{FF2B5EF4-FFF2-40B4-BE49-F238E27FC236}">
                <a16:creationId xmlns:a16="http://schemas.microsoft.com/office/drawing/2014/main" id="{C8F10CB3-3B5E-4C7A-98CF-B87454DD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48370" y="3966828"/>
            <a:ext cx="3339958" cy="2891173"/>
          </a:xfrm>
          <a:custGeom>
            <a:avLst/>
            <a:gdLst>
              <a:gd name="connsiteX0" fmla="*/ 2002536 w 3339958"/>
              <a:gd name="connsiteY0" fmla="*/ 0 h 2891173"/>
              <a:gd name="connsiteX1" fmla="*/ 3276335 w 3339958"/>
              <a:gd name="connsiteY1" fmla="*/ 457282 h 2891173"/>
              <a:gd name="connsiteX2" fmla="*/ 3339958 w 3339958"/>
              <a:gd name="connsiteY2" fmla="*/ 515107 h 2891173"/>
              <a:gd name="connsiteX3" fmla="*/ 3339958 w 3339958"/>
              <a:gd name="connsiteY3" fmla="*/ 2891173 h 2891173"/>
              <a:gd name="connsiteX4" fmla="*/ 209954 w 3339958"/>
              <a:gd name="connsiteY4" fmla="*/ 2891173 h 2891173"/>
              <a:gd name="connsiteX5" fmla="*/ 157369 w 3339958"/>
              <a:gd name="connsiteY5" fmla="*/ 2782014 h 2891173"/>
              <a:gd name="connsiteX6" fmla="*/ 0 w 3339958"/>
              <a:gd name="connsiteY6" fmla="*/ 2002536 h 2891173"/>
              <a:gd name="connsiteX7" fmla="*/ 2002536 w 3339958"/>
              <a:gd name="connsiteY7" fmla="*/ 0 h 289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9958" h="2891173">
                <a:moveTo>
                  <a:pt x="2002536" y="0"/>
                </a:moveTo>
                <a:cubicBezTo>
                  <a:pt x="2486398" y="0"/>
                  <a:pt x="2930179" y="171609"/>
                  <a:pt x="3276335" y="457282"/>
                </a:cubicBezTo>
                <a:lnTo>
                  <a:pt x="3339958" y="515107"/>
                </a:lnTo>
                <a:lnTo>
                  <a:pt x="3339958" y="2891173"/>
                </a:lnTo>
                <a:lnTo>
                  <a:pt x="209954" y="2891173"/>
                </a:lnTo>
                <a:lnTo>
                  <a:pt x="157369" y="2782014"/>
                </a:lnTo>
                <a:cubicBezTo>
                  <a:pt x="56036" y="2542434"/>
                  <a:pt x="0" y="2279029"/>
                  <a:pt x="0" y="2002536"/>
                </a:cubicBezTo>
                <a:cubicBezTo>
                  <a:pt x="0" y="896566"/>
                  <a:pt x="896566" y="0"/>
                  <a:pt x="2002536"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32" name="Picture 8" descr="어댑터 ISO-KF / ISO-CF | INFICON">
            <a:extLst>
              <a:ext uri="{FF2B5EF4-FFF2-40B4-BE49-F238E27FC236}">
                <a16:creationId xmlns:a16="http://schemas.microsoft.com/office/drawing/2014/main" id="{44A282DB-D07D-9972-C8F3-ED0E227671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9790" r="12089" b="-3"/>
          <a:stretch>
            <a:fillRect/>
          </a:stretch>
        </p:blipFill>
        <p:spPr bwMode="auto">
          <a:xfrm>
            <a:off x="9093723" y="4250935"/>
            <a:ext cx="3178912" cy="2726454"/>
          </a:xfrm>
          <a:prstGeom prst="rect">
            <a:avLst/>
          </a:prstGeom>
          <a:extLst>
            <a:ext uri="{909E8E84-426E-40DD-AFC4-6F175D3DCCD1}">
              <a14:hiddenFill xmlns:a14="http://schemas.microsoft.com/office/drawing/2010/main">
                <a:solidFill>
                  <a:srgbClr val="FFFFFF"/>
                </a:solidFill>
              </a14:hiddenFill>
            </a:ext>
          </a:extLst>
        </p:spPr>
      </p:pic>
      <p:pic>
        <p:nvPicPr>
          <p:cNvPr id="1036" name="Picture 12" descr="HV Angle Valve - VAT Valves">
            <a:extLst>
              <a:ext uri="{FF2B5EF4-FFF2-40B4-BE49-F238E27FC236}">
                <a16:creationId xmlns:a16="http://schemas.microsoft.com/office/drawing/2014/main" id="{A37387DA-ACC5-7C29-9EA3-E3F6F3487CD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26810" r="-3" b="9891"/>
          <a:stretch>
            <a:fillRect/>
          </a:stretch>
        </p:blipFill>
        <p:spPr bwMode="auto">
          <a:xfrm>
            <a:off x="5761975" y="361702"/>
            <a:ext cx="1691640" cy="1691640"/>
          </a:xfrm>
          <a:custGeom>
            <a:avLst/>
            <a:gdLst/>
            <a:ahLst/>
            <a:cxnLst/>
            <a:rect l="l" t="t" r="r" b="b"/>
            <a:pathLst>
              <a:path w="1956816" h="1956816">
                <a:moveTo>
                  <a:pt x="978408" y="0"/>
                </a:moveTo>
                <a:cubicBezTo>
                  <a:pt x="1518768" y="0"/>
                  <a:pt x="1956816" y="438048"/>
                  <a:pt x="1956816" y="978408"/>
                </a:cubicBezTo>
                <a:cubicBezTo>
                  <a:pt x="1956816" y="1518768"/>
                  <a:pt x="1518768" y="1956816"/>
                  <a:pt x="978408" y="1956816"/>
                </a:cubicBezTo>
                <a:cubicBezTo>
                  <a:pt x="438048" y="1956816"/>
                  <a:pt x="0" y="1518768"/>
                  <a:pt x="0" y="978408"/>
                </a:cubicBezTo>
                <a:cubicBezTo>
                  <a:pt x="0" y="438048"/>
                  <a:pt x="438048" y="0"/>
                  <a:pt x="978408"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1400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62</TotalTime>
  <Words>126</Words>
  <Application>Microsoft Office PowerPoint</Application>
  <PresentationFormat>Widescreen</PresentationFormat>
  <Paragraphs>8</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Aptos</vt:lpstr>
      <vt:lpstr>Aptos Display</vt:lpstr>
      <vt:lpstr>Arial</vt:lpstr>
      <vt:lpstr>Calibri</vt:lpstr>
      <vt:lpstr>Optima</vt:lpstr>
      <vt:lpstr>Office Theme</vt:lpstr>
      <vt:lpstr>Blanket contracts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Jose Antonio Ferreira Somoza</dc:creator>
  <cp:lastModifiedBy>Jose Antonio Ferreira Somoza</cp:lastModifiedBy>
  <cp:revision>3</cp:revision>
  <dcterms:created xsi:type="dcterms:W3CDTF">2025-09-22T15:46:13Z</dcterms:created>
  <dcterms:modified xsi:type="dcterms:W3CDTF">2025-09-23T09:07:08Z</dcterms:modified>
</cp:coreProperties>
</file>