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4" r:id="rId4"/>
    <p:sldId id="260" r:id="rId5"/>
    <p:sldId id="259" r:id="rId6"/>
    <p:sldId id="262" r:id="rId7"/>
    <p:sldId id="261" r:id="rId8"/>
    <p:sldId id="265" r:id="rId9"/>
    <p:sldId id="266" r:id="rId10"/>
    <p:sldId id="267" r:id="rId11"/>
    <p:sldId id="263" r:id="rId12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78"/>
    <p:restoredTop sz="94737"/>
  </p:normalViewPr>
  <p:slideViewPr>
    <p:cSldViewPr snapToGrid="0">
      <p:cViewPr varScale="1">
        <p:scale>
          <a:sx n="90" d="100"/>
          <a:sy n="90" d="100"/>
        </p:scale>
        <p:origin x="1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5B986-C9A8-4F4E-B833-63273F598CAB}" type="datetimeFigureOut">
              <a:rPr lang="en-GB" smtClean="0"/>
              <a:t>02/09/2025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1DAA9-5E43-48B0-B076-F22D538813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61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17CB5-C37A-200D-4CC9-12E4CD095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7E668B-22BA-6360-0E1F-890DC8EF83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A3407-08AA-9617-F87C-7D26D361A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724B-D3D6-44BD-A08E-1107FB3CEA3F}" type="datetime1">
              <a:rPr lang="LID4096" smtClean="0"/>
              <a:t>09/02/2025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21959-1F5C-542E-75C5-B421C2935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36837-A7FD-4874-0DB7-3A4D573F0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563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87763-9BD2-05ED-EF3C-4A6D0EDB0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A0B49B-3D9E-98D0-DDF2-8C706704A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D929D-452A-2BE7-09EE-CBBAF771D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4B24-4035-4F78-B2B6-04FF0612EE02}" type="datetime1">
              <a:rPr lang="LID4096" smtClean="0"/>
              <a:t>09/02/2025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4C5E6-4E92-1BBD-8823-B2A6CBF60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EB6B-13FE-2491-D2FC-319811832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2774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241B3D-93A8-819E-B65B-0BFF7E0FEB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57626B-8A5B-2176-0583-C82063966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D8043-7C57-B971-D640-60201D8C2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94AB-974D-4E0B-8BB0-F934FCB8DE24}" type="datetime1">
              <a:rPr lang="LID4096" smtClean="0"/>
              <a:t>09/02/2025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95D81-69EC-4656-01F7-AED38FF8C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6A535-FA68-CDDF-95DC-4FEFD935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17748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31187-3589-AA41-E033-A7334D47D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B192F-9BF1-7C1F-30C2-408D30DE9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CF5B6-4912-9B1C-6D50-D5C50DC56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17FF-8BE6-410D-B7A9-99217D1039DF}" type="datetime1">
              <a:rPr lang="LID4096" smtClean="0"/>
              <a:t>09/02/2025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70093-8C76-FFDE-7C21-C4EBDD5F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13AB8-5CF6-E3C8-E1B9-1CCFC67CB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2875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5F8A7-551B-9917-F1A5-673784FBE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747CF-6EA4-0442-740C-0359789A3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3D98E-555A-F203-8A6A-EAFE975FA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DA2C-180A-4E9B-B816-CDB9C374201F}" type="datetime1">
              <a:rPr lang="LID4096" smtClean="0"/>
              <a:t>09/02/2025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715AA-A1DE-CC76-9E40-1B82606D3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E5029-428B-DB0D-D7D8-C0490713F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6559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67B36-7569-2227-1D72-5BAA8A271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D25A8-9277-0774-A7E7-B8A72AD5B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7C0BD-CB69-6102-761A-EB821D65C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FE420-D5FB-B302-8CCF-639164B95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3CAF-6264-49D9-A161-8EDD80248F98}" type="datetime1">
              <a:rPr lang="LID4096" smtClean="0"/>
              <a:t>09/02/2025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D7758B-F9B5-185F-C63C-537031CD2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39EA7F-2AE5-1A23-683A-80B00C693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9604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FF3B5-0387-B938-F312-A7CDA541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A8601-2CEA-993B-8EE9-52261E7BD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4ACC94-11EC-93C1-A713-C53083C7F1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2ED4AF-C61D-52BC-95E5-629DDF833C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F73E94-1D65-FE7B-490A-07A15E2AED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15FC71-8BF0-35BC-7EBF-90086C219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3A3C-2442-49DB-AC18-E969EEDA7043}" type="datetime1">
              <a:rPr lang="LID4096" smtClean="0"/>
              <a:t>09/02/2025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0E562F-AB9C-39D6-8F97-CF228BF96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367AF6-54B4-7E2E-970F-5A94A603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9289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5EC4F-AAC4-E59E-B546-73C4E3C34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35447D-8675-716A-5BBA-90D2A824E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F1E-E46A-473F-B00D-6A6B4B229F8B}" type="datetime1">
              <a:rPr lang="LID4096" smtClean="0"/>
              <a:t>09/02/2025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F101B-C5A8-6A86-4C6C-DF9F483B8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CEDB6-F028-27FF-0FD1-FC8D3495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5792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4791A3-D288-39D7-6FAB-3C1AA321D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1C03-441A-4759-A290-27BFBE3807DA}" type="datetime1">
              <a:rPr lang="LID4096" smtClean="0"/>
              <a:t>09/02/2025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0719-0A93-6CC9-44C8-875E3895A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D6954-D6EC-107E-A618-81EF0B2B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789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55963-8389-84CA-3850-750C35BF0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9F525-1027-5796-BD9C-A9A9C9A3D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7B650-BBC6-FA0E-E803-0A497AAC2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317B1-0C8C-2D6C-C96D-B6B6FE6BE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5A1-F480-439B-B674-FCD1B942FA69}" type="datetime1">
              <a:rPr lang="LID4096" smtClean="0"/>
              <a:t>09/02/2025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FB586-64D4-F40E-E4A6-DDFB090BF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CFCFC-659C-03D4-7EF7-D45A423F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50566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E5C3E-3B61-F0D9-0798-7F2DFD02B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E3DAB4-75E4-DF33-50F0-E4A5F700F5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FF440F-43F3-6BA0-FBB9-AA63FF838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17AC9A-D592-7863-C63D-E486E8C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AD03-1E43-4B6C-AC94-3CAE68CB21CB}" type="datetime1">
              <a:rPr lang="LID4096" smtClean="0"/>
              <a:t>09/02/2025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E6EE55-AA9B-C779-96AD-61CA2BD43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A15552-BE68-844B-24AA-AF45A203E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8726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B9DAEE-90A3-83FF-6CC5-ECEEEE8D7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CEDAD0-D468-A43B-6739-5F5B40C3A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0FDA7-C81B-47DA-E1DF-90554EF17D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9252CD-B7D4-47E2-90B5-970FDCB16708}" type="datetime1">
              <a:rPr lang="LID4096" smtClean="0"/>
              <a:t>09/02/2025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3D07D-F81F-A778-F50F-17481BDF8D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AE0D9-10E2-4052-61DC-6FD12EBC4B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4442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7.png"/><Relationship Id="rId3" Type="http://schemas.microsoft.com/office/2007/relationships/hdphoto" Target="../media/hdphoto1.wdp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svg"/><Relationship Id="rId10" Type="http://schemas.openxmlformats.org/officeDocument/2006/relationships/image" Target="../media/image24.sv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52124/" TargetMode="External"/><Relationship Id="rId2" Type="http://schemas.openxmlformats.org/officeDocument/2006/relationships/hyperlink" Target="https://indico.cern.ch/event/1573561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3248C-3093-2CC0-3BFB-24E8F031D8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T" dirty="0">
                <a:solidFill>
                  <a:srgbClr val="C00000"/>
                </a:solidFill>
              </a:rPr>
              <a:t>DRD 8 WP1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Introduction and Status Report</a:t>
            </a:r>
            <a:endParaRPr lang="en-IT" dirty="0">
              <a:solidFill>
                <a:srgbClr val="C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2D2E38-241C-DD0B-46EB-B074A917C8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T" dirty="0"/>
              <a:t>C. Gargiulo (CERN)</a:t>
            </a:r>
          </a:p>
          <a:p>
            <a:r>
              <a:rPr lang="en-IT" dirty="0"/>
              <a:t>F. Palla (INFN Pisa)</a:t>
            </a:r>
          </a:p>
          <a:p>
            <a:endParaRPr lang="en-IT" dirty="0"/>
          </a:p>
          <a:p>
            <a:r>
              <a:rPr lang="en-IT" dirty="0">
                <a:solidFill>
                  <a:srgbClr val="0070C0"/>
                </a:solidFill>
              </a:rPr>
              <a:t>CERN, 2 September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77833-C048-47C4-F27F-D2BDF1277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10554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58DD8-1E2F-AD9D-267B-D70124C1E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robot with a light on&#10;&#10;Description automatically generated">
            <a:extLst>
              <a:ext uri="{FF2B5EF4-FFF2-40B4-BE49-F238E27FC236}">
                <a16:creationId xmlns:a16="http://schemas.microsoft.com/office/drawing/2014/main" id="{86F9BD26-48AF-2F02-61A4-6A4F84175C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204" t="16345" r="18139"/>
          <a:stretch/>
        </p:blipFill>
        <p:spPr>
          <a:xfrm>
            <a:off x="9019343" y="3250659"/>
            <a:ext cx="2637058" cy="2520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E3BBB-0D35-0C77-63EE-97E7F4F96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39" y="1531944"/>
            <a:ext cx="11410949" cy="5280971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Helvetica" pitchFamily="2" charset="0"/>
              </a:rPr>
              <a:t>M1.2.1 &amp; M1.2.3 Mobile mesh network</a:t>
            </a:r>
          </a:p>
          <a:p>
            <a:pPr lvl="1"/>
            <a:r>
              <a:rPr lang="en-GB" sz="2000" dirty="0">
                <a:solidFill>
                  <a:srgbClr val="0432FF"/>
                </a:solidFill>
                <a:latin typeface="Helvetica" pitchFamily="2" charset="0"/>
              </a:rPr>
              <a:t>On track:</a:t>
            </a:r>
          </a:p>
          <a:p>
            <a:pPr lvl="2"/>
            <a:r>
              <a:rPr lang="en-GB" sz="1800" dirty="0">
                <a:solidFill>
                  <a:srgbClr val="0432FF"/>
                </a:solidFill>
                <a:latin typeface="Helvetica" pitchFamily="2" charset="0"/>
              </a:rPr>
              <a:t>CERN EP R&amp;D: </a:t>
            </a:r>
          </a:p>
          <a:p>
            <a:pPr lvl="3"/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Developed a mobile mesh network </a:t>
            </a:r>
          </a:p>
          <a:p>
            <a:pPr marL="1371600" lvl="3" indent="0">
              <a:buNone/>
            </a:pPr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    and tested it in a controlled environment</a:t>
            </a:r>
          </a:p>
          <a:p>
            <a:pPr lvl="3"/>
            <a:endParaRPr lang="en-GB" sz="1600" dirty="0">
              <a:solidFill>
                <a:srgbClr val="C00000"/>
              </a:solidFill>
              <a:latin typeface="Helvetica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37BB6F-8806-009D-DCAC-8C86FC489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10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AAB3CB3-6DAF-949C-68C1-FBCDC8695746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WP1.2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A44EF8C-0DF8-4C92-A519-73DE98C6C8CC}"/>
              </a:ext>
            </a:extLst>
          </p:cNvPr>
          <p:cNvGrpSpPr>
            <a:grpSpLocks noChangeAspect="1"/>
          </p:cNvGrpSpPr>
          <p:nvPr/>
        </p:nvGrpSpPr>
        <p:grpSpPr>
          <a:xfrm>
            <a:off x="447039" y="2431337"/>
            <a:ext cx="11296492" cy="4114800"/>
            <a:chOff x="-531548" y="3832407"/>
            <a:chExt cx="6204549" cy="226003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679D30D-4A62-74BF-C784-6EA5593FE10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6653" y="4448171"/>
              <a:ext cx="4501021" cy="1305981"/>
              <a:chOff x="2935510" y="3339890"/>
              <a:chExt cx="7814389" cy="2400953"/>
            </a:xfrm>
          </p:grpSpPr>
          <p:pic>
            <p:nvPicPr>
              <p:cNvPr id="18" name="Content Placeholder 10">
                <a:extLst>
                  <a:ext uri="{FF2B5EF4-FFF2-40B4-BE49-F238E27FC236}">
                    <a16:creationId xmlns:a16="http://schemas.microsoft.com/office/drawing/2014/main" id="{CFBE217F-99A9-95A2-3E51-D4BA9FBBB2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8492" t="23920" r="27106" b="18681"/>
              <a:stretch/>
            </p:blipFill>
            <p:spPr>
              <a:xfrm>
                <a:off x="7637502" y="4974745"/>
                <a:ext cx="609600" cy="457200"/>
              </a:xfrm>
              <a:prstGeom prst="rect">
                <a:avLst/>
              </a:prstGeom>
            </p:spPr>
          </p:pic>
          <p:pic>
            <p:nvPicPr>
              <p:cNvPr id="19" name="Content Placeholder 10">
                <a:extLst>
                  <a:ext uri="{FF2B5EF4-FFF2-40B4-BE49-F238E27FC236}">
                    <a16:creationId xmlns:a16="http://schemas.microsoft.com/office/drawing/2014/main" id="{035B1AD4-0E01-0501-9EE0-C7726F5230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8492" t="23920" r="27106" b="18681"/>
              <a:stretch/>
            </p:blipFill>
            <p:spPr>
              <a:xfrm>
                <a:off x="8052707" y="3339890"/>
                <a:ext cx="609600" cy="457200"/>
              </a:xfrm>
              <a:prstGeom prst="rect">
                <a:avLst/>
              </a:prstGeom>
            </p:spPr>
          </p:pic>
          <p:pic>
            <p:nvPicPr>
              <p:cNvPr id="20" name="Content Placeholder 10">
                <a:extLst>
                  <a:ext uri="{FF2B5EF4-FFF2-40B4-BE49-F238E27FC236}">
                    <a16:creationId xmlns:a16="http://schemas.microsoft.com/office/drawing/2014/main" id="{AC536768-A90D-59ED-F303-B283DA8C9E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8492" t="23920" r="27106" b="18681"/>
              <a:stretch/>
            </p:blipFill>
            <p:spPr>
              <a:xfrm>
                <a:off x="5327459" y="3913701"/>
                <a:ext cx="1097280" cy="822960"/>
              </a:xfrm>
              <a:prstGeom prst="rect">
                <a:avLst/>
              </a:prstGeom>
            </p:spPr>
          </p:pic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1334C6D-3660-F8D1-D407-982CE653B6E9}"/>
                  </a:ext>
                </a:extLst>
              </p:cNvPr>
              <p:cNvCxnSpPr>
                <a:cxnSpLocks/>
                <a:stCxn id="18" idx="0"/>
              </p:cNvCxnSpPr>
              <p:nvPr/>
            </p:nvCxnSpPr>
            <p:spPr>
              <a:xfrm flipH="1" flipV="1">
                <a:off x="6387745" y="4114676"/>
                <a:ext cx="1554558" cy="860069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F8E1A16C-13ED-1A9A-DC1B-6629F9AE2447}"/>
                  </a:ext>
                </a:extLst>
              </p:cNvPr>
              <p:cNvCxnSpPr>
                <a:cxnSpLocks/>
                <a:endCxn id="18" idx="0"/>
              </p:cNvCxnSpPr>
              <p:nvPr/>
            </p:nvCxnSpPr>
            <p:spPr>
              <a:xfrm flipH="1">
                <a:off x="7942303" y="4736661"/>
                <a:ext cx="2807596" cy="238084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7C8EE0A-D67C-2B41-8E2A-64827E70ED60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H="1" flipV="1">
                <a:off x="8357507" y="3797090"/>
                <a:ext cx="2392391" cy="934071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9581657-462A-CEF2-684E-D84DDA1331CF}"/>
                  </a:ext>
                </a:extLst>
              </p:cNvPr>
              <p:cNvCxnSpPr>
                <a:cxnSpLocks/>
                <a:stCxn id="18" idx="0"/>
                <a:endCxn id="19" idx="2"/>
              </p:cNvCxnSpPr>
              <p:nvPr/>
            </p:nvCxnSpPr>
            <p:spPr>
              <a:xfrm flipV="1">
                <a:off x="7942303" y="3797090"/>
                <a:ext cx="415204" cy="1177655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FCC9DD4E-0E9A-3645-D36F-EC1B3483CD56}"/>
                  </a:ext>
                </a:extLst>
              </p:cNvPr>
              <p:cNvCxnSpPr>
                <a:cxnSpLocks/>
                <a:stCxn id="19" idx="2"/>
              </p:cNvCxnSpPr>
              <p:nvPr/>
            </p:nvCxnSpPr>
            <p:spPr>
              <a:xfrm flipH="1">
                <a:off x="6387745" y="3797090"/>
                <a:ext cx="1969762" cy="331971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7" name="Graphic 26" descr="Network outline">
                <a:extLst>
                  <a:ext uri="{FF2B5EF4-FFF2-40B4-BE49-F238E27FC236}">
                    <a16:creationId xmlns:a16="http://schemas.microsoft.com/office/drawing/2014/main" id="{B69A9F6D-D7FB-B0D1-59DD-AD4F43F61A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3343190" y="3520370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8" name="Graphic 27" descr="Wi-Fi with solid fill">
                <a:extLst>
                  <a:ext uri="{FF2B5EF4-FFF2-40B4-BE49-F238E27FC236}">
                    <a16:creationId xmlns:a16="http://schemas.microsoft.com/office/drawing/2014/main" id="{AC8ABCB7-8C41-76C0-81E5-44D8784E81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708950" y="3937627"/>
                <a:ext cx="182880" cy="182880"/>
              </a:xfrm>
              <a:prstGeom prst="rect">
                <a:avLst/>
              </a:prstGeom>
            </p:spPr>
          </p:pic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EF6B3416-0C86-C854-C591-7205D90770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91397" y="3988836"/>
                <a:ext cx="1863895" cy="37780"/>
              </a:xfrm>
              <a:prstGeom prst="line">
                <a:avLst/>
              </a:prstGeom>
              <a:ln w="28575">
                <a:solidFill>
                  <a:srgbClr val="1313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0" name="Graphic 29" descr="Laptop with solid fill">
                <a:extLst>
                  <a:ext uri="{FF2B5EF4-FFF2-40B4-BE49-F238E27FC236}">
                    <a16:creationId xmlns:a16="http://schemas.microsoft.com/office/drawing/2014/main" id="{C8B7FF34-2794-015A-06D8-4242CA70BB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469190" y="5135921"/>
                <a:ext cx="457200" cy="457200"/>
              </a:xfrm>
              <a:prstGeom prst="rect">
                <a:avLst/>
              </a:prstGeom>
            </p:spPr>
          </p:pic>
          <p:pic>
            <p:nvPicPr>
              <p:cNvPr id="31" name="Graphic 30" descr="Construction worker male with solid fill">
                <a:extLst>
                  <a:ext uri="{FF2B5EF4-FFF2-40B4-BE49-F238E27FC236}">
                    <a16:creationId xmlns:a16="http://schemas.microsoft.com/office/drawing/2014/main" id="{0DE3698A-98E7-A165-A460-B53A83FFA8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2935510" y="5020562"/>
                <a:ext cx="720280" cy="720281"/>
              </a:xfrm>
              <a:prstGeom prst="rect">
                <a:avLst/>
              </a:prstGeom>
            </p:spPr>
          </p:pic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5B4C0C35-E1EA-DAEA-4AE8-D58042352B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6785" y="4106261"/>
                <a:ext cx="38744" cy="1140921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0CA72E7-7859-DDBF-9ECE-6F4D48A03C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396732" y="4114676"/>
                <a:ext cx="4353167" cy="621985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2" name="Picture 8" descr="Danger Confined Space Entry by Permit Only Label, SKU: LB-2767">
              <a:extLst>
                <a:ext uri="{FF2B5EF4-FFF2-40B4-BE49-F238E27FC236}">
                  <a16:creationId xmlns:a16="http://schemas.microsoft.com/office/drawing/2014/main" id="{4B0D9A48-B79B-088E-AD93-0A4C6773D1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9595" y="3859683"/>
              <a:ext cx="1129877" cy="395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0057EF8-AB98-FDDF-E025-8D89B3756559}"/>
                </a:ext>
              </a:extLst>
            </p:cNvPr>
            <p:cNvSpPr/>
            <p:nvPr/>
          </p:nvSpPr>
          <p:spPr>
            <a:xfrm>
              <a:off x="2424502" y="3832407"/>
              <a:ext cx="3248499" cy="2260036"/>
            </a:xfrm>
            <a:prstGeom prst="roundRect">
              <a:avLst>
                <a:gd name="adj" fmla="val 3491"/>
              </a:avLst>
            </a:prstGeom>
            <a:noFill/>
            <a:ln w="28575" cap="flat" cmpd="sng" algn="ctr">
              <a:solidFill>
                <a:srgbClr val="FF0000"/>
              </a:solidFill>
              <a:prstDash val="sysDash"/>
              <a:extLst>
                <a:ext uri="{C807C97D-BFC1-408E-A445-0C87EB9F89A2}">
                  <ask:lineSketchStyleProps xmlns:ask="http://schemas.microsoft.com/office/drawing/2018/sketchyshapes" sd="3297163104">
                    <a:custGeom>
                      <a:avLst/>
                      <a:gdLst>
                        <a:gd name="connsiteX0" fmla="*/ 0 w 2724622"/>
                        <a:gd name="connsiteY0" fmla="*/ 84218 h 2412419"/>
                        <a:gd name="connsiteX1" fmla="*/ 84218 w 2724622"/>
                        <a:gd name="connsiteY1" fmla="*/ 0 h 2412419"/>
                        <a:gd name="connsiteX2" fmla="*/ 697703 w 2724622"/>
                        <a:gd name="connsiteY2" fmla="*/ 0 h 2412419"/>
                        <a:gd name="connsiteX3" fmla="*/ 1260064 w 2724622"/>
                        <a:gd name="connsiteY3" fmla="*/ 0 h 2412419"/>
                        <a:gd name="connsiteX4" fmla="*/ 1873548 w 2724622"/>
                        <a:gd name="connsiteY4" fmla="*/ 0 h 2412419"/>
                        <a:gd name="connsiteX5" fmla="*/ 2640404 w 2724622"/>
                        <a:gd name="connsiteY5" fmla="*/ 0 h 2412419"/>
                        <a:gd name="connsiteX6" fmla="*/ 2724622 w 2724622"/>
                        <a:gd name="connsiteY6" fmla="*/ 84218 h 2412419"/>
                        <a:gd name="connsiteX7" fmla="*/ 2724622 w 2724622"/>
                        <a:gd name="connsiteY7" fmla="*/ 690093 h 2412419"/>
                        <a:gd name="connsiteX8" fmla="*/ 2724622 w 2724622"/>
                        <a:gd name="connsiteY8" fmla="*/ 1183770 h 2412419"/>
                        <a:gd name="connsiteX9" fmla="*/ 2724622 w 2724622"/>
                        <a:gd name="connsiteY9" fmla="*/ 1699886 h 2412419"/>
                        <a:gd name="connsiteX10" fmla="*/ 2724622 w 2724622"/>
                        <a:gd name="connsiteY10" fmla="*/ 2328201 h 2412419"/>
                        <a:gd name="connsiteX11" fmla="*/ 2640404 w 2724622"/>
                        <a:gd name="connsiteY11" fmla="*/ 2412419 h 2412419"/>
                        <a:gd name="connsiteX12" fmla="*/ 1950234 w 2724622"/>
                        <a:gd name="connsiteY12" fmla="*/ 2412419 h 2412419"/>
                        <a:gd name="connsiteX13" fmla="*/ 1387873 w 2724622"/>
                        <a:gd name="connsiteY13" fmla="*/ 2412419 h 2412419"/>
                        <a:gd name="connsiteX14" fmla="*/ 774388 w 2724622"/>
                        <a:gd name="connsiteY14" fmla="*/ 2412419 h 2412419"/>
                        <a:gd name="connsiteX15" fmla="*/ 84218 w 2724622"/>
                        <a:gd name="connsiteY15" fmla="*/ 2412419 h 2412419"/>
                        <a:gd name="connsiteX16" fmla="*/ 0 w 2724622"/>
                        <a:gd name="connsiteY16" fmla="*/ 2328201 h 2412419"/>
                        <a:gd name="connsiteX17" fmla="*/ 0 w 2724622"/>
                        <a:gd name="connsiteY17" fmla="*/ 1834525 h 2412419"/>
                        <a:gd name="connsiteX18" fmla="*/ 0 w 2724622"/>
                        <a:gd name="connsiteY18" fmla="*/ 1273529 h 2412419"/>
                        <a:gd name="connsiteX19" fmla="*/ 0 w 2724622"/>
                        <a:gd name="connsiteY19" fmla="*/ 734973 h 2412419"/>
                        <a:gd name="connsiteX20" fmla="*/ 0 w 2724622"/>
                        <a:gd name="connsiteY20" fmla="*/ 84218 h 2412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2724622" h="2412419" extrusionOk="0">
                          <a:moveTo>
                            <a:pt x="0" y="84218"/>
                          </a:moveTo>
                          <a:cubicBezTo>
                            <a:pt x="-5801" y="37549"/>
                            <a:pt x="40520" y="-6307"/>
                            <a:pt x="84218" y="0"/>
                          </a:cubicBezTo>
                          <a:cubicBezTo>
                            <a:pt x="388690" y="3582"/>
                            <a:pt x="518804" y="18214"/>
                            <a:pt x="697703" y="0"/>
                          </a:cubicBezTo>
                          <a:cubicBezTo>
                            <a:pt x="876603" y="-18214"/>
                            <a:pt x="1097485" y="13556"/>
                            <a:pt x="1260064" y="0"/>
                          </a:cubicBezTo>
                          <a:cubicBezTo>
                            <a:pt x="1422643" y="-13556"/>
                            <a:pt x="1635828" y="-5862"/>
                            <a:pt x="1873548" y="0"/>
                          </a:cubicBezTo>
                          <a:cubicBezTo>
                            <a:pt x="2111268" y="5862"/>
                            <a:pt x="2375638" y="7010"/>
                            <a:pt x="2640404" y="0"/>
                          </a:cubicBezTo>
                          <a:cubicBezTo>
                            <a:pt x="2679282" y="-1777"/>
                            <a:pt x="2723503" y="41530"/>
                            <a:pt x="2724622" y="84218"/>
                          </a:cubicBezTo>
                          <a:cubicBezTo>
                            <a:pt x="2744837" y="216446"/>
                            <a:pt x="2696135" y="556469"/>
                            <a:pt x="2724622" y="690093"/>
                          </a:cubicBezTo>
                          <a:cubicBezTo>
                            <a:pt x="2753109" y="823718"/>
                            <a:pt x="2726443" y="981497"/>
                            <a:pt x="2724622" y="1183770"/>
                          </a:cubicBezTo>
                          <a:cubicBezTo>
                            <a:pt x="2722801" y="1386043"/>
                            <a:pt x="2737694" y="1494488"/>
                            <a:pt x="2724622" y="1699886"/>
                          </a:cubicBezTo>
                          <a:cubicBezTo>
                            <a:pt x="2711550" y="1905284"/>
                            <a:pt x="2716070" y="2014555"/>
                            <a:pt x="2724622" y="2328201"/>
                          </a:cubicBezTo>
                          <a:cubicBezTo>
                            <a:pt x="2724391" y="2373159"/>
                            <a:pt x="2685851" y="2411365"/>
                            <a:pt x="2640404" y="2412419"/>
                          </a:cubicBezTo>
                          <a:cubicBezTo>
                            <a:pt x="2321783" y="2426550"/>
                            <a:pt x="2221424" y="2442568"/>
                            <a:pt x="1950234" y="2412419"/>
                          </a:cubicBezTo>
                          <a:cubicBezTo>
                            <a:pt x="1679044" y="2382271"/>
                            <a:pt x="1581199" y="2405181"/>
                            <a:pt x="1387873" y="2412419"/>
                          </a:cubicBezTo>
                          <a:cubicBezTo>
                            <a:pt x="1194547" y="2419657"/>
                            <a:pt x="1008308" y="2438529"/>
                            <a:pt x="774388" y="2412419"/>
                          </a:cubicBezTo>
                          <a:cubicBezTo>
                            <a:pt x="540469" y="2386309"/>
                            <a:pt x="326045" y="2393735"/>
                            <a:pt x="84218" y="2412419"/>
                          </a:cubicBezTo>
                          <a:cubicBezTo>
                            <a:pt x="45701" y="2413255"/>
                            <a:pt x="2740" y="2380231"/>
                            <a:pt x="0" y="2328201"/>
                          </a:cubicBezTo>
                          <a:cubicBezTo>
                            <a:pt x="9334" y="2095575"/>
                            <a:pt x="14300" y="1948175"/>
                            <a:pt x="0" y="1834525"/>
                          </a:cubicBezTo>
                          <a:cubicBezTo>
                            <a:pt x="-14300" y="1720875"/>
                            <a:pt x="-10238" y="1390695"/>
                            <a:pt x="0" y="1273529"/>
                          </a:cubicBezTo>
                          <a:cubicBezTo>
                            <a:pt x="10238" y="1156363"/>
                            <a:pt x="-6469" y="1000086"/>
                            <a:pt x="0" y="734973"/>
                          </a:cubicBezTo>
                          <a:cubicBezTo>
                            <a:pt x="6469" y="469860"/>
                            <a:pt x="18540" y="231661"/>
                            <a:pt x="0" y="8421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ACF0BBA-1A5F-4C44-5F4F-38F9D1548A4D}"/>
                </a:ext>
              </a:extLst>
            </p:cNvPr>
            <p:cNvSpPr txBox="1"/>
            <p:nvPr/>
          </p:nvSpPr>
          <p:spPr>
            <a:xfrm>
              <a:off x="462431" y="4260230"/>
              <a:ext cx="676583" cy="35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CERN Network</a:t>
              </a:r>
              <a:endParaRPr kumimoji="0" lang="en-GB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632694-4606-A3B5-0924-D77F918D4832}"/>
                </a:ext>
              </a:extLst>
            </p:cNvPr>
            <p:cNvSpPr txBox="1"/>
            <p:nvPr/>
          </p:nvSpPr>
          <p:spPr>
            <a:xfrm>
              <a:off x="-531548" y="5337438"/>
              <a:ext cx="879353" cy="35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Remote Control Station</a:t>
              </a:r>
              <a:endParaRPr kumimoji="0" lang="en-GB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6" name="CasellaDiTesto 3">
              <a:extLst>
                <a:ext uri="{FF2B5EF4-FFF2-40B4-BE49-F238E27FC236}">
                  <a16:creationId xmlns:a16="http://schemas.microsoft.com/office/drawing/2014/main" id="{FF2EAF20-2143-10BD-9415-657B1D2B3210}"/>
                </a:ext>
              </a:extLst>
            </p:cNvPr>
            <p:cNvSpPr txBox="1"/>
            <p:nvPr/>
          </p:nvSpPr>
          <p:spPr>
            <a:xfrm>
              <a:off x="3602090" y="5637798"/>
              <a:ext cx="1081127" cy="392760"/>
            </a:xfrm>
            <a:prstGeom prst="round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CERN Network </a:t>
              </a:r>
              <a:r>
                <a:rPr lang="en-GB" b="1" i="1" ker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r>
                <a:rPr kumimoji="0" lang="en-GB" b="1" i="1" u="none" strike="noStrike" kern="0" cap="none" spc="0" normalizeH="0" baseline="0" noProof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ot</a:t>
              </a:r>
              <a:r>
                <a:rPr kumimoji="0" lang="en-GB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Available</a:t>
              </a:r>
            </a:p>
          </p:txBody>
        </p:sp>
        <p:pic>
          <p:nvPicPr>
            <p:cNvPr id="17" name="Graphic 16" descr="Warning outline">
              <a:extLst>
                <a:ext uri="{FF2B5EF4-FFF2-40B4-BE49-F238E27FC236}">
                  <a16:creationId xmlns:a16="http://schemas.microsoft.com/office/drawing/2014/main" id="{E68E44BD-82B7-A07B-C9E1-86F358C0A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230995" y="5635243"/>
              <a:ext cx="457200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6498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7C5CB-2583-FD4C-EFB5-EBCFFCFD3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7E1EE-2278-F783-C04C-FC72B12DE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DRD8 Collaboration meeting </a:t>
            </a:r>
          </a:p>
          <a:p>
            <a:pPr lvl="1"/>
            <a:r>
              <a:rPr lang="en-IT" dirty="0"/>
              <a:t>October 14 2025 at CERN </a:t>
            </a:r>
          </a:p>
          <a:p>
            <a:pPr lvl="1"/>
            <a:r>
              <a:rPr lang="en-GB" dirty="0">
                <a:hlinkClick r:id="rId2"/>
              </a:rPr>
              <a:t>https://indico.cern.ch/event/1573561/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DRDC Jamboree </a:t>
            </a:r>
          </a:p>
          <a:p>
            <a:pPr lvl="1"/>
            <a:r>
              <a:rPr lang="en-GB" dirty="0"/>
              <a:t>October 29 2025 at CERN</a:t>
            </a:r>
          </a:p>
          <a:p>
            <a:pPr lvl="1"/>
            <a:r>
              <a:rPr lang="en-GB" dirty="0">
                <a:hlinkClick r:id="rId3"/>
              </a:rPr>
              <a:t>https://indico.cern.ch/event/1552124/</a:t>
            </a:r>
            <a:endParaRPr lang="en-GB" dirty="0"/>
          </a:p>
          <a:p>
            <a:pPr lvl="1"/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FF2322-58AD-E716-4345-DA7C95E2E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11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02293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DAACC-8D47-6E89-7B5B-F9F89F7B3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40" y="1531944"/>
            <a:ext cx="11297920" cy="5280971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effectLst/>
                <a:latin typeface="Helvetica" pitchFamily="2" charset="0"/>
              </a:rPr>
              <a:t>The Vertex Region of Future Particle Physics Experiments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dirty="0">
                <a:effectLst/>
                <a:latin typeface="Helvetica" pitchFamily="2" charset="0"/>
              </a:rPr>
              <a:t>Development of the next generation mechanics for advanced vertex layouts, including</a:t>
            </a:r>
          </a:p>
          <a:p>
            <a:pPr marL="457200" lvl="1" indent="0">
              <a:buNone/>
            </a:pPr>
            <a:r>
              <a:rPr lang="en-GB" dirty="0">
                <a:effectLst/>
                <a:latin typeface="Helvetica" pitchFamily="2" charset="0"/>
              </a:rPr>
              <a:t> </a:t>
            </a:r>
          </a:p>
          <a:p>
            <a:pPr lvl="2"/>
            <a:r>
              <a:rPr lang="en-GB" dirty="0">
                <a:latin typeface="Helvetica" pitchFamily="2" charset="0"/>
              </a:rPr>
              <a:t>Curved and tilted silicon sensors</a:t>
            </a:r>
          </a:p>
          <a:p>
            <a:pPr lvl="2"/>
            <a:r>
              <a:rPr lang="en-GB" dirty="0">
                <a:latin typeface="Helvetica" pitchFamily="2" charset="0"/>
              </a:rPr>
              <a:t>Low radii vertex and retractable detectors</a:t>
            </a:r>
          </a:p>
          <a:p>
            <a:pPr lvl="2"/>
            <a:r>
              <a:rPr lang="en-GB" dirty="0">
                <a:latin typeface="Helvetica" pitchFamily="2" charset="0"/>
              </a:rPr>
              <a:t>Ultra-light, high-vacuum leak tight beam pipes and vessels</a:t>
            </a:r>
          </a:p>
          <a:p>
            <a:pPr lvl="2"/>
            <a:r>
              <a:rPr lang="en-GB" dirty="0">
                <a:latin typeface="Helvetica" pitchFamily="2" charset="0"/>
              </a:rPr>
              <a:t>Low mass hardware alignment systems for future vertex detectors</a:t>
            </a:r>
          </a:p>
          <a:p>
            <a:pPr lvl="2"/>
            <a:r>
              <a:rPr lang="en-GB" dirty="0">
                <a:latin typeface="Helvetica" pitchFamily="2" charset="0"/>
              </a:rPr>
              <a:t>Machine Detector Interface and impact on Detector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>
                <a:solidFill>
                  <a:srgbClr val="FF0000"/>
                </a:solidFill>
                <a:effectLst/>
                <a:latin typeface="Helvetica" pitchFamily="2" charset="0"/>
              </a:rPr>
              <a:t>Robots in the HEP Experimental Caverns</a:t>
            </a:r>
          </a:p>
          <a:p>
            <a:pPr marL="514350" indent="-514350">
              <a:buFont typeface="+mj-lt"/>
              <a:buAutoNum type="arabicPeriod" startAt="2"/>
            </a:pPr>
            <a:endParaRPr lang="en-GB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dirty="0">
                <a:effectLst/>
                <a:latin typeface="Helvetica" pitchFamily="2" charset="0"/>
              </a:rPr>
              <a:t>Development of robotic systems for inspection, monitoring, and first intervention </a:t>
            </a:r>
            <a:r>
              <a:rPr lang="en-GB" dirty="0">
                <a:latin typeface="Helvetica" pitchFamily="2" charset="0"/>
              </a:rPr>
              <a:t>in future high energy physics experiments </a:t>
            </a:r>
            <a:r>
              <a:rPr lang="en-GB" dirty="0">
                <a:effectLst/>
                <a:latin typeface="Helvetica" pitchFamily="2" charset="0"/>
              </a:rPr>
              <a:t>even during the operation of beams</a:t>
            </a:r>
          </a:p>
          <a:p>
            <a:pPr lvl="1"/>
            <a:endParaRPr lang="en-GB" dirty="0">
              <a:effectLst/>
              <a:latin typeface="Helvetica" pitchFamily="2" charset="0"/>
            </a:endParaRPr>
          </a:p>
          <a:p>
            <a:pPr lvl="2"/>
            <a:r>
              <a:rPr lang="en-GB" dirty="0">
                <a:latin typeface="Helvetica" pitchFamily="2" charset="0"/>
              </a:rPr>
              <a:t>Legged ground robotic platform </a:t>
            </a:r>
          </a:p>
          <a:p>
            <a:pPr lvl="2"/>
            <a:r>
              <a:rPr lang="en-GB" dirty="0">
                <a:latin typeface="Helvetica" pitchFamily="2" charset="0"/>
              </a:rPr>
              <a:t>Aerial robotic platform </a:t>
            </a:r>
          </a:p>
          <a:p>
            <a:pPr lvl="2"/>
            <a:r>
              <a:rPr lang="en-GB" dirty="0">
                <a:latin typeface="Helvetica" pitchFamily="2" charset="0"/>
              </a:rPr>
              <a:t>Mini-robots swarm and mobile mesh network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9BBA4-0F0C-FCBB-9D2C-83FAAB858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2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FC3113-96D8-1DBD-962C-8BDBFD8660AF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 projects</a:t>
            </a:r>
          </a:p>
        </p:txBody>
      </p:sp>
    </p:spTree>
    <p:extLst>
      <p:ext uri="{BB962C8B-B14F-4D97-AF65-F5344CB8AC3E}">
        <p14:creationId xmlns:p14="http://schemas.microsoft.com/office/powerpoint/2010/main" val="1849838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263D8-284F-72C3-1C9D-FB9B1EE57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Will study the mechanics for a large gaseous central tracker. </a:t>
            </a:r>
          </a:p>
          <a:p>
            <a:r>
              <a:rPr lang="en-GB" dirty="0"/>
              <a:t>It will simulate, design and build a prototype of a stereo drift chamber with unprecedented dimensions. </a:t>
            </a:r>
          </a:p>
          <a:p>
            <a:pPr lvl="1"/>
            <a:r>
              <a:rPr lang="en-GB" dirty="0"/>
              <a:t>Study the carbon fibre based mechanical structure as well as the tension recovery system for the wires. </a:t>
            </a:r>
          </a:p>
          <a:p>
            <a:pPr lvl="1"/>
            <a:r>
              <a:rPr lang="en-GB" dirty="0"/>
              <a:t>Careful selection of the wires with the help of a company for coating as light available wires are either electrically resistive, or prone to corrosion.</a:t>
            </a:r>
          </a:p>
          <a:p>
            <a:pPr lvl="1"/>
            <a:endParaRPr lang="en-GB" dirty="0"/>
          </a:p>
          <a:p>
            <a:pPr lvl="1"/>
            <a:r>
              <a:rPr lang="en-GB" b="1" dirty="0"/>
              <a:t>Current interested institutes</a:t>
            </a:r>
          </a:p>
          <a:p>
            <a:pPr lvl="2"/>
            <a:r>
              <a:rPr lang="en-GB" dirty="0">
                <a:solidFill>
                  <a:srgbClr val="C00000"/>
                </a:solidFill>
              </a:rPr>
              <a:t>JCLAB Orsay (France) </a:t>
            </a:r>
          </a:p>
          <a:p>
            <a:pPr lvl="2"/>
            <a:r>
              <a:rPr lang="en-GB" dirty="0">
                <a:solidFill>
                  <a:srgbClr val="C00000"/>
                </a:solidFill>
              </a:rPr>
              <a:t>INFN Bari and Lecce (Italy)</a:t>
            </a:r>
          </a:p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E6509F-E915-E2DC-6174-3CF77C003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3</a:t>
            </a:fld>
            <a:endParaRPr lang="en-IT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B1DE610-0C2D-1FF5-A31C-8EBC576E27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–WP1.3 (new!)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926F60-1D33-2B1D-2B03-ED9A0BF1F1A5}"/>
              </a:ext>
            </a:extLst>
          </p:cNvPr>
          <p:cNvSpPr txBox="1"/>
          <p:nvPr/>
        </p:nvSpPr>
        <p:spPr>
          <a:xfrm>
            <a:off x="6921305" y="5500467"/>
            <a:ext cx="2105898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We will hear today </a:t>
            </a:r>
          </a:p>
        </p:txBody>
      </p:sp>
    </p:spTree>
    <p:extLst>
      <p:ext uri="{BB962C8B-B14F-4D97-AF65-F5344CB8AC3E}">
        <p14:creationId xmlns:p14="http://schemas.microsoft.com/office/powerpoint/2010/main" val="3186654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B6B23AE-8E7F-AC65-22E8-A2327B818CDB}"/>
              </a:ext>
            </a:extLst>
          </p:cNvPr>
          <p:cNvSpPr txBox="1">
            <a:spLocks/>
          </p:cNvSpPr>
          <p:nvPr/>
        </p:nvSpPr>
        <p:spPr>
          <a:xfrm>
            <a:off x="1198181" y="560881"/>
            <a:ext cx="9795638" cy="111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51EC6B-6E32-1F6D-BD9B-8B3EE736E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558" y="4227539"/>
            <a:ext cx="5828261" cy="24187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B0CE32-1517-54BC-E693-7B27121FD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39" y="1771926"/>
            <a:ext cx="5828261" cy="224387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41665-D0A1-1188-1AB4-1D512FC0E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7485950-529D-F246-82D4-A14895D89F1E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B167F18-D74A-EAEF-DE29-DCDD4FA6BB8D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Deliverables and milestones</a:t>
            </a:r>
          </a:p>
        </p:txBody>
      </p:sp>
    </p:spTree>
    <p:extLst>
      <p:ext uri="{BB962C8B-B14F-4D97-AF65-F5344CB8AC3E}">
        <p14:creationId xmlns:p14="http://schemas.microsoft.com/office/powerpoint/2010/main" val="681006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E68B7-47A2-958F-B82C-4B818AF42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7A862-585E-CAA2-492C-62B698460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39" y="1531944"/>
            <a:ext cx="5875167" cy="5280971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Helvetica" pitchFamily="2" charset="0"/>
              </a:rPr>
              <a:t>D1.1.1 Ultra-thin beam pipes</a:t>
            </a:r>
          </a:p>
          <a:p>
            <a:pPr lvl="1"/>
            <a:r>
              <a:rPr lang="en-GB" dirty="0">
                <a:solidFill>
                  <a:srgbClr val="0432FF"/>
                </a:solidFill>
                <a:latin typeface="Helvetica" pitchFamily="2" charset="0"/>
              </a:rPr>
              <a:t>On track</a:t>
            </a:r>
          </a:p>
          <a:p>
            <a:pPr lvl="2"/>
            <a:r>
              <a:rPr lang="en-GB" dirty="0">
                <a:solidFill>
                  <a:srgbClr val="0432FF"/>
                </a:solidFill>
                <a:latin typeface="Helvetica" pitchFamily="2" charset="0"/>
              </a:rPr>
              <a:t>IHEP: </a:t>
            </a:r>
            <a:r>
              <a:rPr lang="en-GB" dirty="0" err="1">
                <a:solidFill>
                  <a:srgbClr val="0432FF"/>
                </a:solidFill>
                <a:latin typeface="Helvetica" pitchFamily="2" charset="0"/>
              </a:rPr>
              <a:t>CepC</a:t>
            </a:r>
            <a:endParaRPr lang="en-GB" dirty="0">
              <a:solidFill>
                <a:srgbClr val="0432FF"/>
              </a:solidFill>
              <a:latin typeface="Helvetica" pitchFamily="2" charset="0"/>
            </a:endParaRPr>
          </a:p>
          <a:p>
            <a:pPr lvl="3"/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Design study done</a:t>
            </a:r>
          </a:p>
          <a:p>
            <a:pPr lvl="3"/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To be fabricated</a:t>
            </a:r>
          </a:p>
          <a:p>
            <a:pPr lvl="2"/>
            <a:r>
              <a:rPr lang="en-GB" dirty="0">
                <a:solidFill>
                  <a:srgbClr val="0432FF"/>
                </a:solidFill>
                <a:latin typeface="Helvetica" pitchFamily="2" charset="0"/>
              </a:rPr>
              <a:t>LNF: FCC-ee </a:t>
            </a:r>
          </a:p>
          <a:p>
            <a:pPr lvl="3"/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Design study done</a:t>
            </a:r>
          </a:p>
          <a:p>
            <a:pPr lvl="3"/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Prototypes delivered and under test (in aluminium)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432FF"/>
                </a:solidFill>
                <a:latin typeface="Helvetica" pitchFamily="2" charset="0"/>
              </a:rPr>
              <a:t>Big differences </a:t>
            </a:r>
          </a:p>
          <a:p>
            <a:pPr lvl="1"/>
            <a:endParaRPr lang="en-GB" dirty="0">
              <a:solidFill>
                <a:srgbClr val="0432FF"/>
              </a:solidFill>
              <a:latin typeface="Helvetica" pitchFamily="2" charset="0"/>
            </a:endParaRPr>
          </a:p>
          <a:p>
            <a:pPr lvl="1"/>
            <a:endParaRPr lang="en-GB" dirty="0">
              <a:solidFill>
                <a:srgbClr val="0432FF"/>
              </a:solidFill>
              <a:latin typeface="Helvetica" pitchFamily="2" charset="0"/>
            </a:endParaRPr>
          </a:p>
          <a:p>
            <a:pPr lvl="1"/>
            <a:r>
              <a:rPr lang="en-GB" dirty="0">
                <a:solidFill>
                  <a:srgbClr val="0432FF"/>
                </a:solidFill>
                <a:latin typeface="Helvetica" pitchFamily="2" charset="0"/>
              </a:rPr>
              <a:t>Started</a:t>
            </a:r>
          </a:p>
          <a:p>
            <a:pPr lvl="2"/>
            <a:r>
              <a:rPr lang="en-GB" dirty="0">
                <a:solidFill>
                  <a:srgbClr val="0432FF"/>
                </a:solidFill>
                <a:latin typeface="Helvetica" pitchFamily="2" charset="0"/>
              </a:rPr>
              <a:t>CERN: Carbon fibre based for FCC-ee</a:t>
            </a:r>
            <a:endParaRPr lang="en-GB" dirty="0">
              <a:solidFill>
                <a:srgbClr val="FF0000"/>
              </a:solidFill>
              <a:latin typeface="Helvetica" pitchFamily="2" charset="0"/>
            </a:endParaRPr>
          </a:p>
          <a:p>
            <a:pPr lvl="1"/>
            <a:endParaRPr lang="en-GB" sz="2000" dirty="0">
              <a:solidFill>
                <a:srgbClr val="FF0000"/>
              </a:solidFill>
              <a:latin typeface="Helvetica" pitchFamily="2" charset="0"/>
            </a:endParaRPr>
          </a:p>
          <a:p>
            <a:pPr lvl="1"/>
            <a:endParaRPr lang="en-GB" sz="2000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2E1964-E548-26B3-0745-073B0BB01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5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D3903F-5DC3-C4B4-7787-05C6DCCCDE0F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WP1.1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5D5273-CD30-600D-A4B6-9A51303E51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643" b="17694"/>
          <a:stretch>
            <a:fillRect/>
          </a:stretch>
        </p:blipFill>
        <p:spPr>
          <a:xfrm rot="10800000">
            <a:off x="5090544" y="1498599"/>
            <a:ext cx="3056758" cy="14824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A5F756-EBED-5B80-1B04-00D61C5A2FF3}"/>
              </a:ext>
            </a:extLst>
          </p:cNvPr>
          <p:cNvSpPr txBox="1"/>
          <p:nvPr/>
        </p:nvSpPr>
        <p:spPr>
          <a:xfrm>
            <a:off x="6322207" y="1742837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b="1" dirty="0">
                <a:solidFill>
                  <a:srgbClr val="FFFF00"/>
                </a:solidFill>
              </a:rPr>
              <a:t>LNF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AA1A0E-77E4-E699-D443-E1C9770B7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5351" y="5236212"/>
            <a:ext cx="4641183" cy="9515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63CBF1-FFC2-D8F7-887A-3BD5FC290A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1909" y="1912266"/>
            <a:ext cx="3886200" cy="4610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85F8E6A-FD41-00E5-D850-5E10936254BC}"/>
              </a:ext>
            </a:extLst>
          </p:cNvPr>
          <p:cNvSpPr txBox="1"/>
          <p:nvPr/>
        </p:nvSpPr>
        <p:spPr>
          <a:xfrm>
            <a:off x="9892571" y="1484840"/>
            <a:ext cx="750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000" b="1" dirty="0">
                <a:solidFill>
                  <a:srgbClr val="0432FF"/>
                </a:solidFill>
              </a:rPr>
              <a:t>IHEP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01F7F53-0037-B4FF-CB19-9565D190C6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691401"/>
              </p:ext>
            </p:extLst>
          </p:nvPr>
        </p:nvGraphicFramePr>
        <p:xfrm>
          <a:off x="6532099" y="3129186"/>
          <a:ext cx="54660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9655">
                  <a:extLst>
                    <a:ext uri="{9D8B030D-6E8A-4147-A177-3AD203B41FA5}">
                      <a16:colId xmlns:a16="http://schemas.microsoft.com/office/drawing/2014/main" val="3439694080"/>
                    </a:ext>
                  </a:extLst>
                </a:gridCol>
                <a:gridCol w="1055077">
                  <a:extLst>
                    <a:ext uri="{9D8B030D-6E8A-4147-A177-3AD203B41FA5}">
                      <a16:colId xmlns:a16="http://schemas.microsoft.com/office/drawing/2014/main" val="2552708501"/>
                    </a:ext>
                  </a:extLst>
                </a:gridCol>
                <a:gridCol w="1111348">
                  <a:extLst>
                    <a:ext uri="{9D8B030D-6E8A-4147-A177-3AD203B41FA5}">
                      <a16:colId xmlns:a16="http://schemas.microsoft.com/office/drawing/2014/main" val="1753892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CepC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T" dirty="0"/>
                        <a:t>FCC-ee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6316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</a:t>
                      </a:r>
                      <a:r>
                        <a:rPr lang="en-IT" dirty="0"/>
                        <a:t>nner layer 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0.35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313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dirty="0"/>
                        <a:t>Outer layer 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0.35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674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dirty="0"/>
                        <a:t>Gap 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0.2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108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T" dirty="0"/>
                        <a:t>Inner gold coating shield (µm)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639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278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96767-1D86-0B71-0DBE-AC34D9AEA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73583B-647E-613A-BFC2-549AD9E6C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40" y="1531944"/>
            <a:ext cx="11297920" cy="5280971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Helvetica" pitchFamily="2" charset="0"/>
              </a:rPr>
              <a:t>M1.1.1 &amp; M1.1.2 Vertex detectors (curved and tilted detector mechanics)</a:t>
            </a:r>
          </a:p>
          <a:p>
            <a:pPr lvl="1"/>
            <a:r>
              <a:rPr lang="en-GB" dirty="0">
                <a:solidFill>
                  <a:srgbClr val="0432FF"/>
                </a:solidFill>
                <a:latin typeface="Helvetica" pitchFamily="2" charset="0"/>
              </a:rPr>
              <a:t>On track:</a:t>
            </a:r>
          </a:p>
          <a:p>
            <a:pPr lvl="2"/>
            <a:r>
              <a:rPr lang="en-GB" dirty="0">
                <a:solidFill>
                  <a:srgbClr val="0432FF"/>
                </a:solidFill>
                <a:latin typeface="Helvetica" pitchFamily="2" charset="0"/>
              </a:rPr>
              <a:t>CERN: Retractable and curved detectors mechanics</a:t>
            </a:r>
          </a:p>
          <a:p>
            <a:pPr lvl="3"/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Retractable mechanic prototype in hand</a:t>
            </a:r>
          </a:p>
          <a:p>
            <a:pPr lvl="3"/>
            <a:endParaRPr lang="en-GB" dirty="0">
              <a:solidFill>
                <a:srgbClr val="0432FF"/>
              </a:solidFill>
              <a:latin typeface="Helvetica" pitchFamily="2" charset="0"/>
            </a:endParaRPr>
          </a:p>
          <a:p>
            <a:pPr lvl="2"/>
            <a:r>
              <a:rPr lang="en-GB" dirty="0">
                <a:solidFill>
                  <a:srgbClr val="0432FF"/>
                </a:solidFill>
                <a:latin typeface="Helvetica" pitchFamily="2" charset="0"/>
              </a:rPr>
              <a:t>Pisa: air cooled reinforced stave </a:t>
            </a:r>
          </a:p>
          <a:p>
            <a:pPr lvl="3"/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Module mechanics designed and few prototypes done</a:t>
            </a:r>
          </a:p>
          <a:p>
            <a:pPr lvl="3"/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Air cooling setup up and running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90B45-07A0-8A4A-8802-36DC84CA1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6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54F406-8CE9-B2C7-49F8-D24D8CE60C6E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>
                <a:solidFill>
                  <a:schemeClr val="bg1">
                    <a:lumMod val="95000"/>
                  </a:schemeClr>
                </a:solidFill>
              </a:rPr>
              <a:t>DRD8 – WP1.1</a:t>
            </a:r>
            <a:endParaRPr lang="en-GB" sz="60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2" name="Immagine 4" descr="Immagine che contiene barca, nave, navigazione&#10;&#10;Il contenuto generato dall'IA potrebbe non essere corretto.">
            <a:extLst>
              <a:ext uri="{FF2B5EF4-FFF2-40B4-BE49-F238E27FC236}">
                <a16:creationId xmlns:a16="http://schemas.microsoft.com/office/drawing/2014/main" id="{55D8D2F1-0C9F-C005-BAFC-9566C3E4A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" b="33020"/>
          <a:stretch>
            <a:fillRect/>
          </a:stretch>
        </p:blipFill>
        <p:spPr>
          <a:xfrm>
            <a:off x="7188591" y="4545977"/>
            <a:ext cx="4556369" cy="21291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45159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9AEC9-FD6A-49E7-0E66-A0BE06CAC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-up of a machine&#10;&#10;AI-generated content may be incorrect.">
            <a:extLst>
              <a:ext uri="{FF2B5EF4-FFF2-40B4-BE49-F238E27FC236}">
                <a16:creationId xmlns:a16="http://schemas.microsoft.com/office/drawing/2014/main" id="{09D60D39-A17E-F049-510B-E9B3D72B1B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500" y="4491187"/>
            <a:ext cx="4420029" cy="238893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BB141-8431-4416-F052-40738D408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40" y="1531945"/>
            <a:ext cx="5905807" cy="3630898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>
                <a:solidFill>
                  <a:srgbClr val="FF0000"/>
                </a:solidFill>
                <a:latin typeface="Helvetica" pitchFamily="2" charset="0"/>
              </a:rPr>
              <a:t>D1.1.2 Mock up and integration</a:t>
            </a:r>
          </a:p>
          <a:p>
            <a:pPr lvl="1"/>
            <a:r>
              <a:rPr lang="en-GB" sz="3400" dirty="0">
                <a:solidFill>
                  <a:srgbClr val="0432FF"/>
                </a:solidFill>
                <a:latin typeface="Helvetica" pitchFamily="2" charset="0"/>
              </a:rPr>
              <a:t>On track</a:t>
            </a:r>
          </a:p>
          <a:p>
            <a:pPr lvl="2"/>
            <a:r>
              <a:rPr lang="en-GB" sz="2600" dirty="0">
                <a:solidFill>
                  <a:srgbClr val="0432FF"/>
                </a:solidFill>
                <a:latin typeface="Helvetica" pitchFamily="2" charset="0"/>
              </a:rPr>
              <a:t>CERN: ALICE ITS3</a:t>
            </a:r>
          </a:p>
          <a:p>
            <a:pPr lvl="3"/>
            <a:r>
              <a:rPr lang="en-GB" sz="2400" dirty="0">
                <a:solidFill>
                  <a:srgbClr val="C00000"/>
                </a:solidFill>
                <a:latin typeface="Helvetica" pitchFamily="2" charset="0"/>
              </a:rPr>
              <a:t>Mechanics </a:t>
            </a:r>
            <a:r>
              <a:rPr lang="en-GB" sz="2400" dirty="0">
                <a:solidFill>
                  <a:srgbClr val="C00000"/>
                </a:solidFill>
              </a:rPr>
              <a:t>FPC for power/signals &amp; wire bonds and dummy modules</a:t>
            </a:r>
            <a:endParaRPr lang="en-GB" sz="2400" dirty="0">
              <a:solidFill>
                <a:srgbClr val="0432FF"/>
              </a:solidFill>
              <a:latin typeface="Helvetica" pitchFamily="2" charset="0"/>
            </a:endParaRPr>
          </a:p>
          <a:p>
            <a:pPr lvl="2"/>
            <a:r>
              <a:rPr lang="en-GB" sz="2600" dirty="0">
                <a:solidFill>
                  <a:srgbClr val="0432FF"/>
                </a:solidFill>
                <a:latin typeface="Helvetica" pitchFamily="2" charset="0"/>
              </a:rPr>
              <a:t>IHEP: </a:t>
            </a:r>
            <a:r>
              <a:rPr lang="en-GB" sz="2600" dirty="0" err="1">
                <a:solidFill>
                  <a:srgbClr val="0432FF"/>
                </a:solidFill>
                <a:latin typeface="Helvetica" pitchFamily="2" charset="0"/>
              </a:rPr>
              <a:t>CepC</a:t>
            </a:r>
            <a:endParaRPr lang="en-GB" sz="2600" dirty="0">
              <a:solidFill>
                <a:srgbClr val="0432FF"/>
              </a:solidFill>
              <a:latin typeface="Helvetica" pitchFamily="2" charset="0"/>
            </a:endParaRPr>
          </a:p>
          <a:p>
            <a:pPr lvl="3"/>
            <a:r>
              <a:rPr lang="en-GB" sz="2300" dirty="0">
                <a:solidFill>
                  <a:srgbClr val="C00000"/>
                </a:solidFill>
                <a:latin typeface="Helvetica" pitchFamily="2" charset="0"/>
              </a:rPr>
              <a:t>Design finished </a:t>
            </a:r>
          </a:p>
          <a:p>
            <a:pPr lvl="3"/>
            <a:r>
              <a:rPr lang="en-GB" sz="2300" dirty="0">
                <a:solidFill>
                  <a:srgbClr val="C00000"/>
                </a:solidFill>
                <a:latin typeface="Helvetica" pitchFamily="2" charset="0"/>
              </a:rPr>
              <a:t>Prototype to be built </a:t>
            </a:r>
          </a:p>
          <a:p>
            <a:pPr lvl="2"/>
            <a:r>
              <a:rPr lang="en-GB" sz="2600" dirty="0">
                <a:solidFill>
                  <a:srgbClr val="0432FF"/>
                </a:solidFill>
                <a:latin typeface="Helvetica" pitchFamily="2" charset="0"/>
              </a:rPr>
              <a:t>LNF- Pisa &amp; CERN: FCC-ee </a:t>
            </a:r>
          </a:p>
          <a:p>
            <a:pPr lvl="3"/>
            <a:r>
              <a:rPr lang="en-GB" sz="2300" dirty="0">
                <a:solidFill>
                  <a:srgbClr val="C00000"/>
                </a:solidFill>
                <a:latin typeface="Helvetica" pitchFamily="2" charset="0"/>
              </a:rPr>
              <a:t>Design finished</a:t>
            </a:r>
          </a:p>
          <a:p>
            <a:pPr lvl="3"/>
            <a:r>
              <a:rPr lang="en-GB" sz="2300" dirty="0">
                <a:solidFill>
                  <a:srgbClr val="C00000"/>
                </a:solidFill>
                <a:latin typeface="Helvetica" pitchFamily="2" charset="0"/>
              </a:rPr>
              <a:t>Prototype to be built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814CB-9F15-B900-F2CC-6F10BE0D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7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379AC3-4474-15D2-93AB-9059F9E89961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WP1.1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40B795-8E67-8431-DC07-47F190A32E29}"/>
              </a:ext>
            </a:extLst>
          </p:cNvPr>
          <p:cNvSpPr txBox="1"/>
          <p:nvPr/>
        </p:nvSpPr>
        <p:spPr>
          <a:xfrm>
            <a:off x="7148945" y="173181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IHEP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11786E-6BEC-1402-9984-D53583D6ABAF}"/>
              </a:ext>
            </a:extLst>
          </p:cNvPr>
          <p:cNvSpPr txBox="1"/>
          <p:nvPr/>
        </p:nvSpPr>
        <p:spPr>
          <a:xfrm>
            <a:off x="10888440" y="1547152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FFFF00"/>
                </a:solidFill>
              </a:rPr>
              <a:t>LNF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5EFC04-C1BF-AC9C-1E7F-94054D70E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2529" y="4149359"/>
            <a:ext cx="3884051" cy="23889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5EF7A2-9748-C826-4473-0932524881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3690" y="1264625"/>
            <a:ext cx="4167333" cy="288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029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0187BE-9D87-EFF8-3088-1244D6EBD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657CF-E179-09D5-BE26-67C94644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39" y="1531944"/>
            <a:ext cx="11410950" cy="5280971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Helvetica" pitchFamily="2" charset="0"/>
              </a:rPr>
              <a:t>D1.2.1 &amp; M1.2.2 Legged robots and robotic airships in magnetic field</a:t>
            </a:r>
          </a:p>
          <a:p>
            <a:pPr lvl="1"/>
            <a:r>
              <a:rPr lang="en-GB" sz="2000" dirty="0">
                <a:solidFill>
                  <a:srgbClr val="0432FF"/>
                </a:solidFill>
                <a:latin typeface="Helvetica" pitchFamily="2" charset="0"/>
              </a:rPr>
              <a:t>On track:</a:t>
            </a:r>
          </a:p>
          <a:p>
            <a:pPr lvl="2"/>
            <a:r>
              <a:rPr lang="en-GB" sz="1800" dirty="0">
                <a:solidFill>
                  <a:srgbClr val="0432FF"/>
                </a:solidFill>
                <a:latin typeface="Helvetica" pitchFamily="2" charset="0"/>
              </a:rPr>
              <a:t>CERN EP R&amp;D and BE-CEM-MRO: Legged robots</a:t>
            </a:r>
          </a:p>
          <a:p>
            <a:pPr lvl="3"/>
            <a:r>
              <a:rPr lang="en-GB" sz="1600" dirty="0" err="1">
                <a:solidFill>
                  <a:srgbClr val="C00000"/>
                </a:solidFill>
                <a:latin typeface="Helvetica" pitchFamily="2" charset="0"/>
              </a:rPr>
              <a:t>Sensorless</a:t>
            </a:r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 EM motor withstanding magnetic fields up to 100 </a:t>
            </a:r>
            <a:r>
              <a:rPr lang="en-GB" sz="1600" dirty="0" err="1">
                <a:solidFill>
                  <a:srgbClr val="C00000"/>
                </a:solidFill>
                <a:latin typeface="Helvetica" pitchFamily="2" charset="0"/>
              </a:rPr>
              <a:t>mT</a:t>
            </a:r>
            <a:endParaRPr lang="en-GB" sz="1600" dirty="0">
              <a:solidFill>
                <a:srgbClr val="C00000"/>
              </a:solidFill>
              <a:latin typeface="Helvetica" pitchFamily="2" charset="0"/>
            </a:endParaRPr>
          </a:p>
          <a:p>
            <a:pPr lvl="3"/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Model for estimation of mechanical disturbances induced by magnetic field on EM motors</a:t>
            </a:r>
          </a:p>
          <a:p>
            <a:pPr lvl="3"/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Control system for rejection of magnetic disturbances on EM motors</a:t>
            </a:r>
          </a:p>
          <a:p>
            <a:pPr lvl="2"/>
            <a:r>
              <a:rPr lang="en-GB" sz="1800" dirty="0">
                <a:solidFill>
                  <a:srgbClr val="0432FF"/>
                </a:solidFill>
                <a:latin typeface="Helvetica" pitchFamily="2" charset="0"/>
              </a:rPr>
              <a:t>CERN EP R&amp;D: Blimp</a:t>
            </a:r>
          </a:p>
          <a:p>
            <a:pPr lvl="3"/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Autonomous flight inside cavern background magnetic field</a:t>
            </a:r>
          </a:p>
          <a:p>
            <a:pPr lvl="3"/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Virtual environment for control system validation</a:t>
            </a:r>
          </a:p>
          <a:p>
            <a:pPr lvl="3"/>
            <a:endParaRPr lang="en-GB" sz="1600" dirty="0">
              <a:solidFill>
                <a:srgbClr val="C00000"/>
              </a:solidFill>
              <a:latin typeface="Helvetica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3D16F-F224-899D-A4CD-77ED7557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8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4B748E-C50D-271F-1069-227C1AFD725F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WP1.2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EE03F8-929D-83FF-F28C-38C95638FF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821" b="15580"/>
          <a:stretch/>
        </p:blipFill>
        <p:spPr>
          <a:xfrm>
            <a:off x="779880" y="4335120"/>
            <a:ext cx="3518737" cy="2340000"/>
          </a:xfrm>
          <a:prstGeom prst="rect">
            <a:avLst/>
          </a:prstGeom>
        </p:spPr>
      </p:pic>
      <p:pic>
        <p:nvPicPr>
          <p:cNvPr id="11" name="Picture 10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BEF93291-AA65-910B-1E91-70C1DF714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2620" y="4335120"/>
            <a:ext cx="2908670" cy="2340000"/>
          </a:xfrm>
          <a:prstGeom prst="rect">
            <a:avLst/>
          </a:prstGeom>
        </p:spPr>
      </p:pic>
      <p:pic>
        <p:nvPicPr>
          <p:cNvPr id="14" name="Picture 13" descr="A large red and silver object&#10;&#10;AI-generated content may be incorrect.">
            <a:extLst>
              <a:ext uri="{FF2B5EF4-FFF2-40B4-BE49-F238E27FC236}">
                <a16:creationId xmlns:a16="http://schemas.microsoft.com/office/drawing/2014/main" id="{6DD205B4-1125-7D13-2C9F-15199ECBD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0618" y="4335120"/>
            <a:ext cx="312000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29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755DD-30F3-68BD-3C4C-93F7A8EC9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6E3FC-E2C3-D2AA-CC78-0F67078FB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39" y="1531944"/>
            <a:ext cx="11410949" cy="5280971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Helvetica" pitchFamily="2" charset="0"/>
              </a:rPr>
              <a:t>D1.2.2 Legged robots and robotic airships in cavern</a:t>
            </a:r>
          </a:p>
          <a:p>
            <a:pPr lvl="1"/>
            <a:r>
              <a:rPr lang="en-GB" sz="2000" dirty="0">
                <a:solidFill>
                  <a:srgbClr val="0432FF"/>
                </a:solidFill>
                <a:latin typeface="Helvetica" pitchFamily="2" charset="0"/>
              </a:rPr>
              <a:t>On track:</a:t>
            </a:r>
          </a:p>
          <a:p>
            <a:pPr lvl="2"/>
            <a:r>
              <a:rPr lang="en-GB" sz="1800" dirty="0">
                <a:solidFill>
                  <a:srgbClr val="0432FF"/>
                </a:solidFill>
                <a:latin typeface="Helvetica" pitchFamily="2" charset="0"/>
              </a:rPr>
              <a:t>CERN EP R&amp;D and BE-CEM-MRO: Legged robots</a:t>
            </a:r>
          </a:p>
          <a:p>
            <a:pPr lvl="3"/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Mobility test in the cavern (no magnetic field, no beam)</a:t>
            </a:r>
          </a:p>
          <a:p>
            <a:pPr lvl="3"/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Test in the cavern background magnetic field monitoring the field intensity throughout the test</a:t>
            </a:r>
          </a:p>
          <a:p>
            <a:pPr lvl="2"/>
            <a:r>
              <a:rPr lang="en-GB" sz="1800" dirty="0">
                <a:solidFill>
                  <a:srgbClr val="0432FF"/>
                </a:solidFill>
                <a:latin typeface="Helvetica" pitchFamily="2" charset="0"/>
              </a:rPr>
              <a:t>CERN EP R&amp;D: Blimp</a:t>
            </a:r>
          </a:p>
          <a:p>
            <a:pPr lvl="3"/>
            <a:r>
              <a:rPr lang="en-GB" sz="1600" dirty="0">
                <a:solidFill>
                  <a:srgbClr val="C00000"/>
                </a:solidFill>
                <a:latin typeface="Helvetica" pitchFamily="2" charset="0"/>
              </a:rPr>
              <a:t>3D spatial mapping of the cavern background magnetic field</a:t>
            </a:r>
            <a:endParaRPr lang="en-GB" sz="2000" b="1" dirty="0">
              <a:solidFill>
                <a:srgbClr val="FF0000"/>
              </a:solidFill>
              <a:latin typeface="Helvetica" pitchFamily="2" charset="0"/>
            </a:endParaRPr>
          </a:p>
          <a:p>
            <a:pPr lvl="3"/>
            <a:endParaRPr lang="en-GB" sz="1600" dirty="0">
              <a:solidFill>
                <a:srgbClr val="C00000"/>
              </a:solidFill>
              <a:latin typeface="Helvetica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343A72-8D66-DB4C-D846-0905D8055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9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6EC4767-711E-86AD-9E15-DEF2B9AEFB37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WP1.2</a:t>
            </a:r>
          </a:p>
        </p:txBody>
      </p:sp>
      <p:pic>
        <p:nvPicPr>
          <p:cNvPr id="2" name="Picture 1" descr="A graph of a magnetic field&#10;&#10;AI-generated content may be incorrect.">
            <a:extLst>
              <a:ext uri="{FF2B5EF4-FFF2-40B4-BE49-F238E27FC236}">
                <a16:creationId xmlns:a16="http://schemas.microsoft.com/office/drawing/2014/main" id="{7336D677-1D7A-E8B9-2FDF-0B9C1200F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2" t="5833" r="2543" b="219"/>
          <a:stretch/>
        </p:blipFill>
        <p:spPr>
          <a:xfrm>
            <a:off x="8784501" y="4067925"/>
            <a:ext cx="3321139" cy="1980000"/>
          </a:xfrm>
          <a:prstGeom prst="rect">
            <a:avLst/>
          </a:prstGeom>
        </p:spPr>
      </p:pic>
      <p:pic>
        <p:nvPicPr>
          <p:cNvPr id="7" name="Picture 6" descr="A group of men working on a machine&#10;&#10;Description automatically generated">
            <a:extLst>
              <a:ext uri="{FF2B5EF4-FFF2-40B4-BE49-F238E27FC236}">
                <a16:creationId xmlns:a16="http://schemas.microsoft.com/office/drawing/2014/main" id="{E9D1583B-D92C-FFDB-596F-8D650FEBAD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15" t="-906" r="-51" b="-2"/>
          <a:stretch/>
        </p:blipFill>
        <p:spPr>
          <a:xfrm rot="5400000">
            <a:off x="21219" y="4246093"/>
            <a:ext cx="1980000" cy="1623665"/>
          </a:xfrm>
          <a:prstGeom prst="roundRect">
            <a:avLst>
              <a:gd name="adj" fmla="val 0"/>
            </a:avLst>
          </a:prstGeom>
          <a:ln>
            <a:noFill/>
          </a:ln>
          <a:effectLst>
            <a:softEdge rad="0"/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35D971D-62D5-A094-A580-248836A5DA2F}"/>
              </a:ext>
            </a:extLst>
          </p:cNvPr>
          <p:cNvGrpSpPr>
            <a:grpSpLocks noChangeAspect="1"/>
          </p:cNvGrpSpPr>
          <p:nvPr/>
        </p:nvGrpSpPr>
        <p:grpSpPr>
          <a:xfrm>
            <a:off x="1823052" y="3902248"/>
            <a:ext cx="3835091" cy="2520000"/>
            <a:chOff x="246066" y="3184975"/>
            <a:chExt cx="4872753" cy="32018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C29945D-F1B9-EC4A-0073-5F67F2746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8" r="5775"/>
            <a:stretch/>
          </p:blipFill>
          <p:spPr>
            <a:xfrm>
              <a:off x="246066" y="3184975"/>
              <a:ext cx="4872753" cy="320183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B0445D-EEE4-8688-5150-7B9C44230467}"/>
                </a:ext>
              </a:extLst>
            </p:cNvPr>
            <p:cNvSpPr/>
            <p:nvPr/>
          </p:nvSpPr>
          <p:spPr>
            <a:xfrm>
              <a:off x="4013763" y="6243557"/>
              <a:ext cx="856687" cy="126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1" name="Picture 10" descr="A large silver object in a factory&#10;&#10;AI-generated content may be incorrect.">
            <a:extLst>
              <a:ext uri="{FF2B5EF4-FFF2-40B4-BE49-F238E27FC236}">
                <a16:creationId xmlns:a16="http://schemas.microsoft.com/office/drawing/2014/main" id="{8C44B49E-90C8-96F3-F529-813E6A1CD0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675" y="4067925"/>
            <a:ext cx="2970000" cy="1980000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4E53E7E-5397-F392-2BE7-92EE80CA7871}"/>
              </a:ext>
            </a:extLst>
          </p:cNvPr>
          <p:cNvSpPr/>
          <p:nvPr/>
        </p:nvSpPr>
        <p:spPr>
          <a:xfrm>
            <a:off x="91061" y="3902248"/>
            <a:ext cx="5501012" cy="2507014"/>
          </a:xfrm>
          <a:prstGeom prst="roundRect">
            <a:avLst>
              <a:gd name="adj" fmla="val 7360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8522692-1066-2CBF-B3ED-D845BEECDA58}"/>
              </a:ext>
            </a:extLst>
          </p:cNvPr>
          <p:cNvSpPr/>
          <p:nvPr/>
        </p:nvSpPr>
        <p:spPr>
          <a:xfrm>
            <a:off x="5636147" y="3899521"/>
            <a:ext cx="6464791" cy="2507014"/>
          </a:xfrm>
          <a:prstGeom prst="roundRect">
            <a:avLst>
              <a:gd name="adj" fmla="val 7360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58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4419</TotalTime>
  <Words>650</Words>
  <Application>Microsoft Office PowerPoint</Application>
  <PresentationFormat>Widescreen</PresentationFormat>
  <Paragraphs>131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Corbel</vt:lpstr>
      <vt:lpstr>Helvetica</vt:lpstr>
      <vt:lpstr>Office Theme</vt:lpstr>
      <vt:lpstr>DRD 8 WP1 Introduction and Status Report</vt:lpstr>
      <vt:lpstr>PowerPoint Presentation</vt:lpstr>
      <vt:lpstr>DRD8 –WP1.3 (new!)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Fabrizio Palla</dc:creator>
  <cp:lastModifiedBy>Corrado Gargiulo</cp:lastModifiedBy>
  <cp:revision>50</cp:revision>
  <dcterms:created xsi:type="dcterms:W3CDTF">2025-01-28T09:52:57Z</dcterms:created>
  <dcterms:modified xsi:type="dcterms:W3CDTF">2025-09-02T11:15:09Z</dcterms:modified>
</cp:coreProperties>
</file>