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9" r:id="rId3"/>
    <p:sldId id="1807" r:id="rId4"/>
    <p:sldId id="1763" r:id="rId5"/>
    <p:sldId id="1764" r:id="rId6"/>
    <p:sldId id="1716" r:id="rId7"/>
    <p:sldId id="312" r:id="rId8"/>
    <p:sldId id="1809" r:id="rId9"/>
    <p:sldId id="1808" r:id="rId10"/>
    <p:sldId id="316" r:id="rId11"/>
    <p:sldId id="306" r:id="rId12"/>
    <p:sldId id="1742" r:id="rId13"/>
    <p:sldId id="288" r:id="rId14"/>
    <p:sldId id="31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99"/>
    <a:srgbClr val="0070C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70"/>
    <p:restoredTop sz="96966"/>
  </p:normalViewPr>
  <p:slideViewPr>
    <p:cSldViewPr snapToObjects="1">
      <p:cViewPr varScale="1">
        <p:scale>
          <a:sx n="78" d="100"/>
          <a:sy n="78" d="100"/>
        </p:scale>
        <p:origin x="950" y="72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651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31.08.2025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9257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25" y="55061"/>
            <a:ext cx="11959688" cy="503420"/>
          </a:xfrm>
        </p:spPr>
        <p:txBody>
          <a:bodyPr>
            <a:noAutofit/>
          </a:bodyPr>
          <a:lstStyle>
            <a:lvl1pPr algn="l">
              <a:defRPr sz="3733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660729"/>
            <a:ext cx="12192000" cy="5191431"/>
          </a:xfrm>
        </p:spPr>
        <p:txBody>
          <a:bodyPr/>
          <a:lstStyle>
            <a:lvl1pPr marL="357708" indent="-357708">
              <a:lnSpc>
                <a:spcPct val="100000"/>
              </a:lnSpc>
              <a:defRPr sz="2667"/>
            </a:lvl1pPr>
            <a:lvl2pPr marL="715415" indent="-357708">
              <a:buFont typeface="Arial" panose="020B0604020202020204" pitchFamily="34" charset="0"/>
              <a:buChar char="–"/>
              <a:defRPr sz="2133"/>
            </a:lvl2pPr>
            <a:lvl3pPr marL="1096406" indent="-380990">
              <a:buFont typeface="Arial" panose="020B0604020202020204" pitchFamily="34" charset="0"/>
              <a:buChar char="."/>
              <a:tabLst/>
              <a:defRPr sz="1733"/>
            </a:lvl3pPr>
            <a:lvl4pPr marL="1389853" indent="0">
              <a:buFontTx/>
              <a:buNone/>
              <a:defRPr sz="1067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624509"/>
            <a:ext cx="2844800" cy="243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625439"/>
            <a:ext cx="3860800" cy="242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624507"/>
            <a:ext cx="668565" cy="245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157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55AE9A80-C1BC-919F-46D9-0C5EC2FF6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9799" y="658166"/>
            <a:ext cx="7772400" cy="245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31/08/2025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  <p:sldLayoutId id="2147483680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news/opinion/accelerators/updated-schedule-cerns-accelerators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4.xml"/><Relationship Id="rId1" Type="http://schemas.openxmlformats.org/officeDocument/2006/relationships/video" Target="https://www.youtube.com/embed/6itfq4CzxZ8?feature=oembed" TargetMode="External"/><Relationship Id="rId6" Type="http://schemas.openxmlformats.org/officeDocument/2006/relationships/hyperlink" Target="https://indico.cern.ch/event/1395903/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007686/files/arXiv:1504.04855.pdf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doi.org/10.23731/CYRM-2020-002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image" Target="../media/image13.sv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7.png"/><Relationship Id="rId10" Type="http://schemas.openxmlformats.org/officeDocument/2006/relationships/image" Target="../media/image16.png"/><Relationship Id="rId4" Type="http://schemas.openxmlformats.org/officeDocument/2006/relationships/hyperlink" Target="https://cds.cern.ch/record/2847433?ln=en" TargetMode="External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cds.cern.ch/record/2867743" TargetMode="External"/><Relationship Id="rId4" Type="http://schemas.openxmlformats.org/officeDocument/2006/relationships/hyperlink" Target="https://cds.cern.ch/record/2847433?ln=en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E321C-75AE-4EE2-7562-DF60FD8B8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B588C2-3675-F438-1EDF-C32B9AFCE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711314-910D-847C-8188-1089FBC48953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North Area Consolidation &amp; Upgrade</a:t>
            </a:r>
          </a:p>
        </p:txBody>
      </p:sp>
      <p:pic>
        <p:nvPicPr>
          <p:cNvPr id="36" name="Picture 35" descr="Map&#10;&#10;Description automatically generated">
            <a:extLst>
              <a:ext uri="{FF2B5EF4-FFF2-40B4-BE49-F238E27FC236}">
                <a16:creationId xmlns:a16="http://schemas.microsoft.com/office/drawing/2014/main" id="{389D1CC8-3EF0-415A-B638-E5AAA8A09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429" y="1264671"/>
            <a:ext cx="7365281" cy="461260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9B4D1019-0539-527D-9E06-4F40DA6027EB}"/>
              </a:ext>
            </a:extLst>
          </p:cNvPr>
          <p:cNvGrpSpPr/>
          <p:nvPr/>
        </p:nvGrpSpPr>
        <p:grpSpPr>
          <a:xfrm>
            <a:off x="968246" y="1333021"/>
            <a:ext cx="6367637" cy="4407858"/>
            <a:chOff x="-921265" y="686520"/>
            <a:chExt cx="6367637" cy="4407858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474CAF8-3BB0-1E6F-EB86-0339311ED81A}"/>
                </a:ext>
              </a:extLst>
            </p:cNvPr>
            <p:cNvGrpSpPr/>
            <p:nvPr/>
          </p:nvGrpSpPr>
          <p:grpSpPr>
            <a:xfrm>
              <a:off x="-921265" y="2691816"/>
              <a:ext cx="5222059" cy="2402562"/>
              <a:chOff x="362909" y="2592092"/>
              <a:chExt cx="5222059" cy="2402562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504EE070-A150-DD29-CFA7-95D3AA1E11DD}"/>
                  </a:ext>
                </a:extLst>
              </p:cNvPr>
              <p:cNvGrpSpPr/>
              <p:nvPr/>
            </p:nvGrpSpPr>
            <p:grpSpPr>
              <a:xfrm>
                <a:off x="2006503" y="3814846"/>
                <a:ext cx="2583427" cy="415498"/>
                <a:chOff x="2033333" y="4033200"/>
                <a:chExt cx="2583427" cy="415498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7F6513D9-DBAD-1090-FD53-A8E63604C7EF}"/>
                    </a:ext>
                  </a:extLst>
                </p:cNvPr>
                <p:cNvCxnSpPr>
                  <a:cxnSpLocks/>
                  <a:stCxn id="54" idx="3"/>
                </p:cNvCxnSpPr>
                <p:nvPr/>
              </p:nvCxnSpPr>
              <p:spPr>
                <a:xfrm>
                  <a:off x="3756882" y="4240949"/>
                  <a:ext cx="859878" cy="207749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10655B6D-5635-B5B4-9D7F-5E17DCAF6799}"/>
                    </a:ext>
                  </a:extLst>
                </p:cNvPr>
                <p:cNvSpPr txBox="1"/>
                <p:nvPr/>
              </p:nvSpPr>
              <p:spPr>
                <a:xfrm>
                  <a:off x="2033333" y="4033200"/>
                  <a:ext cx="1723549" cy="415498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CH" sz="1050" b="1" dirty="0">
                      <a:solidFill>
                        <a:srgbClr val="FF0000"/>
                      </a:solidFill>
                    </a:rPr>
                    <a:t>Transfer Tunnel (TT) 20:</a:t>
                  </a:r>
                </a:p>
                <a:p>
                  <a:pPr algn="ctr"/>
                  <a:r>
                    <a:rPr lang="en-GB" sz="1050" b="1" dirty="0">
                      <a:solidFill>
                        <a:srgbClr val="FF0000"/>
                      </a:solidFill>
                    </a:rPr>
                    <a:t>inc.</a:t>
                  </a:r>
                  <a:r>
                    <a:rPr lang="en-CH" sz="1050" b="1" dirty="0">
                      <a:solidFill>
                        <a:srgbClr val="FF0000"/>
                      </a:solidFill>
                    </a:rPr>
                    <a:t> TT20 TED</a:t>
                  </a:r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40B86239-9FAC-7057-FCD2-07C32E7407FF}"/>
                  </a:ext>
                </a:extLst>
              </p:cNvPr>
              <p:cNvGrpSpPr/>
              <p:nvPr/>
            </p:nvGrpSpPr>
            <p:grpSpPr>
              <a:xfrm>
                <a:off x="3373774" y="3323396"/>
                <a:ext cx="1917463" cy="470449"/>
                <a:chOff x="3373774" y="3323396"/>
                <a:chExt cx="1917463" cy="470449"/>
              </a:xfrm>
            </p:grpSpPr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03BD08D-4B97-1177-2FEE-0B15869E48F1}"/>
                    </a:ext>
                  </a:extLst>
                </p:cNvPr>
                <p:cNvSpPr txBox="1"/>
                <p:nvPr/>
              </p:nvSpPr>
              <p:spPr>
                <a:xfrm>
                  <a:off x="3373774" y="3323396"/>
                  <a:ext cx="1426994" cy="25391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CH" sz="1050" b="1" dirty="0">
                      <a:solidFill>
                        <a:srgbClr val="FF0000"/>
                      </a:solidFill>
                    </a:rPr>
                    <a:t>TDC2</a:t>
                  </a:r>
                  <a:r>
                    <a:rPr lang="en-CH" sz="1050" dirty="0">
                      <a:solidFill>
                        <a:srgbClr val="FF0000"/>
                      </a:solidFill>
                    </a:rPr>
                    <a:t>: TT20 splitters</a:t>
                  </a:r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CD45ACDE-327B-E729-77FA-06BDBD9E43CE}"/>
                    </a:ext>
                  </a:extLst>
                </p:cNvPr>
                <p:cNvSpPr/>
                <p:nvPr/>
              </p:nvSpPr>
              <p:spPr>
                <a:xfrm rot="18805098">
                  <a:off x="5022788" y="3525397"/>
                  <a:ext cx="399995" cy="136902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350"/>
                </a:p>
              </p:txBody>
            </p: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5B4EE5FD-5D20-5AF3-696F-6567A6F26A48}"/>
                    </a:ext>
                  </a:extLst>
                </p:cNvPr>
                <p:cNvCxnSpPr>
                  <a:cxnSpLocks/>
                  <a:stCxn id="50" idx="3"/>
                </p:cNvCxnSpPr>
                <p:nvPr/>
              </p:nvCxnSpPr>
              <p:spPr>
                <a:xfrm>
                  <a:off x="4800768" y="3450354"/>
                  <a:ext cx="347152" cy="98506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3126E8E4-9659-84C9-3011-9EDE03A71A26}"/>
                  </a:ext>
                </a:extLst>
              </p:cNvPr>
              <p:cNvGrpSpPr/>
              <p:nvPr/>
            </p:nvGrpSpPr>
            <p:grpSpPr>
              <a:xfrm>
                <a:off x="3872696" y="2592092"/>
                <a:ext cx="1712272" cy="890828"/>
                <a:chOff x="3872696" y="2592092"/>
                <a:chExt cx="1712272" cy="890828"/>
              </a:xfrm>
            </p:grpSpPr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1175D249-D962-87B3-A9BB-EFB5463F28B6}"/>
                    </a:ext>
                  </a:extLst>
                </p:cNvPr>
                <p:cNvSpPr/>
                <p:nvPr/>
              </p:nvSpPr>
              <p:spPr>
                <a:xfrm rot="18805098">
                  <a:off x="5316519" y="3214472"/>
                  <a:ext cx="399995" cy="136902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350"/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FAA49C5C-B2C2-2F3E-C871-A3632583A35C}"/>
                    </a:ext>
                  </a:extLst>
                </p:cNvPr>
                <p:cNvSpPr txBox="1"/>
                <p:nvPr/>
              </p:nvSpPr>
              <p:spPr>
                <a:xfrm>
                  <a:off x="3872696" y="2592092"/>
                  <a:ext cx="1253678" cy="415498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050" b="1" dirty="0">
                      <a:solidFill>
                        <a:srgbClr val="FF0000"/>
                      </a:solidFill>
                    </a:rPr>
                    <a:t>TCC2 Targets: </a:t>
                  </a:r>
                </a:p>
                <a:p>
                  <a:pPr algn="ctr"/>
                  <a:r>
                    <a:rPr lang="en-CH" sz="1050" dirty="0">
                      <a:solidFill>
                        <a:srgbClr val="FF0000"/>
                      </a:solidFill>
                    </a:rPr>
                    <a:t>T2 / T4 / T6</a:t>
                  </a:r>
                  <a:r>
                    <a:rPr lang="en-CH" sz="1050" dirty="0"/>
                    <a:t> </a:t>
                  </a:r>
                </a:p>
              </p:txBody>
            </p: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9D0C61A4-EB4E-A9AE-AA45-4D5DB9D57D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26374" y="3007590"/>
                  <a:ext cx="333993" cy="204444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56C37D32-F4B9-EB11-C064-51051C4C4D7A}"/>
                  </a:ext>
                </a:extLst>
              </p:cNvPr>
              <p:cNvGrpSpPr/>
              <p:nvPr/>
            </p:nvGrpSpPr>
            <p:grpSpPr>
              <a:xfrm>
                <a:off x="362909" y="4338532"/>
                <a:ext cx="4148986" cy="656122"/>
                <a:chOff x="362909" y="4338532"/>
                <a:chExt cx="4148986" cy="656122"/>
              </a:xfrm>
            </p:grpSpPr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B324D69B-8488-FCE1-38F6-ED635427065B}"/>
                    </a:ext>
                  </a:extLst>
                </p:cNvPr>
                <p:cNvSpPr/>
                <p:nvPr/>
              </p:nvSpPr>
              <p:spPr>
                <a:xfrm rot="18964012">
                  <a:off x="3706882" y="4776618"/>
                  <a:ext cx="805013" cy="218036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350"/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D9A4FCD9-BC44-4954-1071-796D5CF3CB15}"/>
                    </a:ext>
                  </a:extLst>
                </p:cNvPr>
                <p:cNvSpPr txBox="1"/>
                <p:nvPr/>
              </p:nvSpPr>
              <p:spPr>
                <a:xfrm>
                  <a:off x="362909" y="4338532"/>
                  <a:ext cx="2808782" cy="52322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CH" sz="1400" b="1" dirty="0">
                      <a:solidFill>
                        <a:srgbClr val="FF0000"/>
                      </a:solidFill>
                    </a:rPr>
                    <a:t>SPS Slow Extraction from </a:t>
                  </a:r>
                </a:p>
                <a:p>
                  <a:pPr algn="ctr"/>
                  <a:r>
                    <a:rPr lang="en-CH" sz="1400" b="1" dirty="0">
                      <a:solidFill>
                        <a:srgbClr val="FF0000"/>
                      </a:solidFill>
                    </a:rPr>
                    <a:t>Long Straight Section 2 (LSS2)</a:t>
                  </a:r>
                </a:p>
              </p:txBody>
            </p: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0A5C4297-AE05-FDE4-D5BF-F3AC033C5C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70554" y="4699342"/>
                  <a:ext cx="807941" cy="89834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67E82E5-A3DD-EB02-6F71-865688C6FA23}"/>
                </a:ext>
              </a:extLst>
            </p:cNvPr>
            <p:cNvSpPr txBox="1"/>
            <p:nvPr/>
          </p:nvSpPr>
          <p:spPr>
            <a:xfrm>
              <a:off x="398707" y="686520"/>
              <a:ext cx="5047665" cy="33855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FF0000"/>
                  </a:solidFill>
                </a:rPr>
                <a:t>Timeline = completion in LS3 (2026-2029) and LS4</a:t>
              </a:r>
              <a:endParaRPr lang="en-CH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C26680D5-6086-50EF-0146-5E5A72996695}"/>
              </a:ext>
            </a:extLst>
          </p:cNvPr>
          <p:cNvSpPr/>
          <p:nvPr/>
        </p:nvSpPr>
        <p:spPr>
          <a:xfrm rot="18809743">
            <a:off x="6387237" y="2674856"/>
            <a:ext cx="875861" cy="125803"/>
          </a:xfrm>
          <a:prstGeom prst="rect">
            <a:avLst/>
          </a:prstGeom>
          <a:solidFill>
            <a:srgbClr val="73B2FF"/>
          </a:solidFill>
          <a:ln w="3175">
            <a:solidFill>
              <a:srgbClr val="385BC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159B7B-EFE0-662B-27E7-ED7F295D2261}"/>
              </a:ext>
            </a:extLst>
          </p:cNvPr>
          <p:cNvSpPr/>
          <p:nvPr/>
        </p:nvSpPr>
        <p:spPr>
          <a:xfrm rot="18861143">
            <a:off x="7803454" y="1771057"/>
            <a:ext cx="270996" cy="70709"/>
          </a:xfrm>
          <a:prstGeom prst="rect">
            <a:avLst/>
          </a:prstGeom>
          <a:solidFill>
            <a:srgbClr val="73B2FF"/>
          </a:solidFill>
          <a:ln w="3175">
            <a:solidFill>
              <a:srgbClr val="385BC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950DD84-BADB-8C7B-A894-F0982034DC5A}"/>
              </a:ext>
            </a:extLst>
          </p:cNvPr>
          <p:cNvCxnSpPr/>
          <p:nvPr/>
        </p:nvCxnSpPr>
        <p:spPr>
          <a:xfrm>
            <a:off x="8025526" y="230603"/>
            <a:ext cx="51874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B263715D-7F56-D80C-CE1F-D5990E005022}"/>
              </a:ext>
            </a:extLst>
          </p:cNvPr>
          <p:cNvSpPr txBox="1"/>
          <p:nvPr/>
        </p:nvSpPr>
        <p:spPr>
          <a:xfrm>
            <a:off x="8544272" y="4593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800" b="1" dirty="0">
                <a:solidFill>
                  <a:srgbClr val="FF0000"/>
                </a:solidFill>
              </a:rPr>
              <a:t>NA-CONS consolidation project</a:t>
            </a:r>
            <a:endParaRPr lang="en-CH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573C3F0-6B97-200E-6831-AC5CC1CD6415}"/>
              </a:ext>
            </a:extLst>
          </p:cNvPr>
          <p:cNvGrpSpPr/>
          <p:nvPr/>
        </p:nvGrpSpPr>
        <p:grpSpPr>
          <a:xfrm>
            <a:off x="4470777" y="321675"/>
            <a:ext cx="10329548" cy="3588776"/>
            <a:chOff x="1888921" y="-742080"/>
            <a:chExt cx="10329548" cy="3588776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6B7106A5-F0A0-BE4D-CEFC-1A5F7951EF7A}"/>
                </a:ext>
              </a:extLst>
            </p:cNvPr>
            <p:cNvGrpSpPr/>
            <p:nvPr/>
          </p:nvGrpSpPr>
          <p:grpSpPr>
            <a:xfrm>
              <a:off x="1888921" y="-742080"/>
              <a:ext cx="10329548" cy="3575163"/>
              <a:chOff x="1888921" y="-742080"/>
              <a:chExt cx="10329548" cy="3575163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4A043435-CACB-874F-28C9-9EA3E1D201AF}"/>
                  </a:ext>
                </a:extLst>
              </p:cNvPr>
              <p:cNvGrpSpPr/>
              <p:nvPr/>
            </p:nvGrpSpPr>
            <p:grpSpPr>
              <a:xfrm>
                <a:off x="1888921" y="158687"/>
                <a:ext cx="4903612" cy="2674396"/>
                <a:chOff x="3173095" y="67755"/>
                <a:chExt cx="4903612" cy="2674396"/>
              </a:xfrm>
            </p:grpSpPr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3349B3A7-EE2D-660B-EA8A-D3D484AFE8A6}"/>
                    </a:ext>
                  </a:extLst>
                </p:cNvPr>
                <p:cNvGrpSpPr/>
                <p:nvPr/>
              </p:nvGrpSpPr>
              <p:grpSpPr>
                <a:xfrm>
                  <a:off x="6816427" y="67755"/>
                  <a:ext cx="1260280" cy="1823002"/>
                  <a:chOff x="6687715" y="39731"/>
                  <a:chExt cx="1260280" cy="1823002"/>
                </a:xfrm>
              </p:grpSpPr>
              <p:sp>
                <p:nvSpPr>
                  <p:cNvPr id="75" name="Oval 74">
                    <a:extLst>
                      <a:ext uri="{FF2B5EF4-FFF2-40B4-BE49-F238E27FC236}">
                        <a16:creationId xmlns:a16="http://schemas.microsoft.com/office/drawing/2014/main" id="{F91B8360-1DAF-D471-80B5-2A6B5562EBF9}"/>
                      </a:ext>
                    </a:extLst>
                  </p:cNvPr>
                  <p:cNvSpPr/>
                  <p:nvPr/>
                </p:nvSpPr>
                <p:spPr>
                  <a:xfrm rot="18805098">
                    <a:off x="6377485" y="393432"/>
                    <a:ext cx="1040774" cy="333372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sz="1350"/>
                  </a:p>
                </p:txBody>
              </p:sp>
              <p:sp>
                <p:nvSpPr>
                  <p:cNvPr id="76" name="TextBox 75">
                    <a:extLst>
                      <a:ext uri="{FF2B5EF4-FFF2-40B4-BE49-F238E27FC236}">
                        <a16:creationId xmlns:a16="http://schemas.microsoft.com/office/drawing/2014/main" id="{38DB4F5C-4CD5-6895-541F-4EA4D461A4F8}"/>
                      </a:ext>
                    </a:extLst>
                  </p:cNvPr>
                  <p:cNvSpPr txBox="1"/>
                  <p:nvPr/>
                </p:nvSpPr>
                <p:spPr>
                  <a:xfrm>
                    <a:off x="6687715" y="1447235"/>
                    <a:ext cx="1260280" cy="415498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CH" sz="1050" b="1" dirty="0"/>
                      <a:t>TCC8: </a:t>
                    </a:r>
                    <a:r>
                      <a:rPr lang="en-CH" sz="1050" dirty="0"/>
                      <a:t>T10 / TAX </a:t>
                    </a:r>
                  </a:p>
                  <a:p>
                    <a:pPr algn="ctr"/>
                    <a:r>
                      <a:rPr lang="en-CH" sz="1050" dirty="0"/>
                      <a:t>→ BDF</a:t>
                    </a:r>
                  </a:p>
                </p:txBody>
              </p:sp>
              <p:cxnSp>
                <p:nvCxnSpPr>
                  <p:cNvPr id="77" name="Straight Connector 76">
                    <a:extLst>
                      <a:ext uri="{FF2B5EF4-FFF2-40B4-BE49-F238E27FC236}">
                        <a16:creationId xmlns:a16="http://schemas.microsoft.com/office/drawing/2014/main" id="{010223E8-9428-8BE3-3332-2C2F7A058870}"/>
                      </a:ext>
                    </a:extLst>
                  </p:cNvPr>
                  <p:cNvCxnSpPr>
                    <a:cxnSpLocks/>
                    <a:stCxn id="76" idx="0"/>
                  </p:cNvCxnSpPr>
                  <p:nvPr/>
                </p:nvCxnSpPr>
                <p:spPr>
                  <a:xfrm flipH="1" flipV="1">
                    <a:off x="6808187" y="703057"/>
                    <a:ext cx="509668" cy="74417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triangl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F9ED9000-176D-628E-847E-5CF0AA6E67FA}"/>
                    </a:ext>
                  </a:extLst>
                </p:cNvPr>
                <p:cNvSpPr txBox="1"/>
                <p:nvPr/>
              </p:nvSpPr>
              <p:spPr>
                <a:xfrm>
                  <a:off x="5833753" y="2165070"/>
                  <a:ext cx="982674" cy="577081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050" b="1" dirty="0">
                      <a:solidFill>
                        <a:srgbClr val="FF0000"/>
                      </a:solidFill>
                    </a:rPr>
                    <a:t>New Beam Dump </a:t>
                  </a:r>
                  <a:r>
                    <a:rPr lang="en-CH" sz="1050" dirty="0">
                      <a:solidFill>
                        <a:srgbClr val="FF0000"/>
                      </a:solidFill>
                    </a:rPr>
                    <a:t>(TIDVG4)</a:t>
                  </a:r>
                </a:p>
              </p:txBody>
            </p: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F9504C15-35CA-14E3-12DE-7C4A8117DFCC}"/>
                    </a:ext>
                  </a:extLst>
                </p:cNvPr>
                <p:cNvCxnSpPr>
                  <a:cxnSpLocks/>
                  <a:stCxn id="70" idx="1"/>
                </p:cNvCxnSpPr>
                <p:nvPr/>
              </p:nvCxnSpPr>
              <p:spPr>
                <a:xfrm flipH="1">
                  <a:off x="5201338" y="2453611"/>
                  <a:ext cx="632415" cy="10281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4DAF835E-52C4-BF54-C116-B68622196DCF}"/>
                    </a:ext>
                  </a:extLst>
                </p:cNvPr>
                <p:cNvSpPr/>
                <p:nvPr/>
              </p:nvSpPr>
              <p:spPr>
                <a:xfrm>
                  <a:off x="3173095" y="2152490"/>
                  <a:ext cx="1305704" cy="472017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</p:grp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1216677F-AB05-6CE4-E8D2-567800FD97B4}"/>
                  </a:ext>
                </a:extLst>
              </p:cNvPr>
              <p:cNvGrpSpPr/>
              <p:nvPr/>
            </p:nvGrpSpPr>
            <p:grpSpPr>
              <a:xfrm>
                <a:off x="7182955" y="-742080"/>
                <a:ext cx="5035514" cy="369332"/>
                <a:chOff x="7182955" y="-742080"/>
                <a:chExt cx="5035514" cy="369332"/>
              </a:xfrm>
            </p:grpSpPr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DF4BDFD3-A8FF-6D89-82FF-6778CFAD2A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82955" y="-528239"/>
                  <a:ext cx="46351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A0325CE1-5E4E-38AD-1B70-960FD5D28F63}"/>
                    </a:ext>
                  </a:extLst>
                </p:cNvPr>
                <p:cNvSpPr txBox="1"/>
                <p:nvPr/>
              </p:nvSpPr>
              <p:spPr>
                <a:xfrm>
                  <a:off x="7646469" y="-742080"/>
                  <a:ext cx="45720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CH" sz="1800" b="1" dirty="0"/>
                    <a:t>HI-ECN3 project</a:t>
                  </a:r>
                  <a:endParaRPr lang="en-CH" dirty="0"/>
                </a:p>
              </p:txBody>
            </p:sp>
          </p:grpSp>
        </p:grp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2446D42-E86C-6DFE-13BB-19F0AFC417AF}"/>
                </a:ext>
              </a:extLst>
            </p:cNvPr>
            <p:cNvCxnSpPr>
              <a:cxnSpLocks/>
            </p:cNvCxnSpPr>
            <p:nvPr/>
          </p:nvCxnSpPr>
          <p:spPr>
            <a:xfrm>
              <a:off x="3203559" y="2622461"/>
              <a:ext cx="359662" cy="224235"/>
            </a:xfrm>
            <a:prstGeom prst="line">
              <a:avLst/>
            </a:prstGeom>
            <a:ln w="2540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D62F6742-4DAC-B675-281C-3AF1611F6DB9}"/>
              </a:ext>
            </a:extLst>
          </p:cNvPr>
          <p:cNvSpPr txBox="1"/>
          <p:nvPr/>
        </p:nvSpPr>
        <p:spPr>
          <a:xfrm>
            <a:off x="2284864" y="1739772"/>
            <a:ext cx="3394967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rgbClr val="004899"/>
                </a:solidFill>
              </a:rPr>
              <a:t>Timeline = completion after LS3</a:t>
            </a:r>
            <a:endParaRPr lang="en-CH" sz="1600" dirty="0">
              <a:solidFill>
                <a:srgbClr val="004899"/>
              </a:solidFill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654D8844-9B65-307B-1AF2-5020D4BAD932}"/>
              </a:ext>
            </a:extLst>
          </p:cNvPr>
          <p:cNvGrpSpPr/>
          <p:nvPr/>
        </p:nvGrpSpPr>
        <p:grpSpPr>
          <a:xfrm>
            <a:off x="4765328" y="1583121"/>
            <a:ext cx="5248572" cy="5226166"/>
            <a:chOff x="3599743" y="733307"/>
            <a:chExt cx="4131401" cy="4559832"/>
          </a:xfrm>
        </p:grpSpPr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FBDE29CD-92BF-0782-4C01-96CDDC2EF5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70502" y="1887863"/>
              <a:ext cx="2913347" cy="3386415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A77794F-ED09-98AA-F459-901328B671BB}"/>
                </a:ext>
              </a:extLst>
            </p:cNvPr>
            <p:cNvCxnSpPr>
              <a:cxnSpLocks/>
            </p:cNvCxnSpPr>
            <p:nvPr/>
          </p:nvCxnSpPr>
          <p:spPr>
            <a:xfrm>
              <a:off x="3599743" y="4265834"/>
              <a:ext cx="1170759" cy="1027305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FFCB8D47-74EC-FCBC-BE61-9D07183B8751}"/>
                </a:ext>
              </a:extLst>
            </p:cNvPr>
            <p:cNvCxnSpPr>
              <a:cxnSpLocks/>
            </p:cNvCxnSpPr>
            <p:nvPr/>
          </p:nvCxnSpPr>
          <p:spPr>
            <a:xfrm>
              <a:off x="6523881" y="733307"/>
              <a:ext cx="1207263" cy="1154556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2444B15B-042F-7E52-9450-313B1578948D}"/>
                </a:ext>
              </a:extLst>
            </p:cNvPr>
            <p:cNvSpPr txBox="1"/>
            <p:nvPr/>
          </p:nvSpPr>
          <p:spPr>
            <a:xfrm rot="18787618">
              <a:off x="6045244" y="3206890"/>
              <a:ext cx="1084210" cy="2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chemeClr val="bg1"/>
                  </a:solidFill>
                </a:rPr>
                <a:t>~ 1.7 km !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70E721-0CB2-CADA-D704-A6298819C4F0}"/>
              </a:ext>
            </a:extLst>
          </p:cNvPr>
          <p:cNvGrpSpPr/>
          <p:nvPr/>
        </p:nvGrpSpPr>
        <p:grpSpPr>
          <a:xfrm>
            <a:off x="6220284" y="1408940"/>
            <a:ext cx="4224758" cy="1221006"/>
            <a:chOff x="6220284" y="1408940"/>
            <a:chExt cx="4224758" cy="122100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BB8B507-00CB-7564-CD71-820E5C815008}"/>
                </a:ext>
              </a:extLst>
            </p:cNvPr>
            <p:cNvSpPr txBox="1"/>
            <p:nvPr/>
          </p:nvSpPr>
          <p:spPr>
            <a:xfrm>
              <a:off x="6220284" y="1909049"/>
              <a:ext cx="545342" cy="25391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>
                  <a:solidFill>
                    <a:srgbClr val="FF0000"/>
                  </a:solidFill>
                </a:rPr>
                <a:t>EHN1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7734CC9B-D8C0-62DA-D670-BDE77667D49A}"/>
                </a:ext>
              </a:extLst>
            </p:cNvPr>
            <p:cNvCxnSpPr>
              <a:cxnSpLocks/>
              <a:stCxn id="3" idx="3"/>
            </p:cNvCxnSpPr>
            <p:nvPr/>
          </p:nvCxnSpPr>
          <p:spPr>
            <a:xfrm>
              <a:off x="6765626" y="2036007"/>
              <a:ext cx="588011" cy="593939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721B500-C4FD-C6E3-8538-8BE1B44E7C36}"/>
                </a:ext>
              </a:extLst>
            </p:cNvPr>
            <p:cNvSpPr txBox="1"/>
            <p:nvPr/>
          </p:nvSpPr>
          <p:spPr>
            <a:xfrm>
              <a:off x="9899700" y="1665841"/>
              <a:ext cx="545342" cy="25391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050" b="1" dirty="0">
                  <a:solidFill>
                    <a:srgbClr val="FF0000"/>
                  </a:solidFill>
                </a:rPr>
                <a:t>EHN2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3171584-A247-DCED-9540-A9359D88670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829583" y="1408940"/>
              <a:ext cx="1074199" cy="371083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 descr="A map of a city&#10;&#10;Description automatically generated">
            <a:extLst>
              <a:ext uri="{FF2B5EF4-FFF2-40B4-BE49-F238E27FC236}">
                <a16:creationId xmlns:a16="http://schemas.microsoft.com/office/drawing/2014/main" id="{D8F8FC15-D8E1-6D2E-503C-4623C0669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4892" y="4127777"/>
            <a:ext cx="2111167" cy="2095082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DA29DA7-7EFA-D719-59F3-88C324482F19}"/>
              </a:ext>
            </a:extLst>
          </p:cNvPr>
          <p:cNvSpPr/>
          <p:nvPr/>
        </p:nvSpPr>
        <p:spPr>
          <a:xfrm>
            <a:off x="10271817" y="4136528"/>
            <a:ext cx="1024139" cy="73382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8F6688-AC0D-FC23-7EEB-27EF74D6B9AD}"/>
              </a:ext>
            </a:extLst>
          </p:cNvPr>
          <p:cNvSpPr txBox="1"/>
          <p:nvPr/>
        </p:nvSpPr>
        <p:spPr>
          <a:xfrm>
            <a:off x="9808650" y="3928120"/>
            <a:ext cx="127278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000" b="1" dirty="0"/>
              <a:t>CERN </a:t>
            </a:r>
            <a:r>
              <a:rPr lang="en-GB" sz="1000" b="1" dirty="0" err="1"/>
              <a:t>Prévessin</a:t>
            </a:r>
            <a:r>
              <a:rPr lang="en-GB" sz="1000" b="1" dirty="0"/>
              <a:t> Site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8D3345-F3BD-9A23-6793-B217BAB6379C}"/>
              </a:ext>
            </a:extLst>
          </p:cNvPr>
          <p:cNvCxnSpPr>
            <a:cxnSpLocks/>
          </p:cNvCxnSpPr>
          <p:nvPr/>
        </p:nvCxnSpPr>
        <p:spPr>
          <a:xfrm flipH="1" flipV="1">
            <a:off x="9563484" y="1278946"/>
            <a:ext cx="1722095" cy="284324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B34E988-EE93-2A9D-78CF-AF673A39F452}"/>
              </a:ext>
            </a:extLst>
          </p:cNvPr>
          <p:cNvCxnSpPr>
            <a:cxnSpLocks/>
          </p:cNvCxnSpPr>
          <p:nvPr/>
        </p:nvCxnSpPr>
        <p:spPr>
          <a:xfrm flipH="1">
            <a:off x="2172429" y="4853917"/>
            <a:ext cx="8068904" cy="102335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F2B6BBA-2D0F-CEA2-CA67-8D02DBD52035}"/>
              </a:ext>
            </a:extLst>
          </p:cNvPr>
          <p:cNvCxnSpPr>
            <a:cxnSpLocks/>
          </p:cNvCxnSpPr>
          <p:nvPr/>
        </p:nvCxnSpPr>
        <p:spPr>
          <a:xfrm>
            <a:off x="8500441" y="1002825"/>
            <a:ext cx="0" cy="379137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770791D-F5A8-BDFC-9545-9DE2DEF2A558}"/>
              </a:ext>
            </a:extLst>
          </p:cNvPr>
          <p:cNvSpPr txBox="1"/>
          <p:nvPr/>
        </p:nvSpPr>
        <p:spPr>
          <a:xfrm>
            <a:off x="8234581" y="836712"/>
            <a:ext cx="545342" cy="25391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ECN3</a:t>
            </a:r>
          </a:p>
        </p:txBody>
      </p:sp>
      <p:sp>
        <p:nvSpPr>
          <p:cNvPr id="18" name="Footer Placeholder 5">
            <a:extLst>
              <a:ext uri="{FF2B5EF4-FFF2-40B4-BE49-F238E27FC236}">
                <a16:creationId xmlns:a16="http://schemas.microsoft.com/office/drawing/2014/main" id="{C560D65D-1055-EB38-87C6-29B416D6A031}"/>
              </a:ext>
            </a:extLst>
          </p:cNvPr>
          <p:cNvSpPr txBox="1">
            <a:spLocks/>
          </p:cNvSpPr>
          <p:nvPr/>
        </p:nvSpPr>
        <p:spPr>
          <a:xfrm>
            <a:off x="3432422" y="6447142"/>
            <a:ext cx="33843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50" dirty="0">
                <a:solidFill>
                  <a:srgbClr val="004899"/>
                </a:solidFill>
              </a:rPr>
              <a:t>Matthew FRASER | </a:t>
            </a:r>
            <a:r>
              <a:rPr lang="en-GB" sz="85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sz="85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0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820A4A-0562-27F6-AC4E-E37DC49F3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E01E7E-7816-70CA-D252-76F591779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4D5E805-0F75-6DA6-B090-1EF3C2A1C13A}"/>
              </a:ext>
            </a:extLst>
          </p:cNvPr>
          <p:cNvGrpSpPr/>
          <p:nvPr/>
        </p:nvGrpSpPr>
        <p:grpSpPr>
          <a:xfrm>
            <a:off x="2119655" y="1227661"/>
            <a:ext cx="9884536" cy="4896544"/>
            <a:chOff x="2179403" y="1124744"/>
            <a:chExt cx="9884536" cy="489654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D38B560-6E9E-C583-A3F3-7EC922A693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2783728" y="1124744"/>
              <a:ext cx="6488836" cy="482550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621F242-2932-6A4E-4A6C-C7B503B1E55F}"/>
                </a:ext>
              </a:extLst>
            </p:cNvPr>
            <p:cNvSpPr txBox="1"/>
            <p:nvPr/>
          </p:nvSpPr>
          <p:spPr>
            <a:xfrm>
              <a:off x="2179403" y="2411016"/>
              <a:ext cx="233242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GB" sz="1000" b="1" dirty="0"/>
                <a:t>Francesco VELOTTI &amp; Laurie NEVAY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739D852-16F7-949F-534F-8B8866F5ABC2}"/>
                </a:ext>
              </a:extLst>
            </p:cNvPr>
            <p:cNvSpPr txBox="1"/>
            <p:nvPr/>
          </p:nvSpPr>
          <p:spPr>
            <a:xfrm>
              <a:off x="2279789" y="3861048"/>
              <a:ext cx="1732134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GB" sz="1000" b="1" dirty="0"/>
                <a:t>Rui FRANQUEIRA XIMENES</a:t>
              </a:r>
            </a:p>
            <a:p>
              <a:pPr algn="l"/>
              <a:endParaRPr lang="en-GB" sz="1000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0E0227-BDFA-3970-9E84-7FB6DB2333E2}"/>
                </a:ext>
              </a:extLst>
            </p:cNvPr>
            <p:cNvSpPr txBox="1"/>
            <p:nvPr/>
          </p:nvSpPr>
          <p:spPr>
            <a:xfrm>
              <a:off x="3214609" y="5147320"/>
              <a:ext cx="135133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Jean-Louis GRENARD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0D491BE-B68A-9E55-3C16-A55D3A2331C3}"/>
                </a:ext>
              </a:extLst>
            </p:cNvPr>
            <p:cNvSpPr txBox="1"/>
            <p:nvPr/>
          </p:nvSpPr>
          <p:spPr>
            <a:xfrm>
              <a:off x="5423833" y="5867400"/>
              <a:ext cx="960199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Francois BUTIN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88A8D78-B123-8FA4-C421-F0E99050CDF3}"/>
                </a:ext>
              </a:extLst>
            </p:cNvPr>
            <p:cNvSpPr txBox="1"/>
            <p:nvPr/>
          </p:nvSpPr>
          <p:spPr>
            <a:xfrm>
              <a:off x="7444085" y="5147320"/>
              <a:ext cx="4619854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Claudia AHIDIDA</a:t>
              </a:r>
            </a:p>
            <a:p>
              <a:pPr algn="l"/>
              <a:r>
                <a:rPr lang="en-GB" sz="1000" b="1" dirty="0"/>
                <a:t>Project Safety Officer (PSO): Melania AVERNA</a:t>
              </a:r>
            </a:p>
            <a:p>
              <a:pPr algn="l"/>
              <a:r>
                <a:rPr lang="en-GB" sz="1000" b="1" dirty="0"/>
                <a:t>Project &amp; Experiment Safety Support (PESS) Correspondent: Jamie CURRIE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65F54AD-4D7F-9961-3BD2-0EAF85FF58DD}"/>
                </a:ext>
              </a:extLst>
            </p:cNvPr>
            <p:cNvSpPr txBox="1"/>
            <p:nvPr/>
          </p:nvSpPr>
          <p:spPr>
            <a:xfrm>
              <a:off x="7960252" y="3861048"/>
              <a:ext cx="128721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Fernando PEDROSA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4BC2F1E-3A8C-0E65-3082-7BAE15365CC2}"/>
                </a:ext>
              </a:extLst>
            </p:cNvPr>
            <p:cNvSpPr txBox="1"/>
            <p:nvPr/>
          </p:nvSpPr>
          <p:spPr>
            <a:xfrm>
              <a:off x="7478402" y="2398891"/>
              <a:ext cx="99386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Luigi ESPOSITO</a:t>
              </a:r>
            </a:p>
          </p:txBody>
        </p:sp>
      </p:grpSp>
      <p:pic>
        <p:nvPicPr>
          <p:cNvPr id="18" name="Picture 17" descr="A black and white logo&#10;&#10;Description automatically generated">
            <a:extLst>
              <a:ext uri="{FF2B5EF4-FFF2-40B4-BE49-F238E27FC236}">
                <a16:creationId xmlns:a16="http://schemas.microsoft.com/office/drawing/2014/main" id="{59900A44-38E7-3DE8-5479-6733F2EA8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4592" y="134341"/>
            <a:ext cx="609041" cy="81344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9A4B770-D277-A31D-8584-D4B4F15E023D}"/>
              </a:ext>
            </a:extLst>
          </p:cNvPr>
          <p:cNvSpPr txBox="1"/>
          <p:nvPr/>
        </p:nvSpPr>
        <p:spPr>
          <a:xfrm>
            <a:off x="6614436" y="197288"/>
            <a:ext cx="461985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dirty="0"/>
              <a:t>Experiment Project Leader:</a:t>
            </a:r>
            <a:r>
              <a:rPr lang="en-GB" sz="1000" b="1" dirty="0">
                <a:latin typeface="Helvetica Neue" panose="02000503000000020004" pitchFamily="2" charset="0"/>
              </a:rPr>
              <a:t> Richard JACOBSSON</a:t>
            </a:r>
            <a:endParaRPr lang="en-GB" sz="1000" b="1" dirty="0"/>
          </a:p>
          <a:p>
            <a:pPr algn="r"/>
            <a:r>
              <a:rPr lang="en-GB" sz="1000" b="1" dirty="0"/>
              <a:t>SHiP Experiment Safety Correspondent: Letizia DI GIULIO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27B1A84-DD6A-6F26-454A-0B5DB8C5DAA5}"/>
              </a:ext>
            </a:extLst>
          </p:cNvPr>
          <p:cNvSpPr txBox="1"/>
          <p:nvPr/>
        </p:nvSpPr>
        <p:spPr>
          <a:xfrm>
            <a:off x="5284716" y="960983"/>
            <a:ext cx="136736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000" b="1" dirty="0"/>
              <a:t>PL: Matthew FRASER</a:t>
            </a:r>
          </a:p>
          <a:p>
            <a:pPr algn="ctr"/>
            <a:r>
              <a:rPr lang="en-GB" sz="1000" b="1" dirty="0"/>
              <a:t>DPL: Claudia AHDIDA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03B26F46-D8E3-BD44-94FD-4DBB0AD1349E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610919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HI-ECN3 Project Structure</a:t>
            </a:r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A9C6C045-3895-D534-B9D6-00537AB78EA6}"/>
              </a:ext>
            </a:extLst>
          </p:cNvPr>
          <p:cNvSpPr txBox="1">
            <a:spLocks/>
          </p:cNvSpPr>
          <p:nvPr/>
        </p:nvSpPr>
        <p:spPr>
          <a:xfrm>
            <a:off x="3432422" y="6447142"/>
            <a:ext cx="33843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50" dirty="0">
                <a:solidFill>
                  <a:srgbClr val="004899"/>
                </a:solidFill>
              </a:rPr>
              <a:t>Matthew FRASER | </a:t>
            </a:r>
            <a:r>
              <a:rPr lang="en-GB" sz="85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sz="850" dirty="0">
              <a:solidFill>
                <a:srgbClr val="004899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4F7BCD-C92D-1898-8C5F-81DBAB7D1857}"/>
              </a:ext>
            </a:extLst>
          </p:cNvPr>
          <p:cNvSpPr/>
          <p:nvPr/>
        </p:nvSpPr>
        <p:spPr>
          <a:xfrm>
            <a:off x="3071664" y="4797152"/>
            <a:ext cx="1521298" cy="7707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010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E010A0-3D73-342E-1046-3950FA2DC9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A graph of a long term schedule&#10;&#10;Description automatically generated">
            <a:extLst>
              <a:ext uri="{FF2B5EF4-FFF2-40B4-BE49-F238E27FC236}">
                <a16:creationId xmlns:a16="http://schemas.microsoft.com/office/drawing/2014/main" id="{B271A8A0-8469-269E-5FA8-92218E30B3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745" r="1637" b="3210"/>
          <a:stretch/>
        </p:blipFill>
        <p:spPr>
          <a:xfrm>
            <a:off x="-25957" y="1126462"/>
            <a:ext cx="9626550" cy="50698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63FDBE-8C5C-0ABD-197F-7A13DC335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064859A-2C02-DEA5-F481-5C04C2A4EE02}"/>
              </a:ext>
            </a:extLst>
          </p:cNvPr>
          <p:cNvGrpSpPr/>
          <p:nvPr/>
        </p:nvGrpSpPr>
        <p:grpSpPr>
          <a:xfrm>
            <a:off x="1343472" y="3685993"/>
            <a:ext cx="10826421" cy="2442074"/>
            <a:chOff x="985329" y="3050896"/>
            <a:chExt cx="8119816" cy="183155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AA0A0EB-D845-8C35-2B5E-FDEB6B88D243}"/>
                </a:ext>
              </a:extLst>
            </p:cNvPr>
            <p:cNvGrpSpPr/>
            <p:nvPr/>
          </p:nvGrpSpPr>
          <p:grpSpPr>
            <a:xfrm>
              <a:off x="985329" y="3050896"/>
              <a:ext cx="8119816" cy="1831556"/>
              <a:chOff x="985329" y="3050896"/>
              <a:chExt cx="8119816" cy="1831556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CA629E6-66F9-F023-A351-D9BFCC5CE70D}"/>
                  </a:ext>
                </a:extLst>
              </p:cNvPr>
              <p:cNvSpPr/>
              <p:nvPr/>
            </p:nvSpPr>
            <p:spPr>
              <a:xfrm>
                <a:off x="6298299" y="4728586"/>
                <a:ext cx="153659" cy="13698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33B6FE-E192-43C1-816F-CC780FB7BCD4}"/>
                  </a:ext>
                </a:extLst>
              </p:cNvPr>
              <p:cNvSpPr txBox="1"/>
              <p:nvPr/>
            </p:nvSpPr>
            <p:spPr>
              <a:xfrm>
                <a:off x="6471429" y="4705528"/>
                <a:ext cx="922368" cy="1769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933" dirty="0">
                    <a:solidFill>
                      <a:schemeClr val="bg2">
                        <a:lumMod val="10000"/>
                      </a:schemeClr>
                    </a:solidFill>
                  </a:rPr>
                  <a:t>HI-ECN3 Operation</a:t>
                </a:r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69A88D00-F8B9-A3FC-39A6-C27DE06762CF}"/>
                  </a:ext>
                </a:extLst>
              </p:cNvPr>
              <p:cNvGrpSpPr/>
              <p:nvPr/>
            </p:nvGrpSpPr>
            <p:grpSpPr>
              <a:xfrm>
                <a:off x="985329" y="3050896"/>
                <a:ext cx="8119816" cy="1463810"/>
                <a:chOff x="985329" y="3050896"/>
                <a:chExt cx="8119816" cy="1463810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565C45C4-0E55-6B94-8E13-14F53B67024C}"/>
                    </a:ext>
                  </a:extLst>
                </p:cNvPr>
                <p:cNvSpPr/>
                <p:nvPr/>
              </p:nvSpPr>
              <p:spPr>
                <a:xfrm>
                  <a:off x="2946270" y="3050896"/>
                  <a:ext cx="1978742" cy="58561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40A454FE-7BF5-E5CC-121F-D18D1E6830B6}"/>
                    </a:ext>
                  </a:extLst>
                </p:cNvPr>
                <p:cNvSpPr/>
                <p:nvPr/>
              </p:nvSpPr>
              <p:spPr>
                <a:xfrm>
                  <a:off x="985329" y="4382101"/>
                  <a:ext cx="3939683" cy="51493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10808E15-5CEF-879D-A639-5018FBB67DC3}"/>
                    </a:ext>
                  </a:extLst>
                </p:cNvPr>
                <p:cNvSpPr/>
                <p:nvPr/>
              </p:nvSpPr>
              <p:spPr>
                <a:xfrm>
                  <a:off x="5413821" y="4362189"/>
                  <a:ext cx="3632380" cy="57937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CE7384EE-E222-5C75-F014-7720C7908304}"/>
                    </a:ext>
                  </a:extLst>
                </p:cNvPr>
                <p:cNvSpPr/>
                <p:nvPr/>
              </p:nvSpPr>
              <p:spPr>
                <a:xfrm>
                  <a:off x="2169834" y="3050896"/>
                  <a:ext cx="466537" cy="51494"/>
                </a:xfrm>
                <a:prstGeom prst="rect">
                  <a:avLst/>
                </a:prstGeom>
                <a:gradFill>
                  <a:gsLst>
                    <a:gs pos="0">
                      <a:schemeClr val="accent1">
                        <a:tint val="73000"/>
                        <a:satMod val="1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38000">
                      <a:schemeClr val="bg1">
                        <a:lumMod val="75000"/>
                      </a:schemeClr>
                    </a:gs>
                    <a:gs pos="55000">
                      <a:schemeClr val="tx1"/>
                    </a:gs>
                    <a:gs pos="80000">
                      <a:schemeClr val="tx1"/>
                    </a:gs>
                    <a:gs pos="87000">
                      <a:schemeClr val="tx1"/>
                    </a:gs>
                    <a:gs pos="100000">
                      <a:schemeClr val="tx1"/>
                    </a:gs>
                  </a:gsLst>
                  <a:lin ang="0" scaled="0"/>
                </a:gra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BE4577E9-847C-1B77-BFEF-B90A34566F53}"/>
                    </a:ext>
                  </a:extLst>
                </p:cNvPr>
                <p:cNvSpPr txBox="1"/>
                <p:nvPr/>
              </p:nvSpPr>
              <p:spPr>
                <a:xfrm>
                  <a:off x="6775949" y="3754283"/>
                  <a:ext cx="2329196" cy="5307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CH" sz="1333" b="1" dirty="0"/>
                    <a:t>Operation out to late 2040s: </a:t>
                  </a:r>
                </a:p>
                <a:p>
                  <a:pPr algn="r"/>
                  <a:r>
                    <a:rPr lang="en-CH" sz="1333" dirty="0"/>
                    <a:t>beyond HL-LHC</a:t>
                  </a:r>
                </a:p>
                <a:p>
                  <a:pPr algn="r"/>
                  <a:r>
                    <a:rPr lang="en-CH" sz="1333" dirty="0"/>
                    <a:t>(frequency &amp; length of LS’s TBC)</a:t>
                  </a:r>
                </a:p>
              </p:txBody>
            </p: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B7A69F39-716F-F959-FFDE-010A4D9EB3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50025" y="4514706"/>
                  <a:ext cx="1796176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1680358-7399-5D9B-3E36-EC528BD8C5A7}"/>
                </a:ext>
              </a:extLst>
            </p:cNvPr>
            <p:cNvSpPr txBox="1"/>
            <p:nvPr/>
          </p:nvSpPr>
          <p:spPr>
            <a:xfrm>
              <a:off x="1995418" y="3097248"/>
              <a:ext cx="815368" cy="284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933" b="1" dirty="0">
                  <a:solidFill>
                    <a:schemeClr val="bg2">
                      <a:lumMod val="10000"/>
                    </a:schemeClr>
                  </a:solidFill>
                </a:rPr>
                <a:t>HI-ECN3</a:t>
              </a:r>
            </a:p>
            <a:p>
              <a:pPr algn="ctr"/>
              <a:r>
                <a:rPr lang="en-CH" sz="933" b="1" dirty="0">
                  <a:solidFill>
                    <a:schemeClr val="bg2">
                      <a:lumMod val="10000"/>
                    </a:schemeClr>
                  </a:solidFill>
                </a:rPr>
                <a:t>Commissioning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65CDA7D-ABF3-3944-A34E-FBB2DD44D9D9}"/>
                </a:ext>
              </a:extLst>
            </p:cNvPr>
            <p:cNvSpPr txBox="1"/>
            <p:nvPr/>
          </p:nvSpPr>
          <p:spPr>
            <a:xfrm>
              <a:off x="2791320" y="3109457"/>
              <a:ext cx="1009741" cy="284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933" b="1" dirty="0">
                  <a:solidFill>
                    <a:schemeClr val="bg2">
                      <a:lumMod val="10000"/>
                    </a:schemeClr>
                  </a:solidFill>
                </a:rPr>
                <a:t>HI-ECN3 </a:t>
              </a:r>
            </a:p>
            <a:p>
              <a:pPr algn="ctr"/>
              <a:r>
                <a:rPr lang="en-CH" sz="933" b="1" dirty="0">
                  <a:solidFill>
                    <a:schemeClr val="bg2">
                      <a:lumMod val="10000"/>
                    </a:schemeClr>
                  </a:solidFill>
                </a:rPr>
                <a:t>Operation</a:t>
              </a: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AFE04F2-9F25-EE93-B54C-0D0A92383112}"/>
              </a:ext>
            </a:extLst>
          </p:cNvPr>
          <p:cNvCxnSpPr>
            <a:cxnSpLocks/>
          </p:cNvCxnSpPr>
          <p:nvPr/>
        </p:nvCxnSpPr>
        <p:spPr>
          <a:xfrm>
            <a:off x="2131826" y="1150752"/>
            <a:ext cx="0" cy="16816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10A3CC0-624C-5268-FF0E-300E74585C1C}"/>
              </a:ext>
            </a:extLst>
          </p:cNvPr>
          <p:cNvSpPr txBox="1"/>
          <p:nvPr/>
        </p:nvSpPr>
        <p:spPr>
          <a:xfrm>
            <a:off x="1703512" y="861575"/>
            <a:ext cx="856628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333" b="1" dirty="0"/>
              <a:t>Today</a:t>
            </a:r>
            <a:endParaRPr lang="en-CH" sz="1333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CE7CD9A-F52C-8A20-010A-2ECC252C2009}"/>
              </a:ext>
            </a:extLst>
          </p:cNvPr>
          <p:cNvGrpSpPr/>
          <p:nvPr/>
        </p:nvGrpSpPr>
        <p:grpSpPr>
          <a:xfrm>
            <a:off x="1150867" y="1192339"/>
            <a:ext cx="10962380" cy="2562312"/>
            <a:chOff x="840876" y="1180655"/>
            <a:chExt cx="8221785" cy="192173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EC0C00-A78C-B38B-1684-23AD15C8A359}"/>
                </a:ext>
              </a:extLst>
            </p:cNvPr>
            <p:cNvSpPr txBox="1"/>
            <p:nvPr/>
          </p:nvSpPr>
          <p:spPr>
            <a:xfrm>
              <a:off x="7190329" y="1180655"/>
              <a:ext cx="1872332" cy="992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CH" sz="1333" b="1" dirty="0"/>
                <a:t>Refurbishment of TCC8 </a:t>
              </a:r>
            </a:p>
            <a:p>
              <a:pPr algn="r"/>
              <a:r>
                <a:rPr lang="en-GB" sz="1333" b="1" dirty="0"/>
                <a:t>crane needed early in LS3 to facilitate decommissioning of existing experiment </a:t>
              </a:r>
              <a:endParaRPr lang="en-CH" sz="1333" b="1" dirty="0"/>
            </a:p>
            <a:p>
              <a:pPr algn="r"/>
              <a:endParaRPr lang="en-CH" sz="1333" b="1" dirty="0"/>
            </a:p>
            <a:p>
              <a:pPr algn="r"/>
              <a:endParaRPr lang="en-CH" sz="1333" b="1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A2EC5A8-E61B-E26F-7423-77DB43E8C971}"/>
                </a:ext>
              </a:extLst>
            </p:cNvPr>
            <p:cNvSpPr/>
            <p:nvPr/>
          </p:nvSpPr>
          <p:spPr>
            <a:xfrm>
              <a:off x="840876" y="3050897"/>
              <a:ext cx="1546724" cy="51493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D12E8B9-6A4E-C9A2-D411-4752B3789A9C}"/>
                </a:ext>
              </a:extLst>
            </p:cNvPr>
            <p:cNvSpPr/>
            <p:nvPr/>
          </p:nvSpPr>
          <p:spPr>
            <a:xfrm>
              <a:off x="6659792" y="1834190"/>
              <a:ext cx="352246" cy="51494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/>
            </a:p>
          </p:txBody>
        </p:sp>
      </p:grpSp>
      <p:sp>
        <p:nvSpPr>
          <p:cNvPr id="46" name="Title 1">
            <a:extLst>
              <a:ext uri="{FF2B5EF4-FFF2-40B4-BE49-F238E27FC236}">
                <a16:creationId xmlns:a16="http://schemas.microsoft.com/office/drawing/2014/main" id="{E9FF0C53-A446-D0AA-7925-43C7BC755494}"/>
              </a:ext>
            </a:extLst>
          </p:cNvPr>
          <p:cNvSpPr txBox="1">
            <a:spLocks/>
          </p:cNvSpPr>
          <p:nvPr/>
        </p:nvSpPr>
        <p:spPr>
          <a:xfrm>
            <a:off x="364307" y="311645"/>
            <a:ext cx="11827693" cy="6304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CERN Accelerator Schedule</a:t>
            </a:r>
            <a:endParaRPr lang="en-US" sz="2400" baseline="30000" dirty="0">
              <a:solidFill>
                <a:srgbClr val="004899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1D020A8-49BC-4536-4DF4-BCD34005D9E2}"/>
              </a:ext>
            </a:extLst>
          </p:cNvPr>
          <p:cNvSpPr/>
          <p:nvPr/>
        </p:nvSpPr>
        <p:spPr>
          <a:xfrm>
            <a:off x="4788599" y="1873513"/>
            <a:ext cx="4043705" cy="25886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0C31444-300F-D894-88F5-5C656DCD701C}"/>
              </a:ext>
            </a:extLst>
          </p:cNvPr>
          <p:cNvGrpSpPr/>
          <p:nvPr/>
        </p:nvGrpSpPr>
        <p:grpSpPr>
          <a:xfrm>
            <a:off x="4781315" y="1876041"/>
            <a:ext cx="4771069" cy="4249953"/>
            <a:chOff x="3563710" y="1726536"/>
            <a:chExt cx="3578302" cy="318746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8E8129D-7FC9-F56E-6F1B-8A5C5DFAC749}"/>
                </a:ext>
              </a:extLst>
            </p:cNvPr>
            <p:cNvGrpSpPr/>
            <p:nvPr/>
          </p:nvGrpSpPr>
          <p:grpSpPr>
            <a:xfrm>
              <a:off x="3563710" y="1726536"/>
              <a:ext cx="3578302" cy="3187465"/>
              <a:chOff x="3563710" y="1726536"/>
              <a:chExt cx="3578302" cy="3187465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528F1C4-0FBA-B908-5723-54A7AB3DCD91}"/>
                  </a:ext>
                </a:extLst>
              </p:cNvPr>
              <p:cNvSpPr/>
              <p:nvPr/>
            </p:nvSpPr>
            <p:spPr>
              <a:xfrm>
                <a:off x="3563710" y="1726536"/>
                <a:ext cx="3096072" cy="63094"/>
              </a:xfrm>
              <a:prstGeom prst="rect">
                <a:avLst/>
              </a:prstGeom>
              <a:solidFill>
                <a:srgbClr val="E5750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 dirty="0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98EE19EC-206F-8C08-00AD-79B12EAA7E30}"/>
                  </a:ext>
                </a:extLst>
              </p:cNvPr>
              <p:cNvSpPr/>
              <p:nvPr/>
            </p:nvSpPr>
            <p:spPr>
              <a:xfrm>
                <a:off x="4925010" y="3120712"/>
                <a:ext cx="2217002" cy="77087"/>
              </a:xfrm>
              <a:prstGeom prst="rect">
                <a:avLst/>
              </a:prstGeom>
              <a:solidFill>
                <a:srgbClr val="E5750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 dirty="0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E556F42-1E81-E305-BAC1-1986C19972BD}"/>
                  </a:ext>
                </a:extLst>
              </p:cNvPr>
              <p:cNvSpPr/>
              <p:nvPr/>
            </p:nvSpPr>
            <p:spPr>
              <a:xfrm>
                <a:off x="5581071" y="4760137"/>
                <a:ext cx="153659" cy="136985"/>
              </a:xfrm>
              <a:prstGeom prst="rect">
                <a:avLst/>
              </a:prstGeom>
              <a:solidFill>
                <a:srgbClr val="E575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 dirty="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7FF01B9-D45C-195A-61B8-1DFB5C94E85A}"/>
                  </a:ext>
                </a:extLst>
              </p:cNvPr>
              <p:cNvSpPr txBox="1"/>
              <p:nvPr/>
            </p:nvSpPr>
            <p:spPr>
              <a:xfrm>
                <a:off x="5719269" y="4737077"/>
                <a:ext cx="553277" cy="1769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933" dirty="0">
                    <a:solidFill>
                      <a:schemeClr val="bg2">
                        <a:lumMod val="10000"/>
                      </a:schemeClr>
                    </a:solidFill>
                  </a:rPr>
                  <a:t>NA-CONS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7ED124A-2513-373B-FAC1-57D1F023E9F3}"/>
                </a:ext>
              </a:extLst>
            </p:cNvPr>
            <p:cNvSpPr txBox="1"/>
            <p:nvPr/>
          </p:nvSpPr>
          <p:spPr>
            <a:xfrm>
              <a:off x="5085562" y="3215291"/>
              <a:ext cx="910346" cy="284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933" dirty="0">
                  <a:solidFill>
                    <a:schemeClr val="bg2">
                      <a:lumMod val="10000"/>
                    </a:schemeClr>
                  </a:solidFill>
                </a:rPr>
                <a:t>NA-CONS Phase II</a:t>
              </a:r>
            </a:p>
            <a:p>
              <a:pPr algn="ctr"/>
              <a:r>
                <a:rPr lang="en-CH" sz="933" dirty="0">
                  <a:solidFill>
                    <a:schemeClr val="bg2">
                      <a:lumMod val="10000"/>
                    </a:schemeClr>
                  </a:solidFill>
                </a:rPr>
                <a:t>(TBC)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C0513C7-1A95-6CF4-FFB0-B7ACFC2D7D4E}"/>
                </a:ext>
              </a:extLst>
            </p:cNvPr>
            <p:cNvSpPr txBox="1"/>
            <p:nvPr/>
          </p:nvSpPr>
          <p:spPr>
            <a:xfrm>
              <a:off x="3563710" y="1761373"/>
              <a:ext cx="885098" cy="176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933" dirty="0">
                  <a:solidFill>
                    <a:schemeClr val="bg2">
                      <a:lumMod val="10000"/>
                    </a:schemeClr>
                  </a:solidFill>
                </a:rPr>
                <a:t>NA-CONS Phase I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E28FC59B-1052-37D4-F39E-3A67068B7201}"/>
              </a:ext>
            </a:extLst>
          </p:cNvPr>
          <p:cNvSpPr txBox="1"/>
          <p:nvPr/>
        </p:nvSpPr>
        <p:spPr>
          <a:xfrm>
            <a:off x="5879976" y="34752"/>
            <a:ext cx="626469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M. Lamont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i="0" dirty="0">
                <a:solidFill>
                  <a:srgbClr val="46788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Updated schedule for CERN’s accelerators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CERN Bulletin, 4 October 2024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FE009F-5DBF-6F46-884D-BB70731F4C0F}"/>
              </a:ext>
            </a:extLst>
          </p:cNvPr>
          <p:cNvSpPr/>
          <p:nvPr/>
        </p:nvSpPr>
        <p:spPr>
          <a:xfrm>
            <a:off x="1055440" y="1883387"/>
            <a:ext cx="3168352" cy="129286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EC6634-0D05-E026-C8FE-7444A7BCE64F}"/>
              </a:ext>
            </a:extLst>
          </p:cNvPr>
          <p:cNvSpPr txBox="1"/>
          <p:nvPr/>
        </p:nvSpPr>
        <p:spPr>
          <a:xfrm>
            <a:off x="1030351" y="1991552"/>
            <a:ext cx="1346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solidFill>
                  <a:schemeClr val="bg2">
                    <a:lumMod val="10000"/>
                  </a:schemeClr>
                </a:solidFill>
              </a:rPr>
              <a:t>HI-ECN3 </a:t>
            </a:r>
          </a:p>
          <a:p>
            <a:r>
              <a:rPr lang="en-CH" sz="1200" dirty="0">
                <a:solidFill>
                  <a:schemeClr val="bg2">
                    <a:lumMod val="10000"/>
                  </a:schemeClr>
                </a:solidFill>
              </a:rPr>
              <a:t>TDR Phase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3C3231C0-8004-5621-F230-38087E854B5D}"/>
              </a:ext>
            </a:extLst>
          </p:cNvPr>
          <p:cNvSpPr txBox="1">
            <a:spLocks/>
          </p:cNvSpPr>
          <p:nvPr/>
        </p:nvSpPr>
        <p:spPr>
          <a:xfrm>
            <a:off x="3432422" y="6447142"/>
            <a:ext cx="33843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50" dirty="0">
                <a:solidFill>
                  <a:srgbClr val="004899"/>
                </a:solidFill>
              </a:rPr>
              <a:t>Matthew FRASER | </a:t>
            </a:r>
            <a:r>
              <a:rPr lang="en-GB" sz="85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sz="85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467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CE05C-F52C-A638-7CA4-DFD2405F19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5C906A-930E-2A07-A36D-E5B7367DD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D4FE5A-065E-5594-7ECB-B48A1E6144E1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HI-ECN3 Project Timeline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CE406F8-400F-F94C-4DD6-6F3535B4F683}"/>
              </a:ext>
            </a:extLst>
          </p:cNvPr>
          <p:cNvGrpSpPr/>
          <p:nvPr/>
        </p:nvGrpSpPr>
        <p:grpSpPr>
          <a:xfrm>
            <a:off x="623391" y="1363812"/>
            <a:ext cx="10945218" cy="4753115"/>
            <a:chOff x="371893" y="1012725"/>
            <a:chExt cx="10945218" cy="4753115"/>
          </a:xfrm>
        </p:grpSpPr>
        <p:pic>
          <p:nvPicPr>
            <p:cNvPr id="3" name="Picture Placeholder 7">
              <a:extLst>
                <a:ext uri="{FF2B5EF4-FFF2-40B4-BE49-F238E27FC236}">
                  <a16:creationId xmlns:a16="http://schemas.microsoft.com/office/drawing/2014/main" id="{46D63F53-5EB8-1601-8917-BF1F4D027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403" t="17834" r="3941" b="31168"/>
            <a:stretch/>
          </p:blipFill>
          <p:spPr>
            <a:xfrm>
              <a:off x="371894" y="1012725"/>
              <a:ext cx="10945217" cy="4705550"/>
            </a:xfrm>
            <a:prstGeom prst="rect">
              <a:avLst/>
            </a:prstGeom>
            <a:noFill/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88EBD7A-B95C-9E64-29BE-3D4FE92E98B8}"/>
                </a:ext>
              </a:extLst>
            </p:cNvPr>
            <p:cNvSpPr/>
            <p:nvPr/>
          </p:nvSpPr>
          <p:spPr>
            <a:xfrm>
              <a:off x="371893" y="1012725"/>
              <a:ext cx="10934165" cy="47531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14A396D-62EA-867A-5C05-08D5F48A9964}"/>
              </a:ext>
            </a:extLst>
          </p:cNvPr>
          <p:cNvSpPr/>
          <p:nvPr/>
        </p:nvSpPr>
        <p:spPr>
          <a:xfrm>
            <a:off x="10576665" y="1383904"/>
            <a:ext cx="980891" cy="4753115"/>
          </a:xfrm>
          <a:prstGeom prst="rect">
            <a:avLst/>
          </a:prstGeom>
          <a:solidFill>
            <a:schemeClr val="accent1">
              <a:alpha val="1476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7D665C-282C-DFD3-1BB4-339C2149B4B1}"/>
              </a:ext>
            </a:extLst>
          </p:cNvPr>
          <p:cNvSpPr txBox="1"/>
          <p:nvPr/>
        </p:nvSpPr>
        <p:spPr>
          <a:xfrm>
            <a:off x="1712368" y="2127283"/>
            <a:ext cx="123546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TDR Phase</a:t>
            </a:r>
          </a:p>
          <a:p>
            <a:pPr algn="ctr"/>
            <a:r>
              <a:rPr lang="en-CH" b="1" dirty="0">
                <a:solidFill>
                  <a:srgbClr val="FF0000"/>
                </a:solidFill>
              </a:rPr>
              <a:t>(Facility)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1BEFACE-D926-2B8A-3005-27EA80721A1F}"/>
              </a:ext>
            </a:extLst>
          </p:cNvPr>
          <p:cNvCxnSpPr>
            <a:cxnSpLocks/>
          </p:cNvCxnSpPr>
          <p:nvPr/>
        </p:nvCxnSpPr>
        <p:spPr>
          <a:xfrm>
            <a:off x="2792488" y="3429000"/>
            <a:ext cx="432048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6E5FFAA-54A0-907E-9087-60EA1190DC84}"/>
              </a:ext>
            </a:extLst>
          </p:cNvPr>
          <p:cNvSpPr/>
          <p:nvPr/>
        </p:nvSpPr>
        <p:spPr>
          <a:xfrm>
            <a:off x="3852152" y="1363812"/>
            <a:ext cx="2588822" cy="4753115"/>
          </a:xfrm>
          <a:prstGeom prst="rect">
            <a:avLst/>
          </a:prstGeom>
          <a:solidFill>
            <a:schemeClr val="accent1">
              <a:alpha val="1476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E45F33E-A011-2CAB-2BCA-C7EC75895B8D}"/>
              </a:ext>
            </a:extLst>
          </p:cNvPr>
          <p:cNvCxnSpPr>
            <a:cxnSpLocks/>
          </p:cNvCxnSpPr>
          <p:nvPr/>
        </p:nvCxnSpPr>
        <p:spPr>
          <a:xfrm>
            <a:off x="3224536" y="2762509"/>
            <a:ext cx="977499" cy="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A9F852E-14C5-0AD9-6675-D563A4ED4960}"/>
              </a:ext>
            </a:extLst>
          </p:cNvPr>
          <p:cNvSpPr txBox="1"/>
          <p:nvPr/>
        </p:nvSpPr>
        <p:spPr>
          <a:xfrm>
            <a:off x="2947829" y="2523983"/>
            <a:ext cx="123546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200" b="1" dirty="0">
                <a:solidFill>
                  <a:srgbClr val="FF0000"/>
                </a:solidFill>
              </a:rPr>
              <a:t>TDR e</a:t>
            </a:r>
            <a:r>
              <a:rPr lang="en-CH" sz="1200" b="1" dirty="0">
                <a:solidFill>
                  <a:srgbClr val="FF0000"/>
                </a:solidFill>
              </a:rPr>
              <a:t>xtension?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5BB3DD3-18A5-8F26-C1AC-DF2A76615F83}"/>
              </a:ext>
            </a:extLst>
          </p:cNvPr>
          <p:cNvCxnSpPr>
            <a:cxnSpLocks/>
          </p:cNvCxnSpPr>
          <p:nvPr/>
        </p:nvCxnSpPr>
        <p:spPr>
          <a:xfrm>
            <a:off x="3872066" y="2198025"/>
            <a:ext cx="252082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989660D-233E-44F9-4739-569C407C8BFE}"/>
              </a:ext>
            </a:extLst>
          </p:cNvPr>
          <p:cNvSpPr txBox="1"/>
          <p:nvPr/>
        </p:nvSpPr>
        <p:spPr>
          <a:xfrm>
            <a:off x="4160640" y="1898413"/>
            <a:ext cx="2018678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/>
              <a:t>Long Shutdown 3</a:t>
            </a:r>
          </a:p>
          <a:p>
            <a:pPr algn="ctr"/>
            <a:endParaRPr lang="en-CH" sz="200" b="1" dirty="0"/>
          </a:p>
          <a:p>
            <a:pPr algn="ctr"/>
            <a:r>
              <a:rPr lang="en-CH" sz="1600" b="1" dirty="0">
                <a:solidFill>
                  <a:srgbClr val="FF0000"/>
                </a:solidFill>
              </a:rPr>
              <a:t>Upgrades to NA with NA-CONS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C2926B7-3256-6E55-ADE1-8B0C7AC302C0}"/>
              </a:ext>
            </a:extLst>
          </p:cNvPr>
          <p:cNvCxnSpPr>
            <a:cxnSpLocks/>
          </p:cNvCxnSpPr>
          <p:nvPr/>
        </p:nvCxnSpPr>
        <p:spPr>
          <a:xfrm>
            <a:off x="10576664" y="3458374"/>
            <a:ext cx="980892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CDBBF79-9495-494C-E929-3BDBFB21F3F8}"/>
              </a:ext>
            </a:extLst>
          </p:cNvPr>
          <p:cNvSpPr txBox="1"/>
          <p:nvPr/>
        </p:nvSpPr>
        <p:spPr>
          <a:xfrm>
            <a:off x="10874618" y="3167211"/>
            <a:ext cx="4231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b="1" dirty="0"/>
              <a:t>LS4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07CE33C-C94B-A6AC-B85D-F313DACD29B5}"/>
              </a:ext>
            </a:extLst>
          </p:cNvPr>
          <p:cNvGrpSpPr/>
          <p:nvPr/>
        </p:nvGrpSpPr>
        <p:grpSpPr>
          <a:xfrm>
            <a:off x="1509196" y="3924856"/>
            <a:ext cx="2729762" cy="349821"/>
            <a:chOff x="1428332" y="3892319"/>
            <a:chExt cx="2729762" cy="349821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28D20B4-99BA-453C-7017-BEE7FCC9272A}"/>
                </a:ext>
              </a:extLst>
            </p:cNvPr>
            <p:cNvSpPr txBox="1"/>
            <p:nvPr/>
          </p:nvSpPr>
          <p:spPr>
            <a:xfrm>
              <a:off x="1428332" y="3895891"/>
              <a:ext cx="2096313" cy="3462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750" b="1" dirty="0">
                  <a:solidFill>
                    <a:srgbClr val="0070C0"/>
                  </a:solidFill>
                </a:rPr>
                <a:t>Below freezing design for SCE!</a:t>
              </a:r>
            </a:p>
            <a:p>
              <a:pPr algn="r"/>
              <a:r>
                <a:rPr lang="en-US" sz="750" b="1" dirty="0">
                  <a:solidFill>
                    <a:srgbClr val="0070C0"/>
                  </a:solidFill>
                </a:rPr>
                <a:t>(Detailed design for consultant before contractor Invitation to Tender)</a:t>
              </a:r>
              <a:endParaRPr lang="en-CH" sz="750" b="1" dirty="0">
                <a:solidFill>
                  <a:srgbClr val="0070C0"/>
                </a:solidFill>
              </a:endParaRPr>
            </a:p>
          </p:txBody>
        </p:sp>
        <p:sp>
          <p:nvSpPr>
            <p:cNvPr id="57" name="Diamond 56">
              <a:extLst>
                <a:ext uri="{FF2B5EF4-FFF2-40B4-BE49-F238E27FC236}">
                  <a16:creationId xmlns:a16="http://schemas.microsoft.com/office/drawing/2014/main" id="{D0C0043C-0357-E72B-DFF1-2B4E72243284}"/>
                </a:ext>
              </a:extLst>
            </p:cNvPr>
            <p:cNvSpPr/>
            <p:nvPr/>
          </p:nvSpPr>
          <p:spPr>
            <a:xfrm>
              <a:off x="3582262" y="3924714"/>
              <a:ext cx="65466" cy="65466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31E23EE-8F31-2962-AD2B-8E56C2450DE8}"/>
                </a:ext>
              </a:extLst>
            </p:cNvPr>
            <p:cNvSpPr txBox="1"/>
            <p:nvPr/>
          </p:nvSpPr>
          <p:spPr>
            <a:xfrm>
              <a:off x="3668119" y="3892319"/>
              <a:ext cx="489975" cy="1154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750" b="1" dirty="0">
                  <a:solidFill>
                    <a:schemeClr val="bg2">
                      <a:lumMod val="10000"/>
                    </a:schemeClr>
                  </a:solidFill>
                </a:rPr>
                <a:t>July 2026</a:t>
              </a:r>
              <a:endParaRPr lang="en-CH" sz="75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C8C61DC-2F95-E0AB-3A40-61A3284ABDB1}"/>
              </a:ext>
            </a:extLst>
          </p:cNvPr>
          <p:cNvSpPr txBox="1"/>
          <p:nvPr/>
        </p:nvSpPr>
        <p:spPr>
          <a:xfrm>
            <a:off x="3620309" y="2876327"/>
            <a:ext cx="302433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 dirty="0">
                <a:solidFill>
                  <a:srgbClr val="FF0000"/>
                </a:solidFill>
              </a:rPr>
              <a:t>Critical path: </a:t>
            </a:r>
          </a:p>
          <a:p>
            <a:pPr algn="ctr"/>
            <a:r>
              <a:rPr lang="en-CH" sz="1600" b="1" dirty="0">
                <a:solidFill>
                  <a:srgbClr val="FF0000"/>
                </a:solidFill>
              </a:rPr>
              <a:t>CE procurement &amp; works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BDF0FF1-389F-5922-A56B-5C19A0550E3E}"/>
              </a:ext>
            </a:extLst>
          </p:cNvPr>
          <p:cNvGrpSpPr/>
          <p:nvPr/>
        </p:nvGrpSpPr>
        <p:grpSpPr>
          <a:xfrm>
            <a:off x="2072408" y="4814803"/>
            <a:ext cx="1656184" cy="684009"/>
            <a:chOff x="1991544" y="4617198"/>
            <a:chExt cx="1656184" cy="68400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58FD80A-1CE0-4791-B9C9-B6E5854BA75A}"/>
                </a:ext>
              </a:extLst>
            </p:cNvPr>
            <p:cNvSpPr txBox="1"/>
            <p:nvPr/>
          </p:nvSpPr>
          <p:spPr>
            <a:xfrm>
              <a:off x="1991544" y="4797152"/>
              <a:ext cx="15121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b="1" dirty="0">
                  <a:solidFill>
                    <a:srgbClr val="FF0000"/>
                  </a:solidFill>
                </a:rPr>
                <a:t>Dismantling</a:t>
              </a:r>
            </a:p>
          </p:txBody>
        </p:sp>
        <p:sp>
          <p:nvSpPr>
            <p:cNvPr id="20" name="Left Brace 19">
              <a:extLst>
                <a:ext uri="{FF2B5EF4-FFF2-40B4-BE49-F238E27FC236}">
                  <a16:creationId xmlns:a16="http://schemas.microsoft.com/office/drawing/2014/main" id="{BBC6AA3D-5B8F-D11E-DC94-36688558DD18}"/>
                </a:ext>
              </a:extLst>
            </p:cNvPr>
            <p:cNvSpPr/>
            <p:nvPr/>
          </p:nvSpPr>
          <p:spPr>
            <a:xfrm>
              <a:off x="3503712" y="4617198"/>
              <a:ext cx="144016" cy="684009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7DFE54E-7964-AD8D-882F-50C8F9449276}"/>
              </a:ext>
            </a:extLst>
          </p:cNvPr>
          <p:cNvGrpSpPr/>
          <p:nvPr/>
        </p:nvGrpSpPr>
        <p:grpSpPr>
          <a:xfrm>
            <a:off x="7680176" y="509994"/>
            <a:ext cx="1476160" cy="2054910"/>
            <a:chOff x="7806192" y="408630"/>
            <a:chExt cx="1476160" cy="205491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405903B-0393-3F71-5A23-5B9E4E664905}"/>
                </a:ext>
              </a:extLst>
            </p:cNvPr>
            <p:cNvSpPr txBox="1"/>
            <p:nvPr/>
          </p:nvSpPr>
          <p:spPr>
            <a:xfrm>
              <a:off x="7806192" y="408630"/>
              <a:ext cx="147616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b="1" dirty="0">
                  <a:solidFill>
                    <a:srgbClr val="FF0000"/>
                  </a:solidFill>
                </a:rPr>
                <a:t>Beam on BDF Target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4E74D6D-FBE1-BCD7-8756-89596CDEC0DA}"/>
                </a:ext>
              </a:extLst>
            </p:cNvPr>
            <p:cNvCxnSpPr>
              <a:cxnSpLocks/>
            </p:cNvCxnSpPr>
            <p:nvPr/>
          </p:nvCxnSpPr>
          <p:spPr>
            <a:xfrm>
              <a:off x="8544272" y="1052736"/>
              <a:ext cx="0" cy="1410804"/>
            </a:xfrm>
            <a:prstGeom prst="straightConnector1">
              <a:avLst/>
            </a:prstGeom>
            <a:ln>
              <a:solidFill>
                <a:srgbClr val="FF0000"/>
              </a:solidFill>
              <a:prstDash val="solid"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590498B-67A4-DE1D-CBE3-0E41C1086275}"/>
              </a:ext>
            </a:extLst>
          </p:cNvPr>
          <p:cNvCxnSpPr>
            <a:cxnSpLocks/>
          </p:cNvCxnSpPr>
          <p:nvPr/>
        </p:nvCxnSpPr>
        <p:spPr>
          <a:xfrm>
            <a:off x="1390058" y="2766082"/>
            <a:ext cx="183447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509C6E-091F-E91C-FA06-B452A8DE25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964FFF-F77F-49FC-9F84-261077EBD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88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  <p:bldP spid="19" grpId="0" animBg="1"/>
      <p:bldP spid="30" grpId="0"/>
      <p:bldP spid="10" grpId="0"/>
      <p:bldP spid="13" grpId="0" animBg="1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084" y="5158178"/>
            <a:ext cx="11376026" cy="2232248"/>
          </a:xfrm>
        </p:spPr>
        <p:txBody>
          <a:bodyPr/>
          <a:lstStyle/>
          <a:p>
            <a:r>
              <a:rPr lang="EN-US" dirty="0"/>
              <a:t>M. Fraser</a:t>
            </a:r>
            <a:r>
              <a:rPr lang="en-US" dirty="0"/>
              <a:t> </a:t>
            </a:r>
            <a:r>
              <a:rPr lang="EN-US" dirty="0"/>
              <a:t>(SY-ABT-</a:t>
            </a:r>
            <a:r>
              <a:rPr lang="en-US" dirty="0"/>
              <a:t>BTP) presenting on behalf of the HI-ECN3 Project Team</a:t>
            </a:r>
          </a:p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Service cell preliminary design study, Bilfinger, Venissieux, France</a:t>
            </a:r>
          </a:p>
          <a:p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rst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September 2025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7AAB99-E974-0108-0604-7EE666DE7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8771" y="3717032"/>
            <a:ext cx="11448653" cy="1082092"/>
          </a:xfrm>
        </p:spPr>
        <p:txBody>
          <a:bodyPr/>
          <a:lstStyle/>
          <a:p>
            <a: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introduction to the High Intensity ECN3 Project:</a:t>
            </a:r>
            <a:b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00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 Beam Dump Facility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4DB277-2C41-5B6D-A2F8-95E2F268E821}"/>
              </a:ext>
            </a:extLst>
          </p:cNvPr>
          <p:cNvSpPr txBox="1"/>
          <p:nvPr/>
        </p:nvSpPr>
        <p:spPr>
          <a:xfrm>
            <a:off x="9048328" y="6381328"/>
            <a:ext cx="7475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https://hiecn3.web.cern.ch</a:t>
            </a:r>
          </a:p>
        </p:txBody>
      </p:sp>
      <p:pic>
        <p:nvPicPr>
          <p:cNvPr id="4" name="Picture 3" descr="A black and white logo&#10;&#10;Description automatically generated">
            <a:extLst>
              <a:ext uri="{FF2B5EF4-FFF2-40B4-BE49-F238E27FC236}">
                <a16:creationId xmlns:a16="http://schemas.microsoft.com/office/drawing/2014/main" id="{59F81628-B283-B054-05C0-E40B01F26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4552" y="5013176"/>
            <a:ext cx="864096" cy="11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333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3</a:t>
            </a:fld>
            <a:endParaRPr lang="en-US" sz="1333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Online Media 11" descr="Dark Matter">
            <a:hlinkClick r:id="" action="ppaction://media"/>
            <a:extLst>
              <a:ext uri="{FF2B5EF4-FFF2-40B4-BE49-F238E27FC236}">
                <a16:creationId xmlns:a16="http://schemas.microsoft.com/office/drawing/2014/main" id="{611C5935-8170-681F-9918-83335D2ED30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000014" y="3586822"/>
            <a:ext cx="4767917" cy="269387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93E1ECC8-BEEA-A362-41C7-FB579B518674}"/>
              </a:ext>
            </a:extLst>
          </p:cNvPr>
          <p:cNvGrpSpPr/>
          <p:nvPr/>
        </p:nvGrpSpPr>
        <p:grpSpPr>
          <a:xfrm>
            <a:off x="224482" y="422860"/>
            <a:ext cx="6184060" cy="6012280"/>
            <a:chOff x="601885" y="434051"/>
            <a:chExt cx="4638045" cy="4509210"/>
          </a:xfrm>
        </p:grpSpPr>
        <p:pic>
          <p:nvPicPr>
            <p:cNvPr id="11" name="Picture 10" descr="A diagram of a galaxy&#10;&#10;Description automatically generated">
              <a:extLst>
                <a:ext uri="{FF2B5EF4-FFF2-40B4-BE49-F238E27FC236}">
                  <a16:creationId xmlns:a16="http://schemas.microsoft.com/office/drawing/2014/main" id="{1977B681-FC09-24D0-6BFF-78109F077F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3278" t="8636" r="24136" b="2754"/>
            <a:stretch/>
          </p:blipFill>
          <p:spPr>
            <a:xfrm>
              <a:off x="601885" y="434051"/>
              <a:ext cx="4635660" cy="4375230"/>
            </a:xfrm>
            <a:prstGeom prst="rect">
              <a:avLst/>
            </a:prstGeom>
          </p:spPr>
        </p:pic>
        <p:pic>
          <p:nvPicPr>
            <p:cNvPr id="13" name="Picture 12" descr="A diagram of a galaxy&#10;&#10;Description automatically generated">
              <a:extLst>
                <a:ext uri="{FF2B5EF4-FFF2-40B4-BE49-F238E27FC236}">
                  <a16:creationId xmlns:a16="http://schemas.microsoft.com/office/drawing/2014/main" id="{D2579E0E-0F80-03E4-F571-8889455D9D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8104" t="96680" r="131" b="98"/>
            <a:stretch/>
          </p:blipFill>
          <p:spPr>
            <a:xfrm>
              <a:off x="3321252" y="4784162"/>
              <a:ext cx="1918678" cy="159099"/>
            </a:xfrm>
            <a:prstGeom prst="rect">
              <a:avLst/>
            </a:prstGeom>
          </p:spPr>
        </p:pic>
        <p:pic>
          <p:nvPicPr>
            <p:cNvPr id="14" name="Picture 13" descr="A diagram of a galaxy&#10;&#10;Description automatically generated">
              <a:extLst>
                <a:ext uri="{FF2B5EF4-FFF2-40B4-BE49-F238E27FC236}">
                  <a16:creationId xmlns:a16="http://schemas.microsoft.com/office/drawing/2014/main" id="{DD5E3876-5E72-5D76-00A7-5F103E7CC0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59" t="96680" r="67231" b="98"/>
            <a:stretch/>
          </p:blipFill>
          <p:spPr>
            <a:xfrm>
              <a:off x="601885" y="4783951"/>
              <a:ext cx="2821824" cy="159099"/>
            </a:xfrm>
            <a:prstGeom prst="rect">
              <a:avLst/>
            </a:prstGeom>
          </p:spPr>
        </p:pic>
      </p:grpSp>
      <p:pic>
        <p:nvPicPr>
          <p:cNvPr id="18" name="Picture 17" descr="A black and white logo&#10;&#10;Description automatically generated">
            <a:extLst>
              <a:ext uri="{FF2B5EF4-FFF2-40B4-BE49-F238E27FC236}">
                <a16:creationId xmlns:a16="http://schemas.microsoft.com/office/drawing/2014/main" id="{4516D23B-6E34-FB32-039C-E5A4704805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2908" y="256262"/>
            <a:ext cx="4667163" cy="3009092"/>
          </a:xfrm>
          <a:prstGeom prst="rect">
            <a:avLst/>
          </a:prstGeom>
        </p:spPr>
      </p:pic>
      <p:pic>
        <p:nvPicPr>
          <p:cNvPr id="19" name="Picture 18" descr="A diagram of a galaxy&#10;&#10;Description automatically generated">
            <a:extLst>
              <a:ext uri="{FF2B5EF4-FFF2-40B4-BE49-F238E27FC236}">
                <a16:creationId xmlns:a16="http://schemas.microsoft.com/office/drawing/2014/main" id="{1B6B0EB5-B9B8-E2A4-B03D-FE2556BDA4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9" t="97201" r="67231" b="98"/>
          <a:stretch/>
        </p:blipFill>
        <p:spPr>
          <a:xfrm>
            <a:off x="7350475" y="3107430"/>
            <a:ext cx="3762432" cy="17784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A58640C-9ABC-5A36-B66C-9ED3A90204C3}"/>
              </a:ext>
            </a:extLst>
          </p:cNvPr>
          <p:cNvSpPr txBox="1"/>
          <p:nvPr/>
        </p:nvSpPr>
        <p:spPr>
          <a:xfrm>
            <a:off x="3730947" y="-24327"/>
            <a:ext cx="8482080" cy="256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R. </a:t>
            </a:r>
            <a:r>
              <a:rPr lang="en-GB" sz="10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Jacobsson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Introduction to </a:t>
            </a:r>
            <a:r>
              <a:rPr lang="en-GB" sz="1067" i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SHiP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</a:t>
            </a:r>
            <a:r>
              <a:rPr lang="en-GB" sz="1067" b="1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presented at the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hlinkClick r:id="rId6"/>
              </a:rPr>
              <a:t>HI-ECN3 BDF Target &amp; Target Complex Initial Review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29 April 2024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379CAF22-5639-2D84-444D-E8AFABF96BD6}"/>
              </a:ext>
            </a:extLst>
          </p:cNvPr>
          <p:cNvSpPr txBox="1">
            <a:spLocks/>
          </p:cNvSpPr>
          <p:nvPr/>
        </p:nvSpPr>
        <p:spPr>
          <a:xfrm>
            <a:off x="3432422" y="6447142"/>
            <a:ext cx="33843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50" dirty="0">
                <a:solidFill>
                  <a:srgbClr val="004899"/>
                </a:solidFill>
              </a:rPr>
              <a:t>Matthew FRASER | </a:t>
            </a:r>
            <a:r>
              <a:rPr lang="en-GB" sz="85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sz="85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09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2EBF40-A60A-E66E-9D9C-0108658F2F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26DEF0-F327-E1AC-03DA-A88192D7B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26976E39-A598-D355-7D30-FD0EA1B61090}"/>
              </a:ext>
            </a:extLst>
          </p:cNvPr>
          <p:cNvSpPr txBox="1">
            <a:spLocks/>
          </p:cNvSpPr>
          <p:nvPr/>
        </p:nvSpPr>
        <p:spPr>
          <a:xfrm>
            <a:off x="386902" y="347034"/>
            <a:ext cx="10720643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Beam Dump Facility (BDF)  / </a:t>
            </a:r>
            <a:r>
              <a:rPr lang="en-US" dirty="0" err="1">
                <a:solidFill>
                  <a:srgbClr val="004899"/>
                </a:solidFill>
              </a:rPr>
              <a:t>SHiP</a:t>
            </a:r>
            <a:endParaRPr lang="en-US" dirty="0">
              <a:solidFill>
                <a:srgbClr val="004899"/>
              </a:solidFill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1E75399C-A473-D488-CE5E-7D459DD1AF83}"/>
              </a:ext>
            </a:extLst>
          </p:cNvPr>
          <p:cNvSpPr txBox="1">
            <a:spLocks/>
          </p:cNvSpPr>
          <p:nvPr/>
        </p:nvSpPr>
        <p:spPr>
          <a:xfrm>
            <a:off x="210171" y="4371780"/>
            <a:ext cx="8933829" cy="5616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56C70B-AE40-801F-7A97-B989A6DCA7FF}"/>
              </a:ext>
            </a:extLst>
          </p:cNvPr>
          <p:cNvGrpSpPr/>
          <p:nvPr/>
        </p:nvGrpSpPr>
        <p:grpSpPr>
          <a:xfrm>
            <a:off x="1127448" y="2081984"/>
            <a:ext cx="11237125" cy="3946558"/>
            <a:chOff x="1803833" y="2422957"/>
            <a:chExt cx="10382867" cy="364653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B57F433-4AA6-6240-1338-045D81A89CCC}"/>
                </a:ext>
              </a:extLst>
            </p:cNvPr>
            <p:cNvSpPr txBox="1"/>
            <p:nvPr/>
          </p:nvSpPr>
          <p:spPr bwMode="auto">
            <a:xfrm>
              <a:off x="1803833" y="2422957"/>
              <a:ext cx="7056783" cy="241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100" i="1" dirty="0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B6FF0E7-C03A-EC17-DC0C-C1F1B28A2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35760" y="3603026"/>
              <a:ext cx="7977248" cy="2180169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D97966E-2EB7-E9D9-75D8-B900DC640B88}"/>
                </a:ext>
              </a:extLst>
            </p:cNvPr>
            <p:cNvSpPr txBox="1"/>
            <p:nvPr/>
          </p:nvSpPr>
          <p:spPr bwMode="auto">
            <a:xfrm>
              <a:off x="10921817" y="5807884"/>
              <a:ext cx="126488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R. Jacobsson</a:t>
              </a:r>
              <a:endParaRPr lang="en-GB" sz="11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81619A11-644B-1BD7-26A7-2D84CFADC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02" y="1322553"/>
            <a:ext cx="11515872" cy="1608823"/>
          </a:xfrm>
        </p:spPr>
        <p:txBody>
          <a:bodyPr vert="horz" lIns="0" tIns="0" rIns="0" bIns="0" rtlCol="0" anchor="t">
            <a:noAutofit/>
          </a:bodyPr>
          <a:lstStyle/>
          <a:p>
            <a:pPr marL="0" indent="0" algn="just">
              <a:spcBef>
                <a:spcPts val="600"/>
              </a:spcBef>
              <a:buNone/>
            </a:pPr>
            <a:r>
              <a:rPr lang="en-GB" sz="1800" dirty="0"/>
              <a:t>Direct search for Feebly Interacting Particles (FIPs) </a:t>
            </a:r>
            <a:r>
              <a:rPr lang="en-GB" sz="1800" b="0" dirty="0"/>
              <a:t>at a new </a:t>
            </a:r>
            <a:r>
              <a:rPr lang="en-GB" sz="1800" dirty="0"/>
              <a:t>Beam Dump Facility to be installed in ECN3 </a:t>
            </a:r>
            <a:r>
              <a:rPr lang="en-GB" sz="1800" b="0" dirty="0"/>
              <a:t>to exploit </a:t>
            </a:r>
            <a:r>
              <a:rPr lang="en-GB" sz="1800" b="0" u="sng" dirty="0"/>
              <a:t>4×10</a:t>
            </a:r>
            <a:r>
              <a:rPr lang="en-GB" sz="1800" b="0" u="sng" baseline="30000" dirty="0"/>
              <a:t>19</a:t>
            </a:r>
            <a:r>
              <a:rPr lang="en-GB" sz="1800" b="0" u="sng" dirty="0"/>
              <a:t> protons (400 GeV/c) per year for 6×10</a:t>
            </a:r>
            <a:r>
              <a:rPr lang="en-GB" sz="1800" b="0" u="sng" baseline="30000" dirty="0"/>
              <a:t>20</a:t>
            </a:r>
            <a:r>
              <a:rPr lang="en-GB" sz="1800" b="0" u="sng" dirty="0"/>
              <a:t> POT over 15 years</a:t>
            </a:r>
            <a:r>
              <a:rPr lang="en-GB" sz="1800" b="0" dirty="0"/>
              <a:t> to overcome the small cross-section of ultra-rare events:</a:t>
            </a:r>
          </a:p>
          <a:p>
            <a:pPr>
              <a:spcBef>
                <a:spcPts val="600"/>
              </a:spcBef>
            </a:pPr>
            <a:r>
              <a:rPr lang="en-US" sz="1800" b="0" dirty="0" err="1"/>
              <a:t>SHiP</a:t>
            </a:r>
            <a:r>
              <a:rPr lang="en-US" sz="1800" b="0" dirty="0"/>
              <a:t> Physics Proposal: </a:t>
            </a:r>
            <a:r>
              <a:rPr lang="en-US" sz="1800" b="0" dirty="0">
                <a:hlinkClick r:id="rId3"/>
              </a:rPr>
              <a:t>Rep. Prog. Phys. 79 (2016) 124201</a:t>
            </a:r>
            <a:r>
              <a:rPr lang="en-US" sz="1800" b="0" dirty="0"/>
              <a:t> published 2016</a:t>
            </a:r>
          </a:p>
          <a:p>
            <a:r>
              <a:rPr lang="en-GB" sz="1800" b="0" dirty="0"/>
              <a:t>SPS Beam Dump Facility Comprehensive Design Study:</a:t>
            </a:r>
            <a:r>
              <a:rPr lang="en-US" sz="1800" b="0" dirty="0"/>
              <a:t> </a:t>
            </a:r>
            <a:r>
              <a:rPr lang="en-US" sz="1800" b="0" dirty="0">
                <a:hlinkClick r:id="rId4"/>
              </a:rPr>
              <a:t>CERN-2020-002</a:t>
            </a:r>
            <a:r>
              <a:rPr lang="en-US" sz="1800" b="0" dirty="0"/>
              <a:t> published 2020</a:t>
            </a:r>
          </a:p>
          <a:p>
            <a:endParaRPr lang="en-US" sz="1800" b="0" dirty="0"/>
          </a:p>
          <a:p>
            <a:endParaRPr lang="en-GB" sz="1800" b="0" dirty="0"/>
          </a:p>
          <a:p>
            <a:endParaRPr lang="en-GB" sz="1800" dirty="0"/>
          </a:p>
          <a:p>
            <a:endParaRPr lang="en-GB" sz="1800" i="1" dirty="0"/>
          </a:p>
          <a:p>
            <a:pPr marL="0" indent="0">
              <a:spcBef>
                <a:spcPts val="600"/>
              </a:spcBef>
              <a:buNone/>
            </a:pPr>
            <a:r>
              <a:rPr lang="en-GB" sz="1800" b="0" dirty="0"/>
              <a:t>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6FDF21E-3A83-B88C-6579-B8754D4BEA85}"/>
              </a:ext>
            </a:extLst>
          </p:cNvPr>
          <p:cNvGrpSpPr/>
          <p:nvPr/>
        </p:nvGrpSpPr>
        <p:grpSpPr>
          <a:xfrm>
            <a:off x="129792" y="2981894"/>
            <a:ext cx="4385109" cy="3213670"/>
            <a:chOff x="174710" y="3011450"/>
            <a:chExt cx="4385109" cy="321367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A90A7FF-49E0-7B78-984A-F968D069D992}"/>
                </a:ext>
              </a:extLst>
            </p:cNvPr>
            <p:cNvSpPr/>
            <p:nvPr/>
          </p:nvSpPr>
          <p:spPr>
            <a:xfrm>
              <a:off x="3427201" y="3952324"/>
              <a:ext cx="1132618" cy="136815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ight Brace 23">
              <a:extLst>
                <a:ext uri="{FF2B5EF4-FFF2-40B4-BE49-F238E27FC236}">
                  <a16:creationId xmlns:a16="http://schemas.microsoft.com/office/drawing/2014/main" id="{72857010-AD89-6346-B711-3094FD9203F0}"/>
                </a:ext>
              </a:extLst>
            </p:cNvPr>
            <p:cNvSpPr/>
            <p:nvPr/>
          </p:nvSpPr>
          <p:spPr>
            <a:xfrm>
              <a:off x="3134588" y="3011450"/>
              <a:ext cx="224248" cy="3213670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8801630-DCE6-6E72-B56A-724793366038}"/>
                </a:ext>
              </a:extLst>
            </p:cNvPr>
            <p:cNvSpPr txBox="1"/>
            <p:nvPr/>
          </p:nvSpPr>
          <p:spPr bwMode="auto">
            <a:xfrm>
              <a:off x="174710" y="3011450"/>
              <a:ext cx="2979060" cy="303159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just">
                <a:spcAft>
                  <a:spcPts val="600"/>
                </a:spcAft>
              </a:pPr>
              <a:r>
                <a:rPr lang="en-US" sz="16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High energy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→ production of charmed and beauty mesons</a:t>
              </a:r>
            </a:p>
            <a:p>
              <a:pPr algn="just">
                <a:spcAft>
                  <a:spcPts val="600"/>
                </a:spcAft>
              </a:pPr>
              <a:r>
                <a:rPr lang="en-US" sz="16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High </a:t>
              </a:r>
              <a:r>
                <a:rPr lang="en-US" sz="1600" b="1" u="sng" dirty="0" err="1">
                  <a:latin typeface="Arial" panose="020B0604020202020204" pitchFamily="34" charset="0"/>
                  <a:cs typeface="Arial" panose="020B0604020202020204" pitchFamily="34" charset="0"/>
                </a:rPr>
                <a:t>ppp</a:t>
              </a:r>
              <a:r>
                <a:rPr lang="en-US" sz="16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 &amp; POT 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→ overcome small production cross-section of rare events of hidden particles</a:t>
              </a:r>
            </a:p>
            <a:p>
              <a:pPr algn="just">
                <a:spcAft>
                  <a:spcPts val="600"/>
                </a:spcAft>
              </a:pPr>
              <a:r>
                <a:rPr lang="en-US" sz="16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High </a:t>
              </a:r>
              <a:r>
                <a:rPr lang="el-GR" sz="16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ρ</a:t>
              </a:r>
              <a:r>
                <a:rPr lang="en-US" sz="16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, Z &amp; A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→ maximize p</a:t>
              </a:r>
              <a:r>
                <a:rPr lang="en-US" sz="16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interaction</a:t>
              </a:r>
            </a:p>
            <a:p>
              <a:pPr algn="just">
                <a:spcAft>
                  <a:spcPts val="600"/>
                </a:spcAft>
              </a:pPr>
              <a:r>
                <a:rPr lang="en-US" sz="16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Shortest </a:t>
              </a:r>
              <a:r>
                <a:rPr lang="el-GR" sz="16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λ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→ force absorption of K &amp; </a:t>
              </a:r>
              <a:r>
                <a:rPr lang="el-GR" sz="1600" dirty="0">
                  <a:latin typeface="Arial" panose="020B0604020202020204" pitchFamily="34" charset="0"/>
                  <a:cs typeface="Arial" panose="020B0604020202020204" pitchFamily="34" charset="0"/>
                </a:rPr>
                <a:t>π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to reduce muon &amp; neutrino background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B53E7F47-EAEC-B230-6B39-E40D2D4E2F84}"/>
              </a:ext>
            </a:extLst>
          </p:cNvPr>
          <p:cNvSpPr txBox="1">
            <a:spLocks/>
          </p:cNvSpPr>
          <p:nvPr/>
        </p:nvSpPr>
        <p:spPr>
          <a:xfrm>
            <a:off x="3432422" y="6447142"/>
            <a:ext cx="33843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50" dirty="0">
                <a:solidFill>
                  <a:srgbClr val="004899"/>
                </a:solidFill>
              </a:rPr>
              <a:t>Matthew FRASER | </a:t>
            </a:r>
            <a:r>
              <a:rPr lang="en-GB" sz="85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sz="85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18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10F05A-0CDE-2045-96EA-EEF0B701B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FACDDF-FBF4-3938-93B6-7723EC2CC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itle 1">
                <a:extLst>
                  <a:ext uri="{FF2B5EF4-FFF2-40B4-BE49-F238E27FC236}">
                    <a16:creationId xmlns:a16="http://schemas.microsoft.com/office/drawing/2014/main" id="{2B6EC799-E4B7-A5E2-11EE-B53EEB16D6B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6902" y="347034"/>
                <a:ext cx="10720643" cy="1065742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dirty="0">
                    <a:solidFill>
                      <a:srgbClr val="004899"/>
                    </a:solidFill>
                  </a:rPr>
                  <a:t>SHiP’s bow wave is made of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48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dirty="0">
                    <a:solidFill>
                      <a:srgbClr val="004899"/>
                    </a:solidFill>
                    <a:ea typeface="Cambria Math" panose="02040503050406030204" pitchFamily="18" charset="0"/>
                  </a:rPr>
                  <a:t> &amp;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0048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solidFill>
                              <a:srgbClr val="0048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</m:acc>
                    <m:r>
                      <a:rPr lang="en-US" i="1" dirty="0">
                        <a:solidFill>
                          <a:srgbClr val="004899"/>
                        </a:solidFill>
                        <a:latin typeface="Cambria Math" panose="02040503050406030204" pitchFamily="18" charset="0"/>
                      </a:rPr>
                      <m:t>̅</m:t>
                    </m:r>
                  </m:oMath>
                </a14:m>
                <a:r>
                  <a:rPr lang="en-US" dirty="0">
                    <a:solidFill>
                      <a:srgbClr val="004899"/>
                    </a:solidFill>
                  </a:rPr>
                  <a:t> …</a:t>
                </a:r>
              </a:p>
            </p:txBody>
          </p:sp>
        </mc:Choice>
        <mc:Fallback xmlns="">
          <p:sp>
            <p:nvSpPr>
              <p:cNvPr id="34" name="Title 1">
                <a:extLst>
                  <a:ext uri="{FF2B5EF4-FFF2-40B4-BE49-F238E27FC236}">
                    <a16:creationId xmlns:a16="http://schemas.microsoft.com/office/drawing/2014/main" id="{2B6EC799-E4B7-A5E2-11EE-B53EEB16D6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02" y="347034"/>
                <a:ext cx="10720643" cy="1065742"/>
              </a:xfrm>
              <a:prstGeom prst="rect">
                <a:avLst/>
              </a:prstGeom>
              <a:blipFill>
                <a:blip r:embed="rId2"/>
                <a:stretch>
                  <a:fillRect l="-2604" t="-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EAB08A43-8C6C-0488-4FD7-1173846A3178}"/>
              </a:ext>
            </a:extLst>
          </p:cNvPr>
          <p:cNvSpPr txBox="1">
            <a:spLocks/>
          </p:cNvSpPr>
          <p:nvPr/>
        </p:nvSpPr>
        <p:spPr>
          <a:xfrm>
            <a:off x="210171" y="4371780"/>
            <a:ext cx="8933829" cy="5616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E9A0EE4-B2C2-5961-57B4-3B9DA607B119}"/>
              </a:ext>
            </a:extLst>
          </p:cNvPr>
          <p:cNvGrpSpPr/>
          <p:nvPr/>
        </p:nvGrpSpPr>
        <p:grpSpPr>
          <a:xfrm>
            <a:off x="1127448" y="2081984"/>
            <a:ext cx="11237125" cy="3946558"/>
            <a:chOff x="1803833" y="2422957"/>
            <a:chExt cx="10382867" cy="364653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C3C6691-106A-041D-6499-328C5975253D}"/>
                </a:ext>
              </a:extLst>
            </p:cNvPr>
            <p:cNvSpPr txBox="1"/>
            <p:nvPr/>
          </p:nvSpPr>
          <p:spPr bwMode="auto">
            <a:xfrm>
              <a:off x="1803833" y="2422957"/>
              <a:ext cx="7056783" cy="241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100" i="1" dirty="0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27C6151-76F0-C65B-1F9C-E6CC5056F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35760" y="3603026"/>
              <a:ext cx="7977248" cy="2180169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CC1164E-72B0-626D-2708-0FBB419FE911}"/>
                </a:ext>
              </a:extLst>
            </p:cNvPr>
            <p:cNvSpPr txBox="1"/>
            <p:nvPr/>
          </p:nvSpPr>
          <p:spPr bwMode="auto">
            <a:xfrm>
              <a:off x="10921817" y="5807884"/>
              <a:ext cx="126488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R. Jacobsson</a:t>
              </a:r>
              <a:endParaRPr lang="en-GB" sz="11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97B07366-57CF-5AE4-385C-8E4A6DF7A2D0}"/>
              </a:ext>
            </a:extLst>
          </p:cNvPr>
          <p:cNvSpPr/>
          <p:nvPr/>
        </p:nvSpPr>
        <p:spPr>
          <a:xfrm>
            <a:off x="3382283" y="3922768"/>
            <a:ext cx="1132618" cy="1368152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BD67B80-1C5E-0388-CFDD-EFDB82760AEA}"/>
              </a:ext>
            </a:extLst>
          </p:cNvPr>
          <p:cNvSpPr txBox="1"/>
          <p:nvPr/>
        </p:nvSpPr>
        <p:spPr>
          <a:xfrm>
            <a:off x="5016118" y="24879"/>
            <a:ext cx="712855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Ahdida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al.,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hlinkClick r:id="rId4"/>
              </a:rPr>
              <a:t>Findings of the Physics Beyond Colliders ECN3 Beam Delivery Task Force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CERN-PBC-REPORT-2023-001</a:t>
            </a:r>
          </a:p>
          <a:p>
            <a:pPr algn="r"/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GB" sz="1000" b="1" u="none" strike="noStrike" dirty="0">
              <a:effectLst/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8E4114A-639D-5B9F-6015-EFA37E94D481}"/>
              </a:ext>
            </a:extLst>
          </p:cNvPr>
          <p:cNvSpPr/>
          <p:nvPr/>
        </p:nvSpPr>
        <p:spPr>
          <a:xfrm>
            <a:off x="123637" y="1124744"/>
            <a:ext cx="4199189" cy="5040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7" name="Picture 46" descr="A black and white logo&#10;&#10;Description automatically generated">
            <a:extLst>
              <a:ext uri="{FF2B5EF4-FFF2-40B4-BE49-F238E27FC236}">
                <a16:creationId xmlns:a16="http://schemas.microsoft.com/office/drawing/2014/main" id="{3552116C-33D4-ED63-7231-E8CAC36BED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4672" y="1593269"/>
            <a:ext cx="301075" cy="388489"/>
          </a:xfrm>
          <a:prstGeom prst="rect">
            <a:avLst/>
          </a:prstGeom>
          <a:noFill/>
        </p:spPr>
      </p:pic>
      <p:pic>
        <p:nvPicPr>
          <p:cNvPr id="48" name="Graphic 47" descr="Flag outline">
            <a:extLst>
              <a:ext uri="{FF2B5EF4-FFF2-40B4-BE49-F238E27FC236}">
                <a16:creationId xmlns:a16="http://schemas.microsoft.com/office/drawing/2014/main" id="{6C022D40-721F-21C9-5797-733A3BD056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b="42245"/>
          <a:stretch/>
        </p:blipFill>
        <p:spPr>
          <a:xfrm rot="206128">
            <a:off x="3236690" y="1440561"/>
            <a:ext cx="1348588" cy="752478"/>
          </a:xfrm>
          <a:prstGeom prst="rect">
            <a:avLst/>
          </a:prstGeom>
        </p:spPr>
      </p:pic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A5BD23A3-C2B0-5836-226E-41D73CF496F0}"/>
              </a:ext>
            </a:extLst>
          </p:cNvPr>
          <p:cNvSpPr txBox="1">
            <a:spLocks/>
          </p:cNvSpPr>
          <p:nvPr/>
        </p:nvSpPr>
        <p:spPr>
          <a:xfrm>
            <a:off x="3432422" y="6447142"/>
            <a:ext cx="33843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50" dirty="0">
                <a:solidFill>
                  <a:srgbClr val="004899"/>
                </a:solidFill>
              </a:rPr>
              <a:t>Matthew FRASER | </a:t>
            </a:r>
            <a:r>
              <a:rPr lang="en-GB" sz="85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sz="850" dirty="0">
              <a:solidFill>
                <a:srgbClr val="004899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9F5CE8E-485E-D384-620A-B200F1B83FB8}"/>
              </a:ext>
            </a:extLst>
          </p:cNvPr>
          <p:cNvGrpSpPr/>
          <p:nvPr/>
        </p:nvGrpSpPr>
        <p:grpSpPr>
          <a:xfrm>
            <a:off x="4245494" y="2125302"/>
            <a:ext cx="7078333" cy="4776016"/>
            <a:chOff x="2603354" y="587141"/>
            <a:chExt cx="4549448" cy="297583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F71A354-C25B-4866-17BA-6E5E756298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2102" t="8410" r="15752" b="16134"/>
            <a:stretch/>
          </p:blipFill>
          <p:spPr>
            <a:xfrm>
              <a:off x="2603354" y="587141"/>
              <a:ext cx="4549448" cy="2975832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6B156E6-916D-CCE0-E8A6-01D1B8B68ECC}"/>
                </a:ext>
              </a:extLst>
            </p:cNvPr>
            <p:cNvSpPr/>
            <p:nvPr/>
          </p:nvSpPr>
          <p:spPr>
            <a:xfrm>
              <a:off x="4224739" y="1918988"/>
              <a:ext cx="1953245" cy="313818"/>
            </a:xfrm>
            <a:prstGeom prst="rect">
              <a:avLst/>
            </a:prstGeom>
            <a:solidFill>
              <a:srgbClr val="0000E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D40687A9-A296-9C24-4E64-B9CB81185A35}"/>
              </a:ext>
            </a:extLst>
          </p:cNvPr>
          <p:cNvSpPr txBox="1"/>
          <p:nvPr/>
        </p:nvSpPr>
        <p:spPr>
          <a:xfrm>
            <a:off x="7074403" y="4176108"/>
            <a:ext cx="38038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effectLst/>
                <a:latin typeface="Helvetica Neue" panose="02000503000000020004" pitchFamily="2" charset="0"/>
              </a:rPr>
              <a:t>Expected background:</a:t>
            </a:r>
          </a:p>
          <a:p>
            <a:pPr algn="ctr"/>
            <a:r>
              <a:rPr lang="en-GB" sz="1600" b="1" dirty="0">
                <a:solidFill>
                  <a:schemeClr val="bg1"/>
                </a:solidFill>
                <a:effectLst/>
                <a:latin typeface="Helvetica Neue" panose="02000503000000020004" pitchFamily="2" charset="0"/>
              </a:rPr>
              <a:t>&lt; 1 event for 6×10</a:t>
            </a:r>
            <a:r>
              <a:rPr lang="en-GB" sz="1600" b="1" baseline="30000" dirty="0">
                <a:solidFill>
                  <a:schemeClr val="bg1"/>
                </a:solidFill>
                <a:effectLst/>
                <a:latin typeface="Helvetica Neue" panose="02000503000000020004" pitchFamily="2" charset="0"/>
              </a:rPr>
              <a:t>20</a:t>
            </a:r>
            <a:r>
              <a:rPr lang="en-GB" sz="1600" b="1" dirty="0">
                <a:solidFill>
                  <a:schemeClr val="bg1"/>
                </a:solidFill>
                <a:effectLst/>
                <a:latin typeface="Helvetica Neue" panose="02000503000000020004" pitchFamily="2" charset="0"/>
              </a:rPr>
              <a:t> POT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E8F7523-84EA-BD08-398E-D54365790898}"/>
                  </a:ext>
                </a:extLst>
              </p:cNvPr>
              <p:cNvSpPr txBox="1"/>
              <p:nvPr/>
            </p:nvSpPr>
            <p:spPr>
              <a:xfrm>
                <a:off x="6105055" y="5111695"/>
                <a:ext cx="924167" cy="7048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E8F7523-84EA-BD08-398E-D543657908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5055" y="5111695"/>
                <a:ext cx="924167" cy="704883"/>
              </a:xfrm>
              <a:prstGeom prst="rect">
                <a:avLst/>
              </a:prstGeom>
              <a:blipFill>
                <a:blip r:embed="rId9"/>
                <a:stretch>
                  <a:fillRect l="-1351" b="-17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C1D2245-211A-2790-842C-A35E1151D1D2}"/>
                  </a:ext>
                </a:extLst>
              </p:cNvPr>
              <p:cNvSpPr txBox="1"/>
              <p:nvPr/>
            </p:nvSpPr>
            <p:spPr>
              <a:xfrm>
                <a:off x="6120547" y="3012224"/>
                <a:ext cx="924167" cy="7048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sz="4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C1D2245-211A-2790-842C-A35E1151D1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547" y="3012224"/>
                <a:ext cx="924167" cy="704883"/>
              </a:xfrm>
              <a:prstGeom prst="rect">
                <a:avLst/>
              </a:prstGeom>
              <a:blipFill>
                <a:blip r:embed="rId10"/>
                <a:stretch>
                  <a:fillRect l="-1351" b="-160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9" name="Picture 48">
            <a:extLst>
              <a:ext uri="{FF2B5EF4-FFF2-40B4-BE49-F238E27FC236}">
                <a16:creationId xmlns:a16="http://schemas.microsoft.com/office/drawing/2014/main" id="{7B82D2D1-2600-4C0A-ACA6-8A55F0ED3C4D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 rot="229531">
            <a:off x="1848609" y="2005371"/>
            <a:ext cx="2593242" cy="26095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838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333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6</a:t>
            </a:fld>
            <a:endParaRPr lang="en-US" sz="1333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4" name="Picture 3" descr="A diagram of a particle&#10;&#10;Description automatically generated">
            <a:extLst>
              <a:ext uri="{FF2B5EF4-FFF2-40B4-BE49-F238E27FC236}">
                <a16:creationId xmlns:a16="http://schemas.microsoft.com/office/drawing/2014/main" id="{815E0B68-C54E-0E14-75DA-DD9A99AD1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5390" y="1526352"/>
            <a:ext cx="3665317" cy="48573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C9DB603-B1DE-D711-02C9-DF0B7507B599}"/>
              </a:ext>
            </a:extLst>
          </p:cNvPr>
          <p:cNvSpPr txBox="1"/>
          <p:nvPr/>
        </p:nvSpPr>
        <p:spPr>
          <a:xfrm>
            <a:off x="98913" y="-115122"/>
            <a:ext cx="12029257" cy="1610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4000" b="1" dirty="0">
                <a:solidFill>
                  <a:srgbClr val="141414"/>
                </a:solidFill>
                <a:latin typeface="ReithSerif"/>
                <a:hlinkClick r:id="" action="ppaction://noaction"/>
              </a:rPr>
              <a:t>BBC News</a:t>
            </a:r>
          </a:p>
          <a:p>
            <a:pPr algn="r"/>
            <a:r>
              <a:rPr lang="en-GB" sz="4000" b="1" dirty="0">
                <a:solidFill>
                  <a:srgbClr val="141414"/>
                </a:solidFill>
                <a:latin typeface="ReithSerif"/>
                <a:hlinkClick r:id="" action="ppaction://noaction"/>
              </a:rPr>
              <a:t> Cern: Scientists search for mysterious ghost particles</a:t>
            </a:r>
            <a:endParaRPr lang="en-GB" sz="4000" b="1" dirty="0">
              <a:solidFill>
                <a:srgbClr val="141414"/>
              </a:solidFill>
              <a:latin typeface="ReithSerif"/>
            </a:endParaRPr>
          </a:p>
          <a:p>
            <a:pPr algn="r"/>
            <a:r>
              <a:rPr lang="en-GB" sz="1867" dirty="0">
                <a:latin typeface="ReithSans"/>
              </a:rPr>
              <a:t>By Pallab Ghosh</a:t>
            </a:r>
          </a:p>
        </p:txBody>
      </p:sp>
      <p:pic>
        <p:nvPicPr>
          <p:cNvPr id="5" name="Picture 4" descr="A group of bright lights&#10;&#10;Description automatically generated">
            <a:extLst>
              <a:ext uri="{FF2B5EF4-FFF2-40B4-BE49-F238E27FC236}">
                <a16:creationId xmlns:a16="http://schemas.microsoft.com/office/drawing/2014/main" id="{9E7B7F84-EE11-036F-D05D-27358DD37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865" y="1789531"/>
            <a:ext cx="6914847" cy="41745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36C69E-D1C7-A6B2-B825-56174B84EE86}"/>
              </a:ext>
            </a:extLst>
          </p:cNvPr>
          <p:cNvSpPr txBox="1"/>
          <p:nvPr/>
        </p:nvSpPr>
        <p:spPr>
          <a:xfrm>
            <a:off x="10499188" y="1420199"/>
            <a:ext cx="1553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24 March 2024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23D6D6E1-AE36-4AB0-0737-027099BB9A10}"/>
              </a:ext>
            </a:extLst>
          </p:cNvPr>
          <p:cNvSpPr txBox="1">
            <a:spLocks/>
          </p:cNvSpPr>
          <p:nvPr/>
        </p:nvSpPr>
        <p:spPr>
          <a:xfrm>
            <a:off x="3432422" y="6447142"/>
            <a:ext cx="33843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50" dirty="0">
                <a:solidFill>
                  <a:srgbClr val="004899"/>
                </a:solidFill>
              </a:rPr>
              <a:t>Matthew FRASER | </a:t>
            </a:r>
            <a:r>
              <a:rPr lang="en-GB" sz="85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sz="85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735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C3DF0-2B62-86E6-6836-64209D8A3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297814-3575-D3D1-1FB9-DC76E1948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7D1E5E1-5EF5-B23B-786F-CD3B1246A0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6903" y="332656"/>
                <a:ext cx="11376025" cy="1065742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dirty="0">
                    <a:solidFill>
                      <a:srgbClr val="004899"/>
                    </a:solidFill>
                  </a:rPr>
                  <a:t>Study Project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4899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rgbClr val="004899"/>
                    </a:solidFill>
                  </a:rPr>
                  <a:t> Approved Project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53D144E-C414-DC3E-B9F2-CBEDF2B175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03" y="332656"/>
                <a:ext cx="11376025" cy="1065742"/>
              </a:xfrm>
              <a:prstGeom prst="rect">
                <a:avLst/>
              </a:prstGeom>
              <a:blipFill>
                <a:blip r:embed="rId3"/>
                <a:stretch>
                  <a:fillRect l="-2453" t="-17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701A904A-A38A-7D8A-1510-591ED0474334}"/>
              </a:ext>
            </a:extLst>
          </p:cNvPr>
          <p:cNvSpPr txBox="1"/>
          <p:nvPr/>
        </p:nvSpPr>
        <p:spPr>
          <a:xfrm>
            <a:off x="412775" y="1274807"/>
            <a:ext cx="11376025" cy="467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000" b="1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Upgrade of beam intensity at North Area and SHiP beam-dump (BDF/SHiP) experiment approved recently… </a:t>
            </a:r>
          </a:p>
          <a:p>
            <a:pPr algn="just"/>
            <a:endParaRPr lang="en-GB" sz="2000" b="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</a:endParaRPr>
          </a:p>
          <a:p>
            <a:pPr algn="just"/>
            <a:r>
              <a:rPr lang="en-GB" sz="20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… with ~ 62 MCHF (over 7 years) reserved for the High Intensity upgrade of ECN3 (HI-ECN3) project in CERN’s </a:t>
            </a:r>
            <a:r>
              <a:rPr lang="en-GB" sz="2000" dirty="0">
                <a:solidFill>
                  <a:schemeClr val="tx2"/>
                </a:solidFill>
              </a:rPr>
              <a:t>Medium-Term Plan ratified by CERN Council in June 2024.</a:t>
            </a:r>
          </a:p>
          <a:p>
            <a:pPr algn="just"/>
            <a:endParaRPr lang="en-GB" sz="2000" dirty="0">
              <a:solidFill>
                <a:schemeClr val="tx2"/>
              </a:solidFill>
            </a:endParaRPr>
          </a:p>
          <a:p>
            <a:pPr algn="just"/>
            <a:r>
              <a:rPr lang="en-GB" sz="2000" b="1" dirty="0">
                <a:solidFill>
                  <a:schemeClr val="tx2"/>
                </a:solidFill>
              </a:rPr>
              <a:t>Approved together with ~ 170 MCHF for consolidation of the North Area (NA-CONS project)</a:t>
            </a:r>
          </a:p>
          <a:p>
            <a:pPr algn="just"/>
            <a:endParaRPr lang="en-GB" sz="2000" dirty="0">
              <a:solidFill>
                <a:srgbClr val="2D2D2D"/>
              </a:solidFill>
              <a:effectLst/>
              <a:latin typeface="ArialMT"/>
            </a:endParaRPr>
          </a:p>
          <a:p>
            <a:pPr algn="just"/>
            <a:r>
              <a:rPr lang="en-GB" sz="2000" b="1" dirty="0">
                <a:solidFill>
                  <a:srgbClr val="2D2D2D"/>
                </a:solidFill>
                <a:effectLst/>
                <a:latin typeface="ArialMT"/>
              </a:rPr>
              <a:t>The HI-ECN3 project is a part of CERN’s</a:t>
            </a:r>
            <a:r>
              <a:rPr lang="en-GB" sz="2000" b="1" dirty="0">
                <a:solidFill>
                  <a:srgbClr val="2D2D2D"/>
                </a:solidFill>
                <a:latin typeface="ArialMT"/>
              </a:rPr>
              <a:t>…</a:t>
            </a:r>
            <a:endParaRPr lang="en-GB" sz="2000" b="1" dirty="0">
              <a:solidFill>
                <a:srgbClr val="2D2D2D"/>
              </a:solidFill>
              <a:effectLst/>
              <a:latin typeface="ArialMT"/>
            </a:endParaRPr>
          </a:p>
          <a:p>
            <a:pPr algn="just"/>
            <a:endParaRPr lang="en-GB" sz="2000" i="1" dirty="0">
              <a:solidFill>
                <a:srgbClr val="2D2D2D"/>
              </a:solidFill>
              <a:latin typeface="ArialMT"/>
            </a:endParaRPr>
          </a:p>
          <a:p>
            <a:pPr algn="just"/>
            <a:r>
              <a:rPr lang="en-GB" sz="2000" i="1" dirty="0">
                <a:solidFill>
                  <a:srgbClr val="2D2D2D"/>
                </a:solidFill>
                <a:effectLst/>
                <a:latin typeface="ArialMT"/>
              </a:rPr>
              <a:t>“…broad </a:t>
            </a:r>
            <a:r>
              <a:rPr lang="en-GB" sz="2000" i="1" dirty="0">
                <a:solidFill>
                  <a:srgbClr val="004899"/>
                </a:solidFill>
                <a:effectLst/>
                <a:latin typeface="ArialMT"/>
              </a:rPr>
              <a:t>diverse scientific</a:t>
            </a:r>
            <a:r>
              <a:rPr lang="en-GB" sz="2000" i="1" dirty="0">
                <a:solidFill>
                  <a:srgbClr val="0230FF"/>
                </a:solidFill>
                <a:effectLst/>
                <a:latin typeface="ArialMT"/>
              </a:rPr>
              <a:t> </a:t>
            </a:r>
            <a:r>
              <a:rPr lang="en-GB" sz="2000" i="1" dirty="0">
                <a:solidFill>
                  <a:srgbClr val="2D2D2D"/>
                </a:solidFill>
                <a:effectLst/>
                <a:latin typeface="ArialMT"/>
              </a:rPr>
              <a:t>programme, complementary to the collider and carried out mainly at the injectors: continuously upgraded and expanded (e.g. recently the ECN3 beam intensity upgrade at the North Area).” </a:t>
            </a:r>
            <a:endParaRPr lang="en-GB" sz="2000" i="1" dirty="0">
              <a:solidFill>
                <a:srgbClr val="2D2D2D"/>
              </a:solidFill>
              <a:latin typeface="ArialMT"/>
            </a:endParaRPr>
          </a:p>
          <a:p>
            <a:pPr algn="r"/>
            <a:r>
              <a:rPr lang="en-GB" sz="2000" i="1" dirty="0">
                <a:solidFill>
                  <a:srgbClr val="2D2D2D"/>
                </a:solidFill>
                <a:effectLst/>
                <a:latin typeface="ArialMT"/>
              </a:rPr>
              <a:t>Fabiola </a:t>
            </a:r>
            <a:r>
              <a:rPr lang="en-GB" sz="2000" i="1" dirty="0" err="1">
                <a:solidFill>
                  <a:srgbClr val="2D2D2D"/>
                </a:solidFill>
                <a:effectLst/>
                <a:latin typeface="ArialMT"/>
              </a:rPr>
              <a:t>Gianotti</a:t>
            </a:r>
            <a:endParaRPr lang="en-GB" sz="2000" i="1" dirty="0">
              <a:solidFill>
                <a:schemeClr val="tx1">
                  <a:lumMod val="50000"/>
                </a:schemeClr>
              </a:solidFill>
              <a:effectLst/>
              <a:latin typeface="ArialMT"/>
            </a:endParaRPr>
          </a:p>
          <a:p>
            <a:pPr algn="just"/>
            <a:endParaRPr lang="en-GB" i="1" dirty="0"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E54FF2-0EC3-CD41-CC80-114708599797}"/>
              </a:ext>
            </a:extLst>
          </p:cNvPr>
          <p:cNvSpPr txBox="1"/>
          <p:nvPr/>
        </p:nvSpPr>
        <p:spPr>
          <a:xfrm>
            <a:off x="401422" y="5557007"/>
            <a:ext cx="11376025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/>
              <a:t>For more information on the competitive ECN3 decision process: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</a:t>
            </a:r>
            <a:r>
              <a:rPr lang="en-GB" sz="14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Ahdida</a:t>
            </a:r>
            <a:r>
              <a:rPr lang="en-GB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al., </a:t>
            </a:r>
            <a:r>
              <a:rPr lang="en-GB" sz="14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hlinkClick r:id="rId4"/>
              </a:rPr>
              <a:t>Findings of the Physics Beyond Colliders ECN3 Beam Delivery Task Force</a:t>
            </a:r>
            <a:r>
              <a:rPr lang="en-GB" sz="14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G. Arduini, C. </a:t>
            </a:r>
            <a:r>
              <a:rPr lang="en-GB" sz="14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Vallée</a:t>
            </a:r>
            <a:r>
              <a:rPr lang="en-GB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J. Jaeckel</a:t>
            </a:r>
            <a:r>
              <a:rPr lang="en-GB" sz="1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(eds.) </a:t>
            </a:r>
            <a:r>
              <a:rPr lang="en-GB" sz="14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hlinkClick r:id="rId5"/>
              </a:rPr>
              <a:t>Post-LS3 Experimental Options in ECN3</a:t>
            </a:r>
            <a:r>
              <a:rPr lang="en-GB" sz="14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CERN-PBC-REPORT-2023-003</a:t>
            </a:r>
          </a:p>
          <a:p>
            <a:pPr algn="r"/>
            <a:r>
              <a:rPr lang="en-GB" sz="1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GB" sz="1500" b="1" u="none" strike="noStrike" dirty="0">
              <a:effectLst/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8227F14-4C7D-8643-6FED-25F3858F059A}"/>
              </a:ext>
            </a:extLst>
          </p:cNvPr>
          <p:cNvSpPr txBox="1">
            <a:spLocks/>
          </p:cNvSpPr>
          <p:nvPr/>
        </p:nvSpPr>
        <p:spPr>
          <a:xfrm>
            <a:off x="3432422" y="6447142"/>
            <a:ext cx="33843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50" dirty="0">
                <a:solidFill>
                  <a:srgbClr val="004899"/>
                </a:solidFill>
              </a:rPr>
              <a:t>Matthew FRASER | </a:t>
            </a:r>
            <a:r>
              <a:rPr lang="en-GB" sz="85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sz="85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41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D0EE53-A748-A673-E25B-2F26DB74F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868F300-358E-31A1-9FD7-8B92361E64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3971" y="3055965"/>
            <a:ext cx="12087179" cy="294195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BF49BD-531E-4CF2-67C9-1144438CB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33D7B139-A14A-6A1E-8CF7-C681B66FA23C}"/>
              </a:ext>
            </a:extLst>
          </p:cNvPr>
          <p:cNvSpPr txBox="1">
            <a:spLocks/>
          </p:cNvSpPr>
          <p:nvPr/>
        </p:nvSpPr>
        <p:spPr>
          <a:xfrm>
            <a:off x="386903" y="257591"/>
            <a:ext cx="610919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Today NA62 in ECN3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D151CB6-5441-014E-6578-E9E0F25E6B7E}"/>
              </a:ext>
            </a:extLst>
          </p:cNvPr>
          <p:cNvSpPr txBox="1"/>
          <p:nvPr/>
        </p:nvSpPr>
        <p:spPr>
          <a:xfrm>
            <a:off x="3730947" y="-16092"/>
            <a:ext cx="8482080" cy="42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L. </a:t>
            </a:r>
            <a:r>
              <a:rPr lang="en-GB" sz="10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Krzempek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BDF-</a:t>
            </a:r>
            <a:r>
              <a:rPr lang="en-GB" sz="1067" i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SHiP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Integration in ECN3, 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EDMS #</a:t>
            </a:r>
            <a:r>
              <a:rPr lang="en-CH" sz="1067" b="1" dirty="0">
                <a:solidFill>
                  <a:srgbClr val="0645AD"/>
                </a:solidFill>
                <a:latin typeface="arial" panose="020B0604020202020204" pitchFamily="34" charset="0"/>
              </a:rPr>
              <a:t>2936008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endParaRPr lang="en-CH" sz="1067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142E9A7-AC74-D4F2-1A3E-0E480F58FF9E}"/>
              </a:ext>
            </a:extLst>
          </p:cNvPr>
          <p:cNvCxnSpPr>
            <a:cxnSpLocks/>
          </p:cNvCxnSpPr>
          <p:nvPr/>
        </p:nvCxnSpPr>
        <p:spPr>
          <a:xfrm>
            <a:off x="424520" y="440989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7737FDB-7E95-3D3A-F9F7-DA80E86E08CB}"/>
              </a:ext>
            </a:extLst>
          </p:cNvPr>
          <p:cNvCxnSpPr>
            <a:cxnSpLocks/>
          </p:cNvCxnSpPr>
          <p:nvPr/>
        </p:nvCxnSpPr>
        <p:spPr>
          <a:xfrm>
            <a:off x="7211069" y="5498700"/>
            <a:ext cx="4107868" cy="712523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44561F8C-84D7-12A1-1D8A-CA3F38F9BC3D}"/>
              </a:ext>
            </a:extLst>
          </p:cNvPr>
          <p:cNvSpPr txBox="1"/>
          <p:nvPr/>
        </p:nvSpPr>
        <p:spPr>
          <a:xfrm rot="541541">
            <a:off x="8618836" y="5661391"/>
            <a:ext cx="93133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ECN3</a:t>
            </a:r>
            <a:endParaRPr lang="en-CH" sz="1600" b="1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F7ABE34-96B8-D73B-6795-FA38E73A4D70}"/>
              </a:ext>
            </a:extLst>
          </p:cNvPr>
          <p:cNvSpPr txBox="1"/>
          <p:nvPr/>
        </p:nvSpPr>
        <p:spPr>
          <a:xfrm rot="541541">
            <a:off x="3278093" y="4768368"/>
            <a:ext cx="71846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/>
              <a:t>TCC8</a:t>
            </a:r>
            <a:endParaRPr lang="en-CH" sz="16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A64F7CF-81C4-2092-EE9C-F41A08E909BB}"/>
              </a:ext>
            </a:extLst>
          </p:cNvPr>
          <p:cNvSpPr txBox="1"/>
          <p:nvPr/>
        </p:nvSpPr>
        <p:spPr>
          <a:xfrm rot="524821">
            <a:off x="10234109" y="4093450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C9A9C28-82C6-9AF4-BAA6-4447346B707B}"/>
              </a:ext>
            </a:extLst>
          </p:cNvPr>
          <p:cNvSpPr txBox="1"/>
          <p:nvPr/>
        </p:nvSpPr>
        <p:spPr>
          <a:xfrm rot="524821">
            <a:off x="7360721" y="4043107"/>
            <a:ext cx="541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DF07173-85C7-B4EB-3189-0C45BE6C31DB}"/>
              </a:ext>
            </a:extLst>
          </p:cNvPr>
          <p:cNvCxnSpPr>
            <a:cxnSpLocks/>
          </p:cNvCxnSpPr>
          <p:nvPr/>
        </p:nvCxnSpPr>
        <p:spPr>
          <a:xfrm>
            <a:off x="273134" y="2928460"/>
            <a:ext cx="1503767" cy="205932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1461D806-37BC-A65D-B1C2-7D1873381348}"/>
              </a:ext>
            </a:extLst>
          </p:cNvPr>
          <p:cNvSpPr txBox="1"/>
          <p:nvPr/>
        </p:nvSpPr>
        <p:spPr>
          <a:xfrm rot="405065">
            <a:off x="515977" y="2692535"/>
            <a:ext cx="2101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Beam from SPS</a:t>
            </a:r>
          </a:p>
        </p:txBody>
      </p:sp>
      <p:sp>
        <p:nvSpPr>
          <p:cNvPr id="67" name="Left Brace 66">
            <a:extLst>
              <a:ext uri="{FF2B5EF4-FFF2-40B4-BE49-F238E27FC236}">
                <a16:creationId xmlns:a16="http://schemas.microsoft.com/office/drawing/2014/main" id="{9D6805B2-583A-CFDB-175D-90BB74424824}"/>
              </a:ext>
            </a:extLst>
          </p:cNvPr>
          <p:cNvSpPr/>
          <p:nvPr/>
        </p:nvSpPr>
        <p:spPr>
          <a:xfrm rot="16740277">
            <a:off x="6253597" y="471814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240C8DD-9DEE-6A8D-86C6-5AC4AC6122CD}"/>
              </a:ext>
            </a:extLst>
          </p:cNvPr>
          <p:cNvSpPr/>
          <p:nvPr/>
        </p:nvSpPr>
        <p:spPr>
          <a:xfrm>
            <a:off x="6163177" y="4713567"/>
            <a:ext cx="213272" cy="27688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78" name="Left Brace 77">
            <a:extLst>
              <a:ext uri="{FF2B5EF4-FFF2-40B4-BE49-F238E27FC236}">
                <a16:creationId xmlns:a16="http://schemas.microsoft.com/office/drawing/2014/main" id="{1295A51F-4886-85EA-6337-069396DBBD40}"/>
              </a:ext>
            </a:extLst>
          </p:cNvPr>
          <p:cNvSpPr/>
          <p:nvPr/>
        </p:nvSpPr>
        <p:spPr>
          <a:xfrm rot="16740277">
            <a:off x="8568748" y="3840440"/>
            <a:ext cx="76881" cy="3345372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9BD639-EA0B-3012-3FA7-989A600CC16F}"/>
              </a:ext>
            </a:extLst>
          </p:cNvPr>
          <p:cNvSpPr txBox="1"/>
          <p:nvPr/>
        </p:nvSpPr>
        <p:spPr>
          <a:xfrm>
            <a:off x="163152" y="5080079"/>
            <a:ext cx="2214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Existing </a:t>
            </a:r>
          </a:p>
          <a:p>
            <a:pPr algn="ctr"/>
            <a:r>
              <a:rPr lang="en-CH" sz="1600" b="1" dirty="0"/>
              <a:t>Target Complex to decommission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8CE6C82-A90F-B9E8-7F95-23AE02C024C7}"/>
              </a:ext>
            </a:extLst>
          </p:cNvPr>
          <p:cNvCxnSpPr>
            <a:cxnSpLocks/>
          </p:cNvCxnSpPr>
          <p:nvPr/>
        </p:nvCxnSpPr>
        <p:spPr>
          <a:xfrm flipV="1">
            <a:off x="1408797" y="4507355"/>
            <a:ext cx="368104" cy="483092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B060C0A-6C66-AEF5-BBD1-0A73F97AA247}"/>
              </a:ext>
            </a:extLst>
          </p:cNvPr>
          <p:cNvSpPr txBox="1"/>
          <p:nvPr/>
        </p:nvSpPr>
        <p:spPr>
          <a:xfrm>
            <a:off x="9398340" y="3491417"/>
            <a:ext cx="153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Existing </a:t>
            </a:r>
          </a:p>
          <a:p>
            <a:pPr algn="ctr"/>
            <a:r>
              <a:rPr lang="en-CH" sz="1600" b="1" dirty="0"/>
              <a:t>Access Shaft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84B28C3-6333-B7C1-8555-69BEF2C1A653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8278423" y="3783805"/>
            <a:ext cx="1119917" cy="22195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0686B0E2-DA8B-D9BC-2502-A0D6E8AC1E54}"/>
              </a:ext>
            </a:extLst>
          </p:cNvPr>
          <p:cNvSpPr txBox="1">
            <a:spLocks/>
          </p:cNvSpPr>
          <p:nvPr/>
        </p:nvSpPr>
        <p:spPr>
          <a:xfrm>
            <a:off x="3432422" y="6447142"/>
            <a:ext cx="33843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50" dirty="0">
                <a:solidFill>
                  <a:srgbClr val="004899"/>
                </a:solidFill>
              </a:rPr>
              <a:t>Matthew FRASER | </a:t>
            </a:r>
            <a:r>
              <a:rPr lang="en-GB" sz="85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sz="85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63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3BADD-FD81-6923-1087-516B0764AC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A8BE099-7140-9761-BDBA-9E69447FF5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13971" y="3055965"/>
            <a:ext cx="12087179" cy="294195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4D21D8-8FD4-7C69-F4D1-0525AD73D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A1BF2498-E2E7-597B-11F8-1DEA3EC6D99C}"/>
              </a:ext>
            </a:extLst>
          </p:cNvPr>
          <p:cNvSpPr txBox="1">
            <a:spLocks/>
          </p:cNvSpPr>
          <p:nvPr/>
        </p:nvSpPr>
        <p:spPr>
          <a:xfrm>
            <a:off x="386903" y="257591"/>
            <a:ext cx="610919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BDF/</a:t>
            </a:r>
            <a:r>
              <a:rPr lang="en-US" dirty="0" err="1">
                <a:solidFill>
                  <a:srgbClr val="004899"/>
                </a:solidFill>
              </a:rPr>
              <a:t>SHiP</a:t>
            </a:r>
            <a:r>
              <a:rPr lang="en-US" dirty="0">
                <a:solidFill>
                  <a:srgbClr val="004899"/>
                </a:solidFill>
              </a:rPr>
              <a:t> in ECN3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9E20674-2492-3454-C9B1-532D46E5C1E0}"/>
              </a:ext>
            </a:extLst>
          </p:cNvPr>
          <p:cNvSpPr txBox="1"/>
          <p:nvPr/>
        </p:nvSpPr>
        <p:spPr>
          <a:xfrm>
            <a:off x="3730947" y="-16092"/>
            <a:ext cx="8482080" cy="42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L. </a:t>
            </a:r>
            <a:r>
              <a:rPr lang="en-GB" sz="10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Krzempek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BDF-</a:t>
            </a:r>
            <a:r>
              <a:rPr lang="en-GB" sz="1067" i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SHiP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Integration in ECN3, 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EDMS #</a:t>
            </a:r>
            <a:r>
              <a:rPr lang="en-CH" sz="1067" b="1" dirty="0">
                <a:solidFill>
                  <a:srgbClr val="0645AD"/>
                </a:solidFill>
                <a:latin typeface="arial" panose="020B0604020202020204" pitchFamily="34" charset="0"/>
              </a:rPr>
              <a:t>2936008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endParaRPr lang="en-CH" sz="1067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505222CD-E14C-AF5B-4662-56C039AFA5D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/>
          <a:stretch/>
        </p:blipFill>
        <p:spPr>
          <a:xfrm rot="-60000">
            <a:off x="186951" y="2653507"/>
            <a:ext cx="11936655" cy="3476851"/>
          </a:xfrm>
          <a:prstGeom prst="rect">
            <a:avLst/>
          </a:prstGeom>
          <a:ln>
            <a:noFill/>
          </a:ln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2C64FB4-2178-E796-C327-B3051BD7B0D5}"/>
              </a:ext>
            </a:extLst>
          </p:cNvPr>
          <p:cNvCxnSpPr>
            <a:cxnSpLocks/>
          </p:cNvCxnSpPr>
          <p:nvPr/>
        </p:nvCxnSpPr>
        <p:spPr>
          <a:xfrm>
            <a:off x="424520" y="440989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67052FA-D869-EFD4-32BD-819054B65CED}"/>
              </a:ext>
            </a:extLst>
          </p:cNvPr>
          <p:cNvCxnSpPr>
            <a:cxnSpLocks/>
          </p:cNvCxnSpPr>
          <p:nvPr/>
        </p:nvCxnSpPr>
        <p:spPr>
          <a:xfrm>
            <a:off x="7211069" y="5498700"/>
            <a:ext cx="4107868" cy="712523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09A5BA03-C487-5CBB-4A87-63C7FE2B05DE}"/>
              </a:ext>
            </a:extLst>
          </p:cNvPr>
          <p:cNvSpPr txBox="1"/>
          <p:nvPr/>
        </p:nvSpPr>
        <p:spPr>
          <a:xfrm rot="541541">
            <a:off x="8618836" y="5661391"/>
            <a:ext cx="93133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ECN3</a:t>
            </a:r>
            <a:endParaRPr lang="en-CH" sz="1600" b="1" dirty="0"/>
          </a:p>
        </p:txBody>
      </p:sp>
      <p:sp>
        <p:nvSpPr>
          <p:cNvPr id="53" name="Left Brace 52">
            <a:extLst>
              <a:ext uri="{FF2B5EF4-FFF2-40B4-BE49-F238E27FC236}">
                <a16:creationId xmlns:a16="http://schemas.microsoft.com/office/drawing/2014/main" id="{E097E7BD-A65E-908C-A458-43380F1B5943}"/>
              </a:ext>
            </a:extLst>
          </p:cNvPr>
          <p:cNvSpPr/>
          <p:nvPr/>
        </p:nvSpPr>
        <p:spPr>
          <a:xfrm rot="16740277">
            <a:off x="777473" y="4119150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B6F172-5DDF-258B-DFBC-6E4287426266}"/>
              </a:ext>
            </a:extLst>
          </p:cNvPr>
          <p:cNvSpPr txBox="1"/>
          <p:nvPr/>
        </p:nvSpPr>
        <p:spPr>
          <a:xfrm rot="541541">
            <a:off x="3278093" y="4768368"/>
            <a:ext cx="71846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/>
              <a:t>TCC8</a:t>
            </a:r>
            <a:endParaRPr lang="en-CH" sz="1600" b="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98ADFB9-5C31-E697-4BDD-BDE6C1B37911}"/>
              </a:ext>
            </a:extLst>
          </p:cNvPr>
          <p:cNvSpPr txBox="1"/>
          <p:nvPr/>
        </p:nvSpPr>
        <p:spPr>
          <a:xfrm>
            <a:off x="9398340" y="3491417"/>
            <a:ext cx="153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Existing </a:t>
            </a:r>
          </a:p>
          <a:p>
            <a:pPr algn="ctr"/>
            <a:r>
              <a:rPr lang="en-CH" sz="1600" b="1" dirty="0"/>
              <a:t>Access Shaft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801EB5D-C9FD-731F-8002-C88D0CC1790A}"/>
              </a:ext>
            </a:extLst>
          </p:cNvPr>
          <p:cNvSpPr txBox="1"/>
          <p:nvPr/>
        </p:nvSpPr>
        <p:spPr>
          <a:xfrm rot="524821">
            <a:off x="10234109" y="4093450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1CCC1B9-65AE-F403-7741-B5C3D85B3D85}"/>
              </a:ext>
            </a:extLst>
          </p:cNvPr>
          <p:cNvSpPr txBox="1"/>
          <p:nvPr/>
        </p:nvSpPr>
        <p:spPr>
          <a:xfrm rot="524821">
            <a:off x="7360721" y="4043107"/>
            <a:ext cx="541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D93CAD5-EB7C-3DD5-E573-46C13B56D06C}"/>
              </a:ext>
            </a:extLst>
          </p:cNvPr>
          <p:cNvCxnSpPr>
            <a:cxnSpLocks/>
          </p:cNvCxnSpPr>
          <p:nvPr/>
        </p:nvCxnSpPr>
        <p:spPr>
          <a:xfrm>
            <a:off x="273134" y="2928460"/>
            <a:ext cx="1503767" cy="205932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2957A91-F295-2DC5-2F30-D21E6128574E}"/>
              </a:ext>
            </a:extLst>
          </p:cNvPr>
          <p:cNvSpPr txBox="1"/>
          <p:nvPr/>
        </p:nvSpPr>
        <p:spPr>
          <a:xfrm rot="405065">
            <a:off x="515977" y="2692535"/>
            <a:ext cx="2101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Beam from SPS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C3420DA5-AECD-99EC-7B09-9A799058DAC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468" t="1928" r="12022" b="11895"/>
          <a:stretch/>
        </p:blipFill>
        <p:spPr>
          <a:xfrm>
            <a:off x="5524308" y="253837"/>
            <a:ext cx="4748795" cy="3031147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F17655F7-B0DE-9472-63CC-FA02AFD8A90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126" b="95487" l="20221" r="95470">
                        <a14:foregroundMark x1="23867" y1="74109" x2="21326" y2="73397"/>
                        <a14:foregroundMark x1="26077" y1="69121" x2="30055" y2="83373"/>
                        <a14:foregroundMark x1="89392" y1="39905" x2="90055" y2="30641"/>
                        <a14:foregroundMark x1="87293" y1="15914" x2="89834" y2="7126"/>
                        <a14:foregroundMark x1="90939" y1="36580" x2="95580" y2="29216"/>
                        <a14:foregroundMark x1="23646" y1="83848" x2="20331" y2="68884"/>
                        <a14:foregroundMark x1="23757" y1="93349" x2="25635" y2="95487"/>
                      </a14:backgroundRemoval>
                    </a14:imgEffect>
                  </a14:imgLayer>
                </a14:imgProps>
              </a:ext>
            </a:extLst>
          </a:blip>
          <a:srcRect l="15529"/>
          <a:stretch/>
        </p:blipFill>
        <p:spPr bwMode="auto">
          <a:xfrm rot="395342">
            <a:off x="6083772" y="770464"/>
            <a:ext cx="3719600" cy="1892267"/>
          </a:xfrm>
          <a:prstGeom prst="rect">
            <a:avLst/>
          </a:prstGeom>
        </p:spPr>
      </p:pic>
      <p:sp>
        <p:nvSpPr>
          <p:cNvPr id="67" name="Left Brace 66">
            <a:extLst>
              <a:ext uri="{FF2B5EF4-FFF2-40B4-BE49-F238E27FC236}">
                <a16:creationId xmlns:a16="http://schemas.microsoft.com/office/drawing/2014/main" id="{5730071B-7242-0EC4-F75F-08BFE59478D5}"/>
              </a:ext>
            </a:extLst>
          </p:cNvPr>
          <p:cNvSpPr/>
          <p:nvPr/>
        </p:nvSpPr>
        <p:spPr>
          <a:xfrm rot="16740277">
            <a:off x="6253597" y="471814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pic>
        <p:nvPicPr>
          <p:cNvPr id="70" name="Circle 4 turns 50 mm 8mm beam cut">
            <a:hlinkClick r:id="" action="ppaction://media"/>
            <a:extLst>
              <a:ext uri="{FF2B5EF4-FFF2-40B4-BE49-F238E27FC236}">
                <a16:creationId xmlns:a16="http://schemas.microsoft.com/office/drawing/2014/main" id="{9963145B-87B2-3191-688F-73EA334259F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9"/>
          <a:srcRect r="66240" b="21545"/>
          <a:stretch>
            <a:fillRect/>
          </a:stretch>
        </p:blipFill>
        <p:spPr>
          <a:xfrm>
            <a:off x="3125573" y="1016145"/>
            <a:ext cx="2324863" cy="23608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E0819467-EC23-E6A9-0D5D-FF171C00278D}"/>
              </a:ext>
            </a:extLst>
          </p:cNvPr>
          <p:cNvSpPr/>
          <p:nvPr/>
        </p:nvSpPr>
        <p:spPr>
          <a:xfrm>
            <a:off x="6163177" y="4713567"/>
            <a:ext cx="213272" cy="27688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B4178A0-F0D9-41C0-B824-41C6B2820DA2}"/>
              </a:ext>
            </a:extLst>
          </p:cNvPr>
          <p:cNvCxnSpPr>
            <a:cxnSpLocks/>
            <a:stCxn id="71" idx="0"/>
          </p:cNvCxnSpPr>
          <p:nvPr/>
        </p:nvCxnSpPr>
        <p:spPr>
          <a:xfrm flipH="1" flipV="1">
            <a:off x="5466639" y="3389074"/>
            <a:ext cx="803175" cy="1324493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9C52814A-6E01-5C9C-879D-99C0CD851329}"/>
              </a:ext>
            </a:extLst>
          </p:cNvPr>
          <p:cNvCxnSpPr>
            <a:cxnSpLocks/>
            <a:stCxn id="71" idx="2"/>
          </p:cNvCxnSpPr>
          <p:nvPr/>
        </p:nvCxnSpPr>
        <p:spPr>
          <a:xfrm flipH="1" flipV="1">
            <a:off x="3147191" y="3376868"/>
            <a:ext cx="3122623" cy="161358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C0AECEEE-3B58-CAED-EF1F-5B2B8102015D}"/>
              </a:ext>
            </a:extLst>
          </p:cNvPr>
          <p:cNvSpPr txBox="1"/>
          <p:nvPr/>
        </p:nvSpPr>
        <p:spPr>
          <a:xfrm>
            <a:off x="226895" y="927440"/>
            <a:ext cx="2650789" cy="173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133" b="1" dirty="0"/>
              <a:t>~ 300 kW (avg.) </a:t>
            </a:r>
          </a:p>
          <a:p>
            <a:pPr algn="ctr"/>
            <a:r>
              <a:rPr lang="en-CH" sz="2133" b="1" dirty="0"/>
              <a:t>~ 2.3 MW (spill)</a:t>
            </a:r>
          </a:p>
          <a:p>
            <a:pPr algn="ctr"/>
            <a:r>
              <a:rPr lang="en-CH" sz="2133" b="1" dirty="0"/>
              <a:t>1 second spill</a:t>
            </a:r>
          </a:p>
          <a:p>
            <a:pPr algn="ctr"/>
            <a:r>
              <a:rPr lang="en-CH" sz="2133" b="1" dirty="0"/>
              <a:t>15 years of operation!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AE24089-3FD3-75A0-B546-FA15B5795ACF}"/>
              </a:ext>
            </a:extLst>
          </p:cNvPr>
          <p:cNvCxnSpPr>
            <a:cxnSpLocks/>
            <a:stCxn id="56" idx="1"/>
          </p:cNvCxnSpPr>
          <p:nvPr/>
        </p:nvCxnSpPr>
        <p:spPr>
          <a:xfrm flipH="1">
            <a:off x="8278423" y="3783805"/>
            <a:ext cx="1119917" cy="22195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Left Brace 77">
            <a:extLst>
              <a:ext uri="{FF2B5EF4-FFF2-40B4-BE49-F238E27FC236}">
                <a16:creationId xmlns:a16="http://schemas.microsoft.com/office/drawing/2014/main" id="{7526036B-2940-4ABE-35DA-C3438D66DAED}"/>
              </a:ext>
            </a:extLst>
          </p:cNvPr>
          <p:cNvSpPr/>
          <p:nvPr/>
        </p:nvSpPr>
        <p:spPr>
          <a:xfrm rot="16740277">
            <a:off x="8568748" y="3840440"/>
            <a:ext cx="76881" cy="3345372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2310055-8D11-105A-84F5-AC2284F8EED1}"/>
              </a:ext>
            </a:extLst>
          </p:cNvPr>
          <p:cNvGrpSpPr/>
          <p:nvPr/>
        </p:nvGrpSpPr>
        <p:grpSpPr>
          <a:xfrm>
            <a:off x="15466" y="2855033"/>
            <a:ext cx="12133667" cy="3416026"/>
            <a:chOff x="15466" y="2855033"/>
            <a:chExt cx="12133667" cy="3416026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378B572-D22D-962D-E433-BE1946D7DC95}"/>
                </a:ext>
              </a:extLst>
            </p:cNvPr>
            <p:cNvSpPr txBox="1"/>
            <p:nvPr/>
          </p:nvSpPr>
          <p:spPr>
            <a:xfrm>
              <a:off x="11247925" y="2855033"/>
              <a:ext cx="90120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/>
                <a:t>New </a:t>
              </a:r>
            </a:p>
            <a:p>
              <a:pPr algn="ctr"/>
              <a:r>
                <a:rPr lang="en-CH" sz="1600" b="1" dirty="0"/>
                <a:t>Access</a:t>
              </a:r>
            </a:p>
            <a:p>
              <a:pPr algn="ctr"/>
              <a:r>
                <a:rPr lang="en-CH" sz="1600" b="1" dirty="0"/>
                <a:t>Shaft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28882046-09FD-5E3E-F9AF-65A4F642A628}"/>
                </a:ext>
              </a:extLst>
            </p:cNvPr>
            <p:cNvCxnSpPr>
              <a:cxnSpLocks/>
              <a:stCxn id="75" idx="1"/>
            </p:cNvCxnSpPr>
            <p:nvPr/>
          </p:nvCxnSpPr>
          <p:spPr>
            <a:xfrm flipH="1">
              <a:off x="7002308" y="3323813"/>
              <a:ext cx="571976" cy="203467"/>
            </a:xfrm>
            <a:prstGeom prst="straightConnector1">
              <a:avLst/>
            </a:prstGeom>
            <a:ln>
              <a:solidFill>
                <a:schemeClr val="tx1">
                  <a:alpha val="45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5B1B3A64-1537-3859-5B11-00C79FC105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582400" y="3796935"/>
              <a:ext cx="116128" cy="723889"/>
            </a:xfrm>
            <a:prstGeom prst="straightConnector1">
              <a:avLst/>
            </a:prstGeom>
            <a:ln>
              <a:solidFill>
                <a:schemeClr val="tx1">
                  <a:alpha val="45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A953D81-EF5E-4FE1-311C-82F35DE208B5}"/>
                </a:ext>
              </a:extLst>
            </p:cNvPr>
            <p:cNvSpPr txBox="1"/>
            <p:nvPr/>
          </p:nvSpPr>
          <p:spPr>
            <a:xfrm>
              <a:off x="562605" y="5686284"/>
              <a:ext cx="53867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CH" sz="1600" b="1" dirty="0"/>
                <a:t>BDF’s Target Complex</a:t>
              </a:r>
            </a:p>
            <a:p>
              <a:pPr algn="r"/>
              <a:r>
                <a:rPr lang="en-US" sz="1600" dirty="0"/>
                <a:t>containing a “thick” high-Z target (Mo/W)</a:t>
              </a:r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B859A1CB-202B-8DFD-6EC8-8305F88D8D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01958" y="5207304"/>
              <a:ext cx="982119" cy="488135"/>
            </a:xfrm>
            <a:prstGeom prst="straightConnector1">
              <a:avLst/>
            </a:prstGeom>
            <a:ln>
              <a:solidFill>
                <a:schemeClr val="tx1">
                  <a:alpha val="45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8E4EC6C-11B8-CC50-DEA3-8E895A8E1B67}"/>
                </a:ext>
              </a:extLst>
            </p:cNvPr>
            <p:cNvSpPr txBox="1"/>
            <p:nvPr/>
          </p:nvSpPr>
          <p:spPr>
            <a:xfrm>
              <a:off x="15466" y="4767526"/>
              <a:ext cx="17805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/>
                <a:t>Beam Dilution System</a:t>
              </a:r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6B41BD7B-5BDE-F315-0F79-2EC861F1A1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1816" y="4520824"/>
              <a:ext cx="7257" cy="279884"/>
            </a:xfrm>
            <a:prstGeom prst="straightConnector1">
              <a:avLst/>
            </a:prstGeom>
            <a:ln>
              <a:solidFill>
                <a:schemeClr val="tx1">
                  <a:alpha val="45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B48A9CB4-FA7D-7932-6018-DA071468B684}"/>
                </a:ext>
              </a:extLst>
            </p:cNvPr>
            <p:cNvSpPr txBox="1"/>
            <p:nvPr/>
          </p:nvSpPr>
          <p:spPr>
            <a:xfrm>
              <a:off x="7574284" y="3031425"/>
              <a:ext cx="179247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/>
                <a:t>New Target </a:t>
              </a:r>
            </a:p>
            <a:p>
              <a:pPr algn="ctr"/>
              <a:r>
                <a:rPr lang="en-CH" sz="1600" b="1" dirty="0"/>
                <a:t>Service Building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896832D-2D44-6411-A5F5-15C3ADEC2706}"/>
                </a:ext>
              </a:extLst>
            </p:cNvPr>
            <p:cNvSpPr txBox="1"/>
            <p:nvPr/>
          </p:nvSpPr>
          <p:spPr>
            <a:xfrm>
              <a:off x="6573290" y="5830668"/>
              <a:ext cx="20025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CH" sz="1600" b="1" dirty="0"/>
                <a:t>SHiP experiment</a:t>
              </a:r>
              <a:endParaRPr lang="en-US" sz="1600" dirty="0"/>
            </a:p>
          </p:txBody>
        </p: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22ACB46B-A9E4-87A0-E647-4F6CB5385E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13655" y="5587980"/>
              <a:ext cx="858616" cy="321633"/>
            </a:xfrm>
            <a:prstGeom prst="straightConnector1">
              <a:avLst/>
            </a:prstGeom>
            <a:ln>
              <a:solidFill>
                <a:schemeClr val="tx1">
                  <a:alpha val="45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1BAEB913-C0E7-2163-9747-74909100337E}"/>
              </a:ext>
            </a:extLst>
          </p:cNvPr>
          <p:cNvSpPr txBox="1">
            <a:spLocks/>
          </p:cNvSpPr>
          <p:nvPr/>
        </p:nvSpPr>
        <p:spPr>
          <a:xfrm>
            <a:off x="3432422" y="6447142"/>
            <a:ext cx="33843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50" dirty="0">
                <a:solidFill>
                  <a:srgbClr val="004899"/>
                </a:solidFill>
              </a:rPr>
              <a:t>Matthew FRASER | </a:t>
            </a:r>
            <a:r>
              <a:rPr lang="en-GB" sz="85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sz="85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68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6666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2" repeatCount="indefinite" display="0">
                  <p:stCondLst>
                    <p:cond delay="indefinite"/>
                  </p:stCondLst>
                </p:cTn>
                <p:tgtEl>
                  <p:spTgt spid="70"/>
                </p:tgtEl>
              </p:cMediaNode>
            </p:video>
          </p:childTnLst>
        </p:cTn>
      </p:par>
    </p:tnLst>
    <p:bldLst>
      <p:bldP spid="67" grpId="0" animBg="1"/>
      <p:bldP spid="71" grpId="0" animBg="1"/>
      <p:bldP spid="74" grpId="0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16575</TotalTime>
  <Words>915</Words>
  <Application>Microsoft Office PowerPoint</Application>
  <PresentationFormat>Widescreen</PresentationFormat>
  <Paragraphs>172</Paragraphs>
  <Slides>14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Arial</vt:lpstr>
      <vt:lpstr>ArialMT</vt:lpstr>
      <vt:lpstr>Calibri</vt:lpstr>
      <vt:lpstr>Cambria Math</vt:lpstr>
      <vt:lpstr>Helvetica Neue</vt:lpstr>
      <vt:lpstr>ReithSans</vt:lpstr>
      <vt:lpstr>ReithSerif</vt:lpstr>
      <vt:lpstr>Roboto</vt:lpstr>
      <vt:lpstr>Office Theme</vt:lpstr>
      <vt:lpstr>PowerPoint Presentation</vt:lpstr>
      <vt:lpstr>An introduction to the High Intensity ECN3 Project: SPS Beam Dump Facility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Jean-Louis Grenard</cp:lastModifiedBy>
  <cp:revision>599</cp:revision>
  <cp:lastPrinted>2020-01-30T13:49:18Z</cp:lastPrinted>
  <dcterms:created xsi:type="dcterms:W3CDTF">2024-07-23T07:46:26Z</dcterms:created>
  <dcterms:modified xsi:type="dcterms:W3CDTF">2025-08-31T18:29:45Z</dcterms:modified>
</cp:coreProperties>
</file>