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22"/>
  </p:notesMasterIdLst>
  <p:sldIdLst>
    <p:sldId id="256" r:id="rId2"/>
    <p:sldId id="313" r:id="rId3"/>
    <p:sldId id="267" r:id="rId4"/>
    <p:sldId id="271" r:id="rId5"/>
    <p:sldId id="295" r:id="rId6"/>
    <p:sldId id="274" r:id="rId7"/>
    <p:sldId id="314" r:id="rId8"/>
    <p:sldId id="301" r:id="rId9"/>
    <p:sldId id="304" r:id="rId10"/>
    <p:sldId id="311" r:id="rId11"/>
    <p:sldId id="308" r:id="rId12"/>
    <p:sldId id="286" r:id="rId13"/>
    <p:sldId id="282" r:id="rId14"/>
    <p:sldId id="284" r:id="rId15"/>
    <p:sldId id="285" r:id="rId16"/>
    <p:sldId id="303" r:id="rId17"/>
    <p:sldId id="287" r:id="rId18"/>
    <p:sldId id="288" r:id="rId19"/>
    <p:sldId id="289" r:id="rId20"/>
    <p:sldId id="312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jörn Dörschel" initials="BD" lastIdx="1" clrIdx="0">
    <p:extLst>
      <p:ext uri="{19B8F6BF-5375-455C-9EA6-DF929625EA0E}">
        <p15:presenceInfo xmlns:p15="http://schemas.microsoft.com/office/powerpoint/2012/main" userId="S::bjoern.doerschel@uni-due.de::dd736bf2-6d1f-4704-a7b7-ed8a0efbfdab" providerId="AD"/>
      </p:ext>
    </p:extLst>
  </p:cmAuthor>
  <p:cmAuthor id="2" name="Björn Dörschel" initials="BD [2]" lastIdx="1" clrIdx="1">
    <p:extLst>
      <p:ext uri="{19B8F6BF-5375-455C-9EA6-DF929625EA0E}">
        <p15:presenceInfo xmlns:p15="http://schemas.microsoft.com/office/powerpoint/2012/main" userId="3f5dfb91a44d44e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E2F"/>
    <a:srgbClr val="FF0000"/>
    <a:srgbClr val="000000"/>
    <a:srgbClr val="B8103B"/>
    <a:srgbClr val="7499EC"/>
    <a:srgbClr val="0068FF"/>
    <a:srgbClr val="E1E6EB"/>
    <a:srgbClr val="7FBA24"/>
    <a:srgbClr val="3A67B1"/>
    <a:srgbClr val="3263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32" autoAdjust="0"/>
    <p:restoredTop sz="86954" autoAdjust="0"/>
  </p:normalViewPr>
  <p:slideViewPr>
    <p:cSldViewPr snapToGrid="0">
      <p:cViewPr varScale="1">
        <p:scale>
          <a:sx n="96" d="100"/>
          <a:sy n="96" d="100"/>
        </p:scale>
        <p:origin x="1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2C7C3-F761-4BC9-B61B-78260A7B48D8}" type="datetimeFigureOut">
              <a:rPr lang="de-DE" smtClean="0"/>
              <a:t>03.12.2025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D622B-B6F5-483A-AD39-2463884F9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9744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0" i="0" dirty="0">
              <a:solidFill>
                <a:srgbClr val="000000"/>
              </a:solidFill>
              <a:effectLst/>
              <a:latin typeface="Linux Libertine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846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C37FA5-65B1-F5C8-E71D-D670A16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3D825D3-95FD-F6D6-EFEE-077E59B6E1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7001D05-6A04-FE6C-8D91-249AB3D94A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7A90171-CBE5-2399-E7AF-DACFCCFECF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283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02C089-EE58-FC2A-E66E-76CA569C2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03E989B-BA85-89B1-D3D1-D2788242FE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156C460-9FB5-9CDB-9CA3-D89825DD7E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14A04D-475A-D05B-A2D3-BBF478CF0F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36920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0E69F9-684A-ACE1-43DA-CB97126B0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73BD995-2FEC-F8E0-14F3-C0F1BD8035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B2819A3-DD33-C162-0D68-F0E40D3A5E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41E8F24-0033-0AF1-4FDC-8FE794D19F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671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33952-2BC3-1D83-FAA5-E1A280DB9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ABF5BC9-FE4A-DAE7-CABF-AC80BDC755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2E34001-A316-2FA5-CA09-48C8EEB888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7727996-F429-EEF2-4452-31DAAC9F1E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1343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C36A7-D518-A734-F085-CA28DD55FF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B59DF24-1EB0-595F-BB7D-6BD84D9F0D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7603C42-F252-0F3F-9B10-AC2441E746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315E9A-33CB-CC5C-C0C3-A09A6E84D9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4301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6F7D09-FA1F-47D8-FC98-540C00695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7A834A4-98CF-49E7-E2B3-956F3ED222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48CA001-B930-422B-27EC-A70BFB0D13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CDEAAA-9F9B-369B-0A48-80365B8E20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6542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E79A7-C1DD-03ED-CD1E-F6BA1245B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195BB10-950C-1180-FF49-BF05127E11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076EFE6-FCA0-BEC1-9AF7-EDEE659B6D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83CC0E-74B6-0B68-05C4-8E432831F3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12615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5E799-B0CD-ACDB-AD7A-D42AC49DBD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CEF5439-1D5C-2B0F-EFC7-025E402F69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2523834-70AA-E602-C5D0-C8924624E0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81AD5FE-9D12-885C-7B48-45C8A8230C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3222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B8083-A89C-AFD7-7C23-9F20F1551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45F263B-145A-59BB-1378-B8E58FF8F6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83521E8-13EA-B8E2-15D7-17A0663BA2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ECF8A81-2A82-79D1-E9EF-CC3E68773B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1529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BDFA4E-31E2-CFEA-0B43-7A7CFEA8A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56AA9F5-881A-8FA0-92CF-1687E4DE1A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625717C-F719-53C7-7944-37F41A82E1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0" i="0" dirty="0">
              <a:solidFill>
                <a:srgbClr val="000000"/>
              </a:solidFill>
              <a:effectLst/>
              <a:latin typeface="Linux Libertine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FE7B9E8-C8BF-0544-975C-45F4CCCF56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8338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A7740-6C6B-17DD-2008-32F19C14C5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92BA8DB-1173-A63D-4BF4-6709534BF4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F19570E-2A8C-E6A9-EB56-6DA7B5C095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3A3C7FD-2441-62BB-4CDC-CD5F2E7E0E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118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2607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1963A6-A66E-875B-0102-D18E43CCD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AEBC0A3-5864-D763-28DA-C21CEC99A6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DC61203-5DCA-06FE-0056-8AC5BAF4D3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D2C43AB-B040-891C-13E0-0E49A65C4D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883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2811B5-328E-15FA-F68E-CFB01DE4A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442C7D5-9C65-3FB4-0302-437CB755C7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EC8E0E2-AD30-A9C1-33A5-691F238DF2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1D8527F-C436-C7E7-A74D-6A3016ADF6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0485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97393-432E-C5EC-EF2F-F54BDE7B3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1C3C9F9-2DC8-3AA4-7E0F-0028E43E99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7161C4F-C7AC-712B-A8AB-82AB5BABF4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C8ABD0D-3CEE-7A16-57CA-A4D283061D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063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547322-53BD-D0EE-C3F6-7D6FC21BD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64AD1D3-8EDC-C2D5-E700-2CB5D9B3A9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F14D346-C41D-EAEE-7A20-114EBCC6E3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3DB8F86-92ED-D8A6-AE09-F3818E21AD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902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ED8A8E-84F6-F4B7-B4BB-FADDECABDA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996A55D-7912-E2BE-821F-D3E951500F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C66DB9E-2067-1B70-0881-F8191F0594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50236C-82F3-D331-347B-9FC462754C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0874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FA2E8-CD41-7633-56BB-A518840F0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8DAE713-6B0F-B063-D6D7-19EBA6FCBB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67DE20D-EBB8-3E17-CB0F-1944976E8B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E54CDD-36C0-E3FF-7C90-BBA1E7072A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3476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2C7552AB-8CDF-B76F-4BA8-9DFE40D59A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5095" y="-2291"/>
            <a:ext cx="1956905" cy="182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platzhalter 9">
            <a:extLst>
              <a:ext uri="{FF2B5EF4-FFF2-40B4-BE49-F238E27FC236}">
                <a16:creationId xmlns:a16="http://schemas.microsoft.com/office/drawing/2014/main" id="{1A7A9EC0-6A26-5453-36F2-37274C9BDD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68538" y="818446"/>
            <a:ext cx="7747000" cy="6302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>
                <a:solidFill>
                  <a:srgbClr val="B8103B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TITLE</a:t>
            </a:r>
            <a:endParaRPr lang="de-DE" dirty="0"/>
          </a:p>
        </p:txBody>
      </p:sp>
      <p:sp>
        <p:nvSpPr>
          <p:cNvPr id="8" name="Textplatzhalter 11">
            <a:extLst>
              <a:ext uri="{FF2B5EF4-FFF2-40B4-BE49-F238E27FC236}">
                <a16:creationId xmlns:a16="http://schemas.microsoft.com/office/drawing/2014/main" id="{67873010-1050-24C8-C821-ACDDBA0D4E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68538" y="1645190"/>
            <a:ext cx="7747000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9" name="Inhaltsplatzhalter 13">
            <a:extLst>
              <a:ext uri="{FF2B5EF4-FFF2-40B4-BE49-F238E27FC236}">
                <a16:creationId xmlns:a16="http://schemas.microsoft.com/office/drawing/2014/main" id="{3D42E69D-A463-353D-4E3E-3275C72A00A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12774" y="2440417"/>
            <a:ext cx="457170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DE" dirty="0"/>
          </a:p>
        </p:txBody>
      </p:sp>
      <p:sp>
        <p:nvSpPr>
          <p:cNvPr id="10" name="Inhaltsplatzhalter 15">
            <a:extLst>
              <a:ext uri="{FF2B5EF4-FFF2-40B4-BE49-F238E27FC236}">
                <a16:creationId xmlns:a16="http://schemas.microsoft.com/office/drawing/2014/main" id="{D4F31CAB-1CEF-4870-E3A5-A0B1250DCD3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2775" y="3063875"/>
            <a:ext cx="4571699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Affiliation (e.g. UDE etc.)</a:t>
            </a:r>
          </a:p>
        </p:txBody>
      </p:sp>
      <p:sp>
        <p:nvSpPr>
          <p:cNvPr id="11" name="Textplatzhalter 17">
            <a:extLst>
              <a:ext uri="{FF2B5EF4-FFF2-40B4-BE49-F238E27FC236}">
                <a16:creationId xmlns:a16="http://schemas.microsoft.com/office/drawing/2014/main" id="{217CAB53-6415-4ABE-F5E3-2B7DCBC8DBF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108466" y="2698748"/>
            <a:ext cx="447076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Date Event (e.g. 22/01/23 Physics Colloquium)</a:t>
            </a:r>
          </a:p>
        </p:txBody>
      </p:sp>
      <p:sp>
        <p:nvSpPr>
          <p:cNvPr id="12" name="Bildplatzhalter 19">
            <a:extLst>
              <a:ext uri="{FF2B5EF4-FFF2-40B4-BE49-F238E27FC236}">
                <a16:creationId xmlns:a16="http://schemas.microsoft.com/office/drawing/2014/main" id="{5D958D4B-1582-9425-1F3E-9C290815B40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2774" y="3728111"/>
            <a:ext cx="1112838" cy="1211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de-DE" dirty="0"/>
              <a:t>Pic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Collaborator</a:t>
            </a:r>
            <a:r>
              <a:rPr lang="de-DE" dirty="0"/>
              <a:t> 1</a:t>
            </a:r>
          </a:p>
        </p:txBody>
      </p:sp>
      <p:sp>
        <p:nvSpPr>
          <p:cNvPr id="13" name="Bildplatzhalter 19">
            <a:extLst>
              <a:ext uri="{FF2B5EF4-FFF2-40B4-BE49-F238E27FC236}">
                <a16:creationId xmlns:a16="http://schemas.microsoft.com/office/drawing/2014/main" id="{BB238B16-3AD3-73E3-EC97-95A96FB2B60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143560" y="3728112"/>
            <a:ext cx="1112838" cy="1211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Pic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Collaborator</a:t>
            </a:r>
            <a:r>
              <a:rPr lang="de-DE" dirty="0"/>
              <a:t> 3</a:t>
            </a:r>
          </a:p>
          <a:p>
            <a:endParaRPr lang="de-DE" dirty="0"/>
          </a:p>
        </p:txBody>
      </p:sp>
      <p:sp>
        <p:nvSpPr>
          <p:cNvPr id="14" name="Bildplatzhalter 19">
            <a:extLst>
              <a:ext uri="{FF2B5EF4-FFF2-40B4-BE49-F238E27FC236}">
                <a16:creationId xmlns:a16="http://schemas.microsoft.com/office/drawing/2014/main" id="{A4956872-ABB7-A337-70B3-AE912B05D22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674345" y="3723407"/>
            <a:ext cx="1112838" cy="1216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Pic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Collaborator</a:t>
            </a:r>
            <a:r>
              <a:rPr lang="de-DE" dirty="0"/>
              <a:t> 3</a:t>
            </a:r>
          </a:p>
          <a:p>
            <a:endParaRPr lang="de-DE" dirty="0"/>
          </a:p>
        </p:txBody>
      </p:sp>
      <p:sp>
        <p:nvSpPr>
          <p:cNvPr id="15" name="Textplatzhalter 23">
            <a:extLst>
              <a:ext uri="{FF2B5EF4-FFF2-40B4-BE49-F238E27FC236}">
                <a16:creationId xmlns:a16="http://schemas.microsoft.com/office/drawing/2014/main" id="{B7DC7CBA-9DA2-4349-AF4A-A63CA60D257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776" y="5058367"/>
            <a:ext cx="1350137" cy="5439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Name </a:t>
            </a:r>
            <a:r>
              <a:rPr lang="de-DE" dirty="0" err="1">
                <a:latin typeface="+mj-lt"/>
              </a:rPr>
              <a:t>of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Collaborator</a:t>
            </a:r>
            <a:r>
              <a:rPr lang="de-DE" dirty="0">
                <a:latin typeface="+mj-lt"/>
              </a:rPr>
              <a:t> 1</a:t>
            </a:r>
            <a:endParaRPr lang="de-DE" dirty="0"/>
          </a:p>
        </p:txBody>
      </p:sp>
      <p:sp>
        <p:nvSpPr>
          <p:cNvPr id="16" name="Textplatzhalter 23">
            <a:extLst>
              <a:ext uri="{FF2B5EF4-FFF2-40B4-BE49-F238E27FC236}">
                <a16:creationId xmlns:a16="http://schemas.microsoft.com/office/drawing/2014/main" id="{A7B8F075-6926-0BF1-2117-6AC3D917514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143560" y="5058367"/>
            <a:ext cx="1350138" cy="54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Name </a:t>
            </a:r>
            <a:r>
              <a:rPr lang="de-DE" dirty="0" err="1">
                <a:latin typeface="+mj-lt"/>
              </a:rPr>
              <a:t>of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Collaborator</a:t>
            </a:r>
            <a:r>
              <a:rPr lang="de-DE" dirty="0">
                <a:latin typeface="+mj-lt"/>
              </a:rPr>
              <a:t> 1</a:t>
            </a:r>
            <a:endParaRPr lang="de-DE" dirty="0"/>
          </a:p>
        </p:txBody>
      </p:sp>
      <p:sp>
        <p:nvSpPr>
          <p:cNvPr id="17" name="Textplatzhalter 23">
            <a:extLst>
              <a:ext uri="{FF2B5EF4-FFF2-40B4-BE49-F238E27FC236}">
                <a16:creationId xmlns:a16="http://schemas.microsoft.com/office/drawing/2014/main" id="{906D33B8-31DB-6770-FADB-22E23EF2D4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674345" y="5058367"/>
            <a:ext cx="1285844" cy="543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Name </a:t>
            </a:r>
            <a:r>
              <a:rPr lang="de-DE" dirty="0" err="1">
                <a:latin typeface="+mj-lt"/>
              </a:rPr>
              <a:t>of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Collaborator</a:t>
            </a:r>
            <a:r>
              <a:rPr lang="de-DE" dirty="0">
                <a:latin typeface="+mj-lt"/>
              </a:rPr>
              <a:t> 1</a:t>
            </a:r>
            <a:endParaRPr lang="de-DE" dirty="0"/>
          </a:p>
        </p:txBody>
      </p:sp>
      <p:sp>
        <p:nvSpPr>
          <p:cNvPr id="18" name="Inhaltsplatzhalter 27">
            <a:extLst>
              <a:ext uri="{FF2B5EF4-FFF2-40B4-BE49-F238E27FC236}">
                <a16:creationId xmlns:a16="http://schemas.microsoft.com/office/drawing/2014/main" id="{CAD6D78B-815C-F09C-788C-A80AD64E0C97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108824" y="3625507"/>
            <a:ext cx="4470399" cy="22619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j-lt"/>
              </a:defRPr>
            </a:lvl1pPr>
            <a:lvl2pPr marL="457200" indent="0">
              <a:buNone/>
              <a:defRPr/>
            </a:lvl2pPr>
          </a:lstStyle>
          <a:p>
            <a:r>
              <a:rPr lang="en-US" dirty="0">
                <a:solidFill>
                  <a:srgbClr val="B8103B"/>
                </a:solidFill>
              </a:rPr>
              <a:t>Figure with main message or text with main message!</a:t>
            </a:r>
            <a:endParaRPr lang="en-DE" dirty="0">
              <a:solidFill>
                <a:srgbClr val="B8103B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478C6C6-6E1C-9401-25F1-EDCDE509A6D5}"/>
              </a:ext>
            </a:extLst>
          </p:cNvPr>
          <p:cNvSpPr txBox="1"/>
          <p:nvPr userDrawn="1"/>
        </p:nvSpPr>
        <p:spPr>
          <a:xfrm>
            <a:off x="172827" y="5802306"/>
            <a:ext cx="1350137" cy="261610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pPr algn="l"/>
            <a:r>
              <a:rPr lang="de-DE" sz="1100" dirty="0" err="1">
                <a:solidFill>
                  <a:srgbClr val="B8103B"/>
                </a:solidFill>
              </a:rPr>
              <a:t>Acknowledgements</a:t>
            </a:r>
            <a:endParaRPr lang="de-DE" sz="1100" dirty="0">
              <a:solidFill>
                <a:srgbClr val="B8103B"/>
              </a:solidFill>
            </a:endParaRPr>
          </a:p>
        </p:txBody>
      </p:sp>
      <p:sp>
        <p:nvSpPr>
          <p:cNvPr id="20" name="Textplatzhalter 31">
            <a:extLst>
              <a:ext uri="{FF2B5EF4-FFF2-40B4-BE49-F238E27FC236}">
                <a16:creationId xmlns:a16="http://schemas.microsoft.com/office/drawing/2014/main" id="{2D934033-4CD2-DDF1-2047-93D210BF0E0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3688" y="6305550"/>
            <a:ext cx="5451504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 dirty="0"/>
              <a:t>[Enter </a:t>
            </a:r>
            <a:r>
              <a:rPr lang="de-DE" dirty="0" err="1"/>
              <a:t>pictures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f.ex</a:t>
            </a:r>
            <a:r>
              <a:rPr lang="de-DE" dirty="0"/>
              <a:t>. Emmy Noether etc. Look at last </a:t>
            </a:r>
            <a:r>
              <a:rPr lang="de-DE" dirty="0" err="1"/>
              <a:t>page</a:t>
            </a:r>
            <a:r>
              <a:rPr lang="de-DE" dirty="0"/>
              <a:t>!]</a:t>
            </a:r>
          </a:p>
        </p:txBody>
      </p:sp>
      <p:sp>
        <p:nvSpPr>
          <p:cNvPr id="21" name="Datumsplatzhalter 3">
            <a:extLst>
              <a:ext uri="{FF2B5EF4-FFF2-40B4-BE49-F238E27FC236}">
                <a16:creationId xmlns:a16="http://schemas.microsoft.com/office/drawing/2014/main" id="{5ED0D56A-E21B-CFB1-788B-462188051F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2" name="Fußzeilenplatzhalter 4">
            <a:extLst>
              <a:ext uri="{FF2B5EF4-FFF2-40B4-BE49-F238E27FC236}">
                <a16:creationId xmlns:a16="http://schemas.microsoft.com/office/drawing/2014/main" id="{B45B5BE5-834B-4998-86D4-980BBECE50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Meeting – Date - Presenter</a:t>
            </a:r>
          </a:p>
        </p:txBody>
      </p:sp>
      <p:sp>
        <p:nvSpPr>
          <p:cNvPr id="23" name="Foliennummernplatzhalter 5">
            <a:extLst>
              <a:ext uri="{FF2B5EF4-FFF2-40B4-BE49-F238E27FC236}">
                <a16:creationId xmlns:a16="http://schemas.microsoft.com/office/drawing/2014/main" id="{45E12EBE-6011-B196-CFBC-B537A94B5D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CC035-EADA-428B-9A7E-17E468955654}" type="slidenum">
              <a:rPr lang="de-DE" smtClean="0"/>
              <a:t>‹#›</a:t>
            </a:fld>
            <a:endParaRPr lang="de-DE"/>
          </a:p>
        </p:txBody>
      </p:sp>
      <p:sp>
        <p:nvSpPr>
          <p:cNvPr id="24" name="Rechteck 8">
            <a:extLst>
              <a:ext uri="{FF2B5EF4-FFF2-40B4-BE49-F238E27FC236}">
                <a16:creationId xmlns:a16="http://schemas.microsoft.com/office/drawing/2014/main" id="{963B61A7-5C4C-6EFB-E6BD-D90713E39F3C}"/>
              </a:ext>
            </a:extLst>
          </p:cNvPr>
          <p:cNvSpPr/>
          <p:nvPr userDrawn="1"/>
        </p:nvSpPr>
        <p:spPr>
          <a:xfrm>
            <a:off x="0" y="6179127"/>
            <a:ext cx="12192000" cy="678873"/>
          </a:xfrm>
          <a:prstGeom prst="rect">
            <a:avLst/>
          </a:prstGeom>
          <a:gradFill>
            <a:gsLst>
              <a:gs pos="0">
                <a:srgbClr val="DFE4F2"/>
              </a:gs>
              <a:gs pos="100000">
                <a:schemeClr val="bg1"/>
              </a:gs>
              <a:gs pos="47000">
                <a:srgbClr val="DFE4F2">
                  <a:shade val="100000"/>
                  <a:satMod val="115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BFA279F-93E4-53A2-8B9C-DC3A862469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107" y="340742"/>
            <a:ext cx="3401786" cy="778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45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66064DB5-5943-9BD6-7655-84568C8D0E6D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EVENT – DATE - PRESENTER 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60705C37-C703-F9D1-D5A2-1816C9C4893D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A6893AD-28A8-433B-91AD-5AC54E1477A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4" name="Rechteck 3">
            <a:extLst>
              <a:ext uri="{FF2B5EF4-FFF2-40B4-BE49-F238E27FC236}">
                <a16:creationId xmlns:a16="http://schemas.microsoft.com/office/drawing/2014/main" id="{52081AFD-06D8-E7B2-F9C0-BB1A5605D909}"/>
              </a:ext>
            </a:extLst>
          </p:cNvPr>
          <p:cNvSpPr/>
          <p:nvPr userDrawn="1"/>
        </p:nvSpPr>
        <p:spPr>
          <a:xfrm>
            <a:off x="0" y="-18790"/>
            <a:ext cx="12192000" cy="81311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3869B4">
                  <a:shade val="67500"/>
                  <a:satMod val="115000"/>
                </a:srgbClr>
              </a:gs>
              <a:gs pos="100000">
                <a:srgbClr val="3262B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B20CA7A-E7F6-018A-EF6B-C72944615E1C}"/>
              </a:ext>
            </a:extLst>
          </p:cNvPr>
          <p:cNvSpPr/>
          <p:nvPr userDrawn="1"/>
        </p:nvSpPr>
        <p:spPr>
          <a:xfrm>
            <a:off x="0" y="6179127"/>
            <a:ext cx="12192000" cy="678873"/>
          </a:xfrm>
          <a:prstGeom prst="rect">
            <a:avLst/>
          </a:prstGeom>
          <a:gradFill flip="none" rotWithShape="1">
            <a:gsLst>
              <a:gs pos="34000">
                <a:srgbClr val="B3C6E7"/>
              </a:gs>
              <a:gs pos="87000">
                <a:schemeClr val="bg1"/>
              </a:gs>
              <a:gs pos="0">
                <a:schemeClr val="accent1">
                  <a:lumMod val="45000"/>
                  <a:lumOff val="5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4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1654BE-F124-8FDF-2B25-FE87D1DAA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3263B1"/>
                </a:solidFill>
              </a:defRPr>
            </a:lvl1pPr>
          </a:lstStyle>
          <a:p>
            <a:r>
              <a:rPr lang="de-DE" dirty="0"/>
              <a:t>Isolde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meeting</a:t>
            </a:r>
            <a:r>
              <a:rPr lang="de-DE" dirty="0"/>
              <a:t> – 22.08.2023 – Björn Dörschel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0768492-FCB3-2B31-6C33-158A836B4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3A67B1"/>
                </a:solidFill>
              </a:defRPr>
            </a:lvl1pPr>
          </a:lstStyle>
          <a:p>
            <a:r>
              <a:rPr lang="de-DE" dirty="0"/>
              <a:t>&lt;#&gt;</a:t>
            </a:r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3FDB6E33-D8A9-954E-F89D-EB06B2C113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00" y="27343"/>
            <a:ext cx="8893222" cy="6959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TITLE OF SLIDE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B5AD0AD3-323F-70B9-358B-D376EE2E0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5634" y="-2291"/>
            <a:ext cx="856365" cy="79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104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3">
            <a:extLst>
              <a:ext uri="{FF2B5EF4-FFF2-40B4-BE49-F238E27FC236}">
                <a16:creationId xmlns:a16="http://schemas.microsoft.com/office/drawing/2014/main" id="{8347B442-190F-B211-E09A-34C5D8E561B0}"/>
              </a:ext>
            </a:extLst>
          </p:cNvPr>
          <p:cNvSpPr/>
          <p:nvPr userDrawn="1"/>
        </p:nvSpPr>
        <p:spPr>
          <a:xfrm>
            <a:off x="0" y="-18790"/>
            <a:ext cx="12192000" cy="813117"/>
          </a:xfrm>
          <a:prstGeom prst="rect">
            <a:avLst/>
          </a:prstGeom>
          <a:gradFill flip="none" rotWithShape="1">
            <a:gsLst>
              <a:gs pos="6000">
                <a:schemeClr val="accent1">
                  <a:lumMod val="0"/>
                  <a:lumOff val="100000"/>
                </a:schemeClr>
              </a:gs>
              <a:gs pos="100000">
                <a:srgbClr val="084C94"/>
              </a:gs>
              <a:gs pos="46000">
                <a:srgbClr val="084C9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100638E-16C3-75B8-A5A9-B46E414DD138}"/>
              </a:ext>
            </a:extLst>
          </p:cNvPr>
          <p:cNvSpPr/>
          <p:nvPr userDrawn="1"/>
        </p:nvSpPr>
        <p:spPr>
          <a:xfrm>
            <a:off x="0" y="6179127"/>
            <a:ext cx="12192000" cy="678873"/>
          </a:xfrm>
          <a:prstGeom prst="rect">
            <a:avLst/>
          </a:prstGeom>
          <a:gradFill>
            <a:gsLst>
              <a:gs pos="0">
                <a:srgbClr val="DFE4F2"/>
              </a:gs>
              <a:gs pos="100000">
                <a:schemeClr val="bg1"/>
              </a:gs>
              <a:gs pos="45000">
                <a:srgbClr val="DFE4F2">
                  <a:shade val="100000"/>
                  <a:satMod val="115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D067F011-5934-E405-65D1-4E1C2911D9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771" y="25401"/>
            <a:ext cx="1749401" cy="72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7616030-4417-4F94-042A-9B624B553F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721" y="6081630"/>
            <a:ext cx="767992" cy="720000"/>
          </a:xfrm>
          <a:prstGeom prst="rect">
            <a:avLst/>
          </a:prstGeom>
        </p:spPr>
      </p:pic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995CFFE7-C19A-9F66-FAEA-57E52138B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Meeting – Date - </a:t>
            </a:r>
            <a:r>
              <a:rPr lang="de-DE" dirty="0" err="1"/>
              <a:t>Presenter</a:t>
            </a:r>
            <a:endParaRPr lang="de-DE" dirty="0"/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C43029E8-90E3-2EB1-A55D-340830E59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CA39EDE6-039D-ABCC-FD5F-D1AFBA0FD0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00" y="27343"/>
            <a:ext cx="8893222" cy="6959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TITLE OF SLIDE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6A299839-1B82-6200-4694-0A6550C39EF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5500" y="1543050"/>
            <a:ext cx="10433050" cy="36766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Last </a:t>
            </a:r>
            <a:r>
              <a:rPr lang="de-DE" dirty="0" err="1"/>
              <a:t>words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. Maybe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graph</a:t>
            </a:r>
            <a:r>
              <a:rPr lang="de-DE" dirty="0"/>
              <a:t>/</a:t>
            </a:r>
            <a:r>
              <a:rPr lang="de-DE" dirty="0" err="1"/>
              <a:t>figure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away</a:t>
            </a:r>
            <a:r>
              <a:rPr lang="de-D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090070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LETE BEFOR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C065E8-2DED-FD6C-76B3-95B8D05C08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rgbClr val="B8103B"/>
                </a:solidFill>
              </a:defRPr>
            </a:lvl1pPr>
          </a:lstStyle>
          <a:p>
            <a:r>
              <a:rPr lang="de-DE" dirty="0"/>
              <a:t>[DELETE THIS SLIDE BEFORE PRESENTING]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92CE20A-B33F-9B6F-64D0-AA00FF0F38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199" y="1800928"/>
            <a:ext cx="10219660" cy="369887"/>
          </a:xfrm>
        </p:spPr>
        <p:txBody>
          <a:bodyPr>
            <a:noAutofit/>
          </a:bodyPr>
          <a:lstStyle>
            <a:lvl1pPr marL="0" indent="0">
              <a:buNone/>
              <a:defRPr sz="2000" b="0" i="0" u="none">
                <a:solidFill>
                  <a:srgbClr val="084C94"/>
                </a:solidFill>
              </a:defRPr>
            </a:lvl1pPr>
          </a:lstStyle>
          <a:p>
            <a:pPr lvl="0"/>
            <a:r>
              <a:rPr lang="de-DE" dirty="0"/>
              <a:t>Note: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activate</a:t>
            </a:r>
            <a:r>
              <a:rPr lang="de-DE" dirty="0"/>
              <a:t> </a:t>
            </a:r>
            <a:r>
              <a:rPr lang="de-DE" dirty="0" err="1"/>
              <a:t>Footer</a:t>
            </a:r>
            <a:r>
              <a:rPr lang="de-DE" dirty="0"/>
              <a:t> via Insert (Einfügen) &gt; Header and </a:t>
            </a:r>
            <a:r>
              <a:rPr lang="de-DE" dirty="0" err="1"/>
              <a:t>Footer</a:t>
            </a:r>
            <a:r>
              <a:rPr lang="de-DE" dirty="0"/>
              <a:t> (Kopf- und Fußzeile) &gt; Tick Slide </a:t>
            </a:r>
            <a:r>
              <a:rPr lang="de-DE" dirty="0" err="1"/>
              <a:t>Number</a:t>
            </a:r>
            <a:r>
              <a:rPr lang="de-DE" dirty="0"/>
              <a:t> (Foliennummer), </a:t>
            </a:r>
            <a:r>
              <a:rPr lang="de-DE" dirty="0" err="1"/>
              <a:t>Footer</a:t>
            </a:r>
            <a:r>
              <a:rPr lang="de-DE" dirty="0"/>
              <a:t> (Fußzeile), &amp; </a:t>
            </a:r>
            <a:r>
              <a:rPr lang="de-DE" dirty="0" err="1"/>
              <a:t>Don‘t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on First Slide (Nicht auf Titelfolie anzeigen).</a:t>
            </a:r>
            <a:br>
              <a:rPr lang="de-DE" dirty="0"/>
            </a:b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A822072-1DF0-AFCD-A574-A140FEC379B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199" y="3711243"/>
            <a:ext cx="8518451" cy="3698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Logos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Acknowledgments</a:t>
            </a:r>
            <a:r>
              <a:rPr lang="de-DE" dirty="0"/>
              <a:t> (</a:t>
            </a:r>
            <a:r>
              <a:rPr lang="de-DE" dirty="0" err="1"/>
              <a:t>for</a:t>
            </a:r>
            <a:r>
              <a:rPr lang="de-DE" dirty="0"/>
              <a:t> title </a:t>
            </a:r>
            <a:r>
              <a:rPr lang="de-DE" dirty="0" err="1"/>
              <a:t>slide</a:t>
            </a:r>
            <a:r>
              <a:rPr lang="de-DE" dirty="0"/>
              <a:t>). Ask Karin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info</a:t>
            </a:r>
            <a:endParaRPr lang="de-DE" dirty="0"/>
          </a:p>
          <a:p>
            <a:pPr lvl="0"/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6212F41-D3C1-FC27-579A-9B91D24390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7533" y="3205569"/>
            <a:ext cx="10219659" cy="369887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84C94"/>
                </a:solidFill>
              </a:defRPr>
            </a:lvl1pPr>
          </a:lstStyle>
          <a:p>
            <a:pPr lvl="0"/>
            <a:r>
              <a:rPr lang="de-DE" dirty="0"/>
              <a:t>Note: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don‘t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out </a:t>
            </a:r>
            <a:r>
              <a:rPr lang="de-DE" dirty="0" err="1"/>
              <a:t>this</a:t>
            </a:r>
            <a:r>
              <a:rPr lang="de-DE" dirty="0"/>
              <a:t> type </a:t>
            </a:r>
            <a:r>
              <a:rPr lang="de-DE" dirty="0" err="1"/>
              <a:t>of</a:t>
            </a:r>
            <a:r>
              <a:rPr lang="de-DE" dirty="0"/>
              <a:t> Box,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won‘t</a:t>
            </a:r>
            <a:r>
              <a:rPr lang="de-DE" dirty="0"/>
              <a:t> </a:t>
            </a:r>
            <a:r>
              <a:rPr lang="de-DE" dirty="0" err="1"/>
              <a:t>appear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final </a:t>
            </a:r>
            <a:r>
              <a:rPr lang="de-DE" dirty="0" err="1"/>
              <a:t>presentation</a:t>
            </a:r>
            <a:r>
              <a:rPr lang="de-DE" dirty="0"/>
              <a:t>.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F79128DB-92F1-5C88-9039-25ED714733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7533" y="2699896"/>
            <a:ext cx="10220325" cy="369887"/>
          </a:xfrm>
        </p:spPr>
        <p:txBody>
          <a:bodyPr>
            <a:no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Important</a:t>
            </a:r>
            <a:r>
              <a:rPr lang="de-DE" dirty="0"/>
              <a:t>: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Footer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Event,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Presenter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Date]</a:t>
            </a:r>
          </a:p>
        </p:txBody>
      </p:sp>
    </p:spTree>
    <p:extLst>
      <p:ext uri="{BB962C8B-B14F-4D97-AF65-F5344CB8AC3E}">
        <p14:creationId xmlns:p14="http://schemas.microsoft.com/office/powerpoint/2010/main" val="2100121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6A711F3-695E-4B64-DA2B-1419C5E94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860595-5FD3-CE27-E9E2-1F2DEE290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4510EE-17A8-0971-2146-4FD3CCF59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8591F4-AF60-9524-849B-51020A8A1A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Meeting – Date - Presenter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D7220D-BA21-CD10-83E5-9D6E9B9F45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A5D12-DFDD-4C63-94C4-3F89BDFF3CD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8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6" r:id="rId2"/>
    <p:sldLayoutId id="2147483697" r:id="rId3"/>
    <p:sldLayoutId id="2147483698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diagram of a perturbed gas flow&#10;&#10;AI-generated content may be incorrect.">
            <a:extLst>
              <a:ext uri="{FF2B5EF4-FFF2-40B4-BE49-F238E27FC236}">
                <a16:creationId xmlns:a16="http://schemas.microsoft.com/office/drawing/2014/main" id="{958971A1-C01B-8ACE-EB00-E949BC52C8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172" y="2349135"/>
            <a:ext cx="7527655" cy="2849849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4414403-FED9-8EA3-763E-2562F60F82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22500" y="1453082"/>
            <a:ext cx="7747000" cy="896053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Agency FB" panose="020B0503020202020204" pitchFamily="34" charset="0"/>
              </a:rPr>
              <a:t>MULTIPAC and PACBIT-</a:t>
            </a:r>
          </a:p>
          <a:p>
            <a:r>
              <a:rPr lang="en-US" sz="2400" b="1" dirty="0">
                <a:effectLst/>
                <a:latin typeface="Agency FB" panose="020B0503020202020204" pitchFamily="34" charset="0"/>
                <a:cs typeface="Arial" panose="020B0604020202020204" pitchFamily="34" charset="0"/>
              </a:rPr>
              <a:t>Thir</a:t>
            </a:r>
            <a:r>
              <a:rPr lang="en-US" sz="2400" b="1" dirty="0">
                <a:latin typeface="Agency FB" panose="020B0503020202020204" pitchFamily="34" charset="0"/>
                <a:cs typeface="Arial" panose="020B0604020202020204" pitchFamily="34" charset="0"/>
              </a:rPr>
              <a:t>d Generation TDPAC</a:t>
            </a:r>
            <a:endParaRPr lang="de-DE" sz="1600" b="1" dirty="0">
              <a:effectLst/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FF44527-D218-7282-057C-6FA7C40E859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232472" y="5107705"/>
            <a:ext cx="9727056" cy="806020"/>
          </a:xfrm>
        </p:spPr>
        <p:txBody>
          <a:bodyPr>
            <a:normAutofit/>
          </a:bodyPr>
          <a:lstStyle/>
          <a:p>
            <a:r>
              <a:rPr lang="de-DE" dirty="0"/>
              <a:t>Björn Dörschel 	 Master Student 	 23.09.2025 	 bjoern.doerschel@uni-due.de</a:t>
            </a:r>
          </a:p>
          <a:p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B0CE372-AC45-E84B-D60C-240943C32CE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22270" y="3063875"/>
            <a:ext cx="4571699" cy="365125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Supervisors 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8F880F0-7B28-0178-9AD0-5A088DDBEE7E}"/>
              </a:ext>
            </a:extLst>
          </p:cNvPr>
          <p:cNvSpPr/>
          <p:nvPr/>
        </p:nvSpPr>
        <p:spPr>
          <a:xfrm>
            <a:off x="186431" y="5770485"/>
            <a:ext cx="1350137" cy="292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Picture 6" descr="CERN Logo, symbol, meaning, history, PNG, brand">
            <a:extLst>
              <a:ext uri="{FF2B5EF4-FFF2-40B4-BE49-F238E27FC236}">
                <a16:creationId xmlns:a16="http://schemas.microsoft.com/office/drawing/2014/main" id="{B21D04A7-F78D-CCD7-8BFF-559AF056C6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4" r="21726"/>
          <a:stretch/>
        </p:blipFill>
        <p:spPr bwMode="auto">
          <a:xfrm>
            <a:off x="0" y="0"/>
            <a:ext cx="1848550" cy="182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934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A6A11-7F07-D64B-000E-4E17105DF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8">
            <a:extLst>
              <a:ext uri="{FF2B5EF4-FFF2-40B4-BE49-F238E27FC236}">
                <a16:creationId xmlns:a16="http://schemas.microsoft.com/office/drawing/2014/main" id="{1B64BC95-8373-BE3B-6FCC-9EC04D4C68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617" y="1590260"/>
            <a:ext cx="7361583" cy="3743739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1BD43D2-A5D9-CAB4-8B46-C66E6FEDEB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U5310A Digitizer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3212F5C5-9F75-F6BB-03C7-5CC55D747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3885C4B-6F6A-6BB5-4C10-23185C054390}"/>
              </a:ext>
            </a:extLst>
          </p:cNvPr>
          <p:cNvSpPr txBox="1"/>
          <p:nvPr/>
        </p:nvSpPr>
        <p:spPr>
          <a:xfrm>
            <a:off x="555413" y="1666240"/>
            <a:ext cx="402501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U5310A Digitizer</a:t>
            </a:r>
          </a:p>
          <a:p>
            <a:pPr marL="285750" indent="-285750">
              <a:buFontTx/>
              <a:buChar char="-"/>
            </a:pPr>
            <a:r>
              <a:rPr lang="de-DE" dirty="0"/>
              <a:t>10 Bit </a:t>
            </a:r>
            <a:r>
              <a:rPr lang="de-DE" dirty="0" err="1"/>
              <a:t>resolution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10 GS/s </a:t>
            </a:r>
            <a:r>
              <a:rPr lang="de-DE" dirty="0" err="1"/>
              <a:t>sampling</a:t>
            </a:r>
            <a:r>
              <a:rPr lang="de-DE" dirty="0"/>
              <a:t> rate (0.1 </a:t>
            </a:r>
            <a:r>
              <a:rPr lang="de-DE" dirty="0" err="1"/>
              <a:t>ns</a:t>
            </a:r>
            <a:r>
              <a:rPr lang="de-DE" dirty="0"/>
              <a:t>)</a:t>
            </a:r>
          </a:p>
          <a:p>
            <a:pPr marL="285750" indent="-285750">
              <a:buFontTx/>
              <a:buChar char="-"/>
            </a:pPr>
            <a:r>
              <a:rPr lang="de-DE" dirty="0"/>
              <a:t>1 Volt </a:t>
            </a:r>
            <a:r>
              <a:rPr lang="de-DE" dirty="0" err="1"/>
              <a:t>range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de-DE" dirty="0">
                <a:sym typeface="Wingdings" panose="05000000000000000000" pitchFamily="2" charset="2"/>
              </a:rPr>
              <a:t>0.001 V </a:t>
            </a:r>
            <a:r>
              <a:rPr lang="de-DE" dirty="0" err="1">
                <a:sym typeface="Wingdings" panose="05000000000000000000" pitchFamily="2" charset="2"/>
              </a:rPr>
              <a:t>quantisation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step</a:t>
            </a:r>
            <a:endParaRPr lang="de-DE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Fourier </a:t>
            </a:r>
            <a:r>
              <a:rPr lang="de-DE" dirty="0" err="1">
                <a:sym typeface="Wingdings" panose="05000000000000000000" pitchFamily="2" charset="2"/>
              </a:rPr>
              <a:t>transformation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pulse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Meaningfull</a:t>
            </a:r>
            <a:r>
              <a:rPr lang="de-DE" dirty="0"/>
              <a:t> </a:t>
            </a:r>
            <a:r>
              <a:rPr lang="de-DE" dirty="0" err="1"/>
              <a:t>frequencies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0.1GHz</a:t>
            </a:r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E35FE25B-721A-560B-D4BD-3E8B0E3B3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2755900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70789-B693-C2CF-5F3A-6C7B485AA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79FBACF-1870-5500-4563-486D73F2A3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Post Processing (</a:t>
            </a:r>
            <a:r>
              <a:rPr lang="de-DE" dirty="0" err="1"/>
              <a:t>Smoothing</a:t>
            </a:r>
            <a:r>
              <a:rPr lang="de-DE" dirty="0">
                <a:latin typeface="Agency FB" panose="020B0503020202020204" pitchFamily="34" charset="0"/>
              </a:rPr>
              <a:t>)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D8229BE-1541-1287-643B-2C103CC15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59F107B-3984-0959-D2E3-6A8319B6350F}"/>
              </a:ext>
            </a:extLst>
          </p:cNvPr>
          <p:cNvSpPr txBox="1"/>
          <p:nvPr/>
        </p:nvSpPr>
        <p:spPr>
          <a:xfrm>
            <a:off x="555413" y="1666240"/>
            <a:ext cx="4559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Butterworth smoother (digital </a:t>
            </a:r>
            <a:r>
              <a:rPr lang="de-DE" dirty="0" err="1"/>
              <a:t>low</a:t>
            </a:r>
            <a:r>
              <a:rPr lang="de-DE" dirty="0"/>
              <a:t>-pass </a:t>
            </a:r>
            <a:r>
              <a:rPr lang="de-DE" dirty="0" err="1"/>
              <a:t>filter</a:t>
            </a:r>
            <a:r>
              <a:rPr lang="de-DE" dirty="0"/>
              <a:t>)</a:t>
            </a:r>
          </a:p>
          <a:p>
            <a:pPr marL="285750" indent="-285750">
              <a:buFontTx/>
              <a:buChar char="-"/>
            </a:pPr>
            <a:r>
              <a:rPr lang="de-DE" dirty="0"/>
              <a:t>Noise </a:t>
            </a:r>
            <a:r>
              <a:rPr lang="de-DE" dirty="0" err="1"/>
              <a:t>reduction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en-US" dirty="0"/>
              <a:t>Equal weighting of all frequencies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Cutoff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0.1GHz</a:t>
            </a:r>
            <a:endParaRPr lang="en-GB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E02D393-6D94-1F48-C2AA-60828F470D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415" y="1345276"/>
            <a:ext cx="5852172" cy="4389129"/>
          </a:xfrm>
          <a:prstGeom prst="rect">
            <a:avLst/>
          </a:prstGeom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04A54F07-757A-72E6-E99D-524219800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735119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987F7F-6503-7B0A-A67C-A5F8A08F3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35DE0C3-7385-3702-390E-DC2B9FA6D3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055" y="1424303"/>
            <a:ext cx="6438101" cy="2961054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B6598D2-9275-8AE7-3728-BA369914CC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Post Processing (</a:t>
            </a:r>
            <a:r>
              <a:rPr lang="de-DE" dirty="0" err="1"/>
              <a:t>Smoothing</a:t>
            </a:r>
            <a:r>
              <a:rPr lang="de-DE" dirty="0">
                <a:latin typeface="Agency FB" panose="020B0503020202020204" pitchFamily="34" charset="0"/>
              </a:rPr>
              <a:t>)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A667A377-FB8F-9A50-7F91-7BA39B0C7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0794C284-B8C1-1E26-86ED-9B129DE07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  <p:sp>
        <p:nvSpPr>
          <p:cNvPr id="5" name="Textfeld 7">
            <a:extLst>
              <a:ext uri="{FF2B5EF4-FFF2-40B4-BE49-F238E27FC236}">
                <a16:creationId xmlns:a16="http://schemas.microsoft.com/office/drawing/2014/main" id="{ED854FA2-948A-EAF8-2E3D-0C9F9D41389E}"/>
              </a:ext>
            </a:extLst>
          </p:cNvPr>
          <p:cNvSpPr txBox="1"/>
          <p:nvPr/>
        </p:nvSpPr>
        <p:spPr>
          <a:xfrm>
            <a:off x="555413" y="1666240"/>
            <a:ext cx="4559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Butterworth smoother (digital </a:t>
            </a:r>
            <a:r>
              <a:rPr lang="de-DE" dirty="0" err="1"/>
              <a:t>low</a:t>
            </a:r>
            <a:r>
              <a:rPr lang="de-DE" dirty="0"/>
              <a:t>-pass </a:t>
            </a:r>
            <a:r>
              <a:rPr lang="de-DE" dirty="0" err="1"/>
              <a:t>filter</a:t>
            </a:r>
            <a:r>
              <a:rPr lang="de-DE" dirty="0"/>
              <a:t>)</a:t>
            </a:r>
          </a:p>
          <a:p>
            <a:pPr marL="285750" indent="-285750">
              <a:buFontTx/>
              <a:buChar char="-"/>
            </a:pPr>
            <a:r>
              <a:rPr lang="de-DE" dirty="0"/>
              <a:t>Noise </a:t>
            </a:r>
            <a:r>
              <a:rPr lang="de-DE" dirty="0" err="1"/>
              <a:t>reduction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en-US" dirty="0"/>
              <a:t>Equal weighting of all frequencies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Cutoff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0.1GHz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343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B9C2E-EF88-EC37-142F-495530479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3B46A40C-94EC-9ADF-EE4D-C884014D0E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80" y="1324666"/>
            <a:ext cx="6438100" cy="2942952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A29787A-A4DC-92C8-F9D5-D98DD9EB54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Post Processing (</a:t>
            </a:r>
            <a:r>
              <a:rPr lang="de-DE" dirty="0"/>
              <a:t>After Pulse </a:t>
            </a:r>
            <a:r>
              <a:rPr lang="de-DE" dirty="0" err="1"/>
              <a:t>Detection</a:t>
            </a:r>
            <a:r>
              <a:rPr lang="de-DE" dirty="0"/>
              <a:t> and Elimination</a:t>
            </a:r>
            <a:r>
              <a:rPr lang="de-DE" dirty="0">
                <a:latin typeface="Agency FB" panose="020B0503020202020204" pitchFamily="34" charset="0"/>
              </a:rPr>
              <a:t>)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E207F7B8-DFB3-6D8E-D801-608021573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17329D2-C7A2-5521-F90B-5CD1C1F3F0B9}"/>
              </a:ext>
            </a:extLst>
          </p:cNvPr>
          <p:cNvSpPr txBox="1"/>
          <p:nvPr/>
        </p:nvSpPr>
        <p:spPr>
          <a:xfrm>
            <a:off x="555413" y="1666240"/>
            <a:ext cx="45968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 time is a fixed window (after trigger): </a:t>
            </a:r>
          </a:p>
          <a:p>
            <a:r>
              <a:rPr lang="en-US" dirty="0"/>
              <a:t>Two gamma rays in the same time window.</a:t>
            </a:r>
          </a:p>
          <a:p>
            <a:endParaRPr lang="en-US" dirty="0"/>
          </a:p>
          <a:p>
            <a:r>
              <a:rPr lang="en-US" dirty="0" err="1"/>
              <a:t>Afterpulses</a:t>
            </a:r>
            <a:r>
              <a:rPr lang="en-US" dirty="0"/>
              <a:t> are a problem!</a:t>
            </a:r>
            <a:endParaRPr lang="en-GB" dirty="0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D4BB606D-6C63-592F-49D1-9CEBC59F5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3555176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6D489-27DD-96F7-10F8-106D0AF66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BC8603F-D21A-089C-2B36-16A2E578D7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80" y="1331537"/>
            <a:ext cx="6438100" cy="2961054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5537A8-9E4F-1D82-CEC7-F3534D1B11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Post Processing (</a:t>
            </a:r>
            <a:r>
              <a:rPr lang="de-DE" dirty="0"/>
              <a:t>After Pulse </a:t>
            </a:r>
            <a:r>
              <a:rPr lang="de-DE" dirty="0" err="1"/>
              <a:t>Detection</a:t>
            </a:r>
            <a:r>
              <a:rPr lang="de-DE" dirty="0"/>
              <a:t> and Elimination</a:t>
            </a:r>
            <a:r>
              <a:rPr lang="de-DE" dirty="0">
                <a:latin typeface="Agency FB" panose="020B0503020202020204" pitchFamily="34" charset="0"/>
              </a:rPr>
              <a:t>)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222AC8B9-360C-2881-7006-D18729BC6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5C4685F-5894-3BEC-EACE-CEBE457A9BCD}"/>
              </a:ext>
            </a:extLst>
          </p:cNvPr>
          <p:cNvSpPr txBox="1"/>
          <p:nvPr/>
        </p:nvSpPr>
        <p:spPr>
          <a:xfrm>
            <a:off x="555413" y="1666240"/>
            <a:ext cx="36595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can secondary pulses be found?</a:t>
            </a:r>
            <a:br>
              <a:rPr lang="en-US" dirty="0"/>
            </a:br>
            <a:r>
              <a:rPr lang="en-US" dirty="0"/>
              <a:t>Horizontal intersection lines </a:t>
            </a:r>
          </a:p>
          <a:p>
            <a:r>
              <a:rPr lang="en-US" dirty="0"/>
              <a:t>(depending on the peak value).</a:t>
            </a:r>
          </a:p>
          <a:p>
            <a:endParaRPr lang="en-US" dirty="0"/>
          </a:p>
          <a:p>
            <a:r>
              <a:rPr lang="en-US" dirty="0"/>
              <a:t>Intersection &gt; 2 for any line:</a:t>
            </a:r>
          </a:p>
          <a:p>
            <a:r>
              <a:rPr lang="en-US" dirty="0">
                <a:sym typeface="Wingdings" panose="05000000000000000000" pitchFamily="2" charset="2"/>
              </a:rPr>
              <a:t>	</a:t>
            </a:r>
            <a:r>
              <a:rPr lang="en-US" dirty="0"/>
              <a:t> discarded</a:t>
            </a:r>
            <a:endParaRPr lang="en-GB" dirty="0"/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A23E7A91-3238-8BBE-B81E-2BF00CA75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1307394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A25287-142D-E245-721D-0EE51FCD8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33D1FDF-4153-2BF6-7195-716E79CA18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Post Processing (</a:t>
            </a:r>
            <a:r>
              <a:rPr lang="de-DE" dirty="0"/>
              <a:t>Exact </a:t>
            </a:r>
            <a:r>
              <a:rPr lang="de-DE" dirty="0" err="1"/>
              <a:t>Rise</a:t>
            </a:r>
            <a:r>
              <a:rPr lang="de-DE" dirty="0"/>
              <a:t> Time </a:t>
            </a:r>
            <a:r>
              <a:rPr lang="de-DE" dirty="0" err="1"/>
              <a:t>determination</a:t>
            </a:r>
            <a:r>
              <a:rPr lang="de-DE" dirty="0">
                <a:latin typeface="Agency FB" panose="020B0503020202020204" pitchFamily="34" charset="0"/>
              </a:rPr>
              <a:t>)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969CF2F5-3810-156C-5F89-F0913731F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33CC910-A440-CEB0-9D92-00C3BDC8FF6E}"/>
              </a:ext>
            </a:extLst>
          </p:cNvPr>
          <p:cNvSpPr txBox="1"/>
          <p:nvPr/>
        </p:nvSpPr>
        <p:spPr>
          <a:xfrm>
            <a:off x="555413" y="1666240"/>
            <a:ext cx="45872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Exact rise time determination (detection time):</a:t>
            </a:r>
          </a:p>
          <a:p>
            <a:r>
              <a:rPr lang="en-US" dirty="0"/>
              <a:t>Must be amplitude independent</a:t>
            </a:r>
          </a:p>
          <a:p>
            <a:r>
              <a:rPr lang="en-US" dirty="0"/>
              <a:t>Different amplitudes = different slopes </a:t>
            </a:r>
          </a:p>
          <a:p>
            <a:r>
              <a:rPr lang="en-US" dirty="0"/>
              <a:t>		   = different rise times</a:t>
            </a:r>
          </a:p>
          <a:p>
            <a:endParaRPr lang="en-US" dirty="0"/>
          </a:p>
          <a:p>
            <a:r>
              <a:rPr lang="en-US" dirty="0"/>
              <a:t>Instead of CFD, use a normalized LED </a:t>
            </a:r>
          </a:p>
        </p:txBody>
      </p:sp>
      <p:pic>
        <p:nvPicPr>
          <p:cNvPr id="3" name="Grafik 10">
            <a:extLst>
              <a:ext uri="{FF2B5EF4-FFF2-40B4-BE49-F238E27FC236}">
                <a16:creationId xmlns:a16="http://schemas.microsoft.com/office/drawing/2014/main" id="{46A9A923-14A2-86D9-F761-B6C77DFE6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701839"/>
            <a:ext cx="5162101" cy="3914552"/>
          </a:xfrm>
          <a:prstGeom prst="rect">
            <a:avLst/>
          </a:prstGeom>
        </p:spPr>
      </p:pic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7091BC56-A3DA-BC79-82F5-CF93C5B2B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2541517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D5CCD-BACF-A142-CFD9-2B4CFD65F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E8D53CA-3509-F0A9-71E4-10A1CE39AA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Post Processing (</a:t>
            </a:r>
            <a:r>
              <a:rPr lang="de-DE" dirty="0"/>
              <a:t>Exact </a:t>
            </a:r>
            <a:r>
              <a:rPr lang="de-DE" dirty="0" err="1"/>
              <a:t>Rise</a:t>
            </a:r>
            <a:r>
              <a:rPr lang="de-DE" dirty="0"/>
              <a:t> Time </a:t>
            </a:r>
            <a:r>
              <a:rPr lang="de-DE" dirty="0" err="1"/>
              <a:t>determination</a:t>
            </a:r>
            <a:r>
              <a:rPr lang="de-DE" dirty="0">
                <a:latin typeface="Agency FB" panose="020B0503020202020204" pitchFamily="34" charset="0"/>
              </a:rPr>
              <a:t>)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5CCD0E3C-D18B-249D-8269-60B1BB7DE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9E530EE-4F52-DB5A-C6F3-35BE4B4FEB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258" y="2147118"/>
            <a:ext cx="6163742" cy="3081871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59397B99-79F0-E5AC-DCE8-906B3F1C29E2}"/>
              </a:ext>
            </a:extLst>
          </p:cNvPr>
          <p:cNvSpPr txBox="1"/>
          <p:nvPr/>
        </p:nvSpPr>
        <p:spPr>
          <a:xfrm>
            <a:off x="555413" y="1666240"/>
            <a:ext cx="458721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Exact rise time determination (detection time):</a:t>
            </a:r>
          </a:p>
          <a:p>
            <a:r>
              <a:rPr lang="en-US" dirty="0"/>
              <a:t>Must be amplitude independent</a:t>
            </a:r>
          </a:p>
          <a:p>
            <a:r>
              <a:rPr lang="en-US" dirty="0"/>
              <a:t>Different amplitudes = different slopes </a:t>
            </a:r>
          </a:p>
          <a:p>
            <a:r>
              <a:rPr lang="en-US" dirty="0"/>
              <a:t>		   = different rise times</a:t>
            </a:r>
          </a:p>
          <a:p>
            <a:endParaRPr lang="en-US" dirty="0"/>
          </a:p>
          <a:p>
            <a:r>
              <a:rPr lang="en-US" dirty="0"/>
              <a:t>Instead of CFD, use a normalized LED </a:t>
            </a: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- Divide the integration value by the constant</a:t>
            </a:r>
          </a:p>
          <a:p>
            <a:r>
              <a:rPr lang="en-US" dirty="0">
                <a:sym typeface="Wingdings" panose="05000000000000000000" pitchFamily="2" charset="2"/>
              </a:rPr>
              <a:t>- Check when the pulse reaches this value.</a:t>
            </a:r>
            <a:endParaRPr lang="en-GB" dirty="0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28909587-BE1C-314B-D96F-C599D252A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2085286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BE043-D498-319A-F06E-682E9FC85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85A6F72-B630-5614-FAC7-F940254992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 err="1">
                <a:latin typeface="Agency FB" panose="020B0503020202020204" pitchFamily="34" charset="0"/>
              </a:rPr>
              <a:t>Coincidence</a:t>
            </a:r>
            <a:r>
              <a:rPr lang="de-DE" dirty="0">
                <a:latin typeface="Agency FB" panose="020B0503020202020204" pitchFamily="34" charset="0"/>
              </a:rPr>
              <a:t> Search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C4D3EA38-C86C-7084-0933-99735C3B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28EFAED-BFCF-6E95-9CB5-49730CA62B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757" y="1332648"/>
            <a:ext cx="7315215" cy="4572009"/>
          </a:xfrm>
          <a:prstGeom prst="rect">
            <a:avLst/>
          </a:prstGeom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B14FCACE-5EB5-0D23-69A3-A8FC056A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2784900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8126E-FDE6-B6E9-9EB0-AFBD84CC78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9843932-F70A-0336-635D-A180EA756B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 err="1">
                <a:latin typeface="Agency FB" panose="020B0503020202020204" pitchFamily="34" charset="0"/>
              </a:rPr>
              <a:t>Coincidence</a:t>
            </a:r>
            <a:r>
              <a:rPr lang="de-DE" dirty="0">
                <a:latin typeface="Agency FB" panose="020B0503020202020204" pitchFamily="34" charset="0"/>
              </a:rPr>
              <a:t> Search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A07A7212-2FA4-0722-2720-6F4B15743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0AB92D7-8FCE-BBF6-E4F9-BCCD2540A1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392" y="1142995"/>
            <a:ext cx="7315215" cy="4572009"/>
          </a:xfrm>
          <a:prstGeom prst="rect">
            <a:avLst/>
          </a:prstGeom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5DB8FDFB-6C70-B87E-5BD1-600486BC3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2729159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2014C-1354-15E9-789B-C08342146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83BDA9B-D904-814B-C6F0-814A50E208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 err="1">
                <a:latin typeface="Agency FB" panose="020B0503020202020204" pitchFamily="34" charset="0"/>
              </a:rPr>
              <a:t>Coincidence</a:t>
            </a:r>
            <a:r>
              <a:rPr lang="de-DE" dirty="0">
                <a:latin typeface="Agency FB" panose="020B0503020202020204" pitchFamily="34" charset="0"/>
              </a:rPr>
              <a:t> Search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9695F1DA-1A23-8A91-260D-E7BC41A82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19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3ECCC6-A0C5-6E0B-F855-B52162D6DE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133614"/>
            <a:ext cx="4812453" cy="4812453"/>
          </a:xfrm>
          <a:prstGeom prst="rect">
            <a:avLst/>
          </a:prstGeom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A06ECCDC-7E75-F8CC-0A0D-C4C5E2A1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3519839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78F72-EBB4-EC9F-94D7-F54F67C3C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DF10563-1955-06FC-0DD6-8158B16FC9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MULTIPAC and </a:t>
            </a:r>
            <a:r>
              <a:rPr lang="de-DE" dirty="0" err="1">
                <a:latin typeface="Agency FB" panose="020B0503020202020204" pitchFamily="34" charset="0"/>
              </a:rPr>
              <a:t>PACBit</a:t>
            </a:r>
            <a:endParaRPr lang="de-DE" dirty="0">
              <a:latin typeface="Agency FB" panose="020B0503020202020204" pitchFamily="34" charset="0"/>
            </a:endParaRP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F0A1687-6C53-DF82-D341-C57EADA32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1C6B9FB-43C6-71DF-BCF8-C61C63FFD74C}"/>
              </a:ext>
            </a:extLst>
          </p:cNvPr>
          <p:cNvSpPr txBox="1"/>
          <p:nvPr/>
        </p:nvSpPr>
        <p:spPr>
          <a:xfrm>
            <a:off x="555413" y="1666240"/>
            <a:ext cx="356161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MULTIPAC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Combines</a:t>
            </a:r>
            <a:r>
              <a:rPr lang="de-DE" dirty="0"/>
              <a:t> VSM and TDPAC</a:t>
            </a:r>
          </a:p>
          <a:p>
            <a:pPr marL="285750" indent="-285750">
              <a:buFontTx/>
              <a:buChar char="-"/>
            </a:pPr>
            <a:r>
              <a:rPr lang="de-DE" dirty="0"/>
              <a:t>Up </a:t>
            </a:r>
            <a:r>
              <a:rPr lang="de-DE" dirty="0" err="1"/>
              <a:t>to</a:t>
            </a:r>
            <a:r>
              <a:rPr lang="de-DE" dirty="0"/>
              <a:t> 7.5 T</a:t>
            </a:r>
          </a:p>
          <a:p>
            <a:pPr marL="285750" indent="-285750">
              <a:buFontTx/>
              <a:buChar char="-"/>
            </a:pPr>
            <a:r>
              <a:rPr lang="de-DE" dirty="0"/>
              <a:t>3K </a:t>
            </a:r>
            <a:r>
              <a:rPr lang="de-DE" dirty="0" err="1"/>
              <a:t>to</a:t>
            </a:r>
            <a:r>
              <a:rPr lang="de-DE" dirty="0"/>
              <a:t> 375K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Moved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SSP lab in 508 in 2026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PACBit</a:t>
            </a:r>
            <a:endParaRPr lang="de-DE" dirty="0"/>
          </a:p>
          <a:p>
            <a:r>
              <a:rPr lang="de-DE" dirty="0"/>
              <a:t>Main </a:t>
            </a:r>
            <a:r>
              <a:rPr lang="de-DE" dirty="0" err="1"/>
              <a:t>goal</a:t>
            </a:r>
            <a:r>
              <a:rPr lang="de-DE" dirty="0"/>
              <a:t> a real-time R(t)</a:t>
            </a:r>
          </a:p>
          <a:p>
            <a:pPr marL="285750" indent="-285750">
              <a:buFontTx/>
              <a:buChar char="-"/>
            </a:pPr>
            <a:r>
              <a:rPr lang="de-DE" dirty="0"/>
              <a:t>Data </a:t>
            </a:r>
            <a:r>
              <a:rPr lang="de-DE" dirty="0" err="1"/>
              <a:t>acquisition</a:t>
            </a:r>
            <a:r>
              <a:rPr lang="de-DE" dirty="0"/>
              <a:t> </a:t>
            </a:r>
            <a:r>
              <a:rPr lang="de-DE" dirty="0" err="1"/>
              <a:t>software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Post </a:t>
            </a:r>
            <a:r>
              <a:rPr lang="de-DE" dirty="0" err="1"/>
              <a:t>processing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err="1"/>
              <a:t>Coincidence</a:t>
            </a:r>
            <a:r>
              <a:rPr lang="de-DE" dirty="0"/>
              <a:t> </a:t>
            </a:r>
            <a:r>
              <a:rPr lang="de-DE" dirty="0" err="1"/>
              <a:t>search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R(t) </a:t>
            </a:r>
            <a:r>
              <a:rPr lang="de-DE" dirty="0" err="1"/>
              <a:t>fitting</a:t>
            </a:r>
            <a:endParaRPr lang="en-GB" dirty="0"/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4D7E0B11-45E3-0F01-0CF0-BF24E49B0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PhD Interview – 20.10.2025 – Björn Dörschel</a:t>
            </a:r>
          </a:p>
        </p:txBody>
      </p:sp>
      <p:pic>
        <p:nvPicPr>
          <p:cNvPr id="1026" name="Picture 2" descr="Perturbed angular correlations at ISOLDE | EP News">
            <a:extLst>
              <a:ext uri="{FF2B5EF4-FFF2-40B4-BE49-F238E27FC236}">
                <a16:creationId xmlns:a16="http://schemas.microsoft.com/office/drawing/2014/main" id="{8AB2A513-A9FF-9E58-FE07-B59F53BA2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034" y="1324190"/>
            <a:ext cx="6521014" cy="420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210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29406-789F-303C-12E6-B32E31DBAA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diagram of a perturbed gas flow&#10;&#10;AI-generated content may be incorrect.">
            <a:extLst>
              <a:ext uri="{FF2B5EF4-FFF2-40B4-BE49-F238E27FC236}">
                <a16:creationId xmlns:a16="http://schemas.microsoft.com/office/drawing/2014/main" id="{60A9549F-4173-276F-66CD-1D6C11043B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172" y="2349135"/>
            <a:ext cx="7527655" cy="2849849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0C54DDA-7242-B5F6-649F-33F813EA2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22500" y="1453082"/>
            <a:ext cx="7747000" cy="896053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Agency FB" panose="020B0503020202020204" pitchFamily="34" charset="0"/>
              </a:rPr>
              <a:t>MULTIPAC and PACBIT-</a:t>
            </a:r>
          </a:p>
          <a:p>
            <a:r>
              <a:rPr lang="en-US" sz="2400" b="1" dirty="0">
                <a:effectLst/>
                <a:latin typeface="Agency FB" panose="020B0503020202020204" pitchFamily="34" charset="0"/>
                <a:cs typeface="Arial" panose="020B0604020202020204" pitchFamily="34" charset="0"/>
              </a:rPr>
              <a:t>Thir</a:t>
            </a:r>
            <a:r>
              <a:rPr lang="en-US" sz="2400" b="1" dirty="0">
                <a:latin typeface="Agency FB" panose="020B0503020202020204" pitchFamily="34" charset="0"/>
                <a:cs typeface="Arial" panose="020B0604020202020204" pitchFamily="34" charset="0"/>
              </a:rPr>
              <a:t>d Generation TDPAC</a:t>
            </a:r>
            <a:endParaRPr lang="de-DE" sz="1600" b="1" dirty="0">
              <a:effectLst/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474224-724E-3BF8-0DFB-F59310F3032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232472" y="5107705"/>
            <a:ext cx="9727056" cy="806020"/>
          </a:xfrm>
        </p:spPr>
        <p:txBody>
          <a:bodyPr>
            <a:normAutofit/>
          </a:bodyPr>
          <a:lstStyle/>
          <a:p>
            <a:r>
              <a:rPr lang="de-DE" dirty="0"/>
              <a:t>Björn Dörschel 	 Master Student 	 23.09.2025 	 bjoern.doerschel@uni-due.de</a:t>
            </a:r>
          </a:p>
          <a:p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C659047-8CC4-741F-E800-3E9113C8413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22270" y="3063875"/>
            <a:ext cx="4571699" cy="365125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Supervisors 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301ED84-460D-E9F0-719A-602139D35683}"/>
              </a:ext>
            </a:extLst>
          </p:cNvPr>
          <p:cNvSpPr/>
          <p:nvPr/>
        </p:nvSpPr>
        <p:spPr>
          <a:xfrm>
            <a:off x="186431" y="5770485"/>
            <a:ext cx="1350137" cy="292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Picture 6" descr="CERN Logo, symbol, meaning, history, PNG, brand">
            <a:extLst>
              <a:ext uri="{FF2B5EF4-FFF2-40B4-BE49-F238E27FC236}">
                <a16:creationId xmlns:a16="http://schemas.microsoft.com/office/drawing/2014/main" id="{138F1C79-DB93-4C99-5752-08EB3149DD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4" r="21726"/>
          <a:stretch/>
        </p:blipFill>
        <p:spPr bwMode="auto">
          <a:xfrm>
            <a:off x="0" y="0"/>
            <a:ext cx="1848550" cy="182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291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87186A-3545-7856-3E9D-275C1314B6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TDPAC Theory (Basics)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85563B-ADE3-CFEB-BFE1-DA48003A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C1F2EA5-877B-BF54-2B5A-CFFB540B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E2019F9-C62F-172C-D5F6-99931281E8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857"/>
          <a:stretch>
            <a:fillRect/>
          </a:stretch>
        </p:blipFill>
        <p:spPr>
          <a:xfrm>
            <a:off x="1325835" y="1857738"/>
            <a:ext cx="2712765" cy="3142523"/>
          </a:xfrm>
          <a:prstGeom prst="rect">
            <a:avLst/>
          </a:prstGeom>
        </p:spPr>
      </p:pic>
      <p:pic>
        <p:nvPicPr>
          <p:cNvPr id="3" name="Grafik 8">
            <a:extLst>
              <a:ext uri="{FF2B5EF4-FFF2-40B4-BE49-F238E27FC236}">
                <a16:creationId xmlns:a16="http://schemas.microsoft.com/office/drawing/2014/main" id="{BFD7F134-FB0E-547F-286B-E1A8DEE9791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6710"/>
          <a:stretch>
            <a:fillRect/>
          </a:stretch>
        </p:blipFill>
        <p:spPr>
          <a:xfrm>
            <a:off x="7612181" y="1556202"/>
            <a:ext cx="3002811" cy="314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87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EB611-ECC3-0FBC-323E-FCFF3B8EE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9919FF0-9BA0-87CC-1118-18E591987E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TDPAC Theory (</a:t>
            </a:r>
            <a:r>
              <a:rPr lang="de-DE" dirty="0" err="1">
                <a:latin typeface="Agency FB" panose="020B0503020202020204" pitchFamily="34" charset="0"/>
              </a:rPr>
              <a:t>Polycrystal</a:t>
            </a:r>
            <a:r>
              <a:rPr lang="de-DE" dirty="0">
                <a:latin typeface="Agency FB" panose="020B0503020202020204" pitchFamily="34" charset="0"/>
              </a:rPr>
              <a:t> only)	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8634EB8A-4D13-5F30-2E71-BF6964BE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F28CEF6-BC30-0BAA-41C2-E5B9D4151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183" y="1182074"/>
            <a:ext cx="9678751" cy="471553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F7EFE6F-BC08-5994-7516-640E7627A7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334" y="1824218"/>
            <a:ext cx="5287113" cy="628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13">
                <a:extLst>
                  <a:ext uri="{FF2B5EF4-FFF2-40B4-BE49-F238E27FC236}">
                    <a16:creationId xmlns:a16="http://schemas.microsoft.com/office/drawing/2014/main" id="{47F799E4-6513-B234-783F-341F99DC1546}"/>
                  </a:ext>
                </a:extLst>
              </p:cNvPr>
              <p:cNvSpPr txBox="1"/>
              <p:nvPr/>
            </p:nvSpPr>
            <p:spPr>
              <a:xfrm>
                <a:off x="839893" y="1246293"/>
                <a:ext cx="496398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111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𝐶𝑑</m:t>
                    </m:r>
                  </m:oMath>
                </a14:m>
                <a:r>
                  <a:rPr lang="en-GB" dirty="0"/>
                  <a:t>, the intermediate state a spin of 5/2</a:t>
                </a:r>
              </a:p>
              <a:p>
                <a:r>
                  <a:rPr lang="en-GB" dirty="0"/>
                  <a:t>Angular Correlation function without perturbation:</a:t>
                </a:r>
              </a:p>
            </p:txBody>
          </p:sp>
        </mc:Choice>
        <mc:Fallback xmlns="">
          <p:sp>
            <p:nvSpPr>
              <p:cNvPr id="8" name="Textfeld 13">
                <a:extLst>
                  <a:ext uri="{FF2B5EF4-FFF2-40B4-BE49-F238E27FC236}">
                    <a16:creationId xmlns:a16="http://schemas.microsoft.com/office/drawing/2014/main" id="{47F799E4-6513-B234-783F-341F99DC15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893" y="1246293"/>
                <a:ext cx="4963988" cy="646331"/>
              </a:xfrm>
              <a:prstGeom prst="rect">
                <a:avLst/>
              </a:prstGeom>
              <a:blipFill>
                <a:blip r:embed="rId5"/>
                <a:stretch>
                  <a:fillRect l="-1106" t="-4717" r="-369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00C7AD4A-911B-D09E-53C2-1FA1834DE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292731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52ED5-6BC4-3F61-B8D4-BF42B860D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72D1940-D3E1-B264-348B-067495A50F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TDPAC Theory (</a:t>
            </a:r>
            <a:r>
              <a:rPr lang="de-DE" dirty="0" err="1">
                <a:latin typeface="Agency FB" panose="020B0503020202020204" pitchFamily="34" charset="0"/>
              </a:rPr>
              <a:t>Polycrystal</a:t>
            </a:r>
            <a:r>
              <a:rPr lang="de-DE" dirty="0">
                <a:latin typeface="Agency FB" panose="020B0503020202020204" pitchFamily="34" charset="0"/>
              </a:rPr>
              <a:t> only)	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994ECF93-3341-1710-0DE7-CA3C8057C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8" name="Picture 7" descr="A diagram of a perturbed gas flow&#10;&#10;AI-generated content may be incorrect.">
            <a:extLst>
              <a:ext uri="{FF2B5EF4-FFF2-40B4-BE49-F238E27FC236}">
                <a16:creationId xmlns:a16="http://schemas.microsoft.com/office/drawing/2014/main" id="{7A943354-FA49-4D63-8C59-41C6238851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64" y="1473481"/>
            <a:ext cx="11190099" cy="4236391"/>
          </a:xfrm>
          <a:prstGeom prst="rect">
            <a:avLst/>
          </a:prstGeom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C1D79CEB-618A-118E-23B5-40731B085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473912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52A17-01ED-62A0-CBA0-B1B6305FE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2088F79-8671-0E15-5C82-FE8EE09314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TDPAC Theory (</a:t>
            </a:r>
            <a:r>
              <a:rPr lang="de-DE" dirty="0" err="1">
                <a:latin typeface="Agency FB" panose="020B0503020202020204" pitchFamily="34" charset="0"/>
              </a:rPr>
              <a:t>Polycrystal</a:t>
            </a:r>
            <a:r>
              <a:rPr lang="de-DE" dirty="0">
                <a:latin typeface="Agency FB" panose="020B0503020202020204" pitchFamily="34" charset="0"/>
              </a:rPr>
              <a:t> only)	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DFEFED37-C070-8B47-E0CC-06F2B232C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3E39224-7E41-1379-E926-CE8EF3B8B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571" y="896087"/>
            <a:ext cx="3877216" cy="1914792"/>
          </a:xfrm>
          <a:prstGeom prst="rect">
            <a:avLst/>
          </a:prstGeom>
        </p:spPr>
      </p:pic>
      <p:pic>
        <p:nvPicPr>
          <p:cNvPr id="5" name="Grafik 8">
            <a:extLst>
              <a:ext uri="{FF2B5EF4-FFF2-40B4-BE49-F238E27FC236}">
                <a16:creationId xmlns:a16="http://schemas.microsoft.com/office/drawing/2014/main" id="{B7162BF8-6F5A-0521-054E-1B19C2394C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" y="3446534"/>
            <a:ext cx="4544059" cy="800212"/>
          </a:xfrm>
          <a:prstGeom prst="rect">
            <a:avLst/>
          </a:prstGeom>
        </p:spPr>
      </p:pic>
      <p:cxnSp>
        <p:nvCxnSpPr>
          <p:cNvPr id="6" name="Gerader Verbinder 15">
            <a:extLst>
              <a:ext uri="{FF2B5EF4-FFF2-40B4-BE49-F238E27FC236}">
                <a16:creationId xmlns:a16="http://schemas.microsoft.com/office/drawing/2014/main" id="{437AE2B3-FAC2-2B2B-FC69-228D33339A22}"/>
              </a:ext>
            </a:extLst>
          </p:cNvPr>
          <p:cNvCxnSpPr>
            <a:cxnSpLocks/>
          </p:cNvCxnSpPr>
          <p:nvPr/>
        </p:nvCxnSpPr>
        <p:spPr>
          <a:xfrm flipV="1">
            <a:off x="1411777" y="5039052"/>
            <a:ext cx="2562225" cy="92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23">
            <a:extLst>
              <a:ext uri="{FF2B5EF4-FFF2-40B4-BE49-F238E27FC236}">
                <a16:creationId xmlns:a16="http://schemas.microsoft.com/office/drawing/2014/main" id="{667A7D7A-9A7C-4F4D-58A4-E7C6881C13B7}"/>
              </a:ext>
            </a:extLst>
          </p:cNvPr>
          <p:cNvSpPr txBox="1"/>
          <p:nvPr/>
        </p:nvSpPr>
        <p:spPr>
          <a:xfrm>
            <a:off x="1779465" y="4697735"/>
            <a:ext cx="1826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Relative Variation</a:t>
            </a:r>
            <a:endParaRPr lang="en-GB" dirty="0"/>
          </a:p>
        </p:txBody>
      </p:sp>
      <p:sp>
        <p:nvSpPr>
          <p:cNvPr id="9" name="Textfeld 24">
            <a:extLst>
              <a:ext uri="{FF2B5EF4-FFF2-40B4-BE49-F238E27FC236}">
                <a16:creationId xmlns:a16="http://schemas.microsoft.com/office/drawing/2014/main" id="{7AC15A4F-5005-0992-61BF-A884CE42EF20}"/>
              </a:ext>
            </a:extLst>
          </p:cNvPr>
          <p:cNvSpPr txBox="1"/>
          <p:nvPr/>
        </p:nvSpPr>
        <p:spPr>
          <a:xfrm>
            <a:off x="2041908" y="5020425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Mean Value</a:t>
            </a:r>
            <a:endParaRPr lang="en-GB" dirty="0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07D17276-F4A8-5F7A-DC4E-5B91F00E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2423438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9CBB34-5EA8-08C6-56D9-6D27F210E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BC94574-B163-C797-0979-28F7FDD050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TDPAC Theory (</a:t>
            </a:r>
            <a:r>
              <a:rPr lang="de-DE" dirty="0" err="1">
                <a:latin typeface="Agency FB" panose="020B0503020202020204" pitchFamily="34" charset="0"/>
              </a:rPr>
              <a:t>Polycrystal</a:t>
            </a:r>
            <a:r>
              <a:rPr lang="de-DE" dirty="0">
                <a:latin typeface="Agency FB" panose="020B0503020202020204" pitchFamily="34" charset="0"/>
              </a:rPr>
              <a:t> only)	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6860F5F1-4BD7-555C-3F1B-E12CDEB7C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D120722-29FA-049B-9084-001321466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571" y="896087"/>
            <a:ext cx="3877216" cy="1914792"/>
          </a:xfrm>
          <a:prstGeom prst="rect">
            <a:avLst/>
          </a:prstGeom>
        </p:spPr>
      </p:pic>
      <p:pic>
        <p:nvPicPr>
          <p:cNvPr id="5" name="Grafik 8">
            <a:extLst>
              <a:ext uri="{FF2B5EF4-FFF2-40B4-BE49-F238E27FC236}">
                <a16:creationId xmlns:a16="http://schemas.microsoft.com/office/drawing/2014/main" id="{B547D02A-8534-112F-BC96-90017BBE8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" y="3446534"/>
            <a:ext cx="4544059" cy="800212"/>
          </a:xfrm>
          <a:prstGeom prst="rect">
            <a:avLst/>
          </a:prstGeom>
        </p:spPr>
      </p:pic>
      <p:cxnSp>
        <p:nvCxnSpPr>
          <p:cNvPr id="6" name="Gerader Verbinder 15">
            <a:extLst>
              <a:ext uri="{FF2B5EF4-FFF2-40B4-BE49-F238E27FC236}">
                <a16:creationId xmlns:a16="http://schemas.microsoft.com/office/drawing/2014/main" id="{74851F90-8A23-8B9E-50FA-E4F86186191B}"/>
              </a:ext>
            </a:extLst>
          </p:cNvPr>
          <p:cNvCxnSpPr>
            <a:cxnSpLocks/>
          </p:cNvCxnSpPr>
          <p:nvPr/>
        </p:nvCxnSpPr>
        <p:spPr>
          <a:xfrm flipV="1">
            <a:off x="1411777" y="5039052"/>
            <a:ext cx="2562225" cy="92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23">
            <a:extLst>
              <a:ext uri="{FF2B5EF4-FFF2-40B4-BE49-F238E27FC236}">
                <a16:creationId xmlns:a16="http://schemas.microsoft.com/office/drawing/2014/main" id="{16E8A792-1EF5-14AF-88BC-6227F6ECBC25}"/>
              </a:ext>
            </a:extLst>
          </p:cNvPr>
          <p:cNvSpPr txBox="1"/>
          <p:nvPr/>
        </p:nvSpPr>
        <p:spPr>
          <a:xfrm>
            <a:off x="1779465" y="4697735"/>
            <a:ext cx="1826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Relative Variation</a:t>
            </a:r>
            <a:endParaRPr lang="en-GB" dirty="0"/>
          </a:p>
        </p:txBody>
      </p:sp>
      <p:sp>
        <p:nvSpPr>
          <p:cNvPr id="9" name="Textfeld 24">
            <a:extLst>
              <a:ext uri="{FF2B5EF4-FFF2-40B4-BE49-F238E27FC236}">
                <a16:creationId xmlns:a16="http://schemas.microsoft.com/office/drawing/2014/main" id="{371A98CC-D944-BE85-B2F6-FD68E94DDAFA}"/>
              </a:ext>
            </a:extLst>
          </p:cNvPr>
          <p:cNvSpPr txBox="1"/>
          <p:nvPr/>
        </p:nvSpPr>
        <p:spPr>
          <a:xfrm>
            <a:off x="2041908" y="5020425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Mean Value</a:t>
            </a:r>
            <a:endParaRPr lang="en-GB" dirty="0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F82B6C18-E8DD-E925-78DD-95F916B9D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3BD007-8F8A-95EA-45B1-920CFEF995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5439" y="1356263"/>
            <a:ext cx="5458836" cy="45076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82ACB4-7028-07BB-A134-B3A59C9FBFC0}"/>
              </a:ext>
            </a:extLst>
          </p:cNvPr>
          <p:cNvSpPr txBox="1"/>
          <p:nvPr/>
        </p:nvSpPr>
        <p:spPr>
          <a:xfrm>
            <a:off x="7852229" y="5971644"/>
            <a:ext cx="2602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DOI: 10.1103/PhysRevLett.134.216702</a:t>
            </a:r>
          </a:p>
        </p:txBody>
      </p:sp>
    </p:spTree>
    <p:extLst>
      <p:ext uri="{BB962C8B-B14F-4D97-AF65-F5344CB8AC3E}">
        <p14:creationId xmlns:p14="http://schemas.microsoft.com/office/powerpoint/2010/main" val="2000829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B29BCA-E489-521E-ED60-2BD33FF303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Post Processing</a:t>
            </a:r>
            <a:endParaRPr lang="en-US" dirty="0"/>
          </a:p>
        </p:txBody>
      </p:sp>
      <p:pic>
        <p:nvPicPr>
          <p:cNvPr id="3" name="Grafik 10">
            <a:extLst>
              <a:ext uri="{FF2B5EF4-FFF2-40B4-BE49-F238E27FC236}">
                <a16:creationId xmlns:a16="http://schemas.microsoft.com/office/drawing/2014/main" id="{32A73A7A-7538-322D-5A70-657CCCBA9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3841" y="1679442"/>
            <a:ext cx="5162101" cy="391455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7616EAF-A5D2-B0C1-B7B7-1C24EBD2D2AA}"/>
              </a:ext>
            </a:extLst>
          </p:cNvPr>
          <p:cNvSpPr txBox="1"/>
          <p:nvPr/>
        </p:nvSpPr>
        <p:spPr>
          <a:xfrm>
            <a:off x="555413" y="1666240"/>
            <a:ext cx="27388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Steps:</a:t>
            </a:r>
          </a:p>
          <a:p>
            <a:pPr marL="285750" indent="-285750">
              <a:buFontTx/>
              <a:buChar char="-"/>
            </a:pPr>
            <a:r>
              <a:rPr lang="en-GB" dirty="0"/>
              <a:t>Smoothing</a:t>
            </a:r>
          </a:p>
          <a:p>
            <a:pPr marL="285750" indent="-285750">
              <a:buFontTx/>
              <a:buChar char="-"/>
            </a:pPr>
            <a:r>
              <a:rPr lang="en-GB" dirty="0"/>
              <a:t>Filtering</a:t>
            </a:r>
          </a:p>
          <a:p>
            <a:pPr marL="285750" indent="-285750">
              <a:buFontTx/>
              <a:buChar char="-"/>
            </a:pPr>
            <a:r>
              <a:rPr lang="en-GB" dirty="0"/>
              <a:t>Integration</a:t>
            </a:r>
          </a:p>
          <a:p>
            <a:pPr marL="285750" indent="-285750">
              <a:buFontTx/>
              <a:buChar char="-"/>
            </a:pPr>
            <a:r>
              <a:rPr lang="en-GB" dirty="0"/>
              <a:t>Rise time determination</a:t>
            </a: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E08359C2-4CF7-F231-52F3-FCEC3269E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3632210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C23FC-E4A8-FF5E-F909-7D3DF93B1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FA77BB4-6AAD-3DBF-78D5-D496636C94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U5310A Digitizer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93B81603-9177-7B93-BF4B-8CE38D4C6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54B202D-6202-4ED6-892D-9A6815BB3B7F}"/>
              </a:ext>
            </a:extLst>
          </p:cNvPr>
          <p:cNvSpPr txBox="1"/>
          <p:nvPr/>
        </p:nvSpPr>
        <p:spPr>
          <a:xfrm>
            <a:off x="555413" y="1666240"/>
            <a:ext cx="32598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U5310A Digitizer</a:t>
            </a:r>
          </a:p>
          <a:p>
            <a:pPr marL="285750" indent="-285750">
              <a:buFontTx/>
              <a:buChar char="-"/>
            </a:pPr>
            <a:r>
              <a:rPr lang="de-DE" dirty="0"/>
              <a:t>10 Bit </a:t>
            </a:r>
            <a:r>
              <a:rPr lang="de-DE" dirty="0" err="1"/>
              <a:t>resolution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10 GS/s </a:t>
            </a:r>
            <a:r>
              <a:rPr lang="de-DE" dirty="0" err="1"/>
              <a:t>sampling</a:t>
            </a:r>
            <a:r>
              <a:rPr lang="de-DE" dirty="0"/>
              <a:t> rate (0.1 </a:t>
            </a:r>
            <a:r>
              <a:rPr lang="de-DE" dirty="0" err="1"/>
              <a:t>ns</a:t>
            </a:r>
            <a:r>
              <a:rPr lang="de-DE" dirty="0"/>
              <a:t>)</a:t>
            </a:r>
          </a:p>
          <a:p>
            <a:pPr marL="285750" indent="-285750">
              <a:buFontTx/>
              <a:buChar char="-"/>
            </a:pPr>
            <a:r>
              <a:rPr lang="de-DE" dirty="0"/>
              <a:t>1 Volt </a:t>
            </a:r>
            <a:r>
              <a:rPr lang="de-DE" dirty="0" err="1"/>
              <a:t>range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r>
              <a:rPr lang="de-DE" dirty="0">
                <a:sym typeface="Wingdings" panose="05000000000000000000" pitchFamily="2" charset="2"/>
              </a:rPr>
              <a:t> 0.001 V </a:t>
            </a:r>
            <a:r>
              <a:rPr lang="de-DE" dirty="0" err="1">
                <a:sym typeface="Wingdings" panose="05000000000000000000" pitchFamily="2" charset="2"/>
              </a:rPr>
              <a:t>quantisation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step</a:t>
            </a:r>
            <a:endParaRPr lang="en-GB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0EDEDF42-E8E1-B1CB-9DE8-A6DB3783F0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215" y="1676407"/>
            <a:ext cx="7010372" cy="3505186"/>
          </a:xfrm>
          <a:prstGeom prst="rect">
            <a:avLst/>
          </a:prstGeom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46CA1802-7AB5-A0F8-2401-D4474A486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7653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Isolde Workshop and User </a:t>
            </a:r>
            <a:r>
              <a:rPr lang="de-DE" dirty="0" err="1"/>
              <a:t>meeting</a:t>
            </a:r>
            <a:r>
              <a:rPr lang="de-DE" dirty="0"/>
              <a:t> – 03.12.2025 – Björn Dörschel</a:t>
            </a:r>
          </a:p>
        </p:txBody>
      </p:sp>
    </p:spTree>
    <p:extLst>
      <p:ext uri="{BB962C8B-B14F-4D97-AF65-F5344CB8AC3E}">
        <p14:creationId xmlns:p14="http://schemas.microsoft.com/office/powerpoint/2010/main" val="1502808366"/>
      </p:ext>
    </p:extLst>
  </p:cSld>
  <p:clrMapOvr>
    <a:masterClrMapping/>
  </p:clrMapOvr>
</p:sld>
</file>

<file path=ppt/theme/theme1.xml><?xml version="1.0" encoding="utf-8"?>
<a:theme xmlns:a="http://schemas.openxmlformats.org/drawingml/2006/main" name="Twist Template 2023">
  <a:themeElements>
    <a:clrScheme name="Benutzerdefiniert 1">
      <a:dk1>
        <a:srgbClr val="B8103B"/>
      </a:dk1>
      <a:lt1>
        <a:sysClr val="window" lastClr="FFFFFF"/>
      </a:lt1>
      <a:dk2>
        <a:srgbClr val="084C94"/>
      </a:dk2>
      <a:lt2>
        <a:srgbClr val="DFE4F2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B8103B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661</Words>
  <Application>Microsoft Office PowerPoint</Application>
  <PresentationFormat>Widescreen</PresentationFormat>
  <Paragraphs>152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Agency FB</vt:lpstr>
      <vt:lpstr>Arial</vt:lpstr>
      <vt:lpstr>Calibri</vt:lpstr>
      <vt:lpstr>Calibri Light</vt:lpstr>
      <vt:lpstr>Cambria Math</vt:lpstr>
      <vt:lpstr>Linux Libertine</vt:lpstr>
      <vt:lpstr>Wingdings</vt:lpstr>
      <vt:lpstr>Twist Template 2023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Jonas Dokarzek</dc:creator>
  <cp:lastModifiedBy>Björn Dörschel</cp:lastModifiedBy>
  <cp:revision>125</cp:revision>
  <cp:lastPrinted>2025-09-21T22:10:20Z</cp:lastPrinted>
  <dcterms:created xsi:type="dcterms:W3CDTF">2023-03-27T08:34:20Z</dcterms:created>
  <dcterms:modified xsi:type="dcterms:W3CDTF">2025-12-03T13:03:59Z</dcterms:modified>
</cp:coreProperties>
</file>