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7" r:id="rId2"/>
    <p:sldId id="757" r:id="rId3"/>
    <p:sldId id="313" r:id="rId4"/>
    <p:sldId id="299" r:id="rId5"/>
    <p:sldId id="760" r:id="rId6"/>
    <p:sldId id="298" r:id="rId7"/>
    <p:sldId id="300" r:id="rId8"/>
    <p:sldId id="301" r:id="rId9"/>
    <p:sldId id="759" r:id="rId10"/>
    <p:sldId id="304" r:id="rId11"/>
    <p:sldId id="305" r:id="rId12"/>
    <p:sldId id="306" r:id="rId13"/>
    <p:sldId id="308" r:id="rId14"/>
    <p:sldId id="754" r:id="rId15"/>
    <p:sldId id="309" r:id="rId16"/>
    <p:sldId id="755" r:id="rId17"/>
    <p:sldId id="753" r:id="rId18"/>
    <p:sldId id="756" r:id="rId19"/>
    <p:sldId id="311" r:id="rId20"/>
    <p:sldId id="312" r:id="rId21"/>
    <p:sldId id="758" r:id="rId22"/>
    <p:sldId id="307" r:id="rId23"/>
    <p:sldId id="29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6FA1"/>
    <a:srgbClr val="3F7AB1"/>
    <a:srgbClr val="5EAAFC"/>
    <a:srgbClr val="FC663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9"/>
    <p:restoredTop sz="85850"/>
  </p:normalViewPr>
  <p:slideViewPr>
    <p:cSldViewPr snapToGrid="0" snapToObjects="1">
      <p:cViewPr varScale="1">
        <p:scale>
          <a:sx n="103" d="100"/>
          <a:sy n="103" d="100"/>
        </p:scale>
        <p:origin x="176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985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The installation of the fans (and connection of T13 sockets) had been rushed using improvised materials and not correctly checked by the experiment team.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</a:t>
            </a:r>
            <a:r>
              <a:rPr lang="en-GB" sz="1200" dirty="0">
                <a:solidFill>
                  <a:schemeClr val="tx1"/>
                </a:solidFill>
              </a:rPr>
              <a:t>The participants in the collection were not properly knowledgeable about electrical safety principles, despite having attended the correct trainings.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The experiment team was reminded of the requirement for IP2X protection on LV equipment.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63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254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36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720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/>
              <a:t>- Radiological event: deviation from applicable RP Safety Rules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77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/>
              <a:t>- Radiological event: deviation from applicable RP Safety Rules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04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09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124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Some numbers for comparison: 400 incidents 2025 at CERN, 33 in EP Department, 5 in ISOLDE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54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- Cd compounds (Cd has acute toxicity)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- </a:t>
            </a:r>
            <a:r>
              <a:rPr lang="en-GB" sz="1800" dirty="0">
                <a:effectLst/>
                <a:latin typeface="Verdana" panose="020B0604030504040204" pitchFamily="34" charset="0"/>
              </a:rPr>
              <a:t>All CMR and toxic chemicals must always be handled inside a fume hood, regardless of their quantity</a:t>
            </a:r>
            <a:endParaRPr lang="en-GB" sz="1800" dirty="0">
              <a:effectLst/>
              <a:latin typeface="SymbolMT"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07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The installation of the fans (and connection of T13 sockets) had been rushed using improvised materials and not correctly checked by the experiment team.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</a:t>
            </a:r>
            <a:r>
              <a:rPr lang="en-GB" sz="1200" dirty="0">
                <a:solidFill>
                  <a:schemeClr val="tx1"/>
                </a:solidFill>
              </a:rPr>
              <a:t>The participants in the collection were not properly knowledgeable about electrical safety principles, despite having attended the correct trainings.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The experiment team was reminded of the requirement for IP2X protection on LV equipment.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6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12.3.25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Letizia Di Giulio | EP Safety Office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12.3.25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Letizia Di Giulio | EP Safety Office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89540/LAST_RELEASED/SR-SO_E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83792/LAST_RELEASED/SR-SIM_EN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h.cern.ch/Document/General/IncidentDeclara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83792/LAST_RELEASED/SR-SIM_EN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h.cern.ch/Document/General/IncidentDeclaratio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IncidentDeclaration" TargetMode="External"/><Relationship Id="rId2" Type="http://schemas.openxmlformats.org/officeDocument/2006/relationships/hyperlink" Target="https://edms.cern.ch/ui/file/2583792/LAST_RELEASED/SR-SIM_EN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IncidentDeclaration" TargetMode="External"/><Relationship Id="rId2" Type="http://schemas.openxmlformats.org/officeDocument/2006/relationships/hyperlink" Target="https://edms.cern.ch/ui/file/2583792/LAST_RELEASED/SR-SIM_EN.pdf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83792/LAST_RELEASED/SR-SIM_EN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h.cern.ch/Document/General/IncidentDeclarati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83792/LAST_RELEASED/SR-SIM_EN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h.cern.ch/Document/General/IncidentDeclar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ISOLDE – Incidents and Lessons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199" y="261272"/>
            <a:ext cx="1301601" cy="1301601"/>
          </a:xfrm>
          <a:prstGeom prst="rect">
            <a:avLst/>
          </a:prstGeom>
        </p:spPr>
      </p:pic>
      <p:pic>
        <p:nvPicPr>
          <p:cNvPr id="12" name="Picture 11" descr="A blue and green logo&#10;&#10;Description automatically generated">
            <a:extLst>
              <a:ext uri="{FF2B5EF4-FFF2-40B4-BE49-F238E27FC236}">
                <a16:creationId xmlns:a16="http://schemas.microsoft.com/office/drawing/2014/main" id="{A7A7933C-3161-4C52-D940-112D7823D1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06" t="36174" r="11449" b="36567"/>
          <a:stretch/>
        </p:blipFill>
        <p:spPr>
          <a:xfrm>
            <a:off x="6851374" y="505846"/>
            <a:ext cx="3180522" cy="8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46670"/>
            <a:ext cx="4046781" cy="28591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 the past 10 years, there have been about 50 incidents in ISOLDE (for the full Facility, BE, SY, EP analysis)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effectLst/>
                <a:latin typeface="+mj-lt"/>
              </a:rPr>
              <a:t>The yearly number of incidents is not decreasing; however, it’s important to remember that people are </a:t>
            </a:r>
            <a:r>
              <a:rPr lang="en-GB" sz="2000" i="0" u="none" strike="noStrike" dirty="0">
                <a:effectLst/>
                <a:latin typeface="+mj-lt"/>
              </a:rPr>
              <a:t>increasingly reporting them</a:t>
            </a:r>
            <a:endParaRPr lang="en-GB" sz="20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Incidents in 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19CC9-2DD4-6C38-6A6B-2660414BE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251" y="1211525"/>
            <a:ext cx="7047244" cy="46981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0ED7EC-5747-E5EC-8E5E-D370158FBBCF}"/>
              </a:ext>
            </a:extLst>
          </p:cNvPr>
          <p:cNvSpPr txBox="1"/>
          <p:nvPr/>
        </p:nvSpPr>
        <p:spPr>
          <a:xfrm>
            <a:off x="1492388" y="4409982"/>
            <a:ext cx="347738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1" u="none" strike="noStrike" dirty="0">
                <a:effectLst/>
                <a:latin typeface="+mj-lt"/>
              </a:rPr>
              <a:t>The increase in reporting is an encouraging sign!</a:t>
            </a:r>
          </a:p>
          <a:p>
            <a:endParaRPr lang="en-GB" sz="2000" b="0" i="1" u="none" strike="noStrike" dirty="0">
              <a:effectLst/>
              <a:latin typeface="+mj-lt"/>
            </a:endParaRPr>
          </a:p>
          <a:p>
            <a:r>
              <a:rPr lang="en-GB" sz="2000" i="1" dirty="0">
                <a:latin typeface="+mj-lt"/>
              </a:rPr>
              <a:t>Still, our aim is to decrease these numbers</a:t>
            </a:r>
            <a:endParaRPr lang="en-CH" sz="2000" i="1"/>
          </a:p>
        </p:txBody>
      </p:sp>
      <p:pic>
        <p:nvPicPr>
          <p:cNvPr id="17" name="Graphic 16" descr="Arrow: Rotate left with solid fill">
            <a:extLst>
              <a:ext uri="{FF2B5EF4-FFF2-40B4-BE49-F238E27FC236}">
                <a16:creationId xmlns:a16="http://schemas.microsoft.com/office/drawing/2014/main" id="{D2E568A9-C223-B56D-D16B-75D87B9AF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7505" y="5225590"/>
            <a:ext cx="914400" cy="914400"/>
          </a:xfrm>
          <a:prstGeom prst="rect">
            <a:avLst/>
          </a:prstGeom>
        </p:spPr>
      </p:pic>
      <p:pic>
        <p:nvPicPr>
          <p:cNvPr id="18" name="Graphic 17" descr="Arrow: Rotate left with solid fill">
            <a:extLst>
              <a:ext uri="{FF2B5EF4-FFF2-40B4-BE49-F238E27FC236}">
                <a16:creationId xmlns:a16="http://schemas.microsoft.com/office/drawing/2014/main" id="{9D6835FA-C922-DEAD-AA7D-8AECD8126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442747" y="42085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3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2281D6E-03DB-3720-FE42-4257BE737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09379"/>
            <a:ext cx="11094898" cy="5906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/>
              <a:t>Following Serious incident in ISOLDE, CERN HSE Unit Head mandated a </a:t>
            </a:r>
            <a:r>
              <a:rPr lang="en-CH" sz="2000"/>
              <a:t>Safety Incident Analysis Group </a:t>
            </a:r>
            <a:r>
              <a:rPr lang="en-CH" sz="2000" b="0"/>
              <a:t>to analyse the past 10 years of incident, looking for recurrent root causes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Incidents in ISOLDE - SIAG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EF3C51B-F342-3392-522F-8F2813E06900}"/>
              </a:ext>
            </a:extLst>
          </p:cNvPr>
          <p:cNvSpPr/>
          <p:nvPr/>
        </p:nvSpPr>
        <p:spPr>
          <a:xfrm>
            <a:off x="9933853" y="2875722"/>
            <a:ext cx="1924527" cy="214353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/>
              <a:t>EP founded ISOLDE safety projects for </a:t>
            </a:r>
            <a:r>
              <a:rPr lang="en-CH" sz="2000" b="1"/>
              <a:t>150k CHF in 2025</a:t>
            </a:r>
            <a:r>
              <a:rPr lang="en-CH" sz="2000"/>
              <a:t>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235BAE-B30C-3516-D68D-0F2F951218AD}"/>
              </a:ext>
            </a:extLst>
          </p:cNvPr>
          <p:cNvSpPr txBox="1"/>
          <p:nvPr/>
        </p:nvSpPr>
        <p:spPr>
          <a:xfrm>
            <a:off x="407987" y="2245165"/>
            <a:ext cx="9305856" cy="3801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1">
                <a:solidFill>
                  <a:schemeClr val="tx2"/>
                </a:solidFill>
                <a:latin typeface="+mj-lt"/>
              </a:rPr>
              <a:t>35 recommendations</a:t>
            </a:r>
            <a:r>
              <a:rPr lang="en-CH" sz="2000" b="0">
                <a:solidFill>
                  <a:schemeClr val="tx2"/>
                </a:solidFill>
                <a:latin typeface="+mj-lt"/>
              </a:rPr>
              <a:t>, divided 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900" b="0">
              <a:solidFill>
                <a:schemeClr val="tx2"/>
              </a:solidFill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000">
                <a:solidFill>
                  <a:schemeClr val="tx2"/>
                </a:solidFill>
                <a:latin typeface="+mj-lt"/>
              </a:rPr>
              <a:t>Transversal: repetition of good pratices that were already implemented (as safety inspections, reporting of incidents and lesson learnt) and recently added (as workplace inductions)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sz="2000">
              <a:solidFill>
                <a:schemeClr val="tx2"/>
              </a:solidFill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000" b="0">
                <a:solidFill>
                  <a:schemeClr val="tx2"/>
                </a:solidFill>
                <a:latin typeface="+mj-lt"/>
              </a:rPr>
              <a:t>Technical: needed upgrades in terms of safety (as the new source storage, new management of chemicals, new flammable gas distribution system)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sz="2000" b="0">
              <a:solidFill>
                <a:schemeClr val="tx2"/>
              </a:solidFill>
              <a:latin typeface="+mj-lt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000">
                <a:solidFill>
                  <a:schemeClr val="tx2"/>
                </a:solidFill>
                <a:latin typeface="+mj-lt"/>
              </a:rPr>
              <a:t>Organisational: needed clarifcations in terms of mangerial roles and their safety implications (as clear mandates for ISOLDE Collaboration Spokesperson and Physics Coordinator, and nomination of DEXSOs)</a:t>
            </a:r>
            <a:endParaRPr lang="en-CH" sz="2000" b="0">
              <a:solidFill>
                <a:schemeClr val="tx2"/>
              </a:solidFill>
              <a:latin typeface="+mj-lt"/>
            </a:endParaRPr>
          </a:p>
          <a:p>
            <a:pPr algn="l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06819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2207902"/>
            <a:ext cx="10886360" cy="424159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/>
              <a:t>Most common elements: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/>
              <a:t>Describe in the procedure the </a:t>
            </a:r>
            <a:r>
              <a:rPr lang="en-GB" sz="2000" b="1" dirty="0"/>
              <a:t>totality of the steps </a:t>
            </a:r>
            <a:r>
              <a:rPr lang="en-GB" sz="2000" b="0" dirty="0"/>
              <a:t>to be performed, ensure it is fully reviewed by Safety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Take your time to </a:t>
            </a:r>
            <a:r>
              <a:rPr lang="en-GB" sz="2000" b="1" dirty="0"/>
              <a:t>read and understand the safety procedures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/>
              <a:t>If an unexpected event </a:t>
            </a:r>
            <a:r>
              <a:rPr lang="en-GB" sz="2000" dirty="0"/>
              <a:t>requires</a:t>
            </a:r>
            <a:r>
              <a:rPr lang="en-GB" sz="2000" b="1" dirty="0"/>
              <a:t> deviation from procedure</a:t>
            </a:r>
            <a:r>
              <a:rPr lang="en-GB" sz="2000" b="0" dirty="0"/>
              <a:t>:</a:t>
            </a:r>
          </a:p>
          <a:p>
            <a:pPr lvl="3"/>
            <a:r>
              <a:rPr lang="en-GB" sz="2000" b="1" dirty="0"/>
              <a:t>Stop the activit</a:t>
            </a:r>
            <a:r>
              <a:rPr lang="en-GB" sz="2000" dirty="0"/>
              <a:t>y immediately</a:t>
            </a:r>
          </a:p>
          <a:p>
            <a:pPr lvl="3"/>
            <a:r>
              <a:rPr lang="en-GB" sz="2000" b="1" dirty="0"/>
              <a:t>Discuss the revised plan </a:t>
            </a:r>
            <a:r>
              <a:rPr lang="en-GB" sz="2000" dirty="0"/>
              <a:t>with Safety (EXSO or DEXSO, RP, EP Safety Office)</a:t>
            </a:r>
          </a:p>
          <a:p>
            <a:pPr lvl="3"/>
            <a:endParaRPr lang="en-GB" sz="2000" b="0" dirty="0"/>
          </a:p>
          <a:p>
            <a:pPr lvl="2"/>
            <a:r>
              <a:rPr lang="en-GB" sz="2000" b="0" dirty="0"/>
              <a:t>Only perform </a:t>
            </a:r>
            <a:r>
              <a:rPr lang="en-GB" sz="2000" b="1" dirty="0"/>
              <a:t>high-risk activities if you feel alert and physically fit</a:t>
            </a:r>
            <a:r>
              <a:rPr lang="en-GB" sz="2000" b="0" dirty="0"/>
              <a:t>!</a:t>
            </a:r>
          </a:p>
          <a:p>
            <a:pPr lvl="2"/>
            <a:endParaRPr lang="en-CH" sz="1800" b="0"/>
          </a:p>
        </p:txBody>
      </p:sp>
      <p:pic>
        <p:nvPicPr>
          <p:cNvPr id="15" name="Picture 14" descr="A light bulb and a book&#10;&#10;Description automatically generated">
            <a:extLst>
              <a:ext uri="{FF2B5EF4-FFF2-40B4-BE49-F238E27FC236}">
                <a16:creationId xmlns:a16="http://schemas.microsoft.com/office/drawing/2014/main" id="{CBB3622E-56EB-F96E-3EBF-1F9B8C2B2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486" y="539167"/>
            <a:ext cx="1587776" cy="15877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F8AAD54-059F-7898-F16D-E9FCF3887671}"/>
              </a:ext>
            </a:extLst>
          </p:cNvPr>
          <p:cNvSpPr txBox="1"/>
          <p:nvPr/>
        </p:nvSpPr>
        <p:spPr>
          <a:xfrm>
            <a:off x="350192" y="1208545"/>
            <a:ext cx="88203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000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2000" b="0">
                <a:solidFill>
                  <a:schemeClr val="tx2"/>
                </a:solidFill>
              </a:rPr>
              <a:t>Sharing lessons learned is one of the most import</a:t>
            </a:r>
            <a:r>
              <a:rPr lang="en-GB" sz="2000" b="0" dirty="0">
                <a:solidFill>
                  <a:schemeClr val="tx2"/>
                </a:solidFill>
              </a:rPr>
              <a:t>an</a:t>
            </a:r>
            <a:r>
              <a:rPr lang="en-CH" sz="2000" b="0">
                <a:solidFill>
                  <a:schemeClr val="tx2"/>
                </a:solidFill>
              </a:rPr>
              <a:t>t part in the follow up of an incident, aiming at </a:t>
            </a:r>
            <a:r>
              <a:rPr lang="en-CH" sz="2000" b="1">
                <a:solidFill>
                  <a:schemeClr val="tx2"/>
                </a:solidFill>
              </a:rPr>
              <a:t>avoiding that the same event happens again</a:t>
            </a:r>
          </a:p>
        </p:txBody>
      </p:sp>
    </p:spTree>
    <p:extLst>
      <p:ext uri="{BB962C8B-B14F-4D97-AF65-F5344CB8AC3E}">
        <p14:creationId xmlns:p14="http://schemas.microsoft.com/office/powerpoint/2010/main" val="203052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1 (2023)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19" y="1119851"/>
            <a:ext cx="9095120" cy="20554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Alkali metals can produce fire when in contact with humidity or water. During handling, pentane is used to avoid exposure to humidity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ATEX area was created unintendingly, due to misuse of pentane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 spark produced by static electricity ignited the pentane vapours, creating the flash fire fed by </a:t>
            </a:r>
            <a:r>
              <a:rPr lang="en-GB" sz="1800" dirty="0"/>
              <a:t>flammable material present </a:t>
            </a:r>
            <a:r>
              <a:rPr lang="en-GB" sz="1800" b="0" dirty="0"/>
              <a:t>on the working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Fire extinguished by colleagues using a jacket and </a:t>
            </a:r>
            <a:r>
              <a:rPr lang="en-GB" sz="1800" b="0" dirty="0"/>
              <a:t>a </a:t>
            </a:r>
            <a:r>
              <a:rPr lang="en-GB" sz="1800" dirty="0"/>
              <a:t>fire extinguisher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pic>
        <p:nvPicPr>
          <p:cNvPr id="9" name="Picture 8" descr="A table with a few bottles and a metal plate&#10;&#10;Description automatically generated">
            <a:extLst>
              <a:ext uri="{FF2B5EF4-FFF2-40B4-BE49-F238E27FC236}">
                <a16:creationId xmlns:a16="http://schemas.microsoft.com/office/drawing/2014/main" id="{545F25F0-6C74-2A77-5D56-C8BC945B38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3044" y="1093399"/>
            <a:ext cx="2042241" cy="19689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52106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1 (2023)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8BFA45F-2765-F2E7-08BE-2E0007F9C75F}"/>
              </a:ext>
            </a:extLst>
          </p:cNvPr>
          <p:cNvSpPr/>
          <p:nvPr/>
        </p:nvSpPr>
        <p:spPr>
          <a:xfrm>
            <a:off x="249885" y="3682722"/>
            <a:ext cx="11692229" cy="2431589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Do not adapt procedures </a:t>
            </a:r>
            <a:r>
              <a:rPr lang="en-GB" sz="2000" dirty="0">
                <a:solidFill>
                  <a:schemeClr val="tx1"/>
                </a:solidFill>
              </a:rPr>
              <a:t>without review from Safety Officers, even well-intended changes (higher quantity of pentane) can introduce new risks while trying to control known ones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Ensure everyone is briefed on the </a:t>
            </a:r>
            <a:r>
              <a:rPr lang="en-GB" sz="2000" b="1" dirty="0">
                <a:solidFill>
                  <a:schemeClr val="tx1"/>
                </a:solidFill>
              </a:rPr>
              <a:t>official, verified up-to-date procedure (Released on EDMS!)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Before start, always check that you have the </a:t>
            </a:r>
            <a:r>
              <a:rPr lang="en-GB" sz="2000" b="1" dirty="0">
                <a:solidFill>
                  <a:schemeClr val="tx1"/>
                </a:solidFill>
              </a:rPr>
              <a:t>right PPEs </a:t>
            </a:r>
            <a:r>
              <a:rPr lang="en-GB" sz="2000" dirty="0">
                <a:solidFill>
                  <a:schemeClr val="tx1"/>
                </a:solidFill>
              </a:rPr>
              <a:t>and that the </a:t>
            </a:r>
            <a:r>
              <a:rPr lang="en-GB" sz="2000" b="1" dirty="0">
                <a:solidFill>
                  <a:schemeClr val="tx1"/>
                </a:solidFill>
              </a:rPr>
              <a:t>working area is safe</a:t>
            </a:r>
            <a:r>
              <a:rPr lang="en-GB" sz="2000" dirty="0">
                <a:solidFill>
                  <a:schemeClr val="tx1"/>
                </a:solidFill>
              </a:rPr>
              <a:t>. Take also a moment to </a:t>
            </a:r>
            <a:r>
              <a:rPr lang="en-GB" sz="2000" b="1" dirty="0">
                <a:solidFill>
                  <a:schemeClr val="tx1"/>
                </a:solidFill>
              </a:rPr>
              <a:t>locate the safety equipment</a:t>
            </a:r>
            <a:r>
              <a:rPr lang="en-GB" sz="2000" dirty="0">
                <a:solidFill>
                  <a:schemeClr val="tx1"/>
                </a:solidFill>
              </a:rPr>
              <a:t>: fire extinguishers, AUG, …</a:t>
            </a:r>
            <a:r>
              <a:rPr lang="en-GB" sz="2000" dirty="0">
                <a:solidFill>
                  <a:schemeClr val="bg1"/>
                </a:solidFill>
              </a:rPr>
              <a:t>emergency exits…</a:t>
            </a:r>
          </a:p>
        </p:txBody>
      </p:sp>
      <p:pic>
        <p:nvPicPr>
          <p:cNvPr id="9" name="Picture 8" descr="A table with a few bottles and a metal plate&#10;&#10;Description automatically generated">
            <a:extLst>
              <a:ext uri="{FF2B5EF4-FFF2-40B4-BE49-F238E27FC236}">
                <a16:creationId xmlns:a16="http://schemas.microsoft.com/office/drawing/2014/main" id="{545F25F0-6C74-2A77-5D56-C8BC945B38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3044" y="1093399"/>
            <a:ext cx="2042241" cy="19689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3EE71898-B618-F996-0966-1EDD25331ADD}"/>
              </a:ext>
            </a:extLst>
          </p:cNvPr>
          <p:cNvSpPr txBox="1">
            <a:spLocks/>
          </p:cNvSpPr>
          <p:nvPr/>
        </p:nvSpPr>
        <p:spPr>
          <a:xfrm>
            <a:off x="424019" y="1119851"/>
            <a:ext cx="9095120" cy="20554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Alkali metals can produce fire when in contact with humidity or water. During handling, pentane is used to avoid exposure to humidity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ATEX area was created unintendingly, due to misuse of pentane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 spark produced by static electricity ignited the pentane vapours, creating the flash fire fed by </a:t>
            </a:r>
            <a:r>
              <a:rPr lang="en-GB" sz="1800" dirty="0"/>
              <a:t>flammable material present </a:t>
            </a:r>
            <a:r>
              <a:rPr lang="en-GB" sz="1800" b="0" dirty="0"/>
              <a:t>on the working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Fire extinguished by colleagues using a jacket and a </a:t>
            </a:r>
            <a:r>
              <a:rPr lang="en-GB" sz="1800" dirty="0"/>
              <a:t>fire extinguisher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306499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2 (2024)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424078E-EFA6-6836-19EA-C84D3DBD3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0" t="31179" r="15262" b="9655"/>
          <a:stretch/>
        </p:blipFill>
        <p:spPr bwMode="auto">
          <a:xfrm>
            <a:off x="10056744" y="964276"/>
            <a:ext cx="1169217" cy="213421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1A6744-9AEF-2073-38BA-DD70C3D14E69}"/>
              </a:ext>
            </a:extLst>
          </p:cNvPr>
          <p:cNvSpPr txBox="1">
            <a:spLocks/>
          </p:cNvSpPr>
          <p:nvPr/>
        </p:nvSpPr>
        <p:spPr>
          <a:xfrm>
            <a:off x="424018" y="1119851"/>
            <a:ext cx="9021433" cy="22111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Sample of a toxic element found in the b. 508 kitchen </a:t>
            </a:r>
            <a:r>
              <a:rPr lang="en-GB" sz="1800" b="0" dirty="0"/>
              <a:t>after an experiment, where large number of samples implanted and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This sample was not irradiated but the hazards related to the element itself were not thoroughly considered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The experimental team not aware this sample was missing</a:t>
            </a:r>
          </a:p>
        </p:txBody>
      </p:sp>
    </p:spTree>
    <p:extLst>
      <p:ext uri="{BB962C8B-B14F-4D97-AF65-F5344CB8AC3E}">
        <p14:creationId xmlns:p14="http://schemas.microsoft.com/office/powerpoint/2010/main" val="567265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2 (2024)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18" y="1119851"/>
            <a:ext cx="9021433" cy="22111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Sample of a toxic element found in the b. 508 kitchen </a:t>
            </a:r>
            <a:r>
              <a:rPr lang="en-GB" sz="1800" b="0" dirty="0"/>
              <a:t>after an experiment, where large number of samples implanted and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This sample was not irradiated but the hazards related to the element itself were not thoroughly considered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The experimental team not aware this sample was missing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424078E-EFA6-6836-19EA-C84D3DBD3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0" t="31179" r="15262" b="9655"/>
          <a:stretch/>
        </p:blipFill>
        <p:spPr bwMode="auto">
          <a:xfrm>
            <a:off x="10056744" y="964276"/>
            <a:ext cx="1169217" cy="213421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FC0B23C-2CBF-85D0-8026-5364D4AD3140}"/>
              </a:ext>
            </a:extLst>
          </p:cNvPr>
          <p:cNvSpPr/>
          <p:nvPr/>
        </p:nvSpPr>
        <p:spPr>
          <a:xfrm>
            <a:off x="284374" y="3506701"/>
            <a:ext cx="11623252" cy="2467712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Proper </a:t>
            </a:r>
            <a:r>
              <a:rPr lang="en-GB" sz="2000" b="1" dirty="0">
                <a:solidFill>
                  <a:schemeClr val="tx1"/>
                </a:solidFill>
              </a:rPr>
              <a:t>sample management and formal tracking</a:t>
            </a:r>
            <a:r>
              <a:rPr lang="en-GB" sz="2000" dirty="0">
                <a:solidFill>
                  <a:schemeClr val="tx1"/>
                </a:solidFill>
              </a:rPr>
              <a:t> is essential, even more when working with large number of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Hazardous chemicals need to be </a:t>
            </a:r>
            <a:r>
              <a:rPr lang="en-GB" sz="2000" b="1" dirty="0">
                <a:solidFill>
                  <a:schemeClr val="tx1"/>
                </a:solidFill>
              </a:rPr>
              <a:t>stored, handled and transported appropriately. Safety Data Sheet of the entire composite element </a:t>
            </a:r>
            <a:r>
              <a:rPr lang="en-GB" sz="2000" dirty="0">
                <a:solidFill>
                  <a:schemeClr val="tx1"/>
                </a:solidFill>
              </a:rPr>
              <a:t>need to be readily available for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Avoid mixing laboratory items (including PPEs like safety shoes) with personal belongings</a:t>
            </a:r>
          </a:p>
        </p:txBody>
      </p:sp>
    </p:spTree>
    <p:extLst>
      <p:ext uri="{BB962C8B-B14F-4D97-AF65-F5344CB8AC3E}">
        <p14:creationId xmlns:p14="http://schemas.microsoft.com/office/powerpoint/2010/main" val="2329369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3 (2024)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19" y="1119851"/>
            <a:ext cx="8790320" cy="2211178"/>
          </a:xfrm>
        </p:spPr>
        <p:txBody>
          <a:bodyPr/>
          <a:lstStyle/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During an experiment, the team added extra fans to their setup. These </a:t>
            </a:r>
            <a:r>
              <a:rPr lang="en-GB" sz="1800" dirty="0"/>
              <a:t>fans were added after the electrical safety inspection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Instead of buying the correct connectors, </a:t>
            </a:r>
            <a:r>
              <a:rPr lang="en-GB" sz="1800" dirty="0"/>
              <a:t>they improvised the power connection</a:t>
            </a:r>
            <a:r>
              <a:rPr lang="en-GB" sz="1800" b="0" dirty="0"/>
              <a:t>. This left </a:t>
            </a:r>
            <a:r>
              <a:rPr lang="en-GB" sz="1800" dirty="0"/>
              <a:t>exposed metal contacts live at 230V </a:t>
            </a:r>
            <a:r>
              <a:rPr lang="en-GB" sz="1800" b="0" dirty="0"/>
              <a:t>on each of their fans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This was spotted during a follow up safety inspection. It could have caused a </a:t>
            </a:r>
            <a:r>
              <a:rPr lang="en-GB" sz="1800" dirty="0"/>
              <a:t>serious electric shock</a:t>
            </a:r>
            <a:r>
              <a:rPr lang="en-GB" sz="1800" b="0" dirty="0"/>
              <a:t> if touched</a:t>
            </a:r>
            <a:endParaRPr lang="en-GB" sz="1700" b="0" dirty="0"/>
          </a:p>
        </p:txBody>
      </p:sp>
      <p:pic>
        <p:nvPicPr>
          <p:cNvPr id="7" name="Picture 6" descr="A fan on a white metal surface&#10;&#10;Description automatically generated">
            <a:extLst>
              <a:ext uri="{FF2B5EF4-FFF2-40B4-BE49-F238E27FC236}">
                <a16:creationId xmlns:a16="http://schemas.microsoft.com/office/drawing/2014/main" id="{E950AAC1-3A0C-9618-3D49-123451F60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0474" y="614912"/>
            <a:ext cx="1960706" cy="26112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91218B1-3340-C68B-804E-03B6BA4A9B4D}"/>
              </a:ext>
            </a:extLst>
          </p:cNvPr>
          <p:cNvSpPr/>
          <p:nvPr/>
        </p:nvSpPr>
        <p:spPr>
          <a:xfrm>
            <a:off x="10148835" y="1250480"/>
            <a:ext cx="1135464" cy="102044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9875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Lessons Learned – Event 3 (2024)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19" y="1119851"/>
            <a:ext cx="8790320" cy="2211178"/>
          </a:xfrm>
        </p:spPr>
        <p:txBody>
          <a:bodyPr/>
          <a:lstStyle/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During an experiment, the team added extra fans to their setup. These </a:t>
            </a:r>
            <a:r>
              <a:rPr lang="en-GB" sz="1800" dirty="0"/>
              <a:t>fans were added after the electrical safety inspection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Instead of buying the correct connectors, </a:t>
            </a:r>
            <a:r>
              <a:rPr lang="en-GB" sz="1800" dirty="0"/>
              <a:t>they improvised the power connection</a:t>
            </a:r>
            <a:r>
              <a:rPr lang="en-GB" sz="1800" b="0" dirty="0"/>
              <a:t>. This left </a:t>
            </a:r>
            <a:r>
              <a:rPr lang="en-GB" sz="1800" dirty="0"/>
              <a:t>exposed metal contacts live at 230V </a:t>
            </a:r>
            <a:r>
              <a:rPr lang="en-GB" sz="1800" b="0" dirty="0"/>
              <a:t>on each of their fans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This was spotted during a follow up safety inspection. It could have caused a </a:t>
            </a:r>
            <a:r>
              <a:rPr lang="en-GB" sz="1800" dirty="0"/>
              <a:t>serious electric shock</a:t>
            </a:r>
            <a:r>
              <a:rPr lang="en-GB" sz="1800" b="0" dirty="0"/>
              <a:t> if touched</a:t>
            </a:r>
            <a:endParaRPr lang="en-GB" sz="1700" b="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FC0B23C-2CBF-85D0-8026-5364D4AD3140}"/>
              </a:ext>
            </a:extLst>
          </p:cNvPr>
          <p:cNvSpPr/>
          <p:nvPr/>
        </p:nvSpPr>
        <p:spPr>
          <a:xfrm>
            <a:off x="550820" y="3735826"/>
            <a:ext cx="10733479" cy="2313822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Modifications to a setup after the initial inspection can introduce additional risks</a:t>
            </a:r>
            <a:r>
              <a:rPr lang="en-GB" sz="2000" dirty="0">
                <a:solidFill>
                  <a:schemeClr val="tx1"/>
                </a:solidFill>
              </a:rPr>
              <a:t>. In case of need, contact the Safety Officer for further inspections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</a:t>
            </a:r>
            <a:r>
              <a:rPr lang="en-GB" sz="2000" b="1" dirty="0">
                <a:solidFill>
                  <a:schemeClr val="tx1"/>
                </a:solidFill>
              </a:rPr>
              <a:t>correct selection of connectors </a:t>
            </a:r>
            <a:r>
              <a:rPr lang="en-GB" sz="2000" dirty="0">
                <a:solidFill>
                  <a:schemeClr val="tx1"/>
                </a:solidFill>
              </a:rPr>
              <a:t>is critical for safety at 230V AC. This information is also included in the training “Electrical Safety – Working in EP experiments”; </a:t>
            </a:r>
            <a:r>
              <a:rPr lang="en-GB" sz="2000" b="1" dirty="0">
                <a:solidFill>
                  <a:schemeClr val="tx1"/>
                </a:solidFill>
              </a:rPr>
              <a:t>ensure everyone is trained!</a:t>
            </a:r>
          </a:p>
        </p:txBody>
      </p:sp>
      <p:pic>
        <p:nvPicPr>
          <p:cNvPr id="7" name="Picture 6" descr="A fan on a white metal surface&#10;&#10;Description automatically generated">
            <a:extLst>
              <a:ext uri="{FF2B5EF4-FFF2-40B4-BE49-F238E27FC236}">
                <a16:creationId xmlns:a16="http://schemas.microsoft.com/office/drawing/2014/main" id="{E950AAC1-3A0C-9618-3D49-123451F60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0474" y="614912"/>
            <a:ext cx="1960706" cy="26112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91218B1-3340-C68B-804E-03B6BA4A9B4D}"/>
              </a:ext>
            </a:extLst>
          </p:cNvPr>
          <p:cNvSpPr/>
          <p:nvPr/>
        </p:nvSpPr>
        <p:spPr>
          <a:xfrm>
            <a:off x="10148835" y="1250480"/>
            <a:ext cx="1135464" cy="102044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04421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B6D68B2-82A0-2785-3C1F-E95EF8BA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019" y="1217822"/>
            <a:ext cx="9798504" cy="2211178"/>
          </a:xfrm>
        </p:spPr>
        <p:txBody>
          <a:bodyPr/>
          <a:lstStyle/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2000" dirty="0"/>
              <a:t>Challenges</a:t>
            </a:r>
            <a:r>
              <a:rPr lang="en-GB" sz="2000" b="0" dirty="0"/>
              <a:t>: many set-ups in a constrained place, numerous parallel activities, high turnover of personnel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We witnessed an </a:t>
            </a:r>
            <a:r>
              <a:rPr lang="en-GB" sz="2000" dirty="0">
                <a:solidFill>
                  <a:schemeClr val="tx1"/>
                </a:solidFill>
              </a:rPr>
              <a:t>increase of the general Safety Culture </a:t>
            </a:r>
            <a:r>
              <a:rPr lang="en-GB" sz="2000" b="0" dirty="0"/>
              <a:t>within the ISOLDE collaboration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The EDMS Safety Files are more and more populated, however, to be ensured they are </a:t>
            </a:r>
            <a:r>
              <a:rPr lang="en-GB" sz="2000" dirty="0"/>
              <a:t>always up-to-date during the life cycle of the installations</a:t>
            </a:r>
            <a:r>
              <a:rPr lang="en-GB" sz="2000" b="0" dirty="0"/>
              <a:t>!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The newly appointed (Deputy) </a:t>
            </a:r>
            <a:r>
              <a:rPr lang="en-GB" sz="2000" dirty="0"/>
              <a:t>Experimental Safety Officers </a:t>
            </a:r>
            <a:r>
              <a:rPr lang="en-GB" sz="2000" b="0" dirty="0"/>
              <a:t>for the installations are a key role to </a:t>
            </a:r>
            <a:r>
              <a:rPr lang="en-GB" sz="2000" dirty="0">
                <a:solidFill>
                  <a:schemeClr val="tx1"/>
                </a:solidFill>
              </a:rPr>
              <a:t>continue on this positive trend</a:t>
            </a:r>
            <a:r>
              <a:rPr lang="en-GB" sz="2000" b="0" dirty="0"/>
              <a:t>. Always </a:t>
            </a:r>
            <a:r>
              <a:rPr lang="en-GB" sz="2000" dirty="0"/>
              <a:t>ensure communication with them</a:t>
            </a:r>
            <a:r>
              <a:rPr lang="en-GB" sz="2000" b="0" dirty="0"/>
              <a:t>!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GB" sz="2000" b="0" dirty="0"/>
              <a:t>From our Safety Officers side, we keep being </a:t>
            </a:r>
            <a:r>
              <a:rPr lang="en-GB" sz="2000" dirty="0"/>
              <a:t>available in case of any doubts, questions, review or inspections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  <p:pic>
        <p:nvPicPr>
          <p:cNvPr id="10" name="Picture 9" descr="A group of people with a shield and a tick mark&#10;&#10;Description automatically generated">
            <a:extLst>
              <a:ext uri="{FF2B5EF4-FFF2-40B4-BE49-F238E27FC236}">
                <a16:creationId xmlns:a16="http://schemas.microsoft.com/office/drawing/2014/main" id="{88EFD80B-F094-6B78-A87F-8E6817BD5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525" y="4442150"/>
            <a:ext cx="1526470" cy="152647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54D0719-EF4A-4ECF-5DF6-99B91F590E5B}"/>
              </a:ext>
            </a:extLst>
          </p:cNvPr>
          <p:cNvSpPr/>
          <p:nvPr/>
        </p:nvSpPr>
        <p:spPr>
          <a:xfrm>
            <a:off x="9976339" y="268057"/>
            <a:ext cx="2006888" cy="1242646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Import</a:t>
            </a:r>
            <a:r>
              <a:rPr lang="en-GB" dirty="0"/>
              <a:t>an</a:t>
            </a:r>
            <a:r>
              <a:rPr lang="en-CH"/>
              <a:t>t to have up to date procedures in one repository!</a:t>
            </a:r>
          </a:p>
        </p:txBody>
      </p:sp>
    </p:spTree>
    <p:extLst>
      <p:ext uri="{BB962C8B-B14F-4D97-AF65-F5344CB8AC3E}">
        <p14:creationId xmlns:p14="http://schemas.microsoft.com/office/powerpoint/2010/main" val="192554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Safety Officers – Experiments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80561" y="554745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6" name="Date Placeholder 3">
            <a:extLst>
              <a:ext uri="{FF2B5EF4-FFF2-40B4-BE49-F238E27FC236}">
                <a16:creationId xmlns:a16="http://schemas.microsoft.com/office/drawing/2014/main" id="{040C26FA-4932-9F2A-74EB-F72B8885E4F9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47" name="Footer Placeholder 4">
            <a:extLst>
              <a:ext uri="{FF2B5EF4-FFF2-40B4-BE49-F238E27FC236}">
                <a16:creationId xmlns:a16="http://schemas.microsoft.com/office/drawing/2014/main" id="{FA9AEAAC-DC77-E600-F189-3502DFD2AB6E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Letizia Di Giulio | EP Safety Office</a:t>
            </a:r>
          </a:p>
        </p:txBody>
      </p:sp>
      <p:sp>
        <p:nvSpPr>
          <p:cNvPr id="48" name="Slide Number Placeholder 5">
            <a:extLst>
              <a:ext uri="{FF2B5EF4-FFF2-40B4-BE49-F238E27FC236}">
                <a16:creationId xmlns:a16="http://schemas.microsoft.com/office/drawing/2014/main" id="{C6F2D3CE-9EAF-7AA0-4444-9F7B58DB6FFB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4CC06B6-0EEB-ED3F-64D8-B41D0736C1F8}"/>
              </a:ext>
            </a:extLst>
          </p:cNvPr>
          <p:cNvSpPr/>
          <p:nvPr/>
        </p:nvSpPr>
        <p:spPr>
          <a:xfrm>
            <a:off x="4807727" y="2315045"/>
            <a:ext cx="2576546" cy="10668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Experimental activity at CERN (Activity Responsible)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949A86-2851-80AA-4F4D-C5758BC0C9AE}"/>
              </a:ext>
            </a:extLst>
          </p:cNvPr>
          <p:cNvSpPr txBox="1"/>
          <p:nvPr/>
        </p:nvSpPr>
        <p:spPr>
          <a:xfrm>
            <a:off x="407988" y="1279138"/>
            <a:ext cx="110102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  <a:latin typeface="+mj-lt"/>
              </a:rPr>
              <a:t>Reference Safety Rule at CERN is </a:t>
            </a:r>
            <a:r>
              <a:rPr lang="en-CH">
                <a:hlinkClick r:id="rId3"/>
              </a:rPr>
              <a:t>SR-SO</a:t>
            </a:r>
            <a:r>
              <a:rPr lang="en-CH"/>
              <a:t>: </a:t>
            </a:r>
            <a:r>
              <a:rPr lang="en-CH" i="1">
                <a:solidFill>
                  <a:schemeClr val="tx2"/>
                </a:solidFill>
              </a:rPr>
              <a:t>“Responsibilties and organisational structure in matters of safety at CERN”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F47315-126F-CF67-E4A9-B70777F4502C}"/>
              </a:ext>
            </a:extLst>
          </p:cNvPr>
          <p:cNvCxnSpPr>
            <a:cxnSpLocks/>
          </p:cNvCxnSpPr>
          <p:nvPr/>
        </p:nvCxnSpPr>
        <p:spPr>
          <a:xfrm flipV="1">
            <a:off x="7510610" y="2884169"/>
            <a:ext cx="1230923" cy="80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25C43-B5CC-E21B-06F9-CD199A3A529F}"/>
              </a:ext>
            </a:extLst>
          </p:cNvPr>
          <p:cNvSpPr/>
          <p:nvPr/>
        </p:nvSpPr>
        <p:spPr>
          <a:xfrm>
            <a:off x="8917228" y="2394655"/>
            <a:ext cx="2313096" cy="90758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Department Safety Officer (DSO)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156B34-0AE0-F015-FC8F-97B4E20D0237}"/>
              </a:ext>
            </a:extLst>
          </p:cNvPr>
          <p:cNvSpPr/>
          <p:nvPr/>
        </p:nvSpPr>
        <p:spPr>
          <a:xfrm>
            <a:off x="4906878" y="4130899"/>
            <a:ext cx="2313096" cy="90758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Experimental Safety Officer (EXSO)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D6D9821-67A4-D9DB-6304-6A38C1221DCB}"/>
              </a:ext>
            </a:extLst>
          </p:cNvPr>
          <p:cNvSpPr/>
          <p:nvPr/>
        </p:nvSpPr>
        <p:spPr>
          <a:xfrm>
            <a:off x="8917228" y="4005816"/>
            <a:ext cx="2313096" cy="670561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HSE Unit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8B75737-8360-2C93-224D-418A79AAB885}"/>
              </a:ext>
            </a:extLst>
          </p:cNvPr>
          <p:cNvCxnSpPr>
            <a:cxnSpLocks/>
          </p:cNvCxnSpPr>
          <p:nvPr/>
        </p:nvCxnSpPr>
        <p:spPr>
          <a:xfrm flipV="1">
            <a:off x="3424824" y="2892234"/>
            <a:ext cx="1256566" cy="161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4FD14E7-8A5B-DF49-4282-05A3888C5FF7}"/>
              </a:ext>
            </a:extLst>
          </p:cNvPr>
          <p:cNvSpPr/>
          <p:nvPr/>
        </p:nvSpPr>
        <p:spPr>
          <a:xfrm>
            <a:off x="936033" y="2394655"/>
            <a:ext cx="2313096" cy="9075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Institute Safety Correspondent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95BF75-02C7-0787-D075-F8C3877698C4}"/>
              </a:ext>
            </a:extLst>
          </p:cNvPr>
          <p:cNvCxnSpPr>
            <a:cxnSpLocks/>
          </p:cNvCxnSpPr>
          <p:nvPr/>
        </p:nvCxnSpPr>
        <p:spPr>
          <a:xfrm>
            <a:off x="6013940" y="3471644"/>
            <a:ext cx="0" cy="5341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7CD3035-1734-67C7-3F2E-F813BFC80565}"/>
              </a:ext>
            </a:extLst>
          </p:cNvPr>
          <p:cNvSpPr/>
          <p:nvPr/>
        </p:nvSpPr>
        <p:spPr>
          <a:xfrm>
            <a:off x="280573" y="3190549"/>
            <a:ext cx="3624015" cy="2543145"/>
          </a:xfrm>
          <a:prstGeom prst="round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800">
                <a:solidFill>
                  <a:schemeClr val="tx2"/>
                </a:solidFill>
              </a:rPr>
              <a:t>“Each Collaborating Institution shall appoint, for each CERN activity or CERN experiment in which it participates, a Safety Correspondent who shall act as contact point between the Collaborating Institution and CERN in matters of Safety”.</a:t>
            </a:r>
          </a:p>
        </p:txBody>
      </p:sp>
    </p:spTree>
    <p:extLst>
      <p:ext uri="{BB962C8B-B14F-4D97-AF65-F5344CB8AC3E}">
        <p14:creationId xmlns:p14="http://schemas.microsoft.com/office/powerpoint/2010/main" val="697602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4D65C8-3BB0-E532-83E6-DC293A6D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2FF93-F9C4-3F9B-21AA-922276E2A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8705E-5091-7BA0-4843-6355E2083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33864A-E70F-7BA2-1DE6-082EEE7B52F9}"/>
              </a:ext>
            </a:extLst>
          </p:cNvPr>
          <p:cNvSpPr/>
          <p:nvPr/>
        </p:nvSpPr>
        <p:spPr>
          <a:xfrm>
            <a:off x="1028747" y="2551837"/>
            <a:ext cx="1013450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H" sz="4400" b="0" i="1" cap="none" spc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very much for your attention!</a:t>
            </a:r>
          </a:p>
          <a:p>
            <a:pPr algn="ctr"/>
            <a:endParaRPr lang="en-CH" sz="4400" b="0" i="1" cap="none" spc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CH" sz="4400" b="0" i="1" cap="none" spc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Questions?</a:t>
            </a:r>
            <a:endParaRPr lang="en-CH" sz="4400" b="0" cap="none" spc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 descr="A group of colorful speech bubbles with question marks&#10;&#10;Description automatically generated">
            <a:extLst>
              <a:ext uri="{FF2B5EF4-FFF2-40B4-BE49-F238E27FC236}">
                <a16:creationId xmlns:a16="http://schemas.microsoft.com/office/drawing/2014/main" id="{9CF6B59B-90C4-C0CC-931C-9C2A5E3808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28"/>
          <a:stretch/>
        </p:blipFill>
        <p:spPr>
          <a:xfrm>
            <a:off x="7545372" y="3606497"/>
            <a:ext cx="1981306" cy="213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02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4D65C8-3BB0-E532-83E6-DC293A6D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2FF93-F9C4-3F9B-21AA-922276E2A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8705E-5091-7BA0-4843-6355E2083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DFBDF37-D818-80AC-D308-3BA7060F4E2E}"/>
              </a:ext>
            </a:extLst>
          </p:cNvPr>
          <p:cNvSpPr txBox="1">
            <a:spLocks/>
          </p:cNvSpPr>
          <p:nvPr/>
        </p:nvSpPr>
        <p:spPr>
          <a:xfrm>
            <a:off x="1524000" y="1930965"/>
            <a:ext cx="914400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215439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5CBCAEC-8B45-7279-7514-4767DDE4782C}"/>
              </a:ext>
            </a:extLst>
          </p:cNvPr>
          <p:cNvCxnSpPr>
            <a:cxnSpLocks/>
          </p:cNvCxnSpPr>
          <p:nvPr/>
        </p:nvCxnSpPr>
        <p:spPr>
          <a:xfrm>
            <a:off x="7837250" y="2445906"/>
            <a:ext cx="0" cy="5696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146F5305-4807-6475-65DA-C8554C7C3206}"/>
              </a:ext>
            </a:extLst>
          </p:cNvPr>
          <p:cNvCxnSpPr>
            <a:cxnSpLocks/>
            <a:endCxn id="10" idx="0"/>
          </p:cNvCxnSpPr>
          <p:nvPr/>
        </p:nvCxnSpPr>
        <p:spPr>
          <a:xfrm rot="5400000">
            <a:off x="1359802" y="2919298"/>
            <a:ext cx="2435558" cy="1"/>
          </a:xfrm>
          <a:prstGeom prst="bentConnector3">
            <a:avLst>
              <a:gd name="adj1" fmla="val 50000"/>
            </a:avLst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Safety in EP Department and at 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58243" y="5729527"/>
            <a:ext cx="631160" cy="365125"/>
          </a:xfrm>
        </p:spPr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2277" y="5547458"/>
            <a:ext cx="6572221" cy="365125"/>
          </a:xfrm>
        </p:spPr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21F2D3-7924-8860-EC94-E505AC38A2E3}"/>
              </a:ext>
            </a:extLst>
          </p:cNvPr>
          <p:cNvSpPr/>
          <p:nvPr/>
        </p:nvSpPr>
        <p:spPr>
          <a:xfrm>
            <a:off x="1734631" y="1195739"/>
            <a:ext cx="1763459" cy="63783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EP Department Head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FFBF59-1D41-3972-C682-1BA15FEB9B17}"/>
              </a:ext>
            </a:extLst>
          </p:cNvPr>
          <p:cNvSpPr/>
          <p:nvPr/>
        </p:nvSpPr>
        <p:spPr>
          <a:xfrm>
            <a:off x="1395540" y="5059164"/>
            <a:ext cx="2364080" cy="7388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Personnel</a:t>
            </a:r>
          </a:p>
          <a:p>
            <a:pPr algn="ctr"/>
            <a:r>
              <a:rPr lang="en-GB" sz="1400" b="1" noProof="0" dirty="0"/>
              <a:t>(MPE / MPA / Contractor)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28CB2D-358D-F4FB-BF62-323529E3B85F}"/>
              </a:ext>
            </a:extLst>
          </p:cNvPr>
          <p:cNvSpPr/>
          <p:nvPr/>
        </p:nvSpPr>
        <p:spPr>
          <a:xfrm>
            <a:off x="1695850" y="4137077"/>
            <a:ext cx="1763459" cy="7388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Activity Leader</a:t>
            </a:r>
          </a:p>
          <a:p>
            <a:pPr algn="ctr"/>
            <a:r>
              <a:rPr lang="en-GB" sz="1400" b="1" noProof="0" dirty="0"/>
              <a:t>(MPE / MPA)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A0958-34FA-72B8-14FC-CAEA596C2663}"/>
              </a:ext>
            </a:extLst>
          </p:cNvPr>
          <p:cNvSpPr/>
          <p:nvPr/>
        </p:nvSpPr>
        <p:spPr>
          <a:xfrm>
            <a:off x="9112414" y="2078604"/>
            <a:ext cx="1763459" cy="8901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Other Safety Officers </a:t>
            </a:r>
          </a:p>
          <a:p>
            <a:pPr algn="ctr"/>
            <a:r>
              <a:rPr lang="en-GB" sz="1100" b="1" noProof="0" dirty="0"/>
              <a:t>(TSO, FGSO, CSO, RSO, LSO, ...)</a:t>
            </a:r>
            <a:endParaRPr lang="en-GB" sz="1400" b="1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69FA64-8306-D1FF-6DB5-F8F98037DD0D}"/>
              </a:ext>
            </a:extLst>
          </p:cNvPr>
          <p:cNvSpPr/>
          <p:nvPr/>
        </p:nvSpPr>
        <p:spPr>
          <a:xfrm>
            <a:off x="7173425" y="1982976"/>
            <a:ext cx="1327650" cy="591345"/>
          </a:xfrm>
          <a:prstGeom prst="rect">
            <a:avLst/>
          </a:prstGeom>
          <a:solidFill>
            <a:srgbClr val="366FA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ISOLDE EXSO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AD354D-7C0A-2CA5-8FD7-75CE7B0D8DF6}"/>
              </a:ext>
            </a:extLst>
          </p:cNvPr>
          <p:cNvSpPr/>
          <p:nvPr/>
        </p:nvSpPr>
        <p:spPr>
          <a:xfrm>
            <a:off x="9286804" y="4478653"/>
            <a:ext cx="1763459" cy="59793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HSE Unit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EFD8EA-30BD-7522-09EB-77CF60ED1D1E}"/>
              </a:ext>
            </a:extLst>
          </p:cNvPr>
          <p:cNvSpPr/>
          <p:nvPr/>
        </p:nvSpPr>
        <p:spPr>
          <a:xfrm>
            <a:off x="6591891" y="3767449"/>
            <a:ext cx="1561271" cy="7388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Institute Safety Correspondent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1EACC8-E87D-B21B-2287-DFE196DB125D}"/>
              </a:ext>
            </a:extLst>
          </p:cNvPr>
          <p:cNvCxnSpPr>
            <a:cxnSpLocks/>
            <a:stCxn id="9" idx="0"/>
            <a:endCxn id="10" idx="2"/>
          </p:cNvCxnSpPr>
          <p:nvPr/>
        </p:nvCxnSpPr>
        <p:spPr>
          <a:xfrm flipV="1">
            <a:off x="2577580" y="4875932"/>
            <a:ext cx="0" cy="183232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F94B9D97-C3EC-F73F-0F8F-83AE0892823F}"/>
              </a:ext>
            </a:extLst>
          </p:cNvPr>
          <p:cNvSpPr/>
          <p:nvPr/>
        </p:nvSpPr>
        <p:spPr>
          <a:xfrm>
            <a:off x="4207673" y="3739798"/>
            <a:ext cx="1763459" cy="7388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For MPA, Collaborating Institutions (TL)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03BCA0-84FE-B0A8-B1E8-8E42C2EA538D}"/>
              </a:ext>
            </a:extLst>
          </p:cNvPr>
          <p:cNvSpPr/>
          <p:nvPr/>
        </p:nvSpPr>
        <p:spPr>
          <a:xfrm>
            <a:off x="4230003" y="4612012"/>
            <a:ext cx="1763459" cy="7388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For MPE, CERN hierarchical line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BF4EAC-B895-6649-A842-D8B664C1D81E}"/>
              </a:ext>
            </a:extLst>
          </p:cNvPr>
          <p:cNvSpPr/>
          <p:nvPr/>
        </p:nvSpPr>
        <p:spPr>
          <a:xfrm>
            <a:off x="4230003" y="5464175"/>
            <a:ext cx="1763459" cy="73885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For contractors, Employers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A3CA2C-104A-1C07-E565-F31C1BB7227A}"/>
              </a:ext>
            </a:extLst>
          </p:cNvPr>
          <p:cNvSpPr/>
          <p:nvPr/>
        </p:nvSpPr>
        <p:spPr>
          <a:xfrm>
            <a:off x="6616495" y="4604051"/>
            <a:ext cx="1588451" cy="7388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/>
              <a:t>DSO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120713-3A1B-373A-90F1-19F9BA24A3F3}"/>
              </a:ext>
            </a:extLst>
          </p:cNvPr>
          <p:cNvSpPr/>
          <p:nvPr/>
        </p:nvSpPr>
        <p:spPr>
          <a:xfrm>
            <a:off x="6614221" y="5446869"/>
            <a:ext cx="1617984" cy="5941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C</a:t>
            </a:r>
            <a:r>
              <a:rPr lang="en-GB" sz="1400" b="1" noProof="0" dirty="0" err="1"/>
              <a:t>ompany</a:t>
            </a:r>
            <a:r>
              <a:rPr lang="en-GB" sz="1400" b="1" noProof="0" dirty="0"/>
              <a:t> Safety Correspondent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D42B09-4DD4-0525-B5E7-1BE6DD164ADD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890117" y="4109226"/>
            <a:ext cx="317556" cy="0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0C6997-5E2A-0E3A-D685-5790740ED30B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3890117" y="4981439"/>
            <a:ext cx="339886" cy="1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14A17B-BB93-7A3F-DFAA-EF89FE59FEA4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3890116" y="5833602"/>
            <a:ext cx="339887" cy="0"/>
          </a:xfrm>
          <a:prstGeom prst="line">
            <a:avLst/>
          </a:prstGeom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08D25E-C2EB-4826-9789-8FD5F015E16B}"/>
              </a:ext>
            </a:extLst>
          </p:cNvPr>
          <p:cNvCxnSpPr>
            <a:cxnSpLocks/>
          </p:cNvCxnSpPr>
          <p:nvPr/>
        </p:nvCxnSpPr>
        <p:spPr>
          <a:xfrm>
            <a:off x="8501075" y="2320746"/>
            <a:ext cx="5965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1772A5-0E8C-3B99-D881-34E065D83310}"/>
              </a:ext>
            </a:extLst>
          </p:cNvPr>
          <p:cNvSpPr/>
          <p:nvPr/>
        </p:nvSpPr>
        <p:spPr>
          <a:xfrm>
            <a:off x="1728279" y="1991883"/>
            <a:ext cx="1763459" cy="73885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/>
              <a:t>ISOLDE Collaboration Spokesperson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3C3974-BD69-EA56-36A7-29BC46321CFF}"/>
              </a:ext>
            </a:extLst>
          </p:cNvPr>
          <p:cNvSpPr/>
          <p:nvPr/>
        </p:nvSpPr>
        <p:spPr>
          <a:xfrm>
            <a:off x="7962889" y="1138990"/>
            <a:ext cx="1763459" cy="6178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/>
              <a:t>EP DSO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3848B65-ABA0-66A2-DA5A-AAD536FCEE4B}"/>
              </a:ext>
            </a:extLst>
          </p:cNvPr>
          <p:cNvCxnSpPr>
            <a:cxnSpLocks/>
          </p:cNvCxnSpPr>
          <p:nvPr/>
        </p:nvCxnSpPr>
        <p:spPr>
          <a:xfrm>
            <a:off x="8763465" y="1756798"/>
            <a:ext cx="0" cy="5696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90A39EE-25A1-A6F1-91E6-7A5A0737BEC1}"/>
              </a:ext>
            </a:extLst>
          </p:cNvPr>
          <p:cNvCxnSpPr>
            <a:cxnSpLocks/>
          </p:cNvCxnSpPr>
          <p:nvPr/>
        </p:nvCxnSpPr>
        <p:spPr>
          <a:xfrm>
            <a:off x="3519110" y="1514656"/>
            <a:ext cx="4443779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9551C2F-1D17-D076-5E7F-C9ADBEBDFA3E}"/>
              </a:ext>
            </a:extLst>
          </p:cNvPr>
          <p:cNvCxnSpPr>
            <a:cxnSpLocks/>
          </p:cNvCxnSpPr>
          <p:nvPr/>
        </p:nvCxnSpPr>
        <p:spPr>
          <a:xfrm>
            <a:off x="3506561" y="2353902"/>
            <a:ext cx="3583331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DCAE28F-725F-F7CE-217B-7191B4EBFD10}"/>
              </a:ext>
            </a:extLst>
          </p:cNvPr>
          <p:cNvCxnSpPr>
            <a:cxnSpLocks/>
          </p:cNvCxnSpPr>
          <p:nvPr/>
        </p:nvCxnSpPr>
        <p:spPr>
          <a:xfrm>
            <a:off x="6001202" y="5001384"/>
            <a:ext cx="559223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5BB7BC2-6659-0F0E-65A3-F70053F3B83D}"/>
              </a:ext>
            </a:extLst>
          </p:cNvPr>
          <p:cNvCxnSpPr>
            <a:cxnSpLocks/>
          </p:cNvCxnSpPr>
          <p:nvPr/>
        </p:nvCxnSpPr>
        <p:spPr>
          <a:xfrm>
            <a:off x="6001202" y="5748764"/>
            <a:ext cx="559223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A7E8FCC-3FCE-C240-F2B4-10962E85C66C}"/>
              </a:ext>
            </a:extLst>
          </p:cNvPr>
          <p:cNvCxnSpPr>
            <a:cxnSpLocks/>
          </p:cNvCxnSpPr>
          <p:nvPr/>
        </p:nvCxnSpPr>
        <p:spPr>
          <a:xfrm>
            <a:off x="5971132" y="4083755"/>
            <a:ext cx="559223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10B3686-97BF-7D30-2D9F-BC762BD8E41C}"/>
              </a:ext>
            </a:extLst>
          </p:cNvPr>
          <p:cNvSpPr/>
          <p:nvPr/>
        </p:nvSpPr>
        <p:spPr>
          <a:xfrm>
            <a:off x="1222893" y="3885338"/>
            <a:ext cx="2667223" cy="215672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C743675-D797-E5ED-8552-22BAEDF2F08A}"/>
              </a:ext>
            </a:extLst>
          </p:cNvPr>
          <p:cNvSpPr/>
          <p:nvPr/>
        </p:nvSpPr>
        <p:spPr>
          <a:xfrm>
            <a:off x="1721574" y="2885178"/>
            <a:ext cx="1724678" cy="8457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/>
              <a:t>ISOLDE Ex</a:t>
            </a:r>
            <a:r>
              <a:rPr lang="en-GB" sz="1400" b="1" err="1"/>
              <a:t>periment</a:t>
            </a:r>
            <a:r>
              <a:rPr lang="en-GB" sz="1400" b="1" noProof="0"/>
              <a:t> TC/Spokesperson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8E3C9E5-D610-85DB-A23F-507649991313}"/>
              </a:ext>
            </a:extLst>
          </p:cNvPr>
          <p:cNvCxnSpPr>
            <a:cxnSpLocks/>
          </p:cNvCxnSpPr>
          <p:nvPr/>
        </p:nvCxnSpPr>
        <p:spPr>
          <a:xfrm>
            <a:off x="3459309" y="3294185"/>
            <a:ext cx="3630583" cy="0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C161804-9875-F307-2084-5BECAF261058}"/>
              </a:ext>
            </a:extLst>
          </p:cNvPr>
          <p:cNvSpPr/>
          <p:nvPr/>
        </p:nvSpPr>
        <p:spPr>
          <a:xfrm>
            <a:off x="7173425" y="2800499"/>
            <a:ext cx="1327650" cy="714387"/>
          </a:xfrm>
          <a:prstGeom prst="rect">
            <a:avLst/>
          </a:prstGeom>
          <a:solidFill>
            <a:srgbClr val="366FA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/>
              <a:t>ISOLDE Installation (D)EXSO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6229955-F705-236E-D094-E2DFB5BD6B44}"/>
              </a:ext>
            </a:extLst>
          </p:cNvPr>
          <p:cNvSpPr/>
          <p:nvPr/>
        </p:nvSpPr>
        <p:spPr>
          <a:xfrm>
            <a:off x="6614221" y="981085"/>
            <a:ext cx="4358563" cy="26360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F608805-0A3B-216D-3B7E-80E874516BAF}"/>
              </a:ext>
            </a:extLst>
          </p:cNvPr>
          <p:cNvCxnSpPr>
            <a:cxnSpLocks/>
          </p:cNvCxnSpPr>
          <p:nvPr/>
        </p:nvCxnSpPr>
        <p:spPr>
          <a:xfrm flipV="1">
            <a:off x="10062057" y="3675202"/>
            <a:ext cx="0" cy="747754"/>
          </a:xfrm>
          <a:prstGeom prst="straightConnector1">
            <a:avLst/>
          </a:prstGeom>
          <a:ln>
            <a:solidFill>
              <a:schemeClr val="accent2"/>
            </a:solidFill>
            <a:prstDash val="sysDash"/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5" name="Date Placeholder 3">
            <a:extLst>
              <a:ext uri="{FF2B5EF4-FFF2-40B4-BE49-F238E27FC236}">
                <a16:creationId xmlns:a16="http://schemas.microsoft.com/office/drawing/2014/main" id="{FDF04AB7-184E-5963-BBB2-9783AE48618E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12.3.25</a:t>
            </a:r>
            <a:endParaRPr lang="en-US"/>
          </a:p>
        </p:txBody>
      </p:sp>
      <p:sp>
        <p:nvSpPr>
          <p:cNvPr id="66" name="Footer Placeholder 4">
            <a:extLst>
              <a:ext uri="{FF2B5EF4-FFF2-40B4-BE49-F238E27FC236}">
                <a16:creationId xmlns:a16="http://schemas.microsoft.com/office/drawing/2014/main" id="{80905CC9-A6C4-F1CA-985B-0F46E4251EB6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Letizia Di Giulio | EP Safety Office</a:t>
            </a:r>
          </a:p>
        </p:txBody>
      </p:sp>
      <p:sp>
        <p:nvSpPr>
          <p:cNvPr id="67" name="Slide Number Placeholder 5">
            <a:extLst>
              <a:ext uri="{FF2B5EF4-FFF2-40B4-BE49-F238E27FC236}">
                <a16:creationId xmlns:a16="http://schemas.microsoft.com/office/drawing/2014/main" id="{484DCE90-CEA0-1EA2-DB72-5E26A7128DEB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88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Safety Officers – ISOLDE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61012" y="5800441"/>
            <a:ext cx="631160" cy="365125"/>
          </a:xfrm>
        </p:spPr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5046" y="5805940"/>
            <a:ext cx="6572221" cy="365125"/>
          </a:xfrm>
        </p:spPr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80561" y="554745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A 3d model of a building&#10;&#10;Description automatically generated">
            <a:extLst>
              <a:ext uri="{FF2B5EF4-FFF2-40B4-BE49-F238E27FC236}">
                <a16:creationId xmlns:a16="http://schemas.microsoft.com/office/drawing/2014/main" id="{7FF177D5-FF66-5D5C-4988-1201188D9D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434" b="-1"/>
          <a:stretch/>
        </p:blipFill>
        <p:spPr>
          <a:xfrm>
            <a:off x="407988" y="1426474"/>
            <a:ext cx="7108762" cy="2240754"/>
          </a:xfrm>
          <a:prstGeom prst="rect">
            <a:avLst/>
          </a:prstGeom>
        </p:spPr>
      </p:pic>
      <p:sp>
        <p:nvSpPr>
          <p:cNvPr id="13" name="Frame 12">
            <a:extLst>
              <a:ext uri="{FF2B5EF4-FFF2-40B4-BE49-F238E27FC236}">
                <a16:creationId xmlns:a16="http://schemas.microsoft.com/office/drawing/2014/main" id="{3FCB53D1-B402-0520-52FF-12CAAF73EABA}"/>
              </a:ext>
            </a:extLst>
          </p:cNvPr>
          <p:cNvSpPr/>
          <p:nvPr/>
        </p:nvSpPr>
        <p:spPr>
          <a:xfrm>
            <a:off x="706660" y="2125747"/>
            <a:ext cx="5685183" cy="1395307"/>
          </a:xfrm>
          <a:prstGeom prst="frame">
            <a:avLst>
              <a:gd name="adj1" fmla="val 2882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B2E99CF-2EBF-9AE1-F80D-1A260BCDD3A6}"/>
              </a:ext>
            </a:extLst>
          </p:cNvPr>
          <p:cNvCxnSpPr>
            <a:cxnSpLocks/>
          </p:cNvCxnSpPr>
          <p:nvPr/>
        </p:nvCxnSpPr>
        <p:spPr>
          <a:xfrm>
            <a:off x="6340156" y="2916628"/>
            <a:ext cx="1736491" cy="0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BF03C1-0672-36D4-886E-29F4B129ECFA}"/>
              </a:ext>
            </a:extLst>
          </p:cNvPr>
          <p:cNvSpPr txBox="1"/>
          <p:nvPr/>
        </p:nvSpPr>
        <p:spPr>
          <a:xfrm>
            <a:off x="8197401" y="2670144"/>
            <a:ext cx="34934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u="sng"/>
              <a:t>Experimental Hall: </a:t>
            </a:r>
          </a:p>
          <a:p>
            <a:pPr algn="l"/>
            <a:r>
              <a:rPr lang="en-CH"/>
              <a:t>Infrastructure and accelerator beam lines are </a:t>
            </a:r>
            <a:r>
              <a:rPr lang="en-CH" b="1">
                <a:solidFill>
                  <a:schemeClr val="accent2">
                    <a:lumMod val="75000"/>
                  </a:schemeClr>
                </a:solidFill>
              </a:rPr>
              <a:t>BE</a:t>
            </a:r>
            <a:r>
              <a:rPr lang="en-CH"/>
              <a:t> (</a:t>
            </a:r>
            <a:r>
              <a:rPr lang="en-CH">
                <a:sym typeface="Wingdings" pitchFamily="2" charset="2"/>
              </a:rPr>
              <a:t> </a:t>
            </a:r>
            <a:r>
              <a:rPr lang="en-CH" b="1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BE DSO</a:t>
            </a:r>
            <a:r>
              <a:rPr lang="en-CH">
                <a:sym typeface="Wingdings" pitchFamily="2" charset="2"/>
              </a:rPr>
              <a:t>)</a:t>
            </a:r>
            <a:r>
              <a:rPr lang="en-CH"/>
              <a:t>, </a:t>
            </a:r>
          </a:p>
          <a:p>
            <a:pPr algn="l"/>
            <a:r>
              <a:rPr lang="en-CH"/>
              <a:t>Experiments are </a:t>
            </a:r>
            <a:r>
              <a:rPr lang="en-CH" b="1">
                <a:solidFill>
                  <a:schemeClr val="accent2">
                    <a:lumMod val="75000"/>
                  </a:schemeClr>
                </a:solidFill>
              </a:rPr>
              <a:t>EP</a:t>
            </a:r>
            <a:r>
              <a:rPr lang="en-CH"/>
              <a:t> (</a:t>
            </a:r>
            <a:r>
              <a:rPr lang="en-CH">
                <a:sym typeface="Wingdings" pitchFamily="2" charset="2"/>
              </a:rPr>
              <a:t> </a:t>
            </a:r>
            <a:r>
              <a:rPr lang="en-CH" b="1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EP DSO</a:t>
            </a:r>
            <a:r>
              <a:rPr lang="en-CH">
                <a:sym typeface="Wingdings" pitchFamily="2" charset="2"/>
              </a:rPr>
              <a:t>)</a:t>
            </a:r>
            <a:endParaRPr lang="en-CH"/>
          </a:p>
        </p:txBody>
      </p:sp>
      <p:sp>
        <p:nvSpPr>
          <p:cNvPr id="38" name="Frame 37">
            <a:extLst>
              <a:ext uri="{FF2B5EF4-FFF2-40B4-BE49-F238E27FC236}">
                <a16:creationId xmlns:a16="http://schemas.microsoft.com/office/drawing/2014/main" id="{09B4919A-8937-12AE-FECB-E4B8B2F3D7CD}"/>
              </a:ext>
            </a:extLst>
          </p:cNvPr>
          <p:cNvSpPr/>
          <p:nvPr/>
        </p:nvSpPr>
        <p:spPr>
          <a:xfrm>
            <a:off x="4049870" y="1736438"/>
            <a:ext cx="3034886" cy="736423"/>
          </a:xfrm>
          <a:prstGeom prst="frame">
            <a:avLst>
              <a:gd name="adj1" fmla="val 5611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DAA8E55-721D-3E46-1698-70146BC93417}"/>
              </a:ext>
            </a:extLst>
          </p:cNvPr>
          <p:cNvCxnSpPr>
            <a:cxnSpLocks/>
          </p:cNvCxnSpPr>
          <p:nvPr/>
        </p:nvCxnSpPr>
        <p:spPr>
          <a:xfrm>
            <a:off x="7084756" y="2104649"/>
            <a:ext cx="640479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4AD0E75-5A77-ACBC-FB5A-AB475884FF70}"/>
              </a:ext>
            </a:extLst>
          </p:cNvPr>
          <p:cNvSpPr txBox="1"/>
          <p:nvPr/>
        </p:nvSpPr>
        <p:spPr>
          <a:xfrm>
            <a:off x="7852195" y="1865689"/>
            <a:ext cx="41838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u="sng" dirty="0"/>
              <a:t>T</a:t>
            </a:r>
            <a:r>
              <a:rPr lang="en-CH" u="sng"/>
              <a:t>arget + separators + RILIS:</a:t>
            </a:r>
          </a:p>
          <a:p>
            <a:pPr algn="l"/>
            <a:r>
              <a:rPr lang="en-CH" b="1">
                <a:solidFill>
                  <a:schemeClr val="accent2">
                    <a:lumMod val="75000"/>
                  </a:schemeClr>
                </a:solidFill>
              </a:rPr>
              <a:t>SY</a:t>
            </a:r>
            <a:r>
              <a:rPr lang="en-CH"/>
              <a:t> (</a:t>
            </a:r>
            <a:r>
              <a:rPr lang="en-CH">
                <a:sym typeface="Wingdings" pitchFamily="2" charset="2"/>
              </a:rPr>
              <a:t> </a:t>
            </a:r>
            <a:r>
              <a:rPr lang="en-CH" b="1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SY DSO</a:t>
            </a:r>
            <a:r>
              <a:rPr lang="en-CH">
                <a:sym typeface="Wingdings" pitchFamily="2" charset="2"/>
              </a:rPr>
              <a:t>)</a:t>
            </a:r>
            <a:endParaRPr lang="en-CH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7854EB6-14F9-CDA3-24E5-A7C518F5A369}"/>
              </a:ext>
            </a:extLst>
          </p:cNvPr>
          <p:cNvSpPr/>
          <p:nvPr/>
        </p:nvSpPr>
        <p:spPr>
          <a:xfrm>
            <a:off x="8975999" y="170062"/>
            <a:ext cx="3011940" cy="125641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HSE-RP always responsible for Safety matters related to Radiation Protection!</a:t>
            </a:r>
          </a:p>
        </p:txBody>
      </p:sp>
      <p:sp>
        <p:nvSpPr>
          <p:cNvPr id="46" name="Date Placeholder 3">
            <a:extLst>
              <a:ext uri="{FF2B5EF4-FFF2-40B4-BE49-F238E27FC236}">
                <a16:creationId xmlns:a16="http://schemas.microsoft.com/office/drawing/2014/main" id="{040C26FA-4932-9F2A-74EB-F72B8885E4F9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47" name="Footer Placeholder 4">
            <a:extLst>
              <a:ext uri="{FF2B5EF4-FFF2-40B4-BE49-F238E27FC236}">
                <a16:creationId xmlns:a16="http://schemas.microsoft.com/office/drawing/2014/main" id="{FA9AEAAC-DC77-E600-F189-3502DFD2AB6E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Letizia Di Giulio | EP Safety Office</a:t>
            </a:r>
          </a:p>
        </p:txBody>
      </p:sp>
      <p:sp>
        <p:nvSpPr>
          <p:cNvPr id="48" name="Slide Number Placeholder 5">
            <a:extLst>
              <a:ext uri="{FF2B5EF4-FFF2-40B4-BE49-F238E27FC236}">
                <a16:creationId xmlns:a16="http://schemas.microsoft.com/office/drawing/2014/main" id="{C6F2D3CE-9EAF-7AA0-4444-9F7B58DB6FFB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E60A1E-BF59-E635-AC98-22EF767D4333}"/>
              </a:ext>
            </a:extLst>
          </p:cNvPr>
          <p:cNvSpPr txBox="1"/>
          <p:nvPr/>
        </p:nvSpPr>
        <p:spPr>
          <a:xfrm>
            <a:off x="407988" y="4014940"/>
            <a:ext cx="1004899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>
                <a:solidFill>
                  <a:schemeClr val="tx2"/>
                </a:solidFill>
              </a:rPr>
              <a:t>EP-UIS Users and EP-SME-IS CERN employees are under the CERN EP Department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b="1">
                <a:solidFill>
                  <a:schemeClr val="tx2"/>
                </a:solidFill>
              </a:rPr>
              <a:t>EP DSO representatives </a:t>
            </a:r>
            <a:r>
              <a:rPr lang="en-CH">
                <a:solidFill>
                  <a:schemeClr val="tx2"/>
                </a:solidFill>
              </a:rPr>
              <a:t>assigned (myself and James Devine)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b="1">
                <a:solidFill>
                  <a:schemeClr val="tx2"/>
                </a:solidFill>
              </a:rPr>
              <a:t>ISOLDE EXSO </a:t>
            </a:r>
            <a:r>
              <a:rPr lang="en-CH">
                <a:solidFill>
                  <a:schemeClr val="tx2"/>
                </a:solidFill>
              </a:rPr>
              <a:t>nominated (Hanne Heylen)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>
                <a:solidFill>
                  <a:schemeClr val="tx2"/>
                </a:solidFill>
              </a:rPr>
              <a:t>One </a:t>
            </a:r>
            <a:r>
              <a:rPr lang="en-CH" b="1">
                <a:solidFill>
                  <a:schemeClr val="tx2"/>
                </a:solidFill>
              </a:rPr>
              <a:t>Deputy EXSO for each permanent set-up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>
              <a:solidFill>
                <a:schemeClr val="tx2"/>
              </a:solidFill>
            </a:endParaRPr>
          </a:p>
        </p:txBody>
      </p:sp>
      <p:pic>
        <p:nvPicPr>
          <p:cNvPr id="15" name="Picture 14" descr="A yellow star with white text&#10;&#10;Description automatically generated">
            <a:extLst>
              <a:ext uri="{FF2B5EF4-FFF2-40B4-BE49-F238E27FC236}">
                <a16:creationId xmlns:a16="http://schemas.microsoft.com/office/drawing/2014/main" id="{413F78CD-DED7-561B-1021-ABA715D88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587" y="5484860"/>
            <a:ext cx="631161" cy="63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5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3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F593673-145D-6073-1A07-B9277E574BDC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44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3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346BB-D127-54FC-80CA-8095539CE285}"/>
              </a:ext>
            </a:extLst>
          </p:cNvPr>
          <p:cNvSpPr/>
          <p:nvPr/>
        </p:nvSpPr>
        <p:spPr>
          <a:xfrm>
            <a:off x="7851436" y="3682720"/>
            <a:ext cx="1202130" cy="27130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68EF6B-CDBC-3483-02C5-20B2B8B9A4B9}"/>
              </a:ext>
            </a:extLst>
          </p:cNvPr>
          <p:cNvCxnSpPr>
            <a:cxnSpLocks/>
          </p:cNvCxnSpPr>
          <p:nvPr/>
        </p:nvCxnSpPr>
        <p:spPr>
          <a:xfrm>
            <a:off x="9053566" y="3838470"/>
            <a:ext cx="713432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DAE2D9F-DF1E-8D9C-3128-E232AD6E71B4}"/>
              </a:ext>
            </a:extLst>
          </p:cNvPr>
          <p:cNvSpPr/>
          <p:nvPr/>
        </p:nvSpPr>
        <p:spPr>
          <a:xfrm>
            <a:off x="9766998" y="2153129"/>
            <a:ext cx="2215929" cy="3486779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tx2"/>
                </a:solidFill>
              </a:rPr>
              <a:t>Deviation from the normal regulatory functioning of an installation/ activity whose consequences or potential consequences are non-negligible from point of view of Safety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F593673-145D-6073-1A07-B9277E574BDC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48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2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346BB-D127-54FC-80CA-8095539CE285}"/>
              </a:ext>
            </a:extLst>
          </p:cNvPr>
          <p:cNvSpPr/>
          <p:nvPr/>
        </p:nvSpPr>
        <p:spPr>
          <a:xfrm>
            <a:off x="1467059" y="3949002"/>
            <a:ext cx="1858945" cy="27130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68EF6B-CDBC-3483-02C5-20B2B8B9A4B9}"/>
              </a:ext>
            </a:extLst>
          </p:cNvPr>
          <p:cNvCxnSpPr/>
          <p:nvPr/>
        </p:nvCxnSpPr>
        <p:spPr>
          <a:xfrm>
            <a:off x="2381459" y="4220308"/>
            <a:ext cx="0" cy="37178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DAE2D9F-DF1E-8D9C-3128-E232AD6E71B4}"/>
              </a:ext>
            </a:extLst>
          </p:cNvPr>
          <p:cNvSpPr/>
          <p:nvPr/>
        </p:nvSpPr>
        <p:spPr>
          <a:xfrm>
            <a:off x="1195754" y="4592096"/>
            <a:ext cx="2451798" cy="1160985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tx2"/>
                </a:solidFill>
              </a:rPr>
              <a:t>Situation that may lead to a radiological Event, a Near Miss or an Accident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079C8D8-5326-A986-9862-C99D39C1C28A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2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346BB-D127-54FC-80CA-8095539CE285}"/>
              </a:ext>
            </a:extLst>
          </p:cNvPr>
          <p:cNvSpPr/>
          <p:nvPr/>
        </p:nvSpPr>
        <p:spPr>
          <a:xfrm>
            <a:off x="3389968" y="3968774"/>
            <a:ext cx="1342806" cy="27130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C2E3E9-D7F0-A34F-4E7F-C739A24C7583}"/>
              </a:ext>
            </a:extLst>
          </p:cNvPr>
          <p:cNvCxnSpPr/>
          <p:nvPr/>
        </p:nvCxnSpPr>
        <p:spPr>
          <a:xfrm>
            <a:off x="4019340" y="4240080"/>
            <a:ext cx="0" cy="37178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42765DD-8843-9A28-0721-41FE33C4E573}"/>
              </a:ext>
            </a:extLst>
          </p:cNvPr>
          <p:cNvSpPr/>
          <p:nvPr/>
        </p:nvSpPr>
        <p:spPr>
          <a:xfrm>
            <a:off x="2793441" y="4621919"/>
            <a:ext cx="2441749" cy="97501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</a:t>
            </a:r>
            <a:r>
              <a:rPr lang="en-CH">
                <a:solidFill>
                  <a:schemeClr val="tx2"/>
                </a:solidFill>
              </a:rPr>
              <a:t>n unintended event that could have led to an Accident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D0E5A8A-57A8-B983-EC8D-BDDC4FC977AF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64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3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3346BB-D127-54FC-80CA-8095539CE285}"/>
              </a:ext>
            </a:extLst>
          </p:cNvPr>
          <p:cNvSpPr/>
          <p:nvPr/>
        </p:nvSpPr>
        <p:spPr>
          <a:xfrm>
            <a:off x="4753194" y="3965204"/>
            <a:ext cx="1064799" cy="27130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C2E3E9-D7F0-A34F-4E7F-C739A24C7583}"/>
              </a:ext>
            </a:extLst>
          </p:cNvPr>
          <p:cNvCxnSpPr/>
          <p:nvPr/>
        </p:nvCxnSpPr>
        <p:spPr>
          <a:xfrm>
            <a:off x="5265334" y="4250130"/>
            <a:ext cx="0" cy="37178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42765DD-8843-9A28-0721-41FE33C4E573}"/>
              </a:ext>
            </a:extLst>
          </p:cNvPr>
          <p:cNvSpPr/>
          <p:nvPr/>
        </p:nvSpPr>
        <p:spPr>
          <a:xfrm>
            <a:off x="3957492" y="4645265"/>
            <a:ext cx="2656201" cy="1403520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</a:t>
            </a:r>
            <a:r>
              <a:rPr lang="en-CH">
                <a:solidFill>
                  <a:schemeClr val="tx2"/>
                </a:solidFill>
              </a:rPr>
              <a:t>n unintended event resulting in injuries to persons, material damage or negative impact on environment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2EA64FC-5F44-9D75-45D2-F230A6B8F2DF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5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Reference Safety Rule at CERN is:</a:t>
            </a:r>
          </a:p>
          <a:p>
            <a:r>
              <a:rPr lang="en-GB" sz="2000" b="0" dirty="0">
                <a:latin typeface="+mj-lt"/>
                <a:hlinkClick r:id="rId3"/>
              </a:rPr>
              <a:t>SR-SIM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“Responsibilities in matters of safety incident management at CERN”</a:t>
            </a: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Incident classification (depends on </a:t>
            </a:r>
            <a:r>
              <a:rPr lang="en-GB" sz="2000" dirty="0">
                <a:latin typeface="+mj-lt"/>
              </a:rPr>
              <a:t>consequences and potential consequences</a:t>
            </a:r>
            <a:r>
              <a:rPr lang="en-GB" sz="2000" b="0" dirty="0">
                <a:latin typeface="+mj-lt"/>
              </a:rPr>
              <a:t>):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CERN Safety Incident Management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12.3.25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Letizia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30A418-ECC3-6748-7DF5-4654236DDDB7}"/>
              </a:ext>
            </a:extLst>
          </p:cNvPr>
          <p:cNvSpPr/>
          <p:nvPr/>
        </p:nvSpPr>
        <p:spPr>
          <a:xfrm>
            <a:off x="1195754" y="3034602"/>
            <a:ext cx="8299938" cy="12761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Safety incident </a:t>
            </a:r>
            <a:r>
              <a:rPr lang="en-GB" dirty="0"/>
              <a:t>is an unintended event or situation that has a non-negligible, negative consequence or potential consequence from the point of view of Safety. The term Safety Incident covers: Radiological Events, Deviations, Unsafe Situations, Near Misses, Accidents (including Commuting Accidents)</a:t>
            </a:r>
            <a:endParaRPr lang="en-CH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2EA64FC-5F44-9D75-45D2-F230A6B8F2DF}"/>
              </a:ext>
            </a:extLst>
          </p:cNvPr>
          <p:cNvSpPr/>
          <p:nvPr/>
        </p:nvSpPr>
        <p:spPr>
          <a:xfrm>
            <a:off x="9415305" y="240934"/>
            <a:ext cx="2602523" cy="1195754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In case of incident, always submit an </a:t>
            </a:r>
            <a:r>
              <a:rPr lang="en-GB" sz="1800" dirty="0">
                <a:solidFill>
                  <a:schemeClr val="accent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Declaration via EDH</a:t>
            </a:r>
            <a:endParaRPr lang="en-GB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D11623C-3637-750F-E0DB-8F75729EAAEF}"/>
              </a:ext>
            </a:extLst>
          </p:cNvPr>
          <p:cNvSpPr/>
          <p:nvPr/>
        </p:nvSpPr>
        <p:spPr>
          <a:xfrm>
            <a:off x="2239108" y="5451231"/>
            <a:ext cx="2063262" cy="43375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MINOR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0DA4636-FBA0-4F59-A254-B2F4D3BAE6EB}"/>
              </a:ext>
            </a:extLst>
          </p:cNvPr>
          <p:cNvSpPr/>
          <p:nvPr/>
        </p:nvSpPr>
        <p:spPr>
          <a:xfrm>
            <a:off x="5008074" y="5451231"/>
            <a:ext cx="2063262" cy="43375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SERIOUS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B3D6F1C-2A33-6579-D883-299531FD20AE}"/>
              </a:ext>
            </a:extLst>
          </p:cNvPr>
          <p:cNvSpPr/>
          <p:nvPr/>
        </p:nvSpPr>
        <p:spPr>
          <a:xfrm>
            <a:off x="7777040" y="5451231"/>
            <a:ext cx="2063262" cy="43375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/>
              <a:t>MAJOR</a:t>
            </a:r>
          </a:p>
        </p:txBody>
      </p:sp>
    </p:spTree>
    <p:extLst>
      <p:ext uri="{BB962C8B-B14F-4D97-AF65-F5344CB8AC3E}">
        <p14:creationId xmlns:p14="http://schemas.microsoft.com/office/powerpoint/2010/main" val="303485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2641</TotalTime>
  <Words>2350</Words>
  <Application>Microsoft Macintosh PowerPoint</Application>
  <PresentationFormat>Widescreen</PresentationFormat>
  <Paragraphs>258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SymbolMT</vt:lpstr>
      <vt:lpstr>Verdana</vt:lpstr>
      <vt:lpstr>Office Theme</vt:lpstr>
      <vt:lpstr>ISOLDE – Incidents and Lessons Learned</vt:lpstr>
      <vt:lpstr>Safety Officers – Experiments </vt:lpstr>
      <vt:lpstr>Safety Officers – ISOLDE Experiments</vt:lpstr>
      <vt:lpstr>CERN Safety Incident Management </vt:lpstr>
      <vt:lpstr>CERN Safety Incident Management </vt:lpstr>
      <vt:lpstr>CERN Safety Incident Management </vt:lpstr>
      <vt:lpstr>CERN Safety Incident Management </vt:lpstr>
      <vt:lpstr>CERN Safety Incident Management </vt:lpstr>
      <vt:lpstr>CERN Safety Incident Management </vt:lpstr>
      <vt:lpstr>Incidents in ISOLDE</vt:lpstr>
      <vt:lpstr>Incidents in ISOLDE - SIAG</vt:lpstr>
      <vt:lpstr>Lessons Learned</vt:lpstr>
      <vt:lpstr>Lessons Learned – Event 1 (2023)</vt:lpstr>
      <vt:lpstr>Lessons Learned – Event 1 (2023)</vt:lpstr>
      <vt:lpstr>Lessons Learned – Event 2 (2024)</vt:lpstr>
      <vt:lpstr>Lessons Learned – Event 2 (2024)</vt:lpstr>
      <vt:lpstr>Lessons Learned – Event 3 (2024)</vt:lpstr>
      <vt:lpstr>Lessons Learned – Event 3 (2024)</vt:lpstr>
      <vt:lpstr>Conclusion</vt:lpstr>
      <vt:lpstr>PowerPoint Presentation</vt:lpstr>
      <vt:lpstr>PowerPoint Presentation</vt:lpstr>
      <vt:lpstr>Safety in EP Department and at ISOLDE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26</cp:revision>
  <dcterms:created xsi:type="dcterms:W3CDTF">2020-02-03T13:11:28Z</dcterms:created>
  <dcterms:modified xsi:type="dcterms:W3CDTF">2025-12-03T06:50:34Z</dcterms:modified>
</cp:coreProperties>
</file>