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22"/>
  </p:notesMasterIdLst>
  <p:handoutMasterIdLst>
    <p:handoutMasterId r:id="rId23"/>
  </p:handoutMasterIdLst>
  <p:sldIdLst>
    <p:sldId id="930" r:id="rId2"/>
    <p:sldId id="872" r:id="rId3"/>
    <p:sldId id="946" r:id="rId4"/>
    <p:sldId id="877" r:id="rId5"/>
    <p:sldId id="875" r:id="rId6"/>
    <p:sldId id="727" r:id="rId7"/>
    <p:sldId id="945" r:id="rId8"/>
    <p:sldId id="950" r:id="rId9"/>
    <p:sldId id="948" r:id="rId10"/>
    <p:sldId id="932" r:id="rId11"/>
    <p:sldId id="949" r:id="rId12"/>
    <p:sldId id="880" r:id="rId13"/>
    <p:sldId id="920" r:id="rId14"/>
    <p:sldId id="884" r:id="rId15"/>
    <p:sldId id="777" r:id="rId16"/>
    <p:sldId id="951" r:id="rId17"/>
    <p:sldId id="936" r:id="rId18"/>
    <p:sldId id="954" r:id="rId19"/>
    <p:sldId id="952" r:id="rId20"/>
    <p:sldId id="94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62C70"/>
    <a:srgbClr val="FFFF99"/>
    <a:srgbClr val="FF5050"/>
    <a:srgbClr val="FFCC99"/>
    <a:srgbClr val="FF9933"/>
    <a:srgbClr val="003399"/>
    <a:srgbClr val="0066CC"/>
    <a:srgbClr val="00FF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49" autoAdjust="0"/>
    <p:restoredTop sz="84717" autoAdjust="0"/>
  </p:normalViewPr>
  <p:slideViewPr>
    <p:cSldViewPr snapToGrid="0">
      <p:cViewPr varScale="1">
        <p:scale>
          <a:sx n="58" d="100"/>
          <a:sy n="58" d="100"/>
        </p:scale>
        <p:origin x="1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334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nzi\Desktop\Cartel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nzi\Desktop\Cartel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nzi\Desktop\Cartel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2000"/>
              <a:t>N=Z</a:t>
            </a:r>
          </a:p>
        </c:rich>
      </c:tx>
      <c:layout>
        <c:manualLayout>
          <c:xMode val="edge"/>
          <c:yMode val="edge"/>
          <c:x val="0.56290966754155736"/>
          <c:y val="0.287037037037037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70C0">
                  <a:alpha val="95000"/>
                </a:srgbClr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0070C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Foglio1!$A$1:$A$21</c:f>
              <c:numCache>
                <c:formatCode>General</c:formatCode>
                <c:ptCount val="21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</c:numCache>
            </c:numRef>
          </c:xVal>
          <c:yVal>
            <c:numRef>
              <c:f>Foglio1!$B$1:$B$21</c:f>
              <c:numCache>
                <c:formatCode>General</c:formatCode>
                <c:ptCount val="21"/>
                <c:pt idx="0">
                  <c:v>1.54</c:v>
                </c:pt>
                <c:pt idx="1">
                  <c:v>1.55</c:v>
                </c:pt>
                <c:pt idx="2">
                  <c:v>1.56</c:v>
                </c:pt>
                <c:pt idx="3">
                  <c:v>1.57</c:v>
                </c:pt>
                <c:pt idx="4">
                  <c:v>1.58</c:v>
                </c:pt>
                <c:pt idx="5">
                  <c:v>1.59</c:v>
                </c:pt>
                <c:pt idx="6">
                  <c:v>1.6</c:v>
                </c:pt>
                <c:pt idx="7">
                  <c:v>1.61</c:v>
                </c:pt>
                <c:pt idx="8">
                  <c:v>1.62</c:v>
                </c:pt>
                <c:pt idx="9">
                  <c:v>0.58499999999999996</c:v>
                </c:pt>
                <c:pt idx="10">
                  <c:v>0.59</c:v>
                </c:pt>
                <c:pt idx="11">
                  <c:v>0.59499999999999997</c:v>
                </c:pt>
                <c:pt idx="12">
                  <c:v>0.6</c:v>
                </c:pt>
                <c:pt idx="13">
                  <c:v>0.60499999999999998</c:v>
                </c:pt>
                <c:pt idx="14">
                  <c:v>0.61</c:v>
                </c:pt>
                <c:pt idx="15">
                  <c:v>0.61499999999999999</c:v>
                </c:pt>
                <c:pt idx="16">
                  <c:v>0.62</c:v>
                </c:pt>
                <c:pt idx="17">
                  <c:v>0.625</c:v>
                </c:pt>
                <c:pt idx="18">
                  <c:v>0.63</c:v>
                </c:pt>
                <c:pt idx="19">
                  <c:v>0.63500000000000001</c:v>
                </c:pt>
                <c:pt idx="20">
                  <c:v>0.64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ED2-49BD-AFAF-8FB7AE8D03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1937632"/>
        <c:axId val="1181934272"/>
      </c:scatterChart>
      <c:valAx>
        <c:axId val="1181937632"/>
        <c:scaling>
          <c:orientation val="minMax"/>
          <c:min val="1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/>
                  <a:t>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alpha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1934272"/>
        <c:crosses val="autoZero"/>
        <c:crossBetween val="midCat"/>
        <c:majorUnit val="2"/>
      </c:valAx>
      <c:valAx>
        <c:axId val="1181934272"/>
        <c:scaling>
          <c:orientation val="minMax"/>
          <c:min val="0.4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1937632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2000"/>
              <a:t>N=Z</a:t>
            </a:r>
          </a:p>
        </c:rich>
      </c:tx>
      <c:layout>
        <c:manualLayout>
          <c:xMode val="edge"/>
          <c:yMode val="edge"/>
          <c:x val="0.56290966754155736"/>
          <c:y val="0.287037037037037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70C0">
                  <a:alpha val="95000"/>
                </a:srgbClr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0070C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Foglio1!$A$1:$A$21</c:f>
              <c:numCache>
                <c:formatCode>General</c:formatCode>
                <c:ptCount val="21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</c:numCache>
            </c:numRef>
          </c:xVal>
          <c:yVal>
            <c:numRef>
              <c:f>Foglio1!$B$1:$B$21</c:f>
              <c:numCache>
                <c:formatCode>General</c:formatCode>
                <c:ptCount val="21"/>
                <c:pt idx="0">
                  <c:v>1.54</c:v>
                </c:pt>
                <c:pt idx="1">
                  <c:v>1.55</c:v>
                </c:pt>
                <c:pt idx="2">
                  <c:v>1.56</c:v>
                </c:pt>
                <c:pt idx="3">
                  <c:v>1.57</c:v>
                </c:pt>
                <c:pt idx="4">
                  <c:v>1.58</c:v>
                </c:pt>
                <c:pt idx="5">
                  <c:v>1.59</c:v>
                </c:pt>
                <c:pt idx="6">
                  <c:v>1.6</c:v>
                </c:pt>
                <c:pt idx="7">
                  <c:v>1.61</c:v>
                </c:pt>
                <c:pt idx="8">
                  <c:v>1.62</c:v>
                </c:pt>
                <c:pt idx="9">
                  <c:v>0.58499999999999996</c:v>
                </c:pt>
                <c:pt idx="10">
                  <c:v>0.59</c:v>
                </c:pt>
                <c:pt idx="11">
                  <c:v>0.59499999999999997</c:v>
                </c:pt>
                <c:pt idx="12">
                  <c:v>0.6</c:v>
                </c:pt>
                <c:pt idx="13">
                  <c:v>0.60499999999999998</c:v>
                </c:pt>
                <c:pt idx="14">
                  <c:v>0.61</c:v>
                </c:pt>
                <c:pt idx="15">
                  <c:v>0.61499999999999999</c:v>
                </c:pt>
                <c:pt idx="16">
                  <c:v>0.62</c:v>
                </c:pt>
                <c:pt idx="17">
                  <c:v>0.625</c:v>
                </c:pt>
                <c:pt idx="18">
                  <c:v>0.63</c:v>
                </c:pt>
                <c:pt idx="19">
                  <c:v>0.63500000000000001</c:v>
                </c:pt>
                <c:pt idx="20">
                  <c:v>0.64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724-45A3-B515-6C79DD8FD1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1937632"/>
        <c:axId val="1181934272"/>
      </c:scatterChart>
      <c:valAx>
        <c:axId val="1181937632"/>
        <c:scaling>
          <c:orientation val="minMax"/>
          <c:min val="1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/>
                  <a:t>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alpha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1934272"/>
        <c:crosses val="autoZero"/>
        <c:crossBetween val="midCat"/>
        <c:majorUnit val="2"/>
      </c:valAx>
      <c:valAx>
        <c:axId val="1181934272"/>
        <c:scaling>
          <c:orientation val="minMax"/>
          <c:min val="0.4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1937632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2000"/>
              <a:t>N=Z</a:t>
            </a:r>
          </a:p>
        </c:rich>
      </c:tx>
      <c:layout>
        <c:manualLayout>
          <c:xMode val="edge"/>
          <c:yMode val="edge"/>
          <c:x val="0.56290966754155736"/>
          <c:y val="0.287037037037037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70C0">
                  <a:alpha val="95000"/>
                </a:srgbClr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0070C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Foglio1!$A$1:$A$21</c:f>
              <c:numCache>
                <c:formatCode>General</c:formatCode>
                <c:ptCount val="21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</c:numCache>
            </c:numRef>
          </c:xVal>
          <c:yVal>
            <c:numRef>
              <c:f>Foglio1!$B$1:$B$21</c:f>
              <c:numCache>
                <c:formatCode>General</c:formatCode>
                <c:ptCount val="21"/>
                <c:pt idx="0">
                  <c:v>1.54</c:v>
                </c:pt>
                <c:pt idx="1">
                  <c:v>1.55</c:v>
                </c:pt>
                <c:pt idx="2">
                  <c:v>1.56</c:v>
                </c:pt>
                <c:pt idx="3">
                  <c:v>1.57</c:v>
                </c:pt>
                <c:pt idx="4">
                  <c:v>1.58</c:v>
                </c:pt>
                <c:pt idx="5">
                  <c:v>1.59</c:v>
                </c:pt>
                <c:pt idx="6">
                  <c:v>1.6</c:v>
                </c:pt>
                <c:pt idx="7">
                  <c:v>1.61</c:v>
                </c:pt>
                <c:pt idx="8">
                  <c:v>1.62</c:v>
                </c:pt>
                <c:pt idx="9">
                  <c:v>0.58499999999999996</c:v>
                </c:pt>
                <c:pt idx="10">
                  <c:v>0.59</c:v>
                </c:pt>
                <c:pt idx="11">
                  <c:v>0.59499999999999997</c:v>
                </c:pt>
                <c:pt idx="12">
                  <c:v>0.6</c:v>
                </c:pt>
                <c:pt idx="13">
                  <c:v>0.60499999999999998</c:v>
                </c:pt>
                <c:pt idx="14">
                  <c:v>0.61</c:v>
                </c:pt>
                <c:pt idx="15">
                  <c:v>0.61499999999999999</c:v>
                </c:pt>
                <c:pt idx="16">
                  <c:v>0.62</c:v>
                </c:pt>
                <c:pt idx="17">
                  <c:v>0.625</c:v>
                </c:pt>
                <c:pt idx="18">
                  <c:v>0.63</c:v>
                </c:pt>
                <c:pt idx="19">
                  <c:v>0.63500000000000001</c:v>
                </c:pt>
                <c:pt idx="20">
                  <c:v>0.64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3EE-48A5-81AF-35FC6F4B64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1937632"/>
        <c:axId val="1181934272"/>
      </c:scatterChart>
      <c:valAx>
        <c:axId val="1181937632"/>
        <c:scaling>
          <c:orientation val="minMax"/>
          <c:min val="1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/>
                  <a:t>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alpha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1934272"/>
        <c:crosses val="autoZero"/>
        <c:crossBetween val="midCat"/>
        <c:majorUnit val="2"/>
      </c:valAx>
      <c:valAx>
        <c:axId val="1181934272"/>
        <c:scaling>
          <c:orientation val="minMax"/>
          <c:min val="0.4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181937632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98ABE6A7-DD9A-2DFD-4CED-2481268660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7F7A85A-B932-F479-32A2-5871664579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600F6-A6A9-4F4A-B503-9B9B0CD84354}" type="datetimeFigureOut">
              <a:rPr lang="it-IT" smtClean="0"/>
              <a:t>04/12/2025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1566374-5865-E485-1E8D-DA0E201B91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4E8342E-83AE-6F6E-12D9-747DB649CE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87215-4328-4552-BEB6-A8711E6FE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2760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27427-72ED-471C-B8E5-F367D867C4E3}" type="datetimeFigureOut">
              <a:rPr lang="it-IT" smtClean="0"/>
              <a:t>04/12/2025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ABDD0-A9D0-4379-89A0-CE4EBF653D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18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714991-75D1-F731-1B81-EFEFEAD21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438B0D-35CD-C26D-8B1E-EB55AF7AAD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9FADB3-64C9-C597-5173-40CF2CC0F2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EDB7E-4B14-D6B7-37C2-51A6F07A98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7ABDD0-A9D0-4379-89A0-CE4EBF653D54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3963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A4738C-9059-40BD-93E5-85B1B44948DD}" type="slidenum">
              <a:rPr lang="en-GB"/>
              <a:pPr/>
              <a:t>12</a:t>
            </a:fld>
            <a:endParaRPr lang="en-GB"/>
          </a:p>
        </p:txBody>
      </p:sp>
      <p:sp>
        <p:nvSpPr>
          <p:cNvPr id="34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7328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E8422-6110-462D-B37B-4A1B973874D2}" type="slidenum">
              <a:rPr lang="en-GB"/>
              <a:pPr/>
              <a:t>13</a:t>
            </a:fld>
            <a:endParaRPr lang="en-GB"/>
          </a:p>
        </p:txBody>
      </p:sp>
      <p:sp>
        <p:nvSpPr>
          <p:cNvPr id="41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4156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8E1DAC-6E27-4E18-A05E-A488B58F4CB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122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07435" y="2924944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1541" y="0"/>
            <a:ext cx="12110459" cy="1143000"/>
          </a:xfrm>
          <a:prstGeom prst="rect">
            <a:avLst/>
          </a:prstGeom>
        </p:spPr>
        <p:txBody>
          <a:bodyPr/>
          <a:lstStyle>
            <a:lvl1pPr algn="ctr">
              <a:defRPr sz="4800">
                <a:solidFill>
                  <a:srgbClr val="FFFF99"/>
                </a:solidFill>
                <a:latin typeface="Candara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511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1541" y="0"/>
            <a:ext cx="12110459" cy="1143000"/>
          </a:xfrm>
          <a:prstGeom prst="rect">
            <a:avLst/>
          </a:prstGeom>
        </p:spPr>
        <p:txBody>
          <a:bodyPr/>
          <a:lstStyle>
            <a:lvl1pPr algn="ctr">
              <a:defRPr sz="4800">
                <a:solidFill>
                  <a:srgbClr val="FFFF99"/>
                </a:solidFill>
                <a:latin typeface="Candara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60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7690968-1D0F-436B-BE84-6362649EE558}" type="datetimeFigureOut">
              <a:rPr lang="en-US" smtClean="0"/>
              <a:pPr/>
              <a:t>12/4/2025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93CCDEA-A6AB-4320-93D1-C39F003D6141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52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3752"/>
            <a:ext cx="12192000" cy="1143000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FFFF99"/>
                </a:solidFill>
                <a:latin typeface="Candara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7690968-1D0F-436B-BE84-6362649EE558}" type="datetimeFigureOut">
              <a:rPr lang="en-US" smtClean="0"/>
              <a:pPr/>
              <a:t>12/4/2025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478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560945"/>
            <a:ext cx="12192000" cy="8418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ogo_Ufficiale_Infn_win"/>
          <p:cNvPicPr>
            <a:picLocks noChangeAspect="1" noChangeArrowheads="1"/>
          </p:cNvPicPr>
          <p:nvPr/>
        </p:nvPicPr>
        <p:blipFill>
          <a:blip r:embed="rId7" cstate="print">
            <a:lum bright="8000" contrast="-40000"/>
          </a:blip>
          <a:srcRect/>
          <a:stretch>
            <a:fillRect/>
          </a:stretch>
        </p:blipFill>
        <p:spPr bwMode="auto">
          <a:xfrm>
            <a:off x="2869039" y="6060817"/>
            <a:ext cx="1363133" cy="797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4504250" y="6551467"/>
            <a:ext cx="3183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Silvia M. Lenzi – ISOLDE Workshop 2025</a:t>
            </a:r>
            <a:endParaRPr lang="en-GB" sz="1400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pic>
        <p:nvPicPr>
          <p:cNvPr id="4" name="Immagine 3" descr="Immagine che contiene testo, Carattere, log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0A5B5CEB-AA2D-6B96-57CA-FBFBCC17AC0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" y="6091398"/>
            <a:ext cx="2797133" cy="797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99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9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wmf"/><Relationship Id="rId12" Type="http://schemas.openxmlformats.org/officeDocument/2006/relationships/image" Target="../media/image3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26.wmf"/><Relationship Id="rId10" Type="http://schemas.openxmlformats.org/officeDocument/2006/relationships/image" Target="../media/image29.wmf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39.wmf"/><Relationship Id="rId18" Type="http://schemas.openxmlformats.org/officeDocument/2006/relationships/image" Target="../media/image41.wmf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2.bin"/><Relationship Id="rId2" Type="http://schemas.openxmlformats.org/officeDocument/2006/relationships/image" Target="../media/image31.png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11" Type="http://schemas.openxmlformats.org/officeDocument/2006/relationships/image" Target="../media/image38.wmf"/><Relationship Id="rId5" Type="http://schemas.openxmlformats.org/officeDocument/2006/relationships/image" Target="../media/image34.png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51.png"/><Relationship Id="rId4" Type="http://schemas.openxmlformats.org/officeDocument/2006/relationships/image" Target="../media/image33.png"/><Relationship Id="rId9" Type="http://schemas.openxmlformats.org/officeDocument/2006/relationships/image" Target="../media/image37.wmf"/><Relationship Id="rId1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9.png"/><Relationship Id="rId7" Type="http://schemas.openxmlformats.org/officeDocument/2006/relationships/chart" Target="../charts/chart1.xml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2" descr="isotopes_matter_smal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4302"/>
            <a:ext cx="12192000" cy="722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676510" y="153616"/>
            <a:ext cx="89720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rgbClr val="FFFF99"/>
                </a:solidFill>
                <a:latin typeface="Candara" panose="020E0502030303020204" pitchFamily="34" charset="0"/>
              </a:rPr>
              <a:t>Halo orbits and </a:t>
            </a:r>
          </a:p>
          <a:p>
            <a:r>
              <a:rPr lang="en-GB" sz="5400" dirty="0">
                <a:solidFill>
                  <a:srgbClr val="FFFF99"/>
                </a:solidFill>
                <a:latin typeface="Candara" panose="020E0502030303020204" pitchFamily="34" charset="0"/>
              </a:rPr>
              <a:t>the nuclear radius</a:t>
            </a:r>
          </a:p>
        </p:txBody>
      </p:sp>
      <p:sp>
        <p:nvSpPr>
          <p:cNvPr id="3" name="CasellaDiTesto 4">
            <a:extLst>
              <a:ext uri="{FF2B5EF4-FFF2-40B4-BE49-F238E27FC236}">
                <a16:creationId xmlns:a16="http://schemas.microsoft.com/office/drawing/2014/main" id="{B26A330D-F778-2227-0E0B-0C6447703959}"/>
              </a:ext>
            </a:extLst>
          </p:cNvPr>
          <p:cNvSpPr txBox="1"/>
          <p:nvPr/>
        </p:nvSpPr>
        <p:spPr>
          <a:xfrm>
            <a:off x="6849647" y="4830885"/>
            <a:ext cx="41136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Silvia M. Lenzi</a:t>
            </a:r>
          </a:p>
          <a:p>
            <a:pPr algn="ctr"/>
            <a:r>
              <a:rPr lang="en-GB" sz="2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University of Padova and INFN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140087F-D358-BCFF-F848-0B0EEFECF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372" y="5526644"/>
            <a:ext cx="3638550" cy="962025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83AA20F-2049-4B12-9274-63692369FED7}"/>
              </a:ext>
            </a:extLst>
          </p:cNvPr>
          <p:cNvSpPr txBox="1"/>
          <p:nvPr/>
        </p:nvSpPr>
        <p:spPr>
          <a:xfrm>
            <a:off x="1964861" y="6488668"/>
            <a:ext cx="3745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Workshop and Users Meeting 2025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96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2" descr="isotopes_matter_smal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05404"/>
            <a:ext cx="12287131" cy="802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1">
            <a:extLst>
              <a:ext uri="{FF2B5EF4-FFF2-40B4-BE49-F238E27FC236}">
                <a16:creationId xmlns:a16="http://schemas.microsoft.com/office/drawing/2014/main" id="{74EB4D80-070C-E93F-A33F-86DD06D99842}"/>
              </a:ext>
            </a:extLst>
          </p:cNvPr>
          <p:cNvSpPr txBox="1"/>
          <p:nvPr/>
        </p:nvSpPr>
        <p:spPr>
          <a:xfrm>
            <a:off x="7054467" y="3969345"/>
            <a:ext cx="29033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solidFill>
                  <a:srgbClr val="66FFFF"/>
                </a:solidFill>
                <a:latin typeface="Candara" panose="020E0502030303020204" pitchFamily="34" charset="0"/>
              </a:rPr>
              <a:t>Further  </a:t>
            </a:r>
          </a:p>
          <a:p>
            <a:r>
              <a:rPr lang="en-GB" sz="4800" dirty="0">
                <a:solidFill>
                  <a:srgbClr val="66FFFF"/>
                </a:solidFill>
                <a:latin typeface="Candara" panose="020E0502030303020204" pitchFamily="34" charset="0"/>
              </a:rPr>
              <a:t>evidences </a:t>
            </a:r>
          </a:p>
        </p:txBody>
      </p:sp>
    </p:spTree>
    <p:extLst>
      <p:ext uri="{BB962C8B-B14F-4D97-AF65-F5344CB8AC3E}">
        <p14:creationId xmlns:p14="http://schemas.microsoft.com/office/powerpoint/2010/main" val="94122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28512-7E49-B327-A55F-33F91B0AA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B47EE-531A-6951-F525-9EA493D5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/>
              <a:t>Size of p orbits in </a:t>
            </a:r>
            <a:r>
              <a:rPr lang="it-IT" baseline="30000" dirty="0"/>
              <a:t>52-54</a:t>
            </a:r>
            <a:r>
              <a:rPr lang="it-IT" dirty="0"/>
              <a:t>Ca </a:t>
            </a:r>
            <a:endParaRPr lang="en-GB" dirty="0"/>
          </a:p>
        </p:txBody>
      </p:sp>
      <p:pic>
        <p:nvPicPr>
          <p:cNvPr id="3" name="Picture 2" descr="A close-up of a paper&#10;&#10;Description automatically generated">
            <a:extLst>
              <a:ext uri="{FF2B5EF4-FFF2-40B4-BE49-F238E27FC236}">
                <a16:creationId xmlns:a16="http://schemas.microsoft.com/office/drawing/2014/main" id="{DF36B9C0-C8B0-0A21-2854-443AD6D30F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54" y="845968"/>
            <a:ext cx="5091230" cy="10081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7">
                <a:extLst>
                  <a:ext uri="{FF2B5EF4-FFF2-40B4-BE49-F238E27FC236}">
                    <a16:creationId xmlns:a16="http://schemas.microsoft.com/office/drawing/2014/main" id="{D2278D05-BAF0-BA98-F7CA-CAEF74A2CF13}"/>
                  </a:ext>
                </a:extLst>
              </p:cNvPr>
              <p:cNvSpPr txBox="1"/>
              <p:nvPr/>
            </p:nvSpPr>
            <p:spPr bwMode="auto">
              <a:xfrm>
                <a:off x="6556019" y="993297"/>
                <a:ext cx="4480576" cy="436248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measured</m:t>
                      </m:r>
                      <m:r>
                        <a:rPr lang="en-GB" sz="2000" i="1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sz="2000" b="0" i="1" smtClean="0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3/2</m:t>
                          </m:r>
                        </m:sub>
                      </m:sSub>
                      <m:r>
                        <a:rPr lang="it-IT" sz="2000" i="1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sz="2000" b="0" i="1" smtClean="0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7/2</m:t>
                          </m:r>
                        </m:sub>
                      </m:sSub>
                      <m:r>
                        <a:rPr lang="en-GB" sz="2000" i="1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i="1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GB" sz="2000" i="1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61 (23)</m:t>
                      </m:r>
                      <m:r>
                        <a:rPr lang="it-IT" sz="2000" i="1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 </m:t>
                      </m:r>
                      <m:r>
                        <m:rPr>
                          <m:nor/>
                        </m:rPr>
                        <a:rPr lang="it-IT" sz="200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  <m:r>
                        <m:rPr>
                          <m:nor/>
                        </m:rPr>
                        <a:rPr lang="it-IT" sz="200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br>
                  <a:rPr lang="it-IT" sz="2000" i="1" dirty="0">
                    <a:solidFill>
                      <a:srgbClr val="FFFF99"/>
                    </a:solidFill>
                    <a:latin typeface="Cambria Math" panose="02040503050406030204" pitchFamily="18" charset="0"/>
                  </a:rPr>
                </a:br>
                <a:endParaRPr lang="it-IT" sz="2000" dirty="0">
                  <a:solidFill>
                    <a:srgbClr val="FFFF99"/>
                  </a:solidFill>
                </a:endParaRPr>
              </a:p>
            </p:txBody>
          </p:sp>
        </mc:Choice>
        <mc:Fallback xmlns="">
          <p:sp>
            <p:nvSpPr>
              <p:cNvPr id="4" name="Object 7">
                <a:extLst>
                  <a:ext uri="{FF2B5EF4-FFF2-40B4-BE49-F238E27FC236}">
                    <a16:creationId xmlns:a16="http://schemas.microsoft.com/office/drawing/2014/main" id="{D2278D05-BAF0-BA98-F7CA-CAEF74A2CF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56019" y="993297"/>
                <a:ext cx="4480576" cy="436248"/>
              </a:xfrm>
              <a:prstGeom prst="rect">
                <a:avLst/>
              </a:prstGeom>
              <a:blipFill>
                <a:blip r:embed="rId4"/>
                <a:stretch>
                  <a:fillRect b="-4054"/>
                </a:stretch>
              </a:blip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7">
                <a:extLst>
                  <a:ext uri="{FF2B5EF4-FFF2-40B4-BE49-F238E27FC236}">
                    <a16:creationId xmlns:a16="http://schemas.microsoft.com/office/drawing/2014/main" id="{9439850B-FD49-F60C-7E30-00317185C47B}"/>
                  </a:ext>
                </a:extLst>
              </p:cNvPr>
              <p:cNvSpPr txBox="1"/>
              <p:nvPr/>
            </p:nvSpPr>
            <p:spPr bwMode="auto">
              <a:xfrm>
                <a:off x="5860125" y="1757205"/>
                <a:ext cx="5881626" cy="436248"/>
              </a:xfrm>
              <a:prstGeom prst="rect">
                <a:avLst/>
              </a:prstGeom>
              <a:noFill/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predicted</m:t>
                      </m:r>
                      <m: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by</m:t>
                      </m:r>
                      <m: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Bonnard</m:t>
                      </m:r>
                      <m: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et</m:t>
                      </m:r>
                      <m: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al</m:t>
                      </m:r>
                      <m:r>
                        <a:rPr lang="en-GB" sz="2000" i="0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000" i="1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000" b="0" i="1" smtClean="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i="1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sz="2000" i="1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FFFF99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sz="2000" i="1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≈0.6−0.7 </m:t>
                      </m:r>
                      <m:r>
                        <m:rPr>
                          <m:nor/>
                        </m:rPr>
                        <a:rPr lang="it-IT" sz="200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  <m:r>
                        <m:rPr>
                          <m:nor/>
                        </m:rPr>
                        <a:rPr lang="it-IT" sz="2000">
                          <a:solidFill>
                            <a:srgbClr val="FFFF9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br>
                  <a:rPr lang="it-IT" sz="2000" i="1" dirty="0">
                    <a:solidFill>
                      <a:srgbClr val="FFFF99"/>
                    </a:solidFill>
                    <a:latin typeface="Cambria Math" panose="02040503050406030204" pitchFamily="18" charset="0"/>
                  </a:rPr>
                </a:br>
                <a:endParaRPr lang="it-IT" sz="2000" dirty="0">
                  <a:solidFill>
                    <a:srgbClr val="FFFF99"/>
                  </a:solidFill>
                </a:endParaRPr>
              </a:p>
            </p:txBody>
          </p:sp>
        </mc:Choice>
        <mc:Fallback xmlns="">
          <p:sp>
            <p:nvSpPr>
              <p:cNvPr id="9" name="Object 7">
                <a:extLst>
                  <a:ext uri="{FF2B5EF4-FFF2-40B4-BE49-F238E27FC236}">
                    <a16:creationId xmlns:a16="http://schemas.microsoft.com/office/drawing/2014/main" id="{9439850B-FD49-F60C-7E30-00317185C4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0125" y="1757205"/>
                <a:ext cx="5881626" cy="436248"/>
              </a:xfrm>
              <a:prstGeom prst="rect">
                <a:avLst/>
              </a:prstGeom>
              <a:blipFill>
                <a:blip r:embed="rId5"/>
                <a:stretch>
                  <a:fillRect l="-310" b="-4054"/>
                </a:stretch>
              </a:blip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1FF3B395-E61A-4FAF-0757-EF01B2BFFEEF}"/>
              </a:ext>
            </a:extLst>
          </p:cNvPr>
          <p:cNvSpPr txBox="1"/>
          <p:nvPr/>
        </p:nvSpPr>
        <p:spPr>
          <a:xfrm>
            <a:off x="450249" y="2023331"/>
            <a:ext cx="5493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66FFFF"/>
                </a:solidFill>
              </a:rPr>
              <a:t>Measure orbital radius at RIBF, RIKEN</a:t>
            </a:r>
            <a:r>
              <a:rPr lang="en-GB" dirty="0">
                <a:solidFill>
                  <a:schemeClr val="bg1"/>
                </a:solidFill>
              </a:rPr>
              <a:t>: </a:t>
            </a:r>
          </a:p>
          <a:p>
            <a:r>
              <a:rPr lang="en-GB" dirty="0">
                <a:solidFill>
                  <a:schemeClr val="bg1"/>
                </a:solidFill>
              </a:rPr>
              <a:t>Neutron knock-out (</a:t>
            </a:r>
            <a:r>
              <a:rPr lang="en-GB" dirty="0" err="1">
                <a:solidFill>
                  <a:schemeClr val="bg1"/>
                </a:solidFill>
              </a:rPr>
              <a:t>p,pn</a:t>
            </a:r>
            <a:r>
              <a:rPr lang="en-GB" dirty="0">
                <a:solidFill>
                  <a:schemeClr val="bg1"/>
                </a:solidFill>
              </a:rPr>
              <a:t>) on </a:t>
            </a:r>
            <a:r>
              <a:rPr lang="en-GB" baseline="30000" dirty="0">
                <a:solidFill>
                  <a:schemeClr val="bg1"/>
                </a:solidFill>
              </a:rPr>
              <a:t>52</a:t>
            </a:r>
            <a:r>
              <a:rPr lang="en-GB" dirty="0">
                <a:solidFill>
                  <a:schemeClr val="bg1"/>
                </a:solidFill>
              </a:rPr>
              <a:t>Ca.</a:t>
            </a:r>
          </a:p>
          <a:p>
            <a:r>
              <a:rPr lang="en-GB" dirty="0">
                <a:solidFill>
                  <a:schemeClr val="bg1"/>
                </a:solidFill>
              </a:rPr>
              <a:t>Setup: </a:t>
            </a:r>
            <a:r>
              <a:rPr lang="en-GB" dirty="0">
                <a:solidFill>
                  <a:srgbClr val="66FFFF"/>
                </a:solidFill>
              </a:rPr>
              <a:t>MINOS TPC + DALI2+ </a:t>
            </a:r>
            <a:r>
              <a:rPr lang="en-GB" dirty="0">
                <a:solidFill>
                  <a:schemeClr val="bg1"/>
                </a:solidFill>
              </a:rPr>
              <a:t>+ SAMURAI + NEBULA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56ABF00-E46F-5002-645A-F40A8C733382}"/>
              </a:ext>
            </a:extLst>
          </p:cNvPr>
          <p:cNvGrpSpPr/>
          <p:nvPr/>
        </p:nvGrpSpPr>
        <p:grpSpPr>
          <a:xfrm>
            <a:off x="6248402" y="2521113"/>
            <a:ext cx="5018474" cy="3929086"/>
            <a:chOff x="3951693" y="2225487"/>
            <a:chExt cx="5018474" cy="392908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BF1E7B1-5587-A9D3-B26F-64697103F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1134" y="2225487"/>
              <a:ext cx="3165661" cy="223125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45C178E-B629-FD08-258C-A13F4A0FE4F7}"/>
                </a:ext>
              </a:extLst>
            </p:cNvPr>
            <p:cNvSpPr txBox="1"/>
            <p:nvPr/>
          </p:nvSpPr>
          <p:spPr>
            <a:xfrm>
              <a:off x="4666374" y="4954244"/>
              <a:ext cx="4303793" cy="1200329"/>
            </a:xfrm>
            <a:prstGeom prst="rect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dirty="0"/>
                <a:t>The linear increase of </a:t>
              </a:r>
              <a:r>
                <a:rPr lang="it-IT" b="1" dirty="0"/>
                <a:t>charge radii </a:t>
              </a:r>
              <a:r>
                <a:rPr lang="it-IT" dirty="0"/>
                <a:t>in Ca (and K) isotopes is proposed to be due to the filling of </a:t>
              </a:r>
              <a:r>
                <a:rPr lang="it-IT" b="1" dirty="0"/>
                <a:t>neutrons in the «halo» </a:t>
              </a:r>
              <a:r>
                <a:rPr lang="it-IT" b="1" i="1" dirty="0"/>
                <a:t>p </a:t>
              </a:r>
              <a:r>
                <a:rPr lang="it-IT" b="1" dirty="0"/>
                <a:t>orbits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D4E4075-BA74-1560-D884-6C18974C436A}"/>
                </a:ext>
              </a:extLst>
            </p:cNvPr>
            <p:cNvSpPr txBox="1"/>
            <p:nvPr/>
          </p:nvSpPr>
          <p:spPr>
            <a:xfrm>
              <a:off x="5434309" y="4525159"/>
              <a:ext cx="29193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i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Mădălina</a:t>
              </a:r>
              <a:r>
                <a:rPr lang="en-GB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i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Enciu</a:t>
              </a:r>
              <a:r>
                <a:rPr lang="en-GB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DREB2024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42759A7-5B8E-4F14-7519-77C7BB5576E8}"/>
                </a:ext>
              </a:extLst>
            </p:cNvPr>
            <p:cNvSpPr txBox="1"/>
            <p:nvPr/>
          </p:nvSpPr>
          <p:spPr>
            <a:xfrm rot="20408894">
              <a:off x="3951693" y="2360264"/>
              <a:ext cx="1781772" cy="584775"/>
            </a:xfrm>
            <a:prstGeom prst="rect">
              <a:avLst/>
            </a:prstGeom>
            <a:solidFill>
              <a:srgbClr val="00FFFF"/>
            </a:solidFill>
            <a:ln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preliminary results for </a:t>
              </a:r>
              <a:r>
                <a:rPr lang="en-GB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53-54</a:t>
              </a:r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AEED8785-D839-6B76-498B-D083E803EC03}"/>
              </a:ext>
            </a:extLst>
          </p:cNvPr>
          <p:cNvGrpSpPr/>
          <p:nvPr/>
        </p:nvGrpSpPr>
        <p:grpSpPr>
          <a:xfrm>
            <a:off x="1108547" y="2977662"/>
            <a:ext cx="3357151" cy="3782047"/>
            <a:chOff x="1754143" y="3075954"/>
            <a:chExt cx="3357151" cy="3782047"/>
          </a:xfrm>
        </p:grpSpPr>
        <p:pic>
          <p:nvPicPr>
            <p:cNvPr id="10" name="Picture 9" descr="A diagram of a graph">
              <a:extLst>
                <a:ext uri="{FF2B5EF4-FFF2-40B4-BE49-F238E27FC236}">
                  <a16:creationId xmlns:a16="http://schemas.microsoft.com/office/drawing/2014/main" id="{B81659E9-43EC-7A58-4709-95637F6C0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4143" y="3075954"/>
              <a:ext cx="3357151" cy="3782047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1706C2B-CB28-0195-1C3C-7330A9229D4B}"/>
                </a:ext>
              </a:extLst>
            </p:cNvPr>
            <p:cNvSpPr/>
            <p:nvPr/>
          </p:nvSpPr>
          <p:spPr>
            <a:xfrm>
              <a:off x="4174476" y="4130052"/>
              <a:ext cx="235944" cy="2924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DAD50E3-9782-ABB7-481D-F42A5608FA70}"/>
                </a:ext>
              </a:extLst>
            </p:cNvPr>
            <p:cNvSpPr/>
            <p:nvPr/>
          </p:nvSpPr>
          <p:spPr>
            <a:xfrm>
              <a:off x="4174475" y="5042271"/>
              <a:ext cx="451692" cy="29246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12DE831-121A-BBA1-D058-A0A99139821F}"/>
                </a:ext>
              </a:extLst>
            </p:cNvPr>
            <p:cNvSpPr/>
            <p:nvPr/>
          </p:nvSpPr>
          <p:spPr>
            <a:xfrm>
              <a:off x="2165680" y="3338921"/>
              <a:ext cx="297923" cy="180158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59D9241-8530-3012-E278-0A10A5AB3B59}"/>
                </a:ext>
              </a:extLst>
            </p:cNvPr>
            <p:cNvSpPr/>
            <p:nvPr/>
          </p:nvSpPr>
          <p:spPr>
            <a:xfrm>
              <a:off x="3350653" y="3414197"/>
              <a:ext cx="291197" cy="20976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Ovale 13">
            <a:extLst>
              <a:ext uri="{FF2B5EF4-FFF2-40B4-BE49-F238E27FC236}">
                <a16:creationId xmlns:a16="http://schemas.microsoft.com/office/drawing/2014/main" id="{CFB24563-5481-4E43-5AF0-194FAFD2FF8B}"/>
              </a:ext>
            </a:extLst>
          </p:cNvPr>
          <p:cNvSpPr/>
          <p:nvPr/>
        </p:nvSpPr>
        <p:spPr>
          <a:xfrm>
            <a:off x="8794179" y="2329872"/>
            <a:ext cx="1621080" cy="706838"/>
          </a:xfrm>
          <a:prstGeom prst="ellipse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803DAC3-BFEC-DFDD-E5FB-7EE15BC6B303}"/>
              </a:ext>
            </a:extLst>
          </p:cNvPr>
          <p:cNvSpPr txBox="1"/>
          <p:nvPr/>
        </p:nvSpPr>
        <p:spPr>
          <a:xfrm rot="20348821">
            <a:off x="5695540" y="3511106"/>
            <a:ext cx="198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99"/>
                </a:solidFill>
              </a:rPr>
              <a:t>the same radius for both </a:t>
            </a:r>
            <a:r>
              <a:rPr lang="en-GB" i="1" dirty="0">
                <a:solidFill>
                  <a:srgbClr val="FFFF99"/>
                </a:solidFill>
              </a:rPr>
              <a:t>p</a:t>
            </a:r>
            <a:r>
              <a:rPr lang="en-GB" dirty="0">
                <a:solidFill>
                  <a:srgbClr val="FFFF99"/>
                </a:solidFill>
              </a:rPr>
              <a:t> orbits!</a:t>
            </a:r>
            <a:endParaRPr lang="it-IT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28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4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Mirror energy differences</a:t>
            </a:r>
          </a:p>
        </p:txBody>
      </p:sp>
      <p:sp>
        <p:nvSpPr>
          <p:cNvPr id="345102" name="Text Box 14"/>
          <p:cNvSpPr txBox="1">
            <a:spLocks noChangeArrowheads="1"/>
          </p:cNvSpPr>
          <p:nvPr/>
        </p:nvSpPr>
        <p:spPr bwMode="auto">
          <a:xfrm>
            <a:off x="6867525" y="1504951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pic>
        <p:nvPicPr>
          <p:cNvPr id="345103" name="Picture 15" descr="specchio"/>
          <p:cNvPicPr>
            <a:picLocks noChangeAspect="1" noChangeArrowheads="1"/>
          </p:cNvPicPr>
          <p:nvPr/>
        </p:nvPicPr>
        <p:blipFill>
          <a:blip r:embed="rId3" cstate="print"/>
          <a:srcRect l="15120" t="10115"/>
          <a:stretch>
            <a:fillRect/>
          </a:stretch>
        </p:blipFill>
        <p:spPr bwMode="auto">
          <a:xfrm>
            <a:off x="10574975" y="95853"/>
            <a:ext cx="1298575" cy="831850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</p:spPr>
      </p:pic>
      <p:graphicFrame>
        <p:nvGraphicFramePr>
          <p:cNvPr id="34510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206849"/>
              </p:ext>
            </p:extLst>
          </p:nvPr>
        </p:nvGraphicFramePr>
        <p:xfrm>
          <a:off x="7901875" y="1441147"/>
          <a:ext cx="3631730" cy="560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74640" imgH="241200" progId="Equation.3">
                  <p:embed/>
                </p:oleObj>
              </mc:Choice>
              <mc:Fallback>
                <p:oleObj name="Equation" r:id="rId4" imgW="1574640" imgH="241200" progId="Equation.3">
                  <p:embed/>
                  <p:pic>
                    <p:nvPicPr>
                      <p:cNvPr id="345105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1875" y="1441147"/>
                        <a:ext cx="3631730" cy="56030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5108" name="Text Box 20"/>
          <p:cNvSpPr txBox="1">
            <a:spLocks noChangeArrowheads="1"/>
          </p:cNvSpPr>
          <p:nvPr/>
        </p:nvSpPr>
        <p:spPr bwMode="auto">
          <a:xfrm>
            <a:off x="2474260" y="1285308"/>
            <a:ext cx="497456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99"/>
                </a:solidFill>
                <a:latin typeface="Tahoma" pitchFamily="34" charset="0"/>
              </a:rPr>
              <a:t>difference in excitation energies</a:t>
            </a:r>
          </a:p>
          <a:p>
            <a:r>
              <a:rPr lang="en-US" sz="2400" dirty="0">
                <a:solidFill>
                  <a:srgbClr val="FFFF99"/>
                </a:solidFill>
                <a:latin typeface="Tahoma" pitchFamily="34" charset="0"/>
              </a:rPr>
              <a:t>between analogue states in mirrors</a:t>
            </a:r>
            <a:endParaRPr lang="en-GB" sz="2400" dirty="0">
              <a:solidFill>
                <a:srgbClr val="FFFF99"/>
              </a:solidFill>
              <a:latin typeface="Tahoma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39D98E-43AF-C2A8-849E-B7C1D72EB4A1}"/>
              </a:ext>
            </a:extLst>
          </p:cNvPr>
          <p:cNvGrpSpPr/>
          <p:nvPr/>
        </p:nvGrpSpPr>
        <p:grpSpPr>
          <a:xfrm>
            <a:off x="440366" y="901546"/>
            <a:ext cx="2230011" cy="1985665"/>
            <a:chOff x="266700" y="1066800"/>
            <a:chExt cx="2230011" cy="1985665"/>
          </a:xfrm>
        </p:grpSpPr>
        <p:sp>
          <p:nvSpPr>
            <p:cNvPr id="345090" name="Line 2"/>
            <p:cNvSpPr>
              <a:spLocks noChangeShapeType="1"/>
            </p:cNvSpPr>
            <p:nvPr/>
          </p:nvSpPr>
          <p:spPr bwMode="auto">
            <a:xfrm rot="18900000" flipV="1">
              <a:off x="473075" y="2111375"/>
              <a:ext cx="1873250" cy="0"/>
            </a:xfrm>
            <a:prstGeom prst="line">
              <a:avLst/>
            </a:prstGeom>
            <a:noFill/>
            <a:ln w="28575">
              <a:solidFill>
                <a:srgbClr val="66FF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5092" name="Text Box 4"/>
            <p:cNvSpPr txBox="1">
              <a:spLocks noChangeArrowheads="1"/>
            </p:cNvSpPr>
            <p:nvPr/>
          </p:nvSpPr>
          <p:spPr bwMode="auto">
            <a:xfrm rot="18900000">
              <a:off x="1299937" y="1470303"/>
              <a:ext cx="67037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66FFFF"/>
                  </a:solidFill>
                </a:rPr>
                <a:t>N</a:t>
              </a:r>
              <a:r>
                <a:rPr lang="en-US" b="1">
                  <a:solidFill>
                    <a:srgbClr val="66FFFF"/>
                  </a:solidFill>
                  <a:cs typeface="Arial" pitchFamily="34" charset="0"/>
                </a:rPr>
                <a:t>=</a:t>
              </a:r>
              <a:r>
                <a:rPr lang="en-US" b="1">
                  <a:solidFill>
                    <a:srgbClr val="66FFFF"/>
                  </a:solidFill>
                </a:rPr>
                <a:t>Z</a:t>
              </a:r>
            </a:p>
          </p:txBody>
        </p:sp>
        <p:sp>
          <p:nvSpPr>
            <p:cNvPr id="345093" name="Line 5"/>
            <p:cNvSpPr>
              <a:spLocks noChangeShapeType="1"/>
            </p:cNvSpPr>
            <p:nvPr/>
          </p:nvSpPr>
          <p:spPr bwMode="auto">
            <a:xfrm flipV="1">
              <a:off x="723900" y="1143000"/>
              <a:ext cx="0" cy="160020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5094" name="Line 6"/>
            <p:cNvSpPr>
              <a:spLocks noChangeShapeType="1"/>
            </p:cNvSpPr>
            <p:nvPr/>
          </p:nvSpPr>
          <p:spPr bwMode="auto">
            <a:xfrm flipV="1">
              <a:off x="723900" y="2743200"/>
              <a:ext cx="137160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5095" name="Text Box 7"/>
            <p:cNvSpPr txBox="1">
              <a:spLocks noChangeArrowheads="1"/>
            </p:cNvSpPr>
            <p:nvPr/>
          </p:nvSpPr>
          <p:spPr bwMode="auto">
            <a:xfrm>
              <a:off x="266700" y="1066800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Z</a:t>
              </a:r>
            </a:p>
          </p:txBody>
        </p:sp>
        <p:sp>
          <p:nvSpPr>
            <p:cNvPr id="345096" name="Text Box 8"/>
            <p:cNvSpPr txBox="1">
              <a:spLocks noChangeArrowheads="1"/>
            </p:cNvSpPr>
            <p:nvPr/>
          </p:nvSpPr>
          <p:spPr bwMode="auto">
            <a:xfrm>
              <a:off x="2081213" y="2590800"/>
              <a:ext cx="41549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bg1"/>
                  </a:solidFill>
                </a:rPr>
                <a:t>N</a:t>
              </a:r>
            </a:p>
          </p:txBody>
        </p:sp>
        <p:sp>
          <p:nvSpPr>
            <p:cNvPr id="345097" name="Rectangle 9"/>
            <p:cNvSpPr>
              <a:spLocks noChangeArrowheads="1"/>
            </p:cNvSpPr>
            <p:nvPr/>
          </p:nvSpPr>
          <p:spPr bwMode="auto">
            <a:xfrm>
              <a:off x="1257300" y="2057400"/>
              <a:ext cx="2286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5098" name="Rectangle 10"/>
            <p:cNvSpPr>
              <a:spLocks noChangeArrowheads="1"/>
            </p:cNvSpPr>
            <p:nvPr/>
          </p:nvSpPr>
          <p:spPr bwMode="auto">
            <a:xfrm>
              <a:off x="1485900" y="2286000"/>
              <a:ext cx="228600" cy="228600"/>
            </a:xfrm>
            <a:prstGeom prst="rect">
              <a:avLst/>
            </a:prstGeom>
            <a:solidFill>
              <a:srgbClr val="75ED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75ED33"/>
                </a:solidFill>
              </a:endParaRPr>
            </a:p>
          </p:txBody>
        </p:sp>
        <p:sp>
          <p:nvSpPr>
            <p:cNvPr id="345099" name="Rectangle 11"/>
            <p:cNvSpPr>
              <a:spLocks noChangeArrowheads="1"/>
            </p:cNvSpPr>
            <p:nvPr/>
          </p:nvSpPr>
          <p:spPr bwMode="auto">
            <a:xfrm>
              <a:off x="1028700" y="1828800"/>
              <a:ext cx="228600" cy="228600"/>
            </a:xfrm>
            <a:prstGeom prst="rect">
              <a:avLst/>
            </a:prstGeom>
            <a:solidFill>
              <a:srgbClr val="75ED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75ED33"/>
                </a:solidFill>
              </a:endParaRPr>
            </a:p>
          </p:txBody>
        </p:sp>
        <p:sp>
          <p:nvSpPr>
            <p:cNvPr id="345100" name="Rectangle 12"/>
            <p:cNvSpPr>
              <a:spLocks noChangeArrowheads="1"/>
            </p:cNvSpPr>
            <p:nvPr/>
          </p:nvSpPr>
          <p:spPr bwMode="auto">
            <a:xfrm>
              <a:off x="1257300" y="2286000"/>
              <a:ext cx="228600" cy="2286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101" name="Rectangle 13"/>
            <p:cNvSpPr>
              <a:spLocks noChangeArrowheads="1"/>
            </p:cNvSpPr>
            <p:nvPr/>
          </p:nvSpPr>
          <p:spPr bwMode="auto">
            <a:xfrm>
              <a:off x="1028700" y="2057400"/>
              <a:ext cx="228600" cy="2286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238" name="Text Box 150"/>
            <p:cNvSpPr txBox="1">
              <a:spLocks noChangeArrowheads="1"/>
            </p:cNvSpPr>
            <p:nvPr/>
          </p:nvSpPr>
          <p:spPr bwMode="auto">
            <a:xfrm>
              <a:off x="942975" y="2476500"/>
              <a:ext cx="66556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</a:rPr>
                <a:t>T=1/2</a:t>
              </a:r>
              <a:endParaRPr lang="en-GB" sz="1400">
                <a:solidFill>
                  <a:schemeClr val="bg1"/>
                </a:solidFill>
              </a:endParaRPr>
            </a:p>
          </p:txBody>
        </p:sp>
        <p:sp>
          <p:nvSpPr>
            <p:cNvPr id="345239" name="Text Box 151"/>
            <p:cNvSpPr txBox="1">
              <a:spLocks noChangeArrowheads="1"/>
            </p:cNvSpPr>
            <p:nvPr/>
          </p:nvSpPr>
          <p:spPr bwMode="auto">
            <a:xfrm>
              <a:off x="1692275" y="2255838"/>
              <a:ext cx="49885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</a:rPr>
                <a:t>T=1</a:t>
              </a:r>
              <a:endParaRPr lang="en-GB" sz="1400">
                <a:solidFill>
                  <a:schemeClr val="bg1"/>
                </a:solidFill>
              </a:endParaRPr>
            </a:p>
          </p:txBody>
        </p:sp>
      </p:grpSp>
      <p:sp>
        <p:nvSpPr>
          <p:cNvPr id="2" name="Right Arrow 1"/>
          <p:cNvSpPr/>
          <p:nvPr/>
        </p:nvSpPr>
        <p:spPr>
          <a:xfrm>
            <a:off x="3146355" y="3898101"/>
            <a:ext cx="611051" cy="795244"/>
          </a:xfrm>
          <a:prstGeom prst="rightArrow">
            <a:avLst/>
          </a:prstGeom>
          <a:solidFill>
            <a:srgbClr val="FFFF99"/>
          </a:solidFill>
          <a:ln>
            <a:solidFill>
              <a:srgbClr val="75ED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650844" y="3458253"/>
            <a:ext cx="3195390" cy="163121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FF99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FF99"/>
                </a:solidFill>
              </a:rPr>
              <a:t>The change in the nuclear radius with increasing angular momentum has a sizable effect on the Coulomb energy</a:t>
            </a:r>
          </a:p>
        </p:txBody>
      </p:sp>
      <p:pic>
        <p:nvPicPr>
          <p:cNvPr id="13" name="Picture 12" descr="A diagram of numbers and arrows&#10;&#10;Description automatically generated with medium confidence">
            <a:extLst>
              <a:ext uri="{FF2B5EF4-FFF2-40B4-BE49-F238E27FC236}">
                <a16:creationId xmlns:a16="http://schemas.microsoft.com/office/drawing/2014/main" id="{38DEE973-621D-0AA6-74B1-7DDA8DF982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70" y="2816097"/>
            <a:ext cx="2352946" cy="34214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1ED6DA-A7ED-657C-98AC-25A04C92167D}"/>
              </a:ext>
            </a:extLst>
          </p:cNvPr>
          <p:cNvSpPr txBox="1"/>
          <p:nvPr/>
        </p:nvSpPr>
        <p:spPr>
          <a:xfrm>
            <a:off x="7796337" y="6051615"/>
            <a:ext cx="2679767" cy="52322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it-IT" sz="1400" i="1" dirty="0">
                <a:solidFill>
                  <a:schemeClr val="bg1"/>
                </a:solidFill>
                <a:latin typeface="Times-Roman"/>
              </a:rPr>
              <a:t>SML, N. Marginean, A.P. Zuker </a:t>
            </a:r>
          </a:p>
          <a:p>
            <a:r>
              <a:rPr lang="it-IT" sz="1400" i="1" dirty="0">
                <a:solidFill>
                  <a:schemeClr val="bg1"/>
                </a:solidFill>
                <a:latin typeface="Times-Roman"/>
              </a:rPr>
              <a:t>et al., PRL 87 (2001)122501</a:t>
            </a:r>
            <a:endParaRPr lang="it-IT" sz="1400" i="1" dirty="0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313B964-7798-BE64-E08C-6B8B8B452A20}"/>
              </a:ext>
            </a:extLst>
          </p:cNvPr>
          <p:cNvGrpSpPr/>
          <p:nvPr/>
        </p:nvGrpSpPr>
        <p:grpSpPr>
          <a:xfrm>
            <a:off x="4011529" y="3092555"/>
            <a:ext cx="4195750" cy="2406336"/>
            <a:chOff x="4434159" y="2815120"/>
            <a:chExt cx="4195750" cy="240633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38E50B-DB6E-5451-DF43-609EA977D3A4}"/>
                </a:ext>
              </a:extLst>
            </p:cNvPr>
            <p:cNvGrpSpPr/>
            <p:nvPr/>
          </p:nvGrpSpPr>
          <p:grpSpPr>
            <a:xfrm>
              <a:off x="4434159" y="2815120"/>
              <a:ext cx="4195750" cy="2406336"/>
              <a:chOff x="4434159" y="2815120"/>
              <a:chExt cx="4195750" cy="240633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56595D04-75FC-0809-F3A6-420100D6CFF8}"/>
                  </a:ext>
                </a:extLst>
              </p:cNvPr>
              <p:cNvGrpSpPr/>
              <p:nvPr/>
            </p:nvGrpSpPr>
            <p:grpSpPr>
              <a:xfrm>
                <a:off x="4434159" y="2815120"/>
                <a:ext cx="4195750" cy="2406336"/>
                <a:chOff x="4434159" y="2770630"/>
                <a:chExt cx="4195750" cy="2406336"/>
              </a:xfrm>
            </p:grpSpPr>
            <p:pic>
              <p:nvPicPr>
                <p:cNvPr id="11" name="Picture 10" descr="A diagram of a graph&#10;&#10;Description automatically generated">
                  <a:extLst>
                    <a:ext uri="{FF2B5EF4-FFF2-40B4-BE49-F238E27FC236}">
                      <a16:creationId xmlns:a16="http://schemas.microsoft.com/office/drawing/2014/main" id="{57FBDEA1-3960-5B88-A456-110A222C2B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34159" y="2770630"/>
                  <a:ext cx="4195750" cy="2406336"/>
                </a:xfrm>
                <a:prstGeom prst="rect">
                  <a:avLst/>
                </a:prstGeom>
                <a:ln w="19050">
                  <a:noFill/>
                  <a:prstDash val="dash"/>
                </a:ln>
              </p:spPr>
            </p:pic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id="{79E1597A-1A6B-4CFF-B264-858AC029BEAB}"/>
                    </a:ext>
                  </a:extLst>
                </p:cNvPr>
                <p:cNvCxnSpPr/>
                <p:nvPr/>
              </p:nvCxnSpPr>
              <p:spPr>
                <a:xfrm>
                  <a:off x="5725633" y="4178601"/>
                  <a:ext cx="547576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84F22973-C6E5-17B8-9B5E-E0FDEFC915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39324" y="3801140"/>
                  <a:ext cx="493477" cy="353974"/>
                </a:xfrm>
                <a:prstGeom prst="line">
                  <a:avLst/>
                </a:prstGeom>
                <a:ln w="28575">
                  <a:prstDash val="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B684E906-4FB0-EE88-49C2-308BC873FC64}"/>
                    </a:ext>
                  </a:extLst>
                </p:cNvPr>
                <p:cNvCxnSpPr/>
                <p:nvPr/>
              </p:nvCxnSpPr>
              <p:spPr>
                <a:xfrm flipV="1">
                  <a:off x="6879265" y="3559196"/>
                  <a:ext cx="531628" cy="236627"/>
                </a:xfrm>
                <a:prstGeom prst="line">
                  <a:avLst/>
                </a:prstGeom>
                <a:ln w="28575">
                  <a:prstDash val="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BCB0C2BE-90B2-491D-844F-007C4A5B5D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65541" y="3205716"/>
                  <a:ext cx="488035" cy="321612"/>
                </a:xfrm>
                <a:prstGeom prst="line">
                  <a:avLst/>
                </a:prstGeom>
                <a:ln w="28575">
                  <a:prstDash val="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259D5747-E200-180D-296F-96BD4349A231}"/>
                    </a:ext>
                  </a:extLst>
                </p:cNvPr>
                <p:cNvCxnSpPr/>
                <p:nvPr/>
              </p:nvCxnSpPr>
              <p:spPr>
                <a:xfrm flipV="1">
                  <a:off x="7953576" y="3156097"/>
                  <a:ext cx="265391" cy="49619"/>
                </a:xfrm>
                <a:prstGeom prst="line">
                  <a:avLst/>
                </a:prstGeom>
                <a:ln w="28575">
                  <a:prstDash val="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DF025899-C2FA-D8F7-9248-A21EBA3642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6791" y="3907465"/>
                  <a:ext cx="522378" cy="260498"/>
                </a:xfrm>
                <a:prstGeom prst="line">
                  <a:avLst/>
                </a:prstGeom>
                <a:ln w="19050">
                  <a:prstDash val="dash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D76CEC4E-25D2-6D14-6549-850B8EAD58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156791" y="3928729"/>
                  <a:ext cx="1116418" cy="0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7F37D38C-FD03-EF54-56EA-D8813831B3B5}"/>
                    </a:ext>
                  </a:extLst>
                </p:cNvPr>
                <p:cNvCxnSpPr/>
                <p:nvPr/>
              </p:nvCxnSpPr>
              <p:spPr>
                <a:xfrm flipV="1">
                  <a:off x="6273209" y="3806455"/>
                  <a:ext cx="559592" cy="111642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45DD98D3-FC2E-343C-B991-AE712B67E3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32801" y="3527328"/>
                  <a:ext cx="562144" cy="257864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A00F5FC8-7419-2A9E-EBCA-3C48CCC783A7}"/>
                    </a:ext>
                  </a:extLst>
                </p:cNvPr>
                <p:cNvCxnSpPr/>
                <p:nvPr/>
              </p:nvCxnSpPr>
              <p:spPr>
                <a:xfrm>
                  <a:off x="7394945" y="3540636"/>
                  <a:ext cx="542683" cy="707478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FB262D6F-EEC5-CA5C-2A96-32C4811E1F29}"/>
                    </a:ext>
                  </a:extLst>
                </p:cNvPr>
                <p:cNvCxnSpPr/>
                <p:nvPr/>
              </p:nvCxnSpPr>
              <p:spPr>
                <a:xfrm flipV="1">
                  <a:off x="7937628" y="4034718"/>
                  <a:ext cx="281339" cy="21339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7F3B2B52-A864-8148-B6D5-E887BA7785E4}"/>
                    </a:ext>
                  </a:extLst>
                </p:cNvPr>
                <p:cNvSpPr txBox="1"/>
                <p:nvPr/>
              </p:nvSpPr>
              <p:spPr>
                <a:xfrm>
                  <a:off x="7762718" y="2803242"/>
                  <a:ext cx="662874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600" dirty="0">
                      <a:solidFill>
                        <a:srgbClr val="FF0000"/>
                      </a:solidFill>
                    </a:rPr>
                    <a:t>V</a:t>
                  </a:r>
                  <a:r>
                    <a:rPr lang="it-IT" sz="1600" baseline="-25000" dirty="0">
                      <a:solidFill>
                        <a:srgbClr val="FF0000"/>
                      </a:solidFill>
                    </a:rPr>
                    <a:t>Cr</a:t>
                  </a:r>
                  <a:r>
                    <a:rPr lang="it-IT" sz="1600" baseline="-25000" dirty="0"/>
                    <a:t>      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1F35846-52C2-35E3-42FC-7EA942CF02AA}"/>
                    </a:ext>
                  </a:extLst>
                </p:cNvPr>
                <p:cNvSpPr txBox="1"/>
                <p:nvPr/>
              </p:nvSpPr>
              <p:spPr>
                <a:xfrm>
                  <a:off x="7709558" y="4272738"/>
                  <a:ext cx="726994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600" dirty="0">
                      <a:solidFill>
                        <a:srgbClr val="0070C0"/>
                      </a:solidFill>
                    </a:rPr>
                    <a:t>V</a:t>
                  </a:r>
                  <a:r>
                    <a:rPr lang="it-IT" sz="1600" baseline="-25000" dirty="0">
                      <a:solidFill>
                        <a:srgbClr val="0070C0"/>
                      </a:solidFill>
                    </a:rPr>
                    <a:t>CM</a:t>
                  </a:r>
                  <a:r>
                    <a:rPr lang="it-IT" sz="1600" baseline="-25000" dirty="0"/>
                    <a:t>      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3817BEC-9FFC-5CCC-C364-11D30CD4771C}"/>
                    </a:ext>
                  </a:extLst>
                </p:cNvPr>
                <p:cNvSpPr txBox="1"/>
                <p:nvPr/>
              </p:nvSpPr>
              <p:spPr>
                <a:xfrm>
                  <a:off x="5977274" y="3063130"/>
                  <a:ext cx="1137562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600" dirty="0"/>
                    <a:t>(</a:t>
                  </a:r>
                  <a:r>
                    <a:rPr lang="it-IT" sz="1600" dirty="0">
                      <a:solidFill>
                        <a:srgbClr val="0070C0"/>
                      </a:solidFill>
                    </a:rPr>
                    <a:t>V</a:t>
                  </a:r>
                  <a:r>
                    <a:rPr lang="it-IT" sz="1600" baseline="-25000" dirty="0">
                      <a:solidFill>
                        <a:srgbClr val="0070C0"/>
                      </a:solidFill>
                    </a:rPr>
                    <a:t>CM</a:t>
                  </a:r>
                  <a:r>
                    <a:rPr lang="it-IT" sz="1600" dirty="0">
                      <a:solidFill>
                        <a:srgbClr val="0070C0"/>
                      </a:solidFill>
                    </a:rPr>
                    <a:t> +</a:t>
                  </a:r>
                  <a:r>
                    <a:rPr lang="it-IT" sz="1600" dirty="0">
                      <a:solidFill>
                        <a:srgbClr val="FF0000"/>
                      </a:solidFill>
                    </a:rPr>
                    <a:t> V</a:t>
                  </a:r>
                  <a:r>
                    <a:rPr lang="it-IT" sz="1600" baseline="-25000" dirty="0">
                      <a:solidFill>
                        <a:srgbClr val="FF0000"/>
                      </a:solidFill>
                    </a:rPr>
                    <a:t>Cr</a:t>
                  </a:r>
                  <a:r>
                    <a:rPr lang="it-IT" sz="1600" dirty="0"/>
                    <a:t>)</a:t>
                  </a:r>
                  <a:r>
                    <a:rPr lang="it-IT" sz="1600" baseline="-25000" dirty="0"/>
                    <a:t>    </a:t>
                  </a:r>
                </a:p>
              </p:txBody>
            </p:sp>
          </p:grp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4D35605-39BC-3713-D415-FE71DA5ED344}"/>
                  </a:ext>
                </a:extLst>
              </p:cNvPr>
              <p:cNvSpPr txBox="1"/>
              <p:nvPr/>
            </p:nvSpPr>
            <p:spPr>
              <a:xfrm rot="16200000">
                <a:off x="3929223" y="3826366"/>
                <a:ext cx="1383712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MED (MeV)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34C4D6-D631-18B9-CFCE-C159C600DF4A}"/>
                </a:ext>
              </a:extLst>
            </p:cNvPr>
            <p:cNvSpPr txBox="1"/>
            <p:nvPr/>
          </p:nvSpPr>
          <p:spPr>
            <a:xfrm>
              <a:off x="6220058" y="4313667"/>
              <a:ext cx="1645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pure Coulomb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DF80E0-55CC-BECB-0BA6-4E73D18C0225}"/>
                </a:ext>
              </a:extLst>
            </p:cNvPr>
            <p:cNvSpPr txBox="1"/>
            <p:nvPr/>
          </p:nvSpPr>
          <p:spPr>
            <a:xfrm>
              <a:off x="6618104" y="2845877"/>
              <a:ext cx="1288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radial term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FB05AC5-B065-497D-FA6D-D6B2C685F856}"/>
              </a:ext>
            </a:extLst>
          </p:cNvPr>
          <p:cNvGrpSpPr/>
          <p:nvPr/>
        </p:nvGrpSpPr>
        <p:grpSpPr>
          <a:xfrm>
            <a:off x="4999715" y="4991059"/>
            <a:ext cx="2796622" cy="1015663"/>
            <a:chOff x="6337899" y="3262606"/>
            <a:chExt cx="2796622" cy="1015663"/>
          </a:xfrm>
        </p:grpSpPr>
        <p:sp>
          <p:nvSpPr>
            <p:cNvPr id="15" name="Oval 13">
              <a:extLst>
                <a:ext uri="{FF2B5EF4-FFF2-40B4-BE49-F238E27FC236}">
                  <a16:creationId xmlns:a16="http://schemas.microsoft.com/office/drawing/2014/main" id="{79670DFE-CC5D-137F-ACED-ECA77B18B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7899" y="3284538"/>
              <a:ext cx="1097164" cy="9144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t-IT" dirty="0"/>
            </a:p>
          </p:txBody>
        </p:sp>
        <p:sp>
          <p:nvSpPr>
            <p:cNvPr id="16" name="Oval 14">
              <a:extLst>
                <a:ext uri="{FF2B5EF4-FFF2-40B4-BE49-F238E27FC236}">
                  <a16:creationId xmlns:a16="http://schemas.microsoft.com/office/drawing/2014/main" id="{A32526B1-1E9A-166D-3580-441FD0089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4768" y="3262606"/>
              <a:ext cx="949609" cy="1015663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it-IT"/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9B5BCE38-8178-53BC-3148-8F093BD3A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7019" y="3306763"/>
              <a:ext cx="1267502" cy="91440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" name="Line 16">
              <a:extLst>
                <a:ext uri="{FF2B5EF4-FFF2-40B4-BE49-F238E27FC236}">
                  <a16:creationId xmlns:a16="http://schemas.microsoft.com/office/drawing/2014/main" id="{610D8513-2580-A8AD-5CB0-BE277EFB88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8313" y="3704563"/>
              <a:ext cx="396875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Text Box 20">
              <a:extLst>
                <a:ext uri="{FF2B5EF4-FFF2-40B4-BE49-F238E27FC236}">
                  <a16:creationId xmlns:a16="http://schemas.microsoft.com/office/drawing/2014/main" id="{7957BF52-E8A2-1895-0294-715ABC23C3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9761" y="3301645"/>
              <a:ext cx="2872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 dirty="0"/>
                <a:t>J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75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7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0" y="1"/>
            <a:ext cx="9144000" cy="836613"/>
          </a:xfrm>
        </p:spPr>
        <p:txBody>
          <a:bodyPr/>
          <a:lstStyle/>
          <a:p>
            <a:r>
              <a:rPr lang="it-IT" sz="4000" dirty="0" err="1">
                <a:solidFill>
                  <a:srgbClr val="FFFFCC"/>
                </a:solidFill>
              </a:rPr>
              <a:t>Evidence</a:t>
            </a:r>
            <a:r>
              <a:rPr lang="it-IT" sz="4000" dirty="0">
                <a:solidFill>
                  <a:srgbClr val="FFFFCC"/>
                </a:solidFill>
              </a:rPr>
              <a:t> of the Coulomb </a:t>
            </a:r>
            <a:r>
              <a:rPr lang="it-IT" sz="4000" dirty="0" err="1">
                <a:solidFill>
                  <a:srgbClr val="FFFFCC"/>
                </a:solidFill>
              </a:rPr>
              <a:t>radial</a:t>
            </a:r>
            <a:r>
              <a:rPr lang="it-IT" sz="4000" dirty="0">
                <a:solidFill>
                  <a:srgbClr val="FFFFCC"/>
                </a:solidFill>
              </a:rPr>
              <a:t> </a:t>
            </a:r>
            <a:r>
              <a:rPr lang="it-IT" sz="4000" dirty="0" err="1">
                <a:solidFill>
                  <a:srgbClr val="FFFFCC"/>
                </a:solidFill>
              </a:rPr>
              <a:t>effect</a:t>
            </a:r>
            <a:r>
              <a:rPr lang="it-IT" sz="4000" dirty="0">
                <a:solidFill>
                  <a:srgbClr val="FFFFCC"/>
                </a:solidFill>
              </a:rPr>
              <a:t> </a:t>
            </a:r>
          </a:p>
        </p:txBody>
      </p:sp>
      <p:pic>
        <p:nvPicPr>
          <p:cNvPr id="397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567" y="981076"/>
            <a:ext cx="5410200" cy="48164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graphicFrame>
        <p:nvGraphicFramePr>
          <p:cNvPr id="3973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036254"/>
              </p:ext>
            </p:extLst>
          </p:nvPr>
        </p:nvGraphicFramePr>
        <p:xfrm>
          <a:off x="5038059" y="1795463"/>
          <a:ext cx="990600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42720" imgH="241200" progId="Equation.3">
                  <p:embed/>
                </p:oleObj>
              </mc:Choice>
              <mc:Fallback>
                <p:oleObj name="Equation" r:id="rId4" imgW="342720" imgH="241200" progId="Equation.3">
                  <p:embed/>
                  <p:pic>
                    <p:nvPicPr>
                      <p:cNvPr id="3973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8059" y="1795463"/>
                        <a:ext cx="990600" cy="6969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73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165526"/>
              </p:ext>
            </p:extLst>
          </p:nvPr>
        </p:nvGraphicFramePr>
        <p:xfrm>
          <a:off x="938091" y="1822669"/>
          <a:ext cx="129222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69800" imgH="241200" progId="Equation.3">
                  <p:embed/>
                </p:oleObj>
              </mc:Choice>
              <mc:Fallback>
                <p:oleObj name="Equation" r:id="rId6" imgW="469800" imgH="241200" progId="Equation.3">
                  <p:embed/>
                  <p:pic>
                    <p:nvPicPr>
                      <p:cNvPr id="3973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091" y="1822669"/>
                        <a:ext cx="1292225" cy="6635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7318" name="Picture 6" descr="a48_ME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33785" y="1600200"/>
            <a:ext cx="2878138" cy="426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97319" name="Text Box 7"/>
          <p:cNvSpPr txBox="1">
            <a:spLocks noChangeArrowheads="1"/>
          </p:cNvSpPr>
          <p:nvPr/>
        </p:nvSpPr>
        <p:spPr bwMode="auto">
          <a:xfrm>
            <a:off x="838167" y="971551"/>
            <a:ext cx="2005678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/>
              <a:t>Multipole effects </a:t>
            </a:r>
          </a:p>
          <a:p>
            <a:pPr algn="ctr"/>
            <a:r>
              <a:rPr lang="en-GB" dirty="0"/>
              <a:t>are cancelled out </a:t>
            </a:r>
          </a:p>
        </p:txBody>
      </p:sp>
      <p:sp>
        <p:nvSpPr>
          <p:cNvPr id="397320" name="Oval 8"/>
          <p:cNvSpPr>
            <a:spLocks noChangeArrowheads="1"/>
          </p:cNvSpPr>
          <p:nvPr/>
        </p:nvSpPr>
        <p:spPr bwMode="auto">
          <a:xfrm>
            <a:off x="9672085" y="3962400"/>
            <a:ext cx="457200" cy="38100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7321" name="Text Box 9"/>
          <p:cNvSpPr txBox="1">
            <a:spLocks noChangeArrowheads="1"/>
          </p:cNvSpPr>
          <p:nvPr/>
        </p:nvSpPr>
        <p:spPr bwMode="auto">
          <a:xfrm>
            <a:off x="8492519" y="4060825"/>
            <a:ext cx="11669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1600">
                <a:solidFill>
                  <a:srgbClr val="FF3300"/>
                </a:solidFill>
              </a:rPr>
              <a:t>radial term</a:t>
            </a:r>
          </a:p>
        </p:txBody>
      </p:sp>
      <p:sp>
        <p:nvSpPr>
          <p:cNvPr id="397322" name="Text Box 10"/>
          <p:cNvSpPr txBox="1">
            <a:spLocks noChangeArrowheads="1"/>
          </p:cNvSpPr>
          <p:nvPr/>
        </p:nvSpPr>
        <p:spPr bwMode="auto">
          <a:xfrm>
            <a:off x="6270081" y="5561013"/>
            <a:ext cx="2758576" cy="338554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1600">
                <a:solidFill>
                  <a:schemeClr val="bg1"/>
                </a:solidFill>
              </a:rPr>
              <a:t>Most important contribution</a:t>
            </a:r>
          </a:p>
        </p:txBody>
      </p:sp>
      <p:sp>
        <p:nvSpPr>
          <p:cNvPr id="397323" name="Line 11"/>
          <p:cNvSpPr>
            <a:spLocks noChangeShapeType="1"/>
          </p:cNvSpPr>
          <p:nvPr/>
        </p:nvSpPr>
        <p:spPr bwMode="auto">
          <a:xfrm flipV="1">
            <a:off x="8300485" y="4343400"/>
            <a:ext cx="1447800" cy="1219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7324" name="Text Box 12"/>
          <p:cNvSpPr txBox="1">
            <a:spLocks noChangeArrowheads="1"/>
          </p:cNvSpPr>
          <p:nvPr/>
        </p:nvSpPr>
        <p:spPr bwMode="auto">
          <a:xfrm>
            <a:off x="6789738" y="5986464"/>
            <a:ext cx="27797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1600" dirty="0">
                <a:solidFill>
                  <a:schemeClr val="bg1"/>
                </a:solidFill>
              </a:rPr>
              <a:t>The </a:t>
            </a:r>
            <a:r>
              <a:rPr lang="it-IT" sz="1600" dirty="0" err="1">
                <a:solidFill>
                  <a:schemeClr val="bg1"/>
                </a:solidFill>
              </a:rPr>
              <a:t>nucleus</a:t>
            </a:r>
            <a:r>
              <a:rPr lang="it-IT" sz="1600" dirty="0">
                <a:solidFill>
                  <a:schemeClr val="bg1"/>
                </a:solidFill>
              </a:rPr>
              <a:t> </a:t>
            </a:r>
            <a:r>
              <a:rPr lang="it-IT" sz="1600" dirty="0" err="1">
                <a:solidFill>
                  <a:schemeClr val="bg1"/>
                </a:solidFill>
              </a:rPr>
              <a:t>changes</a:t>
            </a:r>
            <a:r>
              <a:rPr lang="it-IT" sz="1600" dirty="0">
                <a:solidFill>
                  <a:schemeClr val="bg1"/>
                </a:solidFill>
              </a:rPr>
              <a:t> </a:t>
            </a:r>
            <a:r>
              <a:rPr lang="it-IT" sz="1600" dirty="0" err="1">
                <a:solidFill>
                  <a:schemeClr val="bg1"/>
                </a:solidFill>
              </a:rPr>
              <a:t>shape</a:t>
            </a:r>
            <a:r>
              <a:rPr lang="it-IT" sz="16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t-IT" sz="1600" dirty="0" err="1">
                <a:solidFill>
                  <a:schemeClr val="bg1"/>
                </a:solidFill>
              </a:rPr>
              <a:t>towards</a:t>
            </a:r>
            <a:r>
              <a:rPr lang="it-IT" sz="1600" dirty="0">
                <a:solidFill>
                  <a:schemeClr val="bg1"/>
                </a:solidFill>
              </a:rPr>
              <a:t> band </a:t>
            </a:r>
            <a:r>
              <a:rPr lang="it-IT" sz="1600" dirty="0" err="1">
                <a:solidFill>
                  <a:schemeClr val="bg1"/>
                </a:solidFill>
              </a:rPr>
              <a:t>termination</a:t>
            </a:r>
            <a:endParaRPr lang="it-IT" sz="1600" dirty="0">
              <a:solidFill>
                <a:schemeClr val="bg1"/>
              </a:solidFill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C108FF25-11A2-F0A7-79FF-A4433DE4F267}"/>
              </a:ext>
            </a:extLst>
          </p:cNvPr>
          <p:cNvGrpSpPr/>
          <p:nvPr/>
        </p:nvGrpSpPr>
        <p:grpSpPr>
          <a:xfrm>
            <a:off x="8492519" y="871536"/>
            <a:ext cx="2133600" cy="609600"/>
            <a:chOff x="8452885" y="914400"/>
            <a:chExt cx="2133600" cy="609600"/>
          </a:xfrm>
        </p:grpSpPr>
        <p:sp>
          <p:nvSpPr>
            <p:cNvPr id="397325" name="Oval 13"/>
            <p:cNvSpPr>
              <a:spLocks noChangeArrowheads="1"/>
            </p:cNvSpPr>
            <p:nvPr/>
          </p:nvSpPr>
          <p:spPr bwMode="auto">
            <a:xfrm>
              <a:off x="8452885" y="990600"/>
              <a:ext cx="914400" cy="4572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326" name="Oval 14"/>
            <p:cNvSpPr>
              <a:spLocks noChangeArrowheads="1"/>
            </p:cNvSpPr>
            <p:nvPr/>
          </p:nvSpPr>
          <p:spPr bwMode="auto">
            <a:xfrm>
              <a:off x="9976885" y="914400"/>
              <a:ext cx="609600" cy="60960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327" name="AutoShape 15"/>
            <p:cNvSpPr>
              <a:spLocks noChangeArrowheads="1"/>
            </p:cNvSpPr>
            <p:nvPr/>
          </p:nvSpPr>
          <p:spPr bwMode="auto">
            <a:xfrm>
              <a:off x="9519685" y="1143000"/>
              <a:ext cx="304800" cy="1524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7328" name="Oval 16"/>
          <p:cNvSpPr>
            <a:spLocks noChangeArrowheads="1"/>
          </p:cNvSpPr>
          <p:nvPr/>
        </p:nvSpPr>
        <p:spPr bwMode="auto">
          <a:xfrm>
            <a:off x="2026572" y="1219200"/>
            <a:ext cx="2971800" cy="46482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7329" name="Text Box 17"/>
          <p:cNvSpPr txBox="1">
            <a:spLocks noChangeArrowheads="1"/>
          </p:cNvSpPr>
          <p:nvPr/>
        </p:nvSpPr>
        <p:spPr bwMode="auto">
          <a:xfrm>
            <a:off x="3904011" y="5930394"/>
            <a:ext cx="19268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M.A. Bentley et al., </a:t>
            </a:r>
          </a:p>
          <a:p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PRL  97, 132501 (2006)</a:t>
            </a:r>
            <a:endParaRPr lang="en-GB" sz="1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9733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872553"/>
              </p:ext>
            </p:extLst>
          </p:nvPr>
        </p:nvGraphicFramePr>
        <p:xfrm>
          <a:off x="1126459" y="2997200"/>
          <a:ext cx="12192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49160" imgH="241200" progId="Equation.3">
                  <p:embed/>
                </p:oleObj>
              </mc:Choice>
              <mc:Fallback>
                <p:oleObj name="Equation" r:id="rId9" imgW="749160" imgH="241200" progId="Equation.3">
                  <p:embed/>
                  <p:pic>
                    <p:nvPicPr>
                      <p:cNvPr id="39733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6459" y="2997200"/>
                        <a:ext cx="1219200" cy="3937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9999"/>
                          </a:gs>
                          <a:gs pos="50000">
                            <a:schemeClr val="bg1"/>
                          </a:gs>
                          <a:gs pos="100000">
                            <a:srgbClr val="FF9999"/>
                          </a:gs>
                        </a:gsLst>
                        <a:lin ang="5400000" scaled="1"/>
                      </a:gradFill>
                      <a:ln w="952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733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8086948"/>
              </p:ext>
            </p:extLst>
          </p:nvPr>
        </p:nvGraphicFramePr>
        <p:xfrm>
          <a:off x="4761834" y="3033713"/>
          <a:ext cx="12192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749160" imgH="241200" progId="Equation.3">
                  <p:embed/>
                </p:oleObj>
              </mc:Choice>
              <mc:Fallback>
                <p:oleObj name="Equation" r:id="rId11" imgW="749160" imgH="241200" progId="Equation.3">
                  <p:embed/>
                  <p:pic>
                    <p:nvPicPr>
                      <p:cNvPr id="397331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1834" y="3033713"/>
                        <a:ext cx="1219200" cy="3937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9999"/>
                          </a:gs>
                          <a:gs pos="50000">
                            <a:schemeClr val="bg1"/>
                          </a:gs>
                          <a:gs pos="100000">
                            <a:srgbClr val="FF9999"/>
                          </a:gs>
                        </a:gsLst>
                        <a:lin ang="5400000" scaled="1"/>
                      </a:gradFill>
                      <a:ln w="952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>
          <a:xfrm>
            <a:off x="9116745" y="4702176"/>
            <a:ext cx="1692188" cy="74304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1810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7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7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9" grpId="0" animBg="1"/>
      <p:bldP spid="397320" grpId="0" animBg="1"/>
      <p:bldP spid="397321" grpId="0"/>
      <p:bldP spid="397322" grpId="0" animBg="1"/>
      <p:bldP spid="397323" grpId="0" animBg="1"/>
      <p:bldP spid="397324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radial effect with the shell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7572" name="Object 4"/>
              <p:cNvSpPr txBox="1"/>
              <p:nvPr/>
            </p:nvSpPr>
            <p:spPr bwMode="auto">
              <a:xfrm>
                <a:off x="969116" y="2861635"/>
                <a:ext cx="4152108" cy="73077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𝐶𝑟</m:t>
                          </m:r>
                        </m:sub>
                      </m:sSub>
                      <m:r>
                        <a:rPr lang="it-IT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it-IT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it-IT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|"/>
                          <m:ctrlPr>
                            <a:rPr lang="it-IT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it-IT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t-IT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it-IT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it-IT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it-IT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it-IT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237572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69116" y="2861635"/>
                <a:ext cx="4152108" cy="7307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9525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7573" name="Text Box 5"/>
          <p:cNvSpPr txBox="1">
            <a:spLocks noChangeArrowheads="1"/>
          </p:cNvSpPr>
          <p:nvPr/>
        </p:nvSpPr>
        <p:spPr bwMode="auto">
          <a:xfrm>
            <a:off x="5413737" y="2765360"/>
            <a:ext cx="4440693" cy="923330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b="1" i="1" dirty="0" err="1">
                <a:latin typeface="Arial" charset="0"/>
              </a:rPr>
              <a:t>z</a:t>
            </a:r>
            <a:r>
              <a:rPr lang="en-GB" b="1" baseline="-25000" dirty="0" err="1">
                <a:latin typeface="Arial" charset="0"/>
              </a:rPr>
              <a:t>p</a:t>
            </a:r>
            <a:r>
              <a:rPr lang="en-GB" i="1" dirty="0">
                <a:latin typeface="Arial" charset="0"/>
              </a:rPr>
              <a:t> and </a:t>
            </a:r>
            <a:r>
              <a:rPr lang="en-GB" b="1" i="1" dirty="0">
                <a:latin typeface="Arial" charset="0"/>
              </a:rPr>
              <a:t>n</a:t>
            </a:r>
            <a:r>
              <a:rPr lang="en-GB" b="1" baseline="-25000" dirty="0">
                <a:latin typeface="Arial" charset="0"/>
              </a:rPr>
              <a:t>p</a:t>
            </a:r>
            <a:r>
              <a:rPr lang="en-GB" i="1" dirty="0">
                <a:latin typeface="Arial" charset="0"/>
              </a:rPr>
              <a:t> are the </a:t>
            </a:r>
            <a:r>
              <a:rPr lang="en-GB" b="1" i="1" dirty="0">
                <a:latin typeface="Arial" charset="0"/>
              </a:rPr>
              <a:t>occupation numbers </a:t>
            </a:r>
            <a:r>
              <a:rPr lang="en-GB" i="1" dirty="0">
                <a:latin typeface="Arial" charset="0"/>
              </a:rPr>
              <a:t>of protons and neutrons in the </a:t>
            </a:r>
            <a:r>
              <a:rPr lang="en-GB" b="1" i="1" dirty="0">
                <a:latin typeface="Arial" charset="0"/>
              </a:rPr>
              <a:t>p orbits</a:t>
            </a:r>
            <a:r>
              <a:rPr lang="en-GB" i="1" dirty="0">
                <a:latin typeface="Arial" charset="0"/>
              </a:rPr>
              <a:t>, relative to the </a:t>
            </a:r>
            <a:r>
              <a:rPr lang="en-GB" i="1" dirty="0" err="1">
                <a:latin typeface="Arial" charset="0"/>
              </a:rPr>
              <a:t>g.s.</a:t>
            </a:r>
            <a:endParaRPr lang="en-GB" i="1" dirty="0">
              <a:latin typeface="Arial" charset="0"/>
            </a:endParaRPr>
          </a:p>
        </p:txBody>
      </p:sp>
      <p:sp>
        <p:nvSpPr>
          <p:cNvPr id="237574" name="Text Box 6"/>
          <p:cNvSpPr txBox="1">
            <a:spLocks noChangeArrowheads="1"/>
          </p:cNvSpPr>
          <p:nvPr/>
        </p:nvSpPr>
        <p:spPr bwMode="auto">
          <a:xfrm>
            <a:off x="372320" y="996242"/>
            <a:ext cx="8676651" cy="1631216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GB" sz="2000" dirty="0">
                <a:solidFill>
                  <a:schemeClr val="bg1"/>
                </a:solidFill>
              </a:rPr>
              <a:t>The radius of a nucleus depends on the occupation of the different orbits.</a:t>
            </a:r>
          </a:p>
          <a:p>
            <a:pPr algn="l"/>
            <a:endParaRPr lang="en-GB" sz="2000" dirty="0">
              <a:solidFill>
                <a:schemeClr val="bg1"/>
              </a:solidFill>
            </a:endParaRPr>
          </a:p>
          <a:p>
            <a:pPr algn="l"/>
            <a:r>
              <a:rPr lang="en-GB" sz="2000" dirty="0">
                <a:solidFill>
                  <a:schemeClr val="bg1"/>
                </a:solidFill>
              </a:rPr>
              <a:t>In the </a:t>
            </a:r>
            <a:r>
              <a:rPr lang="en-GB" sz="2000" i="1" dirty="0" err="1">
                <a:solidFill>
                  <a:schemeClr val="bg1"/>
                </a:solidFill>
              </a:rPr>
              <a:t>fp</a:t>
            </a:r>
            <a:r>
              <a:rPr lang="en-GB" sz="2000" dirty="0">
                <a:solidFill>
                  <a:schemeClr val="bg1"/>
                </a:solidFill>
              </a:rPr>
              <a:t> shell </a:t>
            </a:r>
            <a:r>
              <a:rPr lang="en-GB" sz="2000" i="1" dirty="0">
                <a:solidFill>
                  <a:srgbClr val="66FFFF"/>
                </a:solidFill>
              </a:rPr>
              <a:t>p</a:t>
            </a:r>
            <a:r>
              <a:rPr lang="en-GB" sz="2000" dirty="0">
                <a:solidFill>
                  <a:srgbClr val="66FFFF"/>
                </a:solidFill>
              </a:rPr>
              <a:t> orbits have larger radius than the </a:t>
            </a:r>
            <a:r>
              <a:rPr lang="en-GB" sz="2000" i="1" dirty="0">
                <a:solidFill>
                  <a:srgbClr val="66FFFF"/>
                </a:solidFill>
              </a:rPr>
              <a:t>f  </a:t>
            </a:r>
            <a:r>
              <a:rPr lang="en-GB" sz="2000" dirty="0">
                <a:solidFill>
                  <a:srgbClr val="66FFFF"/>
                </a:solidFill>
              </a:rPr>
              <a:t>ones.</a:t>
            </a:r>
          </a:p>
          <a:p>
            <a:pPr algn="l"/>
            <a:r>
              <a:rPr lang="en-GB" sz="2000" dirty="0">
                <a:solidFill>
                  <a:schemeClr val="bg1"/>
                </a:solidFill>
              </a:rPr>
              <a:t>The radial term can be expressed in terms </a:t>
            </a:r>
            <a:r>
              <a:rPr lang="en-GB" sz="2000" dirty="0">
                <a:solidFill>
                  <a:srgbClr val="00FFFF"/>
                </a:solidFill>
              </a:rPr>
              <a:t>of the occupation of the </a:t>
            </a:r>
            <a:r>
              <a:rPr lang="en-GB" sz="2000" i="1" dirty="0">
                <a:solidFill>
                  <a:srgbClr val="00FFFF"/>
                </a:solidFill>
              </a:rPr>
              <a:t>p</a:t>
            </a:r>
            <a:r>
              <a:rPr lang="en-GB" sz="2000" dirty="0">
                <a:solidFill>
                  <a:srgbClr val="00FFFF"/>
                </a:solidFill>
              </a:rPr>
              <a:t> orbits</a:t>
            </a:r>
            <a:r>
              <a:rPr lang="en-GB" sz="2000" dirty="0">
                <a:solidFill>
                  <a:schemeClr val="bg1"/>
                </a:solidFill>
              </a:rPr>
              <a:t> as a function of </a:t>
            </a:r>
            <a:r>
              <a:rPr lang="en-GB" sz="2000" i="1" dirty="0">
                <a:solidFill>
                  <a:schemeClr val="bg1"/>
                </a:solidFill>
              </a:rPr>
              <a:t>J</a:t>
            </a:r>
          </a:p>
        </p:txBody>
      </p:sp>
      <p:sp>
        <p:nvSpPr>
          <p:cNvPr id="237585" name="Text Box 17"/>
          <p:cNvSpPr txBox="1">
            <a:spLocks noChangeArrowheads="1"/>
          </p:cNvSpPr>
          <p:nvPr/>
        </p:nvSpPr>
        <p:spPr bwMode="auto">
          <a:xfrm>
            <a:off x="854776" y="3826592"/>
            <a:ext cx="1030940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l-GR" sz="2400" i="1" dirty="0">
                <a:solidFill>
                  <a:schemeClr val="bg1"/>
                </a:solidFill>
              </a:rPr>
              <a:t>α</a:t>
            </a:r>
            <a:r>
              <a:rPr lang="en-GB" sz="2400" dirty="0">
                <a:solidFill>
                  <a:schemeClr val="bg1"/>
                </a:solidFill>
              </a:rPr>
              <a:t> is not a free parameter, it is estimated from experimental data of nuclei in the f</a:t>
            </a:r>
            <a:r>
              <a:rPr lang="en-GB" sz="2400" baseline="-25000" dirty="0">
                <a:solidFill>
                  <a:schemeClr val="bg1"/>
                </a:solidFill>
              </a:rPr>
              <a:t>7/2</a:t>
            </a:r>
            <a:r>
              <a:rPr lang="en-GB" sz="2400" dirty="0">
                <a:solidFill>
                  <a:schemeClr val="bg1"/>
                </a:solidFill>
              </a:rPr>
              <a:t> shell where the </a:t>
            </a:r>
            <a:r>
              <a:rPr lang="en-GB" sz="2400" dirty="0">
                <a:solidFill>
                  <a:srgbClr val="66FFFF"/>
                </a:solidFill>
              </a:rPr>
              <a:t>p orbits are fractionally occupied (</a:t>
            </a:r>
            <a:r>
              <a:rPr lang="en-GB" sz="2400" dirty="0" err="1">
                <a:solidFill>
                  <a:srgbClr val="66FFFF"/>
                </a:solidFill>
              </a:rPr>
              <a:t>z</a:t>
            </a:r>
            <a:r>
              <a:rPr lang="en-GB" sz="2400" baseline="-25000" dirty="0" err="1">
                <a:solidFill>
                  <a:srgbClr val="66FFFF"/>
                </a:solidFill>
              </a:rPr>
              <a:t>p</a:t>
            </a:r>
            <a:r>
              <a:rPr lang="en-GB" sz="2400" dirty="0" err="1">
                <a:solidFill>
                  <a:srgbClr val="66FFFF"/>
                </a:solidFill>
              </a:rPr>
              <a:t>+n</a:t>
            </a:r>
            <a:r>
              <a:rPr lang="en-GB" sz="2400" baseline="-25000" dirty="0" err="1">
                <a:solidFill>
                  <a:srgbClr val="66FFFF"/>
                </a:solidFill>
              </a:rPr>
              <a:t>p</a:t>
            </a:r>
            <a:r>
              <a:rPr lang="en-GB" sz="2400" dirty="0">
                <a:solidFill>
                  <a:srgbClr val="66FFFF"/>
                </a:solidFill>
              </a:rPr>
              <a:t>)&lt;&lt;1</a:t>
            </a:r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CB108FB-BA6A-28F2-9A77-EFC093C8DE25}"/>
              </a:ext>
            </a:extLst>
          </p:cNvPr>
          <p:cNvGrpSpPr/>
          <p:nvPr/>
        </p:nvGrpSpPr>
        <p:grpSpPr>
          <a:xfrm>
            <a:off x="10146943" y="1085633"/>
            <a:ext cx="2015606" cy="2141392"/>
            <a:chOff x="3275856" y="3743744"/>
            <a:chExt cx="1847273" cy="1868016"/>
          </a:xfrm>
        </p:grpSpPr>
        <p:sp>
          <p:nvSpPr>
            <p:cNvPr id="17" name="Ovale 30">
              <a:extLst>
                <a:ext uri="{FF2B5EF4-FFF2-40B4-BE49-F238E27FC236}">
                  <a16:creationId xmlns:a16="http://schemas.microsoft.com/office/drawing/2014/main" id="{32106296-9BFE-DBAB-E5AC-AD81E12E9D49}"/>
                </a:ext>
              </a:extLst>
            </p:cNvPr>
            <p:cNvSpPr/>
            <p:nvPr/>
          </p:nvSpPr>
          <p:spPr>
            <a:xfrm>
              <a:off x="3635896" y="4437112"/>
              <a:ext cx="864096" cy="79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rgbClr val="4F81BD">
                    <a:shade val="67500"/>
                    <a:satMod val="115000"/>
                  </a:srgbClr>
                </a:gs>
                <a:gs pos="100000">
                  <a:srgbClr val="4F81BD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e 31">
              <a:extLst>
                <a:ext uri="{FF2B5EF4-FFF2-40B4-BE49-F238E27FC236}">
                  <a16:creationId xmlns:a16="http://schemas.microsoft.com/office/drawing/2014/main" id="{667A22C3-F25E-CA22-2045-215654FE0516}"/>
                </a:ext>
              </a:extLst>
            </p:cNvPr>
            <p:cNvSpPr/>
            <p:nvPr/>
          </p:nvSpPr>
          <p:spPr>
            <a:xfrm>
              <a:off x="3455876" y="4293096"/>
              <a:ext cx="1224136" cy="1116124"/>
            </a:xfrm>
            <a:prstGeom prst="ellipse">
              <a:avLst/>
            </a:prstGeom>
            <a:noFill/>
            <a:ln>
              <a:solidFill>
                <a:srgbClr val="66FF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e 32">
              <a:extLst>
                <a:ext uri="{FF2B5EF4-FFF2-40B4-BE49-F238E27FC236}">
                  <a16:creationId xmlns:a16="http://schemas.microsoft.com/office/drawing/2014/main" id="{031440B7-A6A1-2F6F-D322-07125A9F39CA}"/>
                </a:ext>
              </a:extLst>
            </p:cNvPr>
            <p:cNvSpPr/>
            <p:nvPr/>
          </p:nvSpPr>
          <p:spPr>
            <a:xfrm>
              <a:off x="3275856" y="4113076"/>
              <a:ext cx="1584176" cy="1498684"/>
            </a:xfrm>
            <a:prstGeom prst="ellipse">
              <a:avLst/>
            </a:prstGeom>
            <a:noFill/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ttangolo 33">
              <a:extLst>
                <a:ext uri="{FF2B5EF4-FFF2-40B4-BE49-F238E27FC236}">
                  <a16:creationId xmlns:a16="http://schemas.microsoft.com/office/drawing/2014/main" id="{A6F082B8-1595-86BB-8B53-3484CA84A33F}"/>
                </a:ext>
              </a:extLst>
            </p:cNvPr>
            <p:cNvSpPr/>
            <p:nvPr/>
          </p:nvSpPr>
          <p:spPr>
            <a:xfrm>
              <a:off x="3317301" y="3743744"/>
              <a:ext cx="693723" cy="3221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low-ℓ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24" name="Rettangolo 34">
              <a:extLst>
                <a:ext uri="{FF2B5EF4-FFF2-40B4-BE49-F238E27FC236}">
                  <a16:creationId xmlns:a16="http://schemas.microsoft.com/office/drawing/2014/main" id="{147D8862-9CA4-EBF0-7297-5450E95E5104}"/>
                </a:ext>
              </a:extLst>
            </p:cNvPr>
            <p:cNvSpPr/>
            <p:nvPr/>
          </p:nvSpPr>
          <p:spPr>
            <a:xfrm>
              <a:off x="4292601" y="3743744"/>
              <a:ext cx="830528" cy="3221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66FFFF"/>
                  </a:solidFill>
                </a:rPr>
                <a:t>large-ℓ</a:t>
              </a:r>
              <a:endParaRPr lang="en-GB" dirty="0">
                <a:solidFill>
                  <a:srgbClr val="66FFFF"/>
                </a:solidFill>
              </a:endParaRPr>
            </a:p>
          </p:txBody>
        </p:sp>
        <p:cxnSp>
          <p:nvCxnSpPr>
            <p:cNvPr id="25" name="Connettore 2 35">
              <a:extLst>
                <a:ext uri="{FF2B5EF4-FFF2-40B4-BE49-F238E27FC236}">
                  <a16:creationId xmlns:a16="http://schemas.microsoft.com/office/drawing/2014/main" id="{C56092C6-75CD-871C-0771-CD390B037E75}"/>
                </a:ext>
              </a:extLst>
            </p:cNvPr>
            <p:cNvCxnSpPr/>
            <p:nvPr/>
          </p:nvCxnSpPr>
          <p:spPr>
            <a:xfrm flipH="1">
              <a:off x="4499992" y="4113076"/>
              <a:ext cx="360040" cy="324036"/>
            </a:xfrm>
            <a:prstGeom prst="straightConnector1">
              <a:avLst/>
            </a:prstGeom>
            <a:ln w="28575">
              <a:solidFill>
                <a:srgbClr val="66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EF80640F-FEB7-3827-C866-B6B362CB62F6}"/>
              </a:ext>
            </a:extLst>
          </p:cNvPr>
          <p:cNvGrpSpPr/>
          <p:nvPr/>
        </p:nvGrpSpPr>
        <p:grpSpPr>
          <a:xfrm>
            <a:off x="1973616" y="5507343"/>
            <a:ext cx="8263743" cy="634994"/>
            <a:chOff x="1973616" y="5507343"/>
            <a:chExt cx="8263743" cy="63499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25CEA10-13F9-3597-C941-4F1CD619496C}"/>
                </a:ext>
              </a:extLst>
            </p:cNvPr>
            <p:cNvSpPr/>
            <p:nvPr/>
          </p:nvSpPr>
          <p:spPr>
            <a:xfrm>
              <a:off x="1973616" y="5507343"/>
              <a:ext cx="8263743" cy="63499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2D997BB-9102-5908-D541-A4411A5BADBA}"/>
                </a:ext>
              </a:extLst>
            </p:cNvPr>
            <p:cNvSpPr txBox="1"/>
            <p:nvPr/>
          </p:nvSpPr>
          <p:spPr>
            <a:xfrm>
              <a:off x="2150465" y="5548941"/>
              <a:ext cx="672274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2400" dirty="0">
                  <a:solidFill>
                    <a:schemeClr val="bg1"/>
                  </a:solidFill>
                </a:rPr>
                <a:t>This means that the difference of the rms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21E96BA6-E23B-2CB2-FAEB-ED2812A05D35}"/>
                    </a:ext>
                  </a:extLst>
                </p:cNvPr>
                <p:cNvSpPr txBox="1"/>
                <p:nvPr/>
              </p:nvSpPr>
              <p:spPr>
                <a:xfrm>
                  <a:off x="7895441" y="5527677"/>
                  <a:ext cx="2322944" cy="46538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~1.5 </m:t>
                      </m:r>
                      <m:r>
                        <m:rPr>
                          <m:sty m:val="p"/>
                        </m:rPr>
                        <a:rPr lang="en-GB" sz="280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fm</m:t>
                      </m:r>
                    </m:oMath>
                  </a14:m>
                  <a:r>
                    <a:rPr lang="en-GB" sz="2800" dirty="0">
                      <a:solidFill>
                        <a:srgbClr val="FFFF00"/>
                      </a:solidFill>
                    </a:rPr>
                    <a:t>!</a:t>
                  </a:r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21E96BA6-E23B-2CB2-FAEB-ED2812A05D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5441" y="5527677"/>
                  <a:ext cx="2322944" cy="465384"/>
                </a:xfrm>
                <a:prstGeom prst="rect">
                  <a:avLst/>
                </a:prstGeom>
                <a:blipFill>
                  <a:blip r:embed="rId4"/>
                  <a:stretch>
                    <a:fillRect t="-25000" r="-8399" b="-3684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28F84D3-0B1F-3B3E-031B-00E3EF554EF4}"/>
              </a:ext>
            </a:extLst>
          </p:cNvPr>
          <p:cNvSpPr txBox="1"/>
          <p:nvPr/>
        </p:nvSpPr>
        <p:spPr>
          <a:xfrm>
            <a:off x="2864446" y="4789712"/>
            <a:ext cx="6463108" cy="523220"/>
          </a:xfrm>
          <a:prstGeom prst="rect">
            <a:avLst/>
          </a:prstGeom>
          <a:noFill/>
          <a:ln>
            <a:solidFill>
              <a:srgbClr val="66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l-GR" sz="2800" i="1" dirty="0">
                <a:solidFill>
                  <a:srgbClr val="66FFFF"/>
                </a:solidFill>
              </a:rPr>
              <a:t>α</a:t>
            </a:r>
            <a:r>
              <a:rPr lang="en-GB" sz="2800" baseline="-25000" dirty="0">
                <a:solidFill>
                  <a:srgbClr val="66FFFF"/>
                </a:solidFill>
              </a:rPr>
              <a:t> </a:t>
            </a:r>
            <a:r>
              <a:rPr lang="en-GB" sz="2800" dirty="0">
                <a:solidFill>
                  <a:srgbClr val="66FFFF"/>
                </a:solidFill>
              </a:rPr>
              <a:t>~ 200 keV for nuclei in the f</a:t>
            </a:r>
            <a:r>
              <a:rPr lang="en-GB" sz="2800" baseline="-25000" dirty="0">
                <a:solidFill>
                  <a:srgbClr val="66FFFF"/>
                </a:solidFill>
              </a:rPr>
              <a:t>7/2</a:t>
            </a:r>
            <a:r>
              <a:rPr lang="en-GB" sz="2800" dirty="0">
                <a:solidFill>
                  <a:srgbClr val="66FFFF"/>
                </a:solidFill>
              </a:rPr>
              <a:t> shell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2ABFA7-90AA-DB24-56F6-42EAEE9CC5D5}"/>
              </a:ext>
            </a:extLst>
          </p:cNvPr>
          <p:cNvSpPr txBox="1"/>
          <p:nvPr/>
        </p:nvSpPr>
        <p:spPr>
          <a:xfrm>
            <a:off x="3453662" y="6496471"/>
            <a:ext cx="5111636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it-IT" sz="1400" i="1" dirty="0">
                <a:solidFill>
                  <a:schemeClr val="bg1"/>
                </a:solidFill>
                <a:latin typeface="Times-Roman"/>
              </a:rPr>
              <a:t>SML, N. Marginean, A.P. </a:t>
            </a:r>
            <a:r>
              <a:rPr lang="it-IT" sz="1400" i="1" dirty="0" err="1">
                <a:solidFill>
                  <a:schemeClr val="bg1"/>
                </a:solidFill>
                <a:latin typeface="Times-Roman"/>
              </a:rPr>
              <a:t>Zuker</a:t>
            </a:r>
            <a:r>
              <a:rPr lang="it-IT" sz="1400" i="1" dirty="0">
                <a:solidFill>
                  <a:schemeClr val="bg1"/>
                </a:solidFill>
                <a:latin typeface="Times-Roman"/>
              </a:rPr>
              <a:t>  et al., PRL 87 (2001)122501</a:t>
            </a:r>
            <a:endParaRPr lang="it-IT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3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7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7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7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2" grpId="0" animBg="1"/>
      <p:bldP spid="237573" grpId="0" animBg="1"/>
      <p:bldP spid="237585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7" descr="a48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4400" y="1817689"/>
            <a:ext cx="2870200" cy="193516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45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 in the </a:t>
            </a:r>
            <a:r>
              <a:rPr lang="en-GB" i="1" dirty="0" err="1"/>
              <a:t>f</a:t>
            </a:r>
            <a:r>
              <a:rPr lang="en-GB" baseline="-25000" dirty="0" err="1"/>
              <a:t>7</a:t>
            </a:r>
            <a:r>
              <a:rPr lang="en-GB" baseline="-25000" dirty="0"/>
              <a:t>/2</a:t>
            </a:r>
            <a:r>
              <a:rPr lang="en-GB" dirty="0"/>
              <a:t> shell</a:t>
            </a:r>
          </a:p>
        </p:txBody>
      </p:sp>
      <p:pic>
        <p:nvPicPr>
          <p:cNvPr id="295941" name="Picture 5" descr="a47_M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440" y="1992327"/>
            <a:ext cx="3025775" cy="202565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95942" name="Picture 6" descr="a51_M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994" y="4321176"/>
            <a:ext cx="3109912" cy="207645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95943" name="Picture 7" descr="a53_M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4400" y="4385989"/>
            <a:ext cx="3014662" cy="197802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95944" name="Picture 8" descr="a49_M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86684" y="4014466"/>
            <a:ext cx="2971800" cy="2006600"/>
          </a:xfrm>
          <a:prstGeom prst="rect">
            <a:avLst/>
          </a:prstGeom>
          <a:solidFill>
            <a:schemeClr val="accent2"/>
          </a:solidFill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95947" name="Text Box 11"/>
          <p:cNvSpPr txBox="1">
            <a:spLocks noChangeArrowheads="1"/>
          </p:cNvSpPr>
          <p:nvPr/>
        </p:nvSpPr>
        <p:spPr bwMode="auto">
          <a:xfrm>
            <a:off x="8932532" y="4387377"/>
            <a:ext cx="838200" cy="376237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solidFill>
                  <a:srgbClr val="FF3300"/>
                </a:solidFill>
                <a:latin typeface="Times New Roman" pitchFamily="18" charset="0"/>
              </a:rPr>
              <a:t>A = 53</a:t>
            </a:r>
          </a:p>
        </p:txBody>
      </p:sp>
      <p:sp>
        <p:nvSpPr>
          <p:cNvPr id="295948" name="Text Box 12"/>
          <p:cNvSpPr txBox="1">
            <a:spLocks noChangeArrowheads="1"/>
          </p:cNvSpPr>
          <p:nvPr/>
        </p:nvSpPr>
        <p:spPr bwMode="auto">
          <a:xfrm>
            <a:off x="994238" y="4312794"/>
            <a:ext cx="838200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solidFill>
                  <a:srgbClr val="FF3300"/>
                </a:solidFill>
                <a:latin typeface="Times New Roman" pitchFamily="18" charset="0"/>
              </a:rPr>
              <a:t>A = 51</a:t>
            </a:r>
          </a:p>
        </p:txBody>
      </p:sp>
      <p:sp>
        <p:nvSpPr>
          <p:cNvPr id="295949" name="Text Box 13"/>
          <p:cNvSpPr txBox="1">
            <a:spLocks noChangeArrowheads="1"/>
          </p:cNvSpPr>
          <p:nvPr/>
        </p:nvSpPr>
        <p:spPr bwMode="auto">
          <a:xfrm>
            <a:off x="4931092" y="4020113"/>
            <a:ext cx="838200" cy="376237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solidFill>
                  <a:srgbClr val="FF3300"/>
                </a:solidFill>
                <a:latin typeface="Times New Roman" pitchFamily="18" charset="0"/>
              </a:rPr>
              <a:t>A = 49</a:t>
            </a:r>
          </a:p>
        </p:txBody>
      </p:sp>
      <p:sp>
        <p:nvSpPr>
          <p:cNvPr id="295950" name="Text Box 14"/>
          <p:cNvSpPr txBox="1">
            <a:spLocks noChangeArrowheads="1"/>
          </p:cNvSpPr>
          <p:nvPr/>
        </p:nvSpPr>
        <p:spPr bwMode="auto">
          <a:xfrm>
            <a:off x="915829" y="2010709"/>
            <a:ext cx="838200" cy="376237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solidFill>
                  <a:srgbClr val="FF3300"/>
                </a:solidFill>
                <a:latin typeface="Times New Roman" pitchFamily="18" charset="0"/>
              </a:rPr>
              <a:t>A = 47</a:t>
            </a:r>
          </a:p>
        </p:txBody>
      </p:sp>
      <p:pic>
        <p:nvPicPr>
          <p:cNvPr id="295951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6463" y="2953589"/>
            <a:ext cx="2412243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595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114936"/>
              </p:ext>
            </p:extLst>
          </p:nvPr>
        </p:nvGraphicFramePr>
        <p:xfrm>
          <a:off x="1873250" y="1824713"/>
          <a:ext cx="105092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99753" imgH="241195" progId="Equation.3">
                  <p:embed/>
                </p:oleObj>
              </mc:Choice>
              <mc:Fallback>
                <p:oleObj name="Equation" r:id="rId8" imgW="799753" imgH="241195" progId="Equation.3">
                  <p:embed/>
                  <p:pic>
                    <p:nvPicPr>
                      <p:cNvPr id="29595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3250" y="1824713"/>
                        <a:ext cx="1050925" cy="3190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595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266441"/>
              </p:ext>
            </p:extLst>
          </p:nvPr>
        </p:nvGraphicFramePr>
        <p:xfrm>
          <a:off x="5858426" y="3834771"/>
          <a:ext cx="1217612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27100" imgH="241300" progId="Equation.3">
                  <p:embed/>
                </p:oleObj>
              </mc:Choice>
              <mc:Fallback>
                <p:oleObj name="Equation" r:id="rId10" imgW="927100" imgH="241300" progId="Equation.3">
                  <p:embed/>
                  <p:pic>
                    <p:nvPicPr>
                      <p:cNvPr id="29595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8426" y="3834771"/>
                        <a:ext cx="1217612" cy="3190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595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320532"/>
              </p:ext>
            </p:extLst>
          </p:nvPr>
        </p:nvGraphicFramePr>
        <p:xfrm>
          <a:off x="1946474" y="4254271"/>
          <a:ext cx="1217613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927100" imgH="241300" progId="Equation.3">
                  <p:embed/>
                </p:oleObj>
              </mc:Choice>
              <mc:Fallback>
                <p:oleObj name="Equation" r:id="rId12" imgW="927100" imgH="241300" progId="Equation.3">
                  <p:embed/>
                  <p:pic>
                    <p:nvPicPr>
                      <p:cNvPr id="29595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6474" y="4254271"/>
                        <a:ext cx="1217613" cy="3190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595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493263"/>
              </p:ext>
            </p:extLst>
          </p:nvPr>
        </p:nvGraphicFramePr>
        <p:xfrm>
          <a:off x="9931860" y="4312794"/>
          <a:ext cx="1184275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901309" imgH="241195" progId="Equation.3">
                  <p:embed/>
                </p:oleObj>
              </mc:Choice>
              <mc:Fallback>
                <p:oleObj name="Equation" r:id="rId14" imgW="901309" imgH="241195" progId="Equation.3">
                  <p:embed/>
                  <p:pic>
                    <p:nvPicPr>
                      <p:cNvPr id="29595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1860" y="4312794"/>
                        <a:ext cx="1184275" cy="3190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4595" name="Text Box 54"/>
              <p:cNvSpPr txBox="1">
                <a:spLocks noChangeArrowheads="1"/>
              </p:cNvSpPr>
              <p:nvPr/>
            </p:nvSpPr>
            <p:spPr bwMode="auto">
              <a:xfrm>
                <a:off x="1334929" y="984526"/>
                <a:ext cx="9145016" cy="1061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2000" dirty="0">
                    <a:solidFill>
                      <a:schemeClr val="bg1"/>
                    </a:solidFill>
                  </a:rPr>
                  <a:t>In </a:t>
                </a:r>
                <a:r>
                  <a:rPr lang="it-IT" sz="2000" dirty="0" err="1">
                    <a:solidFill>
                      <a:schemeClr val="bg1"/>
                    </a:solidFill>
                  </a:rPr>
                  <a:t>these</a:t>
                </a:r>
                <a:r>
                  <a:rPr lang="it-IT" sz="2000" dirty="0">
                    <a:solidFill>
                      <a:schemeClr val="bg1"/>
                    </a:solidFill>
                  </a:rPr>
                  <a:t> nuclei </a:t>
                </a:r>
                <a:r>
                  <a:rPr lang="it-IT" sz="2000" dirty="0">
                    <a:solidFill>
                      <a:srgbClr val="66FFFF"/>
                    </a:solidFill>
                  </a:rPr>
                  <a:t>the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occupation</a:t>
                </a:r>
                <a:r>
                  <a:rPr lang="it-IT" sz="2000" dirty="0">
                    <a:solidFill>
                      <a:srgbClr val="66FFFF"/>
                    </a:solidFill>
                  </a:rPr>
                  <a:t>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number</a:t>
                </a:r>
                <a:r>
                  <a:rPr lang="it-IT" sz="2000" dirty="0">
                    <a:solidFill>
                      <a:srgbClr val="66FFFF"/>
                    </a:solidFill>
                  </a:rPr>
                  <a:t> of the </a:t>
                </a:r>
                <a:r>
                  <a:rPr lang="it-IT" sz="2000" i="1" dirty="0">
                    <a:solidFill>
                      <a:srgbClr val="66FFFF"/>
                    </a:solidFill>
                  </a:rPr>
                  <a:t>p</a:t>
                </a:r>
                <a:r>
                  <a:rPr lang="it-IT" sz="2000" dirty="0">
                    <a:solidFill>
                      <a:srgbClr val="66FFFF"/>
                    </a:solidFill>
                  </a:rPr>
                  <a:t>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orbits</a:t>
                </a:r>
                <a:r>
                  <a:rPr lang="it-IT" sz="2000" dirty="0">
                    <a:solidFill>
                      <a:srgbClr val="66FFFF"/>
                    </a:solidFill>
                  </a:rPr>
                  <a:t>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is</a:t>
                </a:r>
                <a:r>
                  <a:rPr lang="it-IT" sz="2000" dirty="0">
                    <a:solidFill>
                      <a:srgbClr val="66FFFF"/>
                    </a:solidFill>
                  </a:rPr>
                  <a:t>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much</a:t>
                </a:r>
                <a:r>
                  <a:rPr lang="it-IT" sz="2000" dirty="0">
                    <a:solidFill>
                      <a:srgbClr val="66FFFF"/>
                    </a:solidFill>
                  </a:rPr>
                  <a:t>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less</a:t>
                </a:r>
                <a:r>
                  <a:rPr lang="it-IT" sz="2000" dirty="0">
                    <a:solidFill>
                      <a:srgbClr val="66FFFF"/>
                    </a:solidFill>
                  </a:rPr>
                  <a:t>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than</a:t>
                </a:r>
                <a:r>
                  <a:rPr lang="it-IT" sz="2000" dirty="0">
                    <a:solidFill>
                      <a:srgbClr val="66FFFF"/>
                    </a:solidFill>
                  </a:rPr>
                  <a:t> one  and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therefore</a:t>
                </a:r>
                <a:r>
                  <a:rPr lang="it-IT" sz="2000" dirty="0">
                    <a:solidFill>
                      <a:srgbClr val="66FFFF"/>
                    </a:solidFill>
                  </a:rPr>
                  <a:t> </a:t>
                </a:r>
              </a:p>
              <a:p>
                <a:pPr algn="ctr"/>
                <a:r>
                  <a:rPr lang="it-IT" sz="2000" dirty="0">
                    <a:solidFill>
                      <a:srgbClr val="66FFFF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it-IT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it-IT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GB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it-IT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&lt;1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  </m:t>
                    </m:r>
                    <m:r>
                      <m:rPr>
                        <m:sty m:val="p"/>
                      </m:rPr>
                      <a:rPr lang="el-GR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α</m:t>
                    </m:r>
                    <m:r>
                      <a:rPr lang="en-GB" sz="2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=200 </m:t>
                    </m:r>
                    <m:r>
                      <m:rPr>
                        <m:sty m:val="p"/>
                      </m:rPr>
                      <a:rPr lang="en-GB" sz="20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r>
                  <a:rPr lang="it-IT" sz="2000" i="1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  </a:t>
                </a:r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595" name="Text 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4929" y="984526"/>
                <a:ext cx="9145016" cy="1061444"/>
              </a:xfrm>
              <a:prstGeom prst="rect">
                <a:avLst/>
              </a:prstGeom>
              <a:blipFill>
                <a:blip r:embed="rId16"/>
                <a:stretch>
                  <a:fillRect t="-3448" b="-114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ttangolo 18"/>
          <p:cNvSpPr>
            <a:spLocks noChangeArrowheads="1"/>
          </p:cNvSpPr>
          <p:nvPr/>
        </p:nvSpPr>
        <p:spPr bwMode="auto">
          <a:xfrm>
            <a:off x="4237943" y="6056237"/>
            <a:ext cx="37161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M.A. Bentley and SML, PPNP 59, 491 (2007) 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8890000" y="1821793"/>
            <a:ext cx="838200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solidFill>
                  <a:schemeClr val="accent2"/>
                </a:solidFill>
                <a:latin typeface="Times New Roman" pitchFamily="18" charset="0"/>
              </a:rPr>
              <a:t>A = 48</a:t>
            </a:r>
          </a:p>
        </p:txBody>
      </p:sp>
      <p:graphicFrame>
        <p:nvGraphicFramePr>
          <p:cNvPr id="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89359"/>
              </p:ext>
            </p:extLst>
          </p:nvPr>
        </p:nvGraphicFramePr>
        <p:xfrm>
          <a:off x="9990931" y="1788525"/>
          <a:ext cx="1150937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876300" imgH="241300" progId="Equation.3">
                  <p:embed/>
                </p:oleObj>
              </mc:Choice>
              <mc:Fallback>
                <p:oleObj name="Equation" r:id="rId17" imgW="876300" imgH="241300" progId="Equation.3">
                  <p:embed/>
                  <p:pic>
                    <p:nvPicPr>
                      <p:cNvPr id="2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90931" y="1788525"/>
                        <a:ext cx="1150937" cy="3190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4E4AA17-70CB-5117-DDE0-4A0BAC28B16A}"/>
                  </a:ext>
                </a:extLst>
              </p:cNvPr>
              <p:cNvSpPr txBox="1"/>
              <p:nvPr/>
            </p:nvSpPr>
            <p:spPr>
              <a:xfrm>
                <a:off x="5107765" y="2104371"/>
                <a:ext cx="1766766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000" dirty="0">
                    <a:solidFill>
                      <a:srgbClr val="FFFF0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20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20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~1.5 </m:t>
                    </m:r>
                    <m:r>
                      <m:rPr>
                        <m:sty m:val="p"/>
                      </m:rPr>
                      <a:rPr lang="en-GB" sz="200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fm</m:t>
                    </m:r>
                    <m:r>
                      <a:rPr lang="en-GB" sz="2000" b="0" i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4E4AA17-70CB-5117-DDE0-4A0BAC28B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7765" y="2104371"/>
                <a:ext cx="1766766" cy="332399"/>
              </a:xfrm>
              <a:prstGeom prst="rect">
                <a:avLst/>
              </a:prstGeom>
              <a:blipFill>
                <a:blip r:embed="rId19"/>
                <a:stretch>
                  <a:fillRect l="-8966" t="-23636" r="-6552" b="-381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70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5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95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95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95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95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95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95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95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9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5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95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7" grpId="0" animBg="1"/>
      <p:bldP spid="295948" grpId="0" animBg="1"/>
      <p:bldP spid="295949" grpId="0" animBg="1"/>
      <p:bldP spid="295950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>
            <a:extLst>
              <a:ext uri="{FF2B5EF4-FFF2-40B4-BE49-F238E27FC236}">
                <a16:creationId xmlns:a16="http://schemas.microsoft.com/office/drawing/2014/main" id="{97F7D441-680D-A8F7-D3DF-6ED261F85396}"/>
              </a:ext>
            </a:extLst>
          </p:cNvPr>
          <p:cNvSpPr/>
          <p:nvPr/>
        </p:nvSpPr>
        <p:spPr>
          <a:xfrm>
            <a:off x="5010012" y="5431952"/>
            <a:ext cx="6454332" cy="658353"/>
          </a:xfrm>
          <a:prstGeom prst="rect">
            <a:avLst/>
          </a:prstGeom>
          <a:solidFill>
            <a:schemeClr val="tx1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7C8E603-00E6-F6E6-D8EF-4DD01EA5C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Going higher in masses</a:t>
            </a:r>
            <a:endParaRPr lang="it-IT" dirty="0"/>
          </a:p>
        </p:txBody>
      </p:sp>
      <p:sp>
        <p:nvSpPr>
          <p:cNvPr id="4" name="TextBox 20">
            <a:extLst>
              <a:ext uri="{FF2B5EF4-FFF2-40B4-BE49-F238E27FC236}">
                <a16:creationId xmlns:a16="http://schemas.microsoft.com/office/drawing/2014/main" id="{A43C36FA-CD09-678C-B49E-BAD2FA852B3D}"/>
              </a:ext>
            </a:extLst>
          </p:cNvPr>
          <p:cNvSpPr txBox="1"/>
          <p:nvPr/>
        </p:nvSpPr>
        <p:spPr>
          <a:xfrm>
            <a:off x="247176" y="1048838"/>
            <a:ext cx="117038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sz="2000" dirty="0">
                <a:solidFill>
                  <a:schemeClr val="bg1"/>
                </a:solidFill>
              </a:rPr>
              <a:t>Recently, excited states in </a:t>
            </a:r>
            <a:r>
              <a:rPr lang="it-IT" sz="2000" baseline="30000" dirty="0">
                <a:solidFill>
                  <a:srgbClr val="66FFCC"/>
                </a:solidFill>
              </a:rPr>
              <a:t>56</a:t>
            </a:r>
            <a:r>
              <a:rPr lang="it-IT" sz="2000" dirty="0">
                <a:solidFill>
                  <a:srgbClr val="66FFCC"/>
                </a:solidFill>
              </a:rPr>
              <a:t>Zn and </a:t>
            </a:r>
            <a:r>
              <a:rPr lang="it-IT" sz="2000" baseline="30000" dirty="0">
                <a:solidFill>
                  <a:srgbClr val="66FFCC"/>
                </a:solidFill>
              </a:rPr>
              <a:t>55</a:t>
            </a:r>
            <a:r>
              <a:rPr lang="it-IT" sz="2000" dirty="0">
                <a:solidFill>
                  <a:srgbClr val="66FFCC"/>
                </a:solidFill>
              </a:rPr>
              <a:t>Cu</a:t>
            </a:r>
            <a:r>
              <a:rPr lang="it-IT" sz="2000" dirty="0">
                <a:solidFill>
                  <a:srgbClr val="99FF99"/>
                </a:solidFill>
              </a:rPr>
              <a:t> </a:t>
            </a:r>
            <a:r>
              <a:rPr lang="it-IT" sz="2000" dirty="0">
                <a:solidFill>
                  <a:schemeClr val="bg1"/>
                </a:solidFill>
              </a:rPr>
              <a:t>have been observed for the first time in RIKEN with DALI2.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FF5266F-4E07-936F-6049-5E4AEA1BFE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64" y="1979151"/>
            <a:ext cx="3874861" cy="3476593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C0857531-88B8-9AB8-0230-24D591BF249A}"/>
              </a:ext>
            </a:extLst>
          </p:cNvPr>
          <p:cNvSpPr/>
          <p:nvPr/>
        </p:nvSpPr>
        <p:spPr>
          <a:xfrm>
            <a:off x="2214043" y="2932955"/>
            <a:ext cx="177776" cy="170538"/>
          </a:xfrm>
          <a:prstGeom prst="ellipse">
            <a:avLst/>
          </a:prstGeom>
          <a:solidFill>
            <a:srgbClr val="00FF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3222211-3C38-D250-8C47-702F02AD8BB9}"/>
              </a:ext>
            </a:extLst>
          </p:cNvPr>
          <p:cNvSpPr/>
          <p:nvPr/>
        </p:nvSpPr>
        <p:spPr>
          <a:xfrm>
            <a:off x="2805141" y="3526371"/>
            <a:ext cx="177776" cy="170538"/>
          </a:xfrm>
          <a:prstGeom prst="ellipse">
            <a:avLst/>
          </a:prstGeom>
          <a:solidFill>
            <a:srgbClr val="00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CE1CC86-A65B-31D3-1975-38FC904C6245}"/>
              </a:ext>
            </a:extLst>
          </p:cNvPr>
          <p:cNvCxnSpPr>
            <a:endCxn id="28" idx="1"/>
          </p:cNvCxnSpPr>
          <p:nvPr/>
        </p:nvCxnSpPr>
        <p:spPr>
          <a:xfrm>
            <a:off x="2391819" y="3103493"/>
            <a:ext cx="439356" cy="4478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55DF1C2-40EF-F22E-F2D7-776143C7ABC0}"/>
              </a:ext>
            </a:extLst>
          </p:cNvPr>
          <p:cNvSpPr txBox="1"/>
          <p:nvPr/>
        </p:nvSpPr>
        <p:spPr>
          <a:xfrm>
            <a:off x="1495669" y="2878780"/>
            <a:ext cx="538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lang="en-GB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D4507DC-33EB-3CAB-28B0-B52BFB422CD2}"/>
              </a:ext>
            </a:extLst>
          </p:cNvPr>
          <p:cNvSpPr/>
          <p:nvPr/>
        </p:nvSpPr>
        <p:spPr>
          <a:xfrm>
            <a:off x="1510363" y="2896349"/>
            <a:ext cx="440846" cy="222486"/>
          </a:xfrm>
          <a:prstGeom prst="roundRect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9FA6797-CA5B-5158-604E-2ABD231DBF7B}"/>
              </a:ext>
            </a:extLst>
          </p:cNvPr>
          <p:cNvGrpSpPr/>
          <p:nvPr/>
        </p:nvGrpSpPr>
        <p:grpSpPr>
          <a:xfrm>
            <a:off x="2652619" y="3709035"/>
            <a:ext cx="439356" cy="265189"/>
            <a:chOff x="2239494" y="3839500"/>
            <a:chExt cx="385026" cy="244476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D848B0D6-DD85-03D3-851E-D4873808647E}"/>
                </a:ext>
              </a:extLst>
            </p:cNvPr>
            <p:cNvSpPr/>
            <p:nvPr/>
          </p:nvSpPr>
          <p:spPr>
            <a:xfrm>
              <a:off x="2264667" y="3869355"/>
              <a:ext cx="351551" cy="214621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8D49C87-DA62-C4FB-6DAA-665A3C1F5F46}"/>
                </a:ext>
              </a:extLst>
            </p:cNvPr>
            <p:cNvSpPr txBox="1"/>
            <p:nvPr/>
          </p:nvSpPr>
          <p:spPr>
            <a:xfrm>
              <a:off x="2239494" y="3839500"/>
              <a:ext cx="385026" cy="244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aseline="300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r>
                <a:rPr lang="en-GB" sz="14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</a:t>
              </a:r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576ED8F-3BAB-6672-F9CA-FF1B630C08BE}"/>
              </a:ext>
            </a:extLst>
          </p:cNvPr>
          <p:cNvSpPr txBox="1"/>
          <p:nvPr/>
        </p:nvSpPr>
        <p:spPr>
          <a:xfrm>
            <a:off x="4479515" y="1756723"/>
            <a:ext cx="7515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66FFFF"/>
                </a:solidFill>
              </a:rPr>
              <a:t>These nuclei have at least one nucleon occupying the 2</a:t>
            </a:r>
            <a:r>
              <a:rPr lang="en-GB" sz="2000" i="1" dirty="0">
                <a:solidFill>
                  <a:srgbClr val="66FFFF"/>
                </a:solidFill>
              </a:rPr>
              <a:t>p</a:t>
            </a:r>
            <a:r>
              <a:rPr lang="en-GB" sz="2000" baseline="-25000" dirty="0">
                <a:solidFill>
                  <a:srgbClr val="66FFFF"/>
                </a:solidFill>
              </a:rPr>
              <a:t>3/2</a:t>
            </a:r>
            <a:r>
              <a:rPr lang="en-GB" sz="2000" dirty="0">
                <a:solidFill>
                  <a:srgbClr val="66FFFF"/>
                </a:solidFill>
              </a:rPr>
              <a:t> orbit </a:t>
            </a:r>
            <a:endParaRPr lang="it-IT" sz="2000" dirty="0">
              <a:solidFill>
                <a:srgbClr val="66FFFF"/>
              </a:solidFill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B824AE39-012D-03C4-FFA6-5AB6E2D847BB}"/>
              </a:ext>
            </a:extLst>
          </p:cNvPr>
          <p:cNvGrpSpPr/>
          <p:nvPr/>
        </p:nvGrpSpPr>
        <p:grpSpPr>
          <a:xfrm>
            <a:off x="4681880" y="2373809"/>
            <a:ext cx="2318441" cy="1182080"/>
            <a:chOff x="5458120" y="4345343"/>
            <a:chExt cx="2318441" cy="1182080"/>
          </a:xfrm>
        </p:grpSpPr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4A78EBCA-76A7-2B04-1B01-5CACA0076FAC}"/>
                </a:ext>
              </a:extLst>
            </p:cNvPr>
            <p:cNvCxnSpPr/>
            <p:nvPr/>
          </p:nvCxnSpPr>
          <p:spPr>
            <a:xfrm>
              <a:off x="5458120" y="5475445"/>
              <a:ext cx="15742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diritto 9">
              <a:extLst>
                <a:ext uri="{FF2B5EF4-FFF2-40B4-BE49-F238E27FC236}">
                  <a16:creationId xmlns:a16="http://schemas.microsoft.com/office/drawing/2014/main" id="{21786E51-ECC1-BF32-DEC4-2C490F2F0FC9}"/>
                </a:ext>
              </a:extLst>
            </p:cNvPr>
            <p:cNvCxnSpPr/>
            <p:nvPr/>
          </p:nvCxnSpPr>
          <p:spPr>
            <a:xfrm>
              <a:off x="5458120" y="4865104"/>
              <a:ext cx="15742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e 10">
              <a:extLst>
                <a:ext uri="{FF2B5EF4-FFF2-40B4-BE49-F238E27FC236}">
                  <a16:creationId xmlns:a16="http://schemas.microsoft.com/office/drawing/2014/main" id="{9DEF4ED6-4BDA-0A15-3E1F-C00E5160BA41}"/>
                </a:ext>
              </a:extLst>
            </p:cNvPr>
            <p:cNvSpPr/>
            <p:nvPr/>
          </p:nvSpPr>
          <p:spPr>
            <a:xfrm>
              <a:off x="5814564" y="4912907"/>
              <a:ext cx="853499" cy="49036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28</a:t>
              </a:r>
              <a:endParaRPr lang="it-IT" dirty="0">
                <a:solidFill>
                  <a:schemeClr val="tx1"/>
                </a:solidFill>
              </a:endParaRP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3E5C55A9-271A-62BC-5E22-8747736075DA}"/>
                </a:ext>
              </a:extLst>
            </p:cNvPr>
            <p:cNvSpPr txBox="1"/>
            <p:nvPr/>
          </p:nvSpPr>
          <p:spPr>
            <a:xfrm>
              <a:off x="7136327" y="4664283"/>
              <a:ext cx="619812" cy="3798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8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18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3/2</a:t>
              </a:r>
              <a:endParaRPr lang="en-GB" sz="18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0217C475-C508-A754-1F7F-0163DA372404}"/>
                </a:ext>
              </a:extLst>
            </p:cNvPr>
            <p:cNvSpPr txBox="1"/>
            <p:nvPr/>
          </p:nvSpPr>
          <p:spPr>
            <a:xfrm>
              <a:off x="7103808" y="5158091"/>
              <a:ext cx="6198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18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7/2</a:t>
              </a:r>
              <a:endParaRPr lang="en-GB" sz="18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1114F860-D2F5-B55A-12F0-FF279F736592}"/>
                </a:ext>
              </a:extLst>
            </p:cNvPr>
            <p:cNvCxnSpPr/>
            <p:nvPr/>
          </p:nvCxnSpPr>
          <p:spPr>
            <a:xfrm>
              <a:off x="5478542" y="4678139"/>
              <a:ext cx="15742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19A5B733-2426-C761-43B8-633C51019CBC}"/>
                </a:ext>
              </a:extLst>
            </p:cNvPr>
            <p:cNvSpPr txBox="1"/>
            <p:nvPr/>
          </p:nvSpPr>
          <p:spPr>
            <a:xfrm>
              <a:off x="7156749" y="4345343"/>
              <a:ext cx="6198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8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18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1/2</a:t>
              </a:r>
              <a:endParaRPr lang="en-GB" sz="18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45F1EE2-F666-4570-096D-5AAACE661C9E}"/>
                  </a:ext>
                </a:extLst>
              </p:cNvPr>
              <p:cNvSpPr txBox="1"/>
              <p:nvPr/>
            </p:nvSpPr>
            <p:spPr>
              <a:xfrm>
                <a:off x="6360087" y="2360059"/>
                <a:ext cx="6097772" cy="4104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800" dirty="0">
                    <a:solidFill>
                      <a:srgbClr val="66FFFF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it-IT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it-IT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GB" sz="1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it-IT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  </m:t>
                    </m:r>
                    <m:r>
                      <m:rPr>
                        <m:sty m:val="p"/>
                      </m:rPr>
                      <a:rPr lang="el-GR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α</m:t>
                    </m:r>
                    <m:d>
                      <m:dPr>
                        <m:ctrlPr>
                          <a:rPr lang="en-GB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66FFFF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GB" i="1" dirty="0">
                            <a:solidFill>
                              <a:srgbClr val="66FFFF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en-GB" baseline="-25000" dirty="0">
                            <a:solidFill>
                              <a:srgbClr val="66FFFF"/>
                            </a:solidFill>
                          </a:rPr>
                          <m:t>3/2</m:t>
                        </m:r>
                      </m:e>
                    </m:d>
                    <m:r>
                      <a:rPr lang="en-GB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≪2</m:t>
                    </m:r>
                    <m:r>
                      <a:rPr lang="en-GB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en-GB" sz="18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r>
                  <a:rPr lang="it-IT" sz="1800" i="1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  </a:t>
                </a:r>
                <a:endParaRPr lang="en-GB" sz="1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45F1EE2-F666-4570-096D-5AAACE661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0087" y="2360059"/>
                <a:ext cx="6097772" cy="410497"/>
              </a:xfrm>
              <a:prstGeom prst="rect">
                <a:avLst/>
              </a:prstGeom>
              <a:blipFill>
                <a:blip r:embed="rId3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BC0CB31-CA51-8AF2-1EF9-F6E3803E10B8}"/>
              </a:ext>
            </a:extLst>
          </p:cNvPr>
          <p:cNvSpPr txBox="1"/>
          <p:nvPr/>
        </p:nvSpPr>
        <p:spPr>
          <a:xfrm>
            <a:off x="7064721" y="3012201"/>
            <a:ext cx="4886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But the 2</a:t>
            </a:r>
            <a:r>
              <a:rPr lang="en-GB" i="1" dirty="0">
                <a:solidFill>
                  <a:schemeClr val="bg1"/>
                </a:solidFill>
              </a:rPr>
              <a:t>p</a:t>
            </a:r>
            <a:r>
              <a:rPr lang="en-GB" i="1" baseline="-25000" dirty="0">
                <a:solidFill>
                  <a:schemeClr val="bg1"/>
                </a:solidFill>
              </a:rPr>
              <a:t>1</a:t>
            </a:r>
            <a:r>
              <a:rPr lang="en-GB" baseline="-25000" dirty="0">
                <a:solidFill>
                  <a:schemeClr val="bg1"/>
                </a:solidFill>
              </a:rPr>
              <a:t>/2</a:t>
            </a:r>
            <a:r>
              <a:rPr lang="en-GB" dirty="0">
                <a:solidFill>
                  <a:schemeClr val="bg1"/>
                </a:solidFill>
              </a:rPr>
              <a:t> orbit is still fractionally occupied </a:t>
            </a:r>
            <a:endParaRPr lang="it-IT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45B21783-0F15-F1BE-ADD3-D6788E54A396}"/>
                  </a:ext>
                </a:extLst>
              </p:cNvPr>
              <p:cNvSpPr txBox="1"/>
              <p:nvPr/>
            </p:nvSpPr>
            <p:spPr>
              <a:xfrm>
                <a:off x="8357989" y="3470778"/>
                <a:ext cx="313466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α</m:t>
                    </m:r>
                    <m:d>
                      <m:dPr>
                        <m:ctrlPr>
                          <a:rPr lang="en-GB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66FFFF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GB" i="1" dirty="0">
                            <a:solidFill>
                              <a:srgbClr val="66FFFF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en-GB" b="0" i="0" baseline="-25000" dirty="0" smtClean="0">
                            <a:solidFill>
                              <a:srgbClr val="66FFFF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GB" baseline="-25000" dirty="0">
                            <a:solidFill>
                              <a:srgbClr val="66FFFF"/>
                            </a:solidFill>
                          </a:rPr>
                          <m:t>/2</m:t>
                        </m:r>
                      </m:e>
                    </m:d>
                    <m:r>
                      <a:rPr lang="en-GB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n-GB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en-GB" sz="18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r>
                  <a:rPr lang="it-IT" sz="1800" i="1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45B21783-0F15-F1BE-ADD3-D6788E54A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7989" y="3470778"/>
                <a:ext cx="3134667" cy="369332"/>
              </a:xfrm>
              <a:prstGeom prst="rect">
                <a:avLst/>
              </a:prstGeom>
              <a:blipFill>
                <a:blip r:embed="rId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D575BAAA-4A65-3AAA-AFF9-49752B93E293}"/>
                  </a:ext>
                </a:extLst>
              </p:cNvPr>
              <p:cNvSpPr txBox="1"/>
              <p:nvPr/>
            </p:nvSpPr>
            <p:spPr>
              <a:xfrm>
                <a:off x="5359956" y="5566359"/>
                <a:ext cx="5996065" cy="3352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 smtClean="0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  <m:t>𝐶𝑟</m:t>
                        </m:r>
                      </m:sub>
                    </m:sSub>
                    <m:r>
                      <a:rPr lang="en-GB" sz="2000" b="0" i="1" smtClean="0">
                        <a:solidFill>
                          <a:srgbClr val="66FFFF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GB" sz="2000" b="0" i="1" smtClean="0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66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solidFill>
                                  <a:srgbClr val="66FFFF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66FFFF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sub>
                        </m:sSub>
                      </m:e>
                    </m:d>
                    <m:r>
                      <a:rPr lang="en-GB" sz="2000" b="0" i="1" smtClean="0">
                        <a:solidFill>
                          <a:srgbClr val="66FFFF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000" b="0" i="1" smtClean="0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rgbClr val="66FFFF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it-IT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rgbClr val="66FFFF"/>
                    </a:solidFill>
                  </a:rPr>
                  <a:t>)+</a:t>
                </a:r>
                <a:r>
                  <a:rPr lang="en-GB" sz="2000" dirty="0">
                    <a:solidFill>
                      <a:srgbClr val="66FF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20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000" b="0" i="1" smtClean="0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20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  <m:t>/2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rgbClr val="66FFFF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/2</m:t>
                        </m:r>
                      </m:sub>
                    </m:sSub>
                    <m:r>
                      <a:rPr lang="it-IT" sz="2000" i="1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it-IT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0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20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/2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rgbClr val="66FFFF"/>
                    </a:solidFill>
                  </a:rPr>
                  <a:t>)) </a:t>
                </a: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D575BAAA-4A65-3AAA-AFF9-49752B93E2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9956" y="5566359"/>
                <a:ext cx="5996065" cy="335285"/>
              </a:xfrm>
              <a:prstGeom prst="rect">
                <a:avLst/>
              </a:prstGeom>
              <a:blipFill>
                <a:blip r:embed="rId5"/>
                <a:stretch>
                  <a:fillRect l="-1423" t="-23636" r="-1524" b="-381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bject 4">
                <a:extLst>
                  <a:ext uri="{FF2B5EF4-FFF2-40B4-BE49-F238E27FC236}">
                    <a16:creationId xmlns:a16="http://schemas.microsoft.com/office/drawing/2014/main" id="{899AEADA-1BBA-3D0B-26E2-14123361FA87}"/>
                  </a:ext>
                </a:extLst>
              </p:cNvPr>
              <p:cNvSpPr txBox="1"/>
              <p:nvPr/>
            </p:nvSpPr>
            <p:spPr bwMode="auto">
              <a:xfrm>
                <a:off x="6690415" y="4056877"/>
                <a:ext cx="2891437" cy="496012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𝐶𝑟</m:t>
                          </m:r>
                        </m:sub>
                      </m:sSub>
                      <m:r>
                        <a:rPr lang="it-IT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it-IT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it-IT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|"/>
                          <m:ctrlP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it-I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it-I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</m:oMath>
                  </m:oMathPara>
                </a14:m>
                <a:endParaRPr lang="it-IT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Object 4">
                <a:extLst>
                  <a:ext uri="{FF2B5EF4-FFF2-40B4-BE49-F238E27FC236}">
                    <a16:creationId xmlns:a16="http://schemas.microsoft.com/office/drawing/2014/main" id="{899AEADA-1BBA-3D0B-26E2-14123361FA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90415" y="4056877"/>
                <a:ext cx="2891437" cy="496012"/>
              </a:xfrm>
              <a:prstGeom prst="rect">
                <a:avLst/>
              </a:prstGeom>
              <a:blipFill>
                <a:blip r:embed="rId6"/>
                <a:stretch>
                  <a:fillRect b="-8333"/>
                </a:stretch>
              </a:blip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reccia in giù 25">
            <a:extLst>
              <a:ext uri="{FF2B5EF4-FFF2-40B4-BE49-F238E27FC236}">
                <a16:creationId xmlns:a16="http://schemas.microsoft.com/office/drawing/2014/main" id="{1CB91BA1-AC85-8EFB-8DB0-B1E152057FF6}"/>
              </a:ext>
            </a:extLst>
          </p:cNvPr>
          <p:cNvSpPr/>
          <p:nvPr/>
        </p:nvSpPr>
        <p:spPr>
          <a:xfrm>
            <a:off x="7867265" y="4706395"/>
            <a:ext cx="369913" cy="658353"/>
          </a:xfrm>
          <a:prstGeom prst="down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084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" grpId="0"/>
      <p:bldP spid="17" grpId="0"/>
      <p:bldP spid="18" grpId="0"/>
      <p:bldP spid="20" grpId="0"/>
      <p:bldP spid="23" grpId="0"/>
      <p:bldP spid="24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DAFCC-1D36-1D9E-892A-CB4EE9F52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Effect of the shrink in the MED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4">
                <a:extLst>
                  <a:ext uri="{FF2B5EF4-FFF2-40B4-BE49-F238E27FC236}">
                    <a16:creationId xmlns:a16="http://schemas.microsoft.com/office/drawing/2014/main" id="{93E3AFCF-A694-871B-761D-3BE13913BDD4}"/>
                  </a:ext>
                </a:extLst>
              </p:cNvPr>
              <p:cNvSpPr txBox="1"/>
              <p:nvPr/>
            </p:nvSpPr>
            <p:spPr bwMode="auto">
              <a:xfrm>
                <a:off x="7215093" y="1094123"/>
                <a:ext cx="3662555" cy="87695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)=200 </m:t>
                    </m:r>
                    <m:r>
                      <m:rPr>
                        <m:nor/>
                      </m:rPr>
                      <a:rPr lang="en-GB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r>
                  <a:rPr lang="en-GB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, </a:t>
                </a:r>
                <a:r>
                  <a:rPr lang="en-GB" sz="2000" dirty="0" err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n.occ</a:t>
                </a:r>
                <a:r>
                  <a:rPr lang="en-GB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&lt; 1</a:t>
                </a:r>
                <a:br>
                  <a:rPr lang="en-GB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3/2</m:t>
                        </m:r>
                      </m:sub>
                    </m:sSub>
                    <m:r>
                      <a:rPr lang="en-GB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)=50 </m:t>
                    </m:r>
                    <m:r>
                      <m:rPr>
                        <m:nor/>
                      </m:rPr>
                      <a:rPr lang="en-GB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keV</m:t>
                    </m:r>
                  </m:oMath>
                </a14:m>
                <a:r>
                  <a:rPr lang="en-GB" sz="2000" dirty="0"/>
                  <a:t>, </a:t>
                </a:r>
                <a:r>
                  <a:rPr lang="en-GB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n.occ</a:t>
                </a:r>
                <a:r>
                  <a:rPr lang="en-GB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sz="2000" dirty="0"/>
                  <a:t>&gt;1</a:t>
                </a:r>
              </a:p>
            </p:txBody>
          </p:sp>
        </mc:Choice>
        <mc:Fallback xmlns="">
          <p:sp>
            <p:nvSpPr>
              <p:cNvPr id="8" name="Object 4">
                <a:extLst>
                  <a:ext uri="{FF2B5EF4-FFF2-40B4-BE49-F238E27FC236}">
                    <a16:creationId xmlns:a16="http://schemas.microsoft.com/office/drawing/2014/main" id="{93E3AFCF-A694-871B-761D-3BE13913BD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15093" y="1094123"/>
                <a:ext cx="3662555" cy="876959"/>
              </a:xfrm>
              <a:prstGeom prst="rect">
                <a:avLst/>
              </a:prstGeom>
              <a:blipFill>
                <a:blip r:embed="rId2"/>
                <a:stretch>
                  <a:fillRect t="-3425" b="-4110"/>
                </a:stretch>
              </a:blip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C0EC36E-263E-17E5-1DAB-FA2DBE542BE4}"/>
              </a:ext>
            </a:extLst>
          </p:cNvPr>
          <p:cNvSpPr txBox="1"/>
          <p:nvPr/>
        </p:nvSpPr>
        <p:spPr>
          <a:xfrm>
            <a:off x="381092" y="1024031"/>
            <a:ext cx="592719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66FFFF"/>
                </a:solidFill>
              </a:rPr>
              <a:t>Effect on the MED of the reduced radius of the p</a:t>
            </a:r>
            <a:r>
              <a:rPr lang="en-GB" sz="2000" baseline="-25000" dirty="0">
                <a:solidFill>
                  <a:srgbClr val="66FFFF"/>
                </a:solidFill>
              </a:rPr>
              <a:t>3/2</a:t>
            </a:r>
            <a:r>
              <a:rPr lang="en-GB" sz="2000" dirty="0">
                <a:solidFill>
                  <a:srgbClr val="66FFFF"/>
                </a:solidFill>
              </a:rPr>
              <a:t> orbit that is occupied by 1 or 2 nucleons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9B16EA-8CA0-8E18-2974-D585DFAC3F56}"/>
              </a:ext>
            </a:extLst>
          </p:cNvPr>
          <p:cNvSpPr txBox="1"/>
          <p:nvPr/>
        </p:nvSpPr>
        <p:spPr>
          <a:xfrm>
            <a:off x="763632" y="5833304"/>
            <a:ext cx="3871485" cy="30777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A=55 S. </a:t>
            </a:r>
            <a:r>
              <a:rPr lang="en-GB" sz="14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Pigliapoco</a:t>
            </a:r>
            <a:r>
              <a:rPr lang="en-GB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 submitted to PLB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05DA3FCD-2E3F-3CBD-1079-573F7547246B}"/>
              </a:ext>
            </a:extLst>
          </p:cNvPr>
          <p:cNvGrpSpPr/>
          <p:nvPr/>
        </p:nvGrpSpPr>
        <p:grpSpPr>
          <a:xfrm>
            <a:off x="572076" y="1973004"/>
            <a:ext cx="4063043" cy="3872967"/>
            <a:chOff x="441591" y="1578985"/>
            <a:chExt cx="4063043" cy="387296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AC02B3D-0DDD-0831-0D37-95CC7B0D8859}"/>
                </a:ext>
              </a:extLst>
            </p:cNvPr>
            <p:cNvGrpSpPr/>
            <p:nvPr/>
          </p:nvGrpSpPr>
          <p:grpSpPr>
            <a:xfrm>
              <a:off x="441591" y="1578985"/>
              <a:ext cx="4063043" cy="3872967"/>
              <a:chOff x="5673263" y="864339"/>
              <a:chExt cx="3131030" cy="2972372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3F9D0F6C-4A0D-74AA-29DB-9A1CCEC1D2FF}"/>
                  </a:ext>
                </a:extLst>
              </p:cNvPr>
              <p:cNvGrpSpPr/>
              <p:nvPr/>
            </p:nvGrpSpPr>
            <p:grpSpPr>
              <a:xfrm>
                <a:off x="5673263" y="864339"/>
                <a:ext cx="3131030" cy="2972372"/>
                <a:chOff x="5673263" y="864339"/>
                <a:chExt cx="3131030" cy="2972372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7FA4C64B-14C8-3647-FA75-596939A0A275}"/>
                    </a:ext>
                  </a:extLst>
                </p:cNvPr>
                <p:cNvSpPr txBox="1"/>
                <p:nvPr/>
              </p:nvSpPr>
              <p:spPr>
                <a:xfrm rot="16200000">
                  <a:off x="4329670" y="2208507"/>
                  <a:ext cx="2971797" cy="2846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        </a:t>
                  </a:r>
                  <a:r>
                    <a:rPr lang="en-GB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Vcr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(keV)          </a:t>
                  </a:r>
                  <a:r>
                    <a:rPr lang="en-GB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MED (keV)       </a:t>
                  </a:r>
                </a:p>
              </p:txBody>
            </p: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57EEB663-4320-C083-9248-092000E08899}"/>
                    </a:ext>
                  </a:extLst>
                </p:cNvPr>
                <p:cNvGrpSpPr/>
                <p:nvPr/>
              </p:nvGrpSpPr>
              <p:grpSpPr>
                <a:xfrm>
                  <a:off x="5909291" y="864339"/>
                  <a:ext cx="2895002" cy="2972370"/>
                  <a:chOff x="5909291" y="864339"/>
                  <a:chExt cx="2895002" cy="2972370"/>
                </a:xfrm>
              </p:grpSpPr>
              <p:pic>
                <p:nvPicPr>
                  <p:cNvPr id="11" name="Picture 10">
                    <a:extLst>
                      <a:ext uri="{FF2B5EF4-FFF2-40B4-BE49-F238E27FC236}">
                        <a16:creationId xmlns:a16="http://schemas.microsoft.com/office/drawing/2014/main" id="{0D2D63D0-BF42-91C2-B5ED-3AB0FF5CB0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09291" y="864339"/>
                    <a:ext cx="2895002" cy="2972370"/>
                  </a:xfrm>
                  <a:prstGeom prst="rect">
                    <a:avLst/>
                  </a:prstGeom>
                </p:spPr>
              </p:pic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DE28C678-613C-0AA2-DA91-E7F163ECED6D}"/>
                      </a:ext>
                    </a:extLst>
                  </p:cNvPr>
                  <p:cNvSpPr txBox="1"/>
                  <p:nvPr/>
                </p:nvSpPr>
                <p:spPr>
                  <a:xfrm>
                    <a:off x="6499947" y="2254036"/>
                    <a:ext cx="469937" cy="3693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dirty="0" err="1"/>
                      <a:t>V</a:t>
                    </a:r>
                    <a:r>
                      <a:rPr lang="en-GB" baseline="-25000" dirty="0" err="1"/>
                      <a:t>Cr</a:t>
                    </a:r>
                    <a:endParaRPr lang="en-GB" baseline="-25000" dirty="0"/>
                  </a:p>
                </p:txBody>
              </p:sp>
            </p:grp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14DDD5D-2E8C-706B-110D-C62EC12E94FF}"/>
                  </a:ext>
                </a:extLst>
              </p:cNvPr>
              <p:cNvSpPr txBox="1"/>
              <p:nvPr/>
            </p:nvSpPr>
            <p:spPr>
              <a:xfrm>
                <a:off x="7356792" y="1020290"/>
                <a:ext cx="1091011" cy="3543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r>
                  <a:rPr lang="en-GB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Cu-</a:t>
                </a:r>
                <a:r>
                  <a:rPr lang="en-GB" sz="2400" b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55</a:t>
                </a:r>
                <a:r>
                  <a:rPr lang="en-GB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C20A8B6-946B-8359-3335-5874D2CADD50}"/>
                </a:ext>
              </a:extLst>
            </p:cNvPr>
            <p:cNvSpPr txBox="1"/>
            <p:nvPr/>
          </p:nvSpPr>
          <p:spPr>
            <a:xfrm>
              <a:off x="1146270" y="1649319"/>
              <a:ext cx="1519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A=55 </a:t>
              </a:r>
              <a:r>
                <a:rPr lang="en-GB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GB" sz="1600" b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r>
                <a: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±3/2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8DE1C2C-99DE-D86B-EFE8-6D247E15666C}"/>
              </a:ext>
            </a:extLst>
          </p:cNvPr>
          <p:cNvSpPr txBox="1"/>
          <p:nvPr/>
        </p:nvSpPr>
        <p:spPr>
          <a:xfrm>
            <a:off x="5921216" y="5833303"/>
            <a:ext cx="4401022" cy="30777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A=56 A. Fernandez et al.,  PLB 823 (2021) 136784  </a:t>
            </a: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E8927684-6A8E-D876-3BB9-6F9779106509}"/>
              </a:ext>
            </a:extLst>
          </p:cNvPr>
          <p:cNvGrpSpPr/>
          <p:nvPr/>
        </p:nvGrpSpPr>
        <p:grpSpPr>
          <a:xfrm>
            <a:off x="5505003" y="2331829"/>
            <a:ext cx="5808636" cy="3464079"/>
            <a:chOff x="5505003" y="2331829"/>
            <a:chExt cx="5808636" cy="3464079"/>
          </a:xfrm>
        </p:grpSpPr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20A2E748-6217-78C4-32E6-B1A523D725B7}"/>
                </a:ext>
              </a:extLst>
            </p:cNvPr>
            <p:cNvGrpSpPr/>
            <p:nvPr/>
          </p:nvGrpSpPr>
          <p:grpSpPr>
            <a:xfrm>
              <a:off x="5505003" y="2331829"/>
              <a:ext cx="5808636" cy="3464079"/>
              <a:chOff x="4627715" y="3895437"/>
              <a:chExt cx="4140459" cy="2661040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7C67AAEA-FFA6-68AB-A629-F8A7CA3E7FBF}"/>
                  </a:ext>
                </a:extLst>
              </p:cNvPr>
              <p:cNvGrpSpPr/>
              <p:nvPr/>
            </p:nvGrpSpPr>
            <p:grpSpPr>
              <a:xfrm>
                <a:off x="4627715" y="3895437"/>
                <a:ext cx="4140459" cy="2661040"/>
                <a:chOff x="4247964" y="4329100"/>
                <a:chExt cx="3124200" cy="2011360"/>
              </a:xfrm>
            </p:grpSpPr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6423AB3B-9FC9-6D26-981F-84B63163F121}"/>
                    </a:ext>
                  </a:extLst>
                </p:cNvPr>
                <p:cNvSpPr/>
                <p:nvPr/>
              </p:nvSpPr>
              <p:spPr>
                <a:xfrm>
                  <a:off x="4247964" y="4329100"/>
                  <a:ext cx="3124200" cy="20113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C7DD1ECF-C07F-A5CD-F8B2-3969323D76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47964" y="4496420"/>
                  <a:ext cx="3124200" cy="1530096"/>
                </a:xfrm>
                <a:prstGeom prst="rect">
                  <a:avLst/>
                </a:prstGeom>
                <a:noFill/>
              </p:spPr>
            </p:pic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35FF9B51-4F52-5BB8-F547-EA6C1F8571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80012" y="6026516"/>
                  <a:ext cx="2587752" cy="313944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35E7929-495E-BAF9-387F-53B51779CED8}"/>
                  </a:ext>
                </a:extLst>
              </p:cNvPr>
              <p:cNvSpPr/>
              <p:nvPr/>
            </p:nvSpPr>
            <p:spPr>
              <a:xfrm rot="18035163">
                <a:off x="5726436" y="5593530"/>
                <a:ext cx="787965" cy="1629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9CB0D7C-A5E7-B8C5-741D-A7E802F891CE}"/>
                  </a:ext>
                </a:extLst>
              </p:cNvPr>
              <p:cNvSpPr/>
              <p:nvPr/>
            </p:nvSpPr>
            <p:spPr>
              <a:xfrm rot="13969936">
                <a:off x="5235068" y="5651301"/>
                <a:ext cx="859940" cy="11918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4F3C9D9-B47C-2813-BC7E-4E240634554B}"/>
                  </a:ext>
                </a:extLst>
              </p:cNvPr>
              <p:cNvSpPr/>
              <p:nvPr/>
            </p:nvSpPr>
            <p:spPr>
              <a:xfrm>
                <a:off x="5972295" y="4498150"/>
                <a:ext cx="916078" cy="4150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BB552C-51FF-0B34-0661-CD15F0344946}"/>
                </a:ext>
              </a:extLst>
            </p:cNvPr>
            <p:cNvSpPr txBox="1"/>
            <p:nvPr/>
          </p:nvSpPr>
          <p:spPr>
            <a:xfrm>
              <a:off x="6415193" y="3079475"/>
              <a:ext cx="138211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58</a:t>
              </a:r>
              <a:r>
                <a:rPr lang="en-GB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Zn-</a:t>
              </a:r>
              <a:r>
                <a:rPr lang="en-GB" sz="2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58</a:t>
              </a:r>
              <a:r>
                <a:rPr lang="en-GB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Ni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8A14E08-B77A-C2BE-B742-5A4EB295CD08}"/>
                </a:ext>
              </a:extLst>
            </p:cNvPr>
            <p:cNvSpPr txBox="1"/>
            <p:nvPr/>
          </p:nvSpPr>
          <p:spPr>
            <a:xfrm>
              <a:off x="8899884" y="3041222"/>
              <a:ext cx="13981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56</a:t>
              </a:r>
              <a:r>
                <a:rPr lang="en-GB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Zn-</a:t>
              </a:r>
              <a:r>
                <a:rPr lang="en-GB" sz="2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56</a:t>
              </a:r>
              <a:r>
                <a:rPr lang="en-GB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842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655E8-C833-3FEC-32E2-1BB9A5182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2" descr="isotopes_matter_small.jpg">
            <a:extLst>
              <a:ext uri="{FF2B5EF4-FFF2-40B4-BE49-F238E27FC236}">
                <a16:creationId xmlns:a16="http://schemas.microsoft.com/office/drawing/2014/main" id="{A50FD9A6-AB91-E591-083E-5808D790860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05404"/>
            <a:ext cx="12287131" cy="802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1">
            <a:extLst>
              <a:ext uri="{FF2B5EF4-FFF2-40B4-BE49-F238E27FC236}">
                <a16:creationId xmlns:a16="http://schemas.microsoft.com/office/drawing/2014/main" id="{F1911FFA-6E56-90FE-B762-126612993C50}"/>
              </a:ext>
            </a:extLst>
          </p:cNvPr>
          <p:cNvSpPr txBox="1"/>
          <p:nvPr/>
        </p:nvSpPr>
        <p:spPr>
          <a:xfrm>
            <a:off x="7054467" y="3969345"/>
            <a:ext cx="49872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solidFill>
                  <a:srgbClr val="66FFFF"/>
                </a:solidFill>
                <a:latin typeface="Candara" panose="020E0502030303020204" pitchFamily="34" charset="0"/>
              </a:rPr>
              <a:t>Isotopic shifts:</a:t>
            </a:r>
          </a:p>
          <a:p>
            <a:r>
              <a:rPr lang="en-GB" sz="4800" dirty="0">
                <a:solidFill>
                  <a:srgbClr val="66FFFF"/>
                </a:solidFill>
                <a:latin typeface="Candara" panose="020E0502030303020204" pitchFamily="34" charset="0"/>
              </a:rPr>
              <a:t>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2040104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EE2909-A268-AA35-22C7-28ADEF121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results of charge radii calculations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DB43AFB-2883-391E-4C6B-F476ED0BF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97" y="3570522"/>
            <a:ext cx="3143278" cy="2298151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E12E594D-FBAA-FE84-93BF-AFD351C64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582673"/>
            <a:ext cx="3048000" cy="228600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517DF000-95F5-9BD6-E4E7-F4B527FE8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9026" y="3582673"/>
            <a:ext cx="3048000" cy="2286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D873414-7D03-1233-80B2-DA947009A9EC}"/>
              </a:ext>
            </a:extLst>
          </p:cNvPr>
          <p:cNvSpPr txBox="1"/>
          <p:nvPr/>
        </p:nvSpPr>
        <p:spPr>
          <a:xfrm>
            <a:off x="446201" y="989327"/>
            <a:ext cx="10840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Based on the previous studies by Bonnard et al., </a:t>
            </a:r>
            <a:r>
              <a:rPr lang="en-GB" sz="2000" dirty="0">
                <a:solidFill>
                  <a:srgbClr val="66FFFF"/>
                </a:solidFill>
              </a:rPr>
              <a:t>we have extended the two microscopic approaches to obtain the isotope shifts </a:t>
            </a:r>
            <a:r>
              <a:rPr lang="en-GB" sz="2000" dirty="0">
                <a:solidFill>
                  <a:schemeClr val="bg1"/>
                </a:solidFill>
              </a:rPr>
              <a:t>along isotopic chains:</a:t>
            </a:r>
            <a:endParaRPr lang="it-IT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E1B2498-865E-109A-0691-9893567BB78E}"/>
                  </a:ext>
                </a:extLst>
              </p:cNvPr>
              <p:cNvSpPr txBox="1"/>
              <p:nvPr/>
            </p:nvSpPr>
            <p:spPr>
              <a:xfrm>
                <a:off x="598163" y="2121380"/>
                <a:ext cx="5258462" cy="68397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pt-BR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pt-BR" sz="24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n-GB" sz="24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41.47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ħ</m:t>
                            </m:r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ω</m:t>
                            </m:r>
                            <m:r>
                              <a:rPr lang="en-GB" sz="2400" b="0" i="1" baseline="-2500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𝐵𝑍</m:t>
                            </m:r>
                          </m:den>
                        </m:f>
                      </m:e>
                      <m:sub/>
                    </m:sSub>
                    <m:nary>
                      <m:naryPr>
                        <m:chr m:val="∑"/>
                        <m:supHide m:val="on"/>
                        <m:ctrlPr>
                          <a:rPr lang="pt-BR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pt-BR" sz="24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=1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pt-BR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pt-BR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t-BR" sz="24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r>
                  <a:rPr lang="en-GB" sz="2400" dirty="0">
                    <a:solidFill>
                      <a:srgbClr val="C00000"/>
                    </a:solidFill>
                  </a:rPr>
                  <a:t>/</a:t>
                </a:r>
                <a:r>
                  <a:rPr lang="en-GB" sz="2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GB" sz="2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E1B2498-865E-109A-0691-9893567BB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163" y="2121380"/>
                <a:ext cx="5258462" cy="6839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0CBCDB10-2718-015E-70A6-2A8019872845}"/>
                  </a:ext>
                </a:extLst>
              </p:cNvPr>
              <p:cNvSpPr txBox="1"/>
              <p:nvPr/>
            </p:nvSpPr>
            <p:spPr>
              <a:xfrm>
                <a:off x="6335375" y="2121380"/>
                <a:ext cx="5258462" cy="68397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sz="2400" i="1" smtClean="0">
                            <a:solidFill>
                              <a:srgbClr val="062C7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pt-BR" sz="2400" i="1">
                                <a:solidFill>
                                  <a:srgbClr val="062C7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pt-BR" sz="2400" i="1">
                                    <a:solidFill>
                                      <a:srgbClr val="062C7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solidFill>
                                      <a:srgbClr val="062C7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solidFill>
                                      <a:srgbClr val="062C7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n-GB" sz="2400" i="1">
                                    <a:solidFill>
                                      <a:srgbClr val="062C7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r>
                          <a:rPr lang="en-US" sz="2400" i="1">
                            <a:solidFill>
                              <a:srgbClr val="062C70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solidFill>
                                  <a:srgbClr val="062C7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062C70"/>
                                </a:solidFill>
                                <a:latin typeface="Cambria Math"/>
                              </a:rPr>
                              <m:t>41.47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rgbClr val="062C70"/>
                                </a:solidFill>
                                <a:latin typeface="Cambria Math"/>
                              </a:rPr>
                              <m:t>ħ</m:t>
                            </m:r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062C70"/>
                                </a:solidFill>
                                <a:latin typeface="Cambria Math"/>
                              </a:rPr>
                              <m:t>ω</m:t>
                            </m:r>
                            <m:r>
                              <a:rPr lang="en-GB" sz="2400" b="0" i="1" baseline="-25000" smtClean="0">
                                <a:solidFill>
                                  <a:srgbClr val="062C70"/>
                                </a:solidFill>
                                <a:latin typeface="Cambria Math" panose="02040503050406030204" pitchFamily="18" charset="0"/>
                              </a:rPr>
                              <m:t>𝐵𝑍</m:t>
                            </m:r>
                          </m:den>
                        </m:f>
                      </m:e>
                      <m:sub/>
                    </m:sSub>
                    <m:nary>
                      <m:naryPr>
                        <m:chr m:val="∑"/>
                        <m:supHide m:val="on"/>
                        <m:ctrlPr>
                          <a:rPr lang="pt-BR" sz="2400" i="1">
                            <a:solidFill>
                              <a:srgbClr val="062C7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2400" i="1">
                            <a:solidFill>
                              <a:srgbClr val="062C7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pt-BR" sz="2400" i="1">
                            <a:solidFill>
                              <a:srgbClr val="062C70"/>
                            </a:solidFill>
                            <a:latin typeface="Cambria Math"/>
                          </a:rPr>
                          <m:t>=1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pt-BR" sz="2400" i="1">
                                <a:solidFill>
                                  <a:srgbClr val="062C7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solidFill>
                                  <a:srgbClr val="062C7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62C70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pt-BR" sz="2400" i="1">
                                <a:solidFill>
                                  <a:srgbClr val="062C7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t-BR" sz="2400" i="1">
                                    <a:solidFill>
                                      <a:srgbClr val="062C7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62C70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62C7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062C70"/>
                                </a:solidFill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062C7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rgbClr val="062C7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rgbClr val="062C7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400" i="1">
                                <a:solidFill>
                                  <a:srgbClr val="062C70"/>
                                </a:solidFill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i="1" smtClean="0">
                                    <a:solidFill>
                                      <a:srgbClr val="062C7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solidFill>
                                      <a:srgbClr val="062C70"/>
                                    </a:solidFill>
                                    <a:latin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62C7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r>
                  <a:rPr lang="en-GB" sz="2400" dirty="0">
                    <a:solidFill>
                      <a:srgbClr val="062C70"/>
                    </a:solidFill>
                  </a:rPr>
                  <a:t>/</a:t>
                </a:r>
                <a:r>
                  <a:rPr lang="en-GB" sz="2400" dirty="0">
                    <a:solidFill>
                      <a:srgbClr val="062C7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2400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0CBCDB10-2718-015E-70A6-2A80198728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5375" y="2121380"/>
                <a:ext cx="5258462" cy="68397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381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ttangolo 8">
            <a:extLst>
              <a:ext uri="{FF2B5EF4-FFF2-40B4-BE49-F238E27FC236}">
                <a16:creationId xmlns:a16="http://schemas.microsoft.com/office/drawing/2014/main" id="{9B26104B-C57E-7EB9-1FE1-6CF73DFE35ED}"/>
              </a:ext>
            </a:extLst>
          </p:cNvPr>
          <p:cNvSpPr/>
          <p:nvPr/>
        </p:nvSpPr>
        <p:spPr>
          <a:xfrm>
            <a:off x="6632736" y="3016223"/>
            <a:ext cx="49611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 Bonnard, SM Lenzi and AP Zuker., PRL 116, 212501 (2016)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C7BDF53-A0E2-74A5-52FA-BF33F3E78960}"/>
              </a:ext>
            </a:extLst>
          </p:cNvPr>
          <p:cNvSpPr txBox="1"/>
          <p:nvPr/>
        </p:nvSpPr>
        <p:spPr>
          <a:xfrm>
            <a:off x="777272" y="3016222"/>
            <a:ext cx="5731496" cy="30777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J Bonnard and AP </a:t>
            </a:r>
            <a:r>
              <a:rPr lang="it-IT" sz="1400" i="1" dirty="0" err="1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Zuker</a:t>
            </a:r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 (2018) J. </a:t>
            </a:r>
            <a:r>
              <a:rPr lang="it-IT" sz="1400" i="1" dirty="0" err="1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Phys</a:t>
            </a:r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.: Conf. Ser. </a:t>
            </a:r>
            <a:r>
              <a:rPr lang="it-IT" sz="1400" b="1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1023 </a:t>
            </a:r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012016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AE1569C-46F9-5622-FD3E-9A52E11FAF9F}"/>
              </a:ext>
            </a:extLst>
          </p:cNvPr>
          <p:cNvSpPr txBox="1"/>
          <p:nvPr/>
        </p:nvSpPr>
        <p:spPr>
          <a:xfrm>
            <a:off x="6335375" y="6042286"/>
            <a:ext cx="3989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Giacomo Brignolo Ms Thesis (Padova)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34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3D857-F2B1-BBA6-E7DA-4FBF49440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Outline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A8F335A-4AEB-2C00-BE3F-DFAE1592951D}"/>
              </a:ext>
            </a:extLst>
          </p:cNvPr>
          <p:cNvSpPr/>
          <p:nvPr/>
        </p:nvSpPr>
        <p:spPr>
          <a:xfrm>
            <a:off x="3531977" y="1343629"/>
            <a:ext cx="5452113" cy="113473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</a:rPr>
              <a:t>The </a:t>
            </a:r>
            <a:r>
              <a:rPr lang="it-IT" sz="2400" dirty="0" err="1">
                <a:solidFill>
                  <a:schemeClr val="tx1"/>
                </a:solidFill>
              </a:rPr>
              <a:t>nuclear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radius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</a:p>
          <a:p>
            <a:pPr algn="ctr"/>
            <a:r>
              <a:rPr lang="it-IT" sz="2400" dirty="0">
                <a:solidFill>
                  <a:schemeClr val="tx1"/>
                </a:solidFill>
              </a:rPr>
              <a:t>the </a:t>
            </a:r>
            <a:r>
              <a:rPr lang="it-IT" sz="2400" dirty="0" err="1">
                <a:solidFill>
                  <a:schemeClr val="tx1"/>
                </a:solidFill>
              </a:rPr>
              <a:t>role</a:t>
            </a:r>
            <a:r>
              <a:rPr lang="it-IT" sz="2400" dirty="0">
                <a:solidFill>
                  <a:schemeClr val="tx1"/>
                </a:solidFill>
              </a:rPr>
              <a:t> of low-ℓ orbits in </a:t>
            </a:r>
            <a:r>
              <a:rPr lang="it-IT" sz="2400" dirty="0" err="1">
                <a:solidFill>
                  <a:schemeClr val="tx1"/>
                </a:solidFill>
              </a:rPr>
              <a:t>determining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structure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properties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6CD01C-FAE9-BDE3-89B9-7B551FCA6BB1}"/>
              </a:ext>
            </a:extLst>
          </p:cNvPr>
          <p:cNvSpPr/>
          <p:nvPr/>
        </p:nvSpPr>
        <p:spPr>
          <a:xfrm>
            <a:off x="3531977" y="3120224"/>
            <a:ext cx="5452113" cy="1134739"/>
          </a:xfrm>
          <a:prstGeom prst="round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M</a:t>
            </a:r>
            <a:r>
              <a:rPr lang="it-IT" sz="2400" dirty="0" err="1">
                <a:solidFill>
                  <a:schemeClr val="tx1"/>
                </a:solidFill>
              </a:rPr>
              <a:t>icroscopic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calculations</a:t>
            </a:r>
            <a:r>
              <a:rPr lang="it-IT" sz="2400" dirty="0">
                <a:solidFill>
                  <a:schemeClr val="tx1"/>
                </a:solidFill>
              </a:rPr>
              <a:t> and </a:t>
            </a:r>
            <a:r>
              <a:rPr lang="it-IT" sz="2400" dirty="0" err="1">
                <a:solidFill>
                  <a:schemeClr val="tx1"/>
                </a:solidFill>
              </a:rPr>
              <a:t>preliminary</a:t>
            </a:r>
            <a:r>
              <a:rPr lang="it-IT" sz="2400" dirty="0">
                <a:solidFill>
                  <a:schemeClr val="tx1"/>
                </a:solidFill>
              </a:rPr>
              <a:t> </a:t>
            </a:r>
            <a:r>
              <a:rPr lang="it-IT" sz="2400" dirty="0" err="1">
                <a:solidFill>
                  <a:schemeClr val="tx1"/>
                </a:solidFill>
              </a:rPr>
              <a:t>results</a:t>
            </a:r>
            <a:r>
              <a:rPr lang="it-IT" sz="2400" dirty="0">
                <a:solidFill>
                  <a:schemeClr val="tx1"/>
                </a:solidFill>
              </a:rPr>
              <a:t> for </a:t>
            </a:r>
            <a:r>
              <a:rPr lang="it-IT" sz="2400" dirty="0" err="1">
                <a:solidFill>
                  <a:schemeClr val="tx1"/>
                </a:solidFill>
              </a:rPr>
              <a:t>isotopic</a:t>
            </a:r>
            <a:r>
              <a:rPr lang="it-IT" sz="2400" dirty="0">
                <a:solidFill>
                  <a:schemeClr val="tx1"/>
                </a:solidFill>
              </a:rPr>
              <a:t> shifts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11F6352-1544-3F8A-424E-746D2E2EE141}"/>
              </a:ext>
            </a:extLst>
          </p:cNvPr>
          <p:cNvSpPr/>
          <p:nvPr/>
        </p:nvSpPr>
        <p:spPr>
          <a:xfrm>
            <a:off x="3531977" y="4896819"/>
            <a:ext cx="5452113" cy="754658"/>
          </a:xfrm>
          <a:prstGeom prst="round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>
                <a:solidFill>
                  <a:schemeClr val="tx1"/>
                </a:solidFill>
              </a:rPr>
              <a:t>Conclusions and outlook</a:t>
            </a:r>
          </a:p>
        </p:txBody>
      </p:sp>
    </p:spTree>
    <p:extLst>
      <p:ext uri="{BB962C8B-B14F-4D97-AF65-F5344CB8AC3E}">
        <p14:creationId xmlns:p14="http://schemas.microsoft.com/office/powerpoint/2010/main" val="14243291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FD42-B80F-5777-E104-B3120871A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943"/>
            <a:ext cx="12110459" cy="1143000"/>
          </a:xfrm>
        </p:spPr>
        <p:txBody>
          <a:bodyPr/>
          <a:lstStyle/>
          <a:p>
            <a:r>
              <a:rPr lang="en-GB" dirty="0"/>
              <a:t>Conclusions and outlook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BB5F58E-CDEB-B85F-9653-B1C5A8712E9D}"/>
              </a:ext>
            </a:extLst>
          </p:cNvPr>
          <p:cNvSpPr txBox="1"/>
          <p:nvPr/>
        </p:nvSpPr>
        <p:spPr>
          <a:xfrm>
            <a:off x="3295382" y="1138455"/>
            <a:ext cx="5240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66FFFF"/>
                </a:solidFill>
              </a:rPr>
              <a:t>Low-</a:t>
            </a:r>
            <a:r>
              <a:rPr lang="en-GB" sz="2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ℓ </a:t>
            </a:r>
            <a:r>
              <a:rPr lang="en-GB" sz="2000" dirty="0">
                <a:solidFill>
                  <a:srgbClr val="66FFFF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orbits have larger radius </a:t>
            </a:r>
            <a:r>
              <a:rPr lang="en-GB" sz="2000" dirty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than the rest of the orbits in a major shell </a:t>
            </a:r>
            <a:endParaRPr lang="it-IT" sz="2000" dirty="0">
              <a:solidFill>
                <a:schemeClr val="bg1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AFA033B-8124-57A4-6318-43C1C82BF6B7}"/>
              </a:ext>
            </a:extLst>
          </p:cNvPr>
          <p:cNvSpPr txBox="1"/>
          <p:nvPr/>
        </p:nvSpPr>
        <p:spPr>
          <a:xfrm>
            <a:off x="3308647" y="2600275"/>
            <a:ext cx="58883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66FFFF"/>
                </a:solidFill>
              </a:rPr>
              <a:t>The radius of low-</a:t>
            </a:r>
            <a:r>
              <a:rPr lang="en-GB" sz="2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ℓ </a:t>
            </a:r>
            <a:r>
              <a:rPr lang="en-GB" sz="2000" dirty="0">
                <a:solidFill>
                  <a:srgbClr val="66FFFF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orbits decreases abruptly </a:t>
            </a:r>
            <a:r>
              <a:rPr lang="en-GB" sz="2000" dirty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when they are occupied by at least one nucleon </a:t>
            </a:r>
            <a:r>
              <a:rPr lang="en-GB" sz="200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but are </a:t>
            </a:r>
            <a:r>
              <a:rPr lang="en-GB" sz="2000" dirty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still much larger than the rest of the orbits.</a:t>
            </a:r>
            <a:endParaRPr lang="it-IT" sz="2000" dirty="0">
              <a:solidFill>
                <a:schemeClr val="bg1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grpSp>
        <p:nvGrpSpPr>
          <p:cNvPr id="23" name="Gruppo 29">
            <a:extLst>
              <a:ext uri="{FF2B5EF4-FFF2-40B4-BE49-F238E27FC236}">
                <a16:creationId xmlns:a16="http://schemas.microsoft.com/office/drawing/2014/main" id="{63F80539-66B0-2355-E009-C9A362B3412B}"/>
              </a:ext>
            </a:extLst>
          </p:cNvPr>
          <p:cNvGrpSpPr/>
          <p:nvPr/>
        </p:nvGrpSpPr>
        <p:grpSpPr>
          <a:xfrm>
            <a:off x="1310327" y="770088"/>
            <a:ext cx="1481980" cy="1586614"/>
            <a:chOff x="3275856" y="3743744"/>
            <a:chExt cx="1847273" cy="1868016"/>
          </a:xfrm>
        </p:grpSpPr>
        <p:sp>
          <p:nvSpPr>
            <p:cNvPr id="24" name="Ovale 30">
              <a:extLst>
                <a:ext uri="{FF2B5EF4-FFF2-40B4-BE49-F238E27FC236}">
                  <a16:creationId xmlns:a16="http://schemas.microsoft.com/office/drawing/2014/main" id="{E9AECA25-9F95-F965-8279-9D463190B8F5}"/>
                </a:ext>
              </a:extLst>
            </p:cNvPr>
            <p:cNvSpPr/>
            <p:nvPr/>
          </p:nvSpPr>
          <p:spPr>
            <a:xfrm>
              <a:off x="3635896" y="4437112"/>
              <a:ext cx="864096" cy="79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rgbClr val="4F81BD">
                    <a:shade val="67500"/>
                    <a:satMod val="115000"/>
                  </a:srgbClr>
                </a:gs>
                <a:gs pos="100000">
                  <a:srgbClr val="4F81BD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e 31">
              <a:extLst>
                <a:ext uri="{FF2B5EF4-FFF2-40B4-BE49-F238E27FC236}">
                  <a16:creationId xmlns:a16="http://schemas.microsoft.com/office/drawing/2014/main" id="{F56CAFC9-5B3C-9370-6F88-6137582BB2DF}"/>
                </a:ext>
              </a:extLst>
            </p:cNvPr>
            <p:cNvSpPr/>
            <p:nvPr/>
          </p:nvSpPr>
          <p:spPr>
            <a:xfrm>
              <a:off x="3455876" y="4293096"/>
              <a:ext cx="1224136" cy="1116124"/>
            </a:xfrm>
            <a:prstGeom prst="ellipse">
              <a:avLst/>
            </a:prstGeom>
            <a:noFill/>
            <a:ln>
              <a:solidFill>
                <a:srgbClr val="66FF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e 32">
              <a:extLst>
                <a:ext uri="{FF2B5EF4-FFF2-40B4-BE49-F238E27FC236}">
                  <a16:creationId xmlns:a16="http://schemas.microsoft.com/office/drawing/2014/main" id="{73994B1A-2668-309E-FD00-A41D363E027D}"/>
                </a:ext>
              </a:extLst>
            </p:cNvPr>
            <p:cNvSpPr/>
            <p:nvPr/>
          </p:nvSpPr>
          <p:spPr>
            <a:xfrm>
              <a:off x="3275856" y="4113076"/>
              <a:ext cx="1584176" cy="1498684"/>
            </a:xfrm>
            <a:prstGeom prst="ellipse">
              <a:avLst/>
            </a:prstGeom>
            <a:noFill/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ttangolo 33">
              <a:extLst>
                <a:ext uri="{FF2B5EF4-FFF2-40B4-BE49-F238E27FC236}">
                  <a16:creationId xmlns:a16="http://schemas.microsoft.com/office/drawing/2014/main" id="{96A46A39-C1E5-CFC2-145C-4E7C9E2240A3}"/>
                </a:ext>
              </a:extLst>
            </p:cNvPr>
            <p:cNvSpPr/>
            <p:nvPr/>
          </p:nvSpPr>
          <p:spPr>
            <a:xfrm>
              <a:off x="3317301" y="3743744"/>
              <a:ext cx="693723" cy="3221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low-ℓ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28" name="Rettangolo 34">
              <a:extLst>
                <a:ext uri="{FF2B5EF4-FFF2-40B4-BE49-F238E27FC236}">
                  <a16:creationId xmlns:a16="http://schemas.microsoft.com/office/drawing/2014/main" id="{5DB1E02F-6BDA-BD2C-782C-4424589510DA}"/>
                </a:ext>
              </a:extLst>
            </p:cNvPr>
            <p:cNvSpPr/>
            <p:nvPr/>
          </p:nvSpPr>
          <p:spPr>
            <a:xfrm>
              <a:off x="4292601" y="3743744"/>
              <a:ext cx="830528" cy="3221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66FFFF"/>
                  </a:solidFill>
                </a:rPr>
                <a:t>large-ℓ</a:t>
              </a:r>
              <a:endParaRPr lang="en-GB" dirty="0">
                <a:solidFill>
                  <a:srgbClr val="66FFFF"/>
                </a:solidFill>
              </a:endParaRPr>
            </a:p>
          </p:txBody>
        </p:sp>
        <p:cxnSp>
          <p:nvCxnSpPr>
            <p:cNvPr id="29" name="Connettore 2 35">
              <a:extLst>
                <a:ext uri="{FF2B5EF4-FFF2-40B4-BE49-F238E27FC236}">
                  <a16:creationId xmlns:a16="http://schemas.microsoft.com/office/drawing/2014/main" id="{DE0F95F8-7CE1-8674-FD7B-A795A554C014}"/>
                </a:ext>
              </a:extLst>
            </p:cNvPr>
            <p:cNvCxnSpPr/>
            <p:nvPr/>
          </p:nvCxnSpPr>
          <p:spPr>
            <a:xfrm flipH="1">
              <a:off x="4499992" y="4113076"/>
              <a:ext cx="360040" cy="324036"/>
            </a:xfrm>
            <a:prstGeom prst="straightConnector1">
              <a:avLst/>
            </a:prstGeom>
            <a:ln w="28575">
              <a:solidFill>
                <a:srgbClr val="66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5">
            <a:extLst>
              <a:ext uri="{FF2B5EF4-FFF2-40B4-BE49-F238E27FC236}">
                <a16:creationId xmlns:a16="http://schemas.microsoft.com/office/drawing/2014/main" id="{674A53B3-FAF9-B07B-18E7-696C72139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975" y="948382"/>
            <a:ext cx="2030791" cy="1431361"/>
          </a:xfrm>
          <a:prstGeom prst="rect">
            <a:avLst/>
          </a:prstGeom>
        </p:spPr>
      </p:pic>
      <p:grpSp>
        <p:nvGrpSpPr>
          <p:cNvPr id="36" name="Group 33">
            <a:extLst>
              <a:ext uri="{FF2B5EF4-FFF2-40B4-BE49-F238E27FC236}">
                <a16:creationId xmlns:a16="http://schemas.microsoft.com/office/drawing/2014/main" id="{857EAEC5-AEE9-ECBC-CAE9-732D00EA8D18}"/>
              </a:ext>
            </a:extLst>
          </p:cNvPr>
          <p:cNvGrpSpPr/>
          <p:nvPr/>
        </p:nvGrpSpPr>
        <p:grpSpPr>
          <a:xfrm>
            <a:off x="9305519" y="2587127"/>
            <a:ext cx="1951480" cy="2133614"/>
            <a:chOff x="5343311" y="860887"/>
            <a:chExt cx="3460983" cy="2975821"/>
          </a:xfrm>
        </p:grpSpPr>
        <p:grpSp>
          <p:nvGrpSpPr>
            <p:cNvPr id="38" name="Group 17">
              <a:extLst>
                <a:ext uri="{FF2B5EF4-FFF2-40B4-BE49-F238E27FC236}">
                  <a16:creationId xmlns:a16="http://schemas.microsoft.com/office/drawing/2014/main" id="{A0BB075B-2312-7BF8-CA06-ACF9660DCD73}"/>
                </a:ext>
              </a:extLst>
            </p:cNvPr>
            <p:cNvGrpSpPr/>
            <p:nvPr/>
          </p:nvGrpSpPr>
          <p:grpSpPr>
            <a:xfrm>
              <a:off x="5343311" y="864338"/>
              <a:ext cx="3460983" cy="2972370"/>
              <a:chOff x="5343311" y="864338"/>
              <a:chExt cx="3460983" cy="2972370"/>
            </a:xfrm>
          </p:grpSpPr>
          <p:sp>
            <p:nvSpPr>
              <p:cNvPr id="40" name="TextBox 37">
                <a:extLst>
                  <a:ext uri="{FF2B5EF4-FFF2-40B4-BE49-F238E27FC236}">
                    <a16:creationId xmlns:a16="http://schemas.microsoft.com/office/drawing/2014/main" id="{B8559D58-9B93-BB09-2852-D98691533DCE}"/>
                  </a:ext>
                </a:extLst>
              </p:cNvPr>
              <p:cNvSpPr txBox="1"/>
              <p:nvPr/>
            </p:nvSpPr>
            <p:spPr>
              <a:xfrm rot="16200000">
                <a:off x="4133699" y="2081246"/>
                <a:ext cx="2965071" cy="5458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MED (keV)                  </a:t>
                </a:r>
              </a:p>
            </p:txBody>
          </p:sp>
          <p:grpSp>
            <p:nvGrpSpPr>
              <p:cNvPr id="41" name="Group 11">
                <a:extLst>
                  <a:ext uri="{FF2B5EF4-FFF2-40B4-BE49-F238E27FC236}">
                    <a16:creationId xmlns:a16="http://schemas.microsoft.com/office/drawing/2014/main" id="{B0F3AE74-247D-33EB-158A-BD63234F6E52}"/>
                  </a:ext>
                </a:extLst>
              </p:cNvPr>
              <p:cNvGrpSpPr/>
              <p:nvPr/>
            </p:nvGrpSpPr>
            <p:grpSpPr>
              <a:xfrm>
                <a:off x="5909292" y="864338"/>
                <a:ext cx="2895002" cy="2972370"/>
                <a:chOff x="5909292" y="864338"/>
                <a:chExt cx="2895002" cy="2972370"/>
              </a:xfrm>
            </p:grpSpPr>
            <p:pic>
              <p:nvPicPr>
                <p:cNvPr id="42" name="Picture 10">
                  <a:extLst>
                    <a:ext uri="{FF2B5EF4-FFF2-40B4-BE49-F238E27FC236}">
                      <a16:creationId xmlns:a16="http://schemas.microsoft.com/office/drawing/2014/main" id="{E901F428-FC4D-AE29-10A8-B688EA85E9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09292" y="864338"/>
                  <a:ext cx="2895002" cy="2972370"/>
                </a:xfrm>
                <a:prstGeom prst="rect">
                  <a:avLst/>
                </a:prstGeom>
              </p:spPr>
            </p:pic>
            <p:sp>
              <p:nvSpPr>
                <p:cNvPr id="43" name="TextBox 9">
                  <a:extLst>
                    <a:ext uri="{FF2B5EF4-FFF2-40B4-BE49-F238E27FC236}">
                      <a16:creationId xmlns:a16="http://schemas.microsoft.com/office/drawing/2014/main" id="{8647D396-5B8C-A86D-8813-F2A9E7542FF5}"/>
                    </a:ext>
                  </a:extLst>
                </p:cNvPr>
                <p:cNvSpPr txBox="1"/>
                <p:nvPr/>
              </p:nvSpPr>
              <p:spPr>
                <a:xfrm>
                  <a:off x="6499947" y="2254036"/>
                  <a:ext cx="469937" cy="3693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err="1"/>
                    <a:t>V</a:t>
                  </a:r>
                  <a:r>
                    <a:rPr lang="en-GB" baseline="-25000" dirty="0" err="1"/>
                    <a:t>Cr</a:t>
                  </a:r>
                  <a:endParaRPr lang="en-GB" baseline="-25000" dirty="0"/>
                </a:p>
              </p:txBody>
            </p:sp>
          </p:grpSp>
        </p:grpSp>
        <p:sp>
          <p:nvSpPr>
            <p:cNvPr id="39" name="TextBox 32">
              <a:extLst>
                <a:ext uri="{FF2B5EF4-FFF2-40B4-BE49-F238E27FC236}">
                  <a16:creationId xmlns:a16="http://schemas.microsoft.com/office/drawing/2014/main" id="{E7FE584A-CA73-CCF1-29BD-57FABC527E88}"/>
                </a:ext>
              </a:extLst>
            </p:cNvPr>
            <p:cNvSpPr txBox="1"/>
            <p:nvPr/>
          </p:nvSpPr>
          <p:spPr>
            <a:xfrm>
              <a:off x="6236876" y="860887"/>
              <a:ext cx="996078" cy="3223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r>
                <a: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Cu-</a:t>
              </a:r>
              <a:r>
                <a:rPr lang="en-GB" sz="16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r>
                <a:rPr lang="en-GB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</a:t>
              </a:r>
            </a:p>
          </p:txBody>
        </p:sp>
      </p:grp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335735AE-16F3-81C7-8B5D-BFAD3FAE85A6}"/>
              </a:ext>
            </a:extLst>
          </p:cNvPr>
          <p:cNvGrpSpPr/>
          <p:nvPr/>
        </p:nvGrpSpPr>
        <p:grpSpPr>
          <a:xfrm>
            <a:off x="499555" y="2350881"/>
            <a:ext cx="2592620" cy="2247450"/>
            <a:chOff x="7628095" y="960324"/>
            <a:chExt cx="4279112" cy="3026218"/>
          </a:xfrm>
        </p:grpSpPr>
        <p:sp>
          <p:nvSpPr>
            <p:cNvPr id="45" name="Rettangolo 44">
              <a:extLst>
                <a:ext uri="{FF2B5EF4-FFF2-40B4-BE49-F238E27FC236}">
                  <a16:creationId xmlns:a16="http://schemas.microsoft.com/office/drawing/2014/main" id="{D6E43338-D31F-5F59-9A7F-81BA4A84E441}"/>
                </a:ext>
              </a:extLst>
            </p:cNvPr>
            <p:cNvSpPr/>
            <p:nvPr/>
          </p:nvSpPr>
          <p:spPr>
            <a:xfrm>
              <a:off x="8246326" y="1293537"/>
              <a:ext cx="3660881" cy="256765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46" name="Grafico 45">
              <a:extLst>
                <a:ext uri="{FF2B5EF4-FFF2-40B4-BE49-F238E27FC236}">
                  <a16:creationId xmlns:a16="http://schemas.microsoft.com/office/drawing/2014/main" id="{A8CE2539-1A6A-DED6-C250-5FEBE10AEAA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50811169"/>
                </p:ext>
              </p:extLst>
            </p:nvPr>
          </p:nvGraphicFramePr>
          <p:xfrm>
            <a:off x="8346797" y="960324"/>
            <a:ext cx="3477429" cy="30262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7" name="CasellaDiTesto 46">
              <a:extLst>
                <a:ext uri="{FF2B5EF4-FFF2-40B4-BE49-F238E27FC236}">
                  <a16:creationId xmlns:a16="http://schemas.microsoft.com/office/drawing/2014/main" id="{71ADB4F9-08D5-5111-48C3-B8E6996368B0}"/>
                </a:ext>
              </a:extLst>
            </p:cNvPr>
            <p:cNvSpPr txBox="1"/>
            <p:nvPr/>
          </p:nvSpPr>
          <p:spPr>
            <a:xfrm rot="16200000">
              <a:off x="6668802" y="2186174"/>
              <a:ext cx="2578966" cy="660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bg1"/>
                  </a:solidFill>
                </a:rPr>
                <a:t>R(</a:t>
              </a:r>
              <a:r>
                <a:rPr lang="en-GB" sz="2000" dirty="0">
                  <a:solidFill>
                    <a:srgbClr val="66FFFF"/>
                  </a:solidFill>
                </a:rPr>
                <a:t>s</a:t>
              </a:r>
              <a:r>
                <a:rPr lang="en-GB" sz="2000" dirty="0">
                  <a:solidFill>
                    <a:schemeClr val="bg1"/>
                  </a:solidFill>
                </a:rPr>
                <a:t>) – R(</a:t>
              </a:r>
              <a:r>
                <a:rPr lang="en-GB" sz="2000" dirty="0">
                  <a:solidFill>
                    <a:srgbClr val="66FFFF"/>
                  </a:solidFill>
                </a:rPr>
                <a:t>d</a:t>
              </a:r>
              <a:r>
                <a:rPr lang="en-GB" sz="2000" dirty="0">
                  <a:solidFill>
                    <a:schemeClr val="bg1"/>
                  </a:solidFill>
                </a:rPr>
                <a:t>) (</a:t>
              </a:r>
              <a:r>
                <a:rPr lang="en-GB" sz="2000" dirty="0" err="1">
                  <a:solidFill>
                    <a:schemeClr val="bg1"/>
                  </a:solidFill>
                </a:rPr>
                <a:t>fm</a:t>
              </a:r>
              <a:r>
                <a:rPr lang="en-GB" sz="2000" dirty="0">
                  <a:solidFill>
                    <a:schemeClr val="bg1"/>
                  </a:solidFill>
                </a:rPr>
                <a:t>)</a:t>
              </a:r>
            </a:p>
          </p:txBody>
        </p:sp>
      </p:grp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0D1E0988-CB20-AC20-1954-44EC6CB194C6}"/>
              </a:ext>
            </a:extLst>
          </p:cNvPr>
          <p:cNvSpPr txBox="1"/>
          <p:nvPr/>
        </p:nvSpPr>
        <p:spPr>
          <a:xfrm>
            <a:off x="3341303" y="4343905"/>
            <a:ext cx="5888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Preliminary results to apply the microscopic </a:t>
            </a:r>
          </a:p>
          <a:p>
            <a:r>
              <a:rPr lang="en-GB" sz="2000" dirty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approach along isotopic chains look promising</a:t>
            </a:r>
            <a:endParaRPr lang="it-IT" sz="2000" dirty="0">
              <a:solidFill>
                <a:schemeClr val="bg1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49" name="TextBox 1">
            <a:extLst>
              <a:ext uri="{FF2B5EF4-FFF2-40B4-BE49-F238E27FC236}">
                <a16:creationId xmlns:a16="http://schemas.microsoft.com/office/drawing/2014/main" id="{C9C998A0-9769-E2A8-8103-6745F77677CA}"/>
              </a:ext>
            </a:extLst>
          </p:cNvPr>
          <p:cNvSpPr txBox="1"/>
          <p:nvPr/>
        </p:nvSpPr>
        <p:spPr>
          <a:xfrm>
            <a:off x="2212198" y="5259175"/>
            <a:ext cx="71625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FFFF00"/>
                </a:solidFill>
                <a:latin typeface="Candara" panose="020E050203030302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088228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8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F06345-70F8-1598-3F4A-73BDA2A3E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nuclear (charge) radius</a:t>
            </a: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5289874-B8AA-E200-99A4-1F3A026BDD70}"/>
              </a:ext>
            </a:extLst>
          </p:cNvPr>
          <p:cNvSpPr txBox="1"/>
          <p:nvPr/>
        </p:nvSpPr>
        <p:spPr>
          <a:xfrm>
            <a:off x="3205377" y="2054845"/>
            <a:ext cx="6737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Charge radii are usually measured via electron scattering.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1381F53-CB97-A103-338F-A40A551C6A7B}"/>
              </a:ext>
            </a:extLst>
          </p:cNvPr>
          <p:cNvSpPr txBox="1"/>
          <p:nvPr/>
        </p:nvSpPr>
        <p:spPr>
          <a:xfrm>
            <a:off x="3205377" y="2526701"/>
            <a:ext cx="8830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Laser spectroscopy allows to measure radial shifts along isotopic chains.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ADB0E62-2ABA-3C92-9068-3011903227CA}"/>
              </a:ext>
            </a:extLst>
          </p:cNvPr>
          <p:cNvSpPr txBox="1"/>
          <p:nvPr/>
        </p:nvSpPr>
        <p:spPr>
          <a:xfrm>
            <a:off x="3205377" y="3034532"/>
            <a:ext cx="5609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66FFFF"/>
                </a:solidFill>
              </a:rPr>
              <a:t>This applies to ground states or isomeric states.</a:t>
            </a:r>
            <a:endParaRPr lang="en-GB" sz="2000" dirty="0">
              <a:solidFill>
                <a:srgbClr val="66FFFF"/>
              </a:solidFill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A83AFCA2-9CC7-BE6D-534F-2F34AFA49496}"/>
              </a:ext>
            </a:extLst>
          </p:cNvPr>
          <p:cNvGrpSpPr/>
          <p:nvPr/>
        </p:nvGrpSpPr>
        <p:grpSpPr>
          <a:xfrm>
            <a:off x="561924" y="1095629"/>
            <a:ext cx="2122410" cy="1764195"/>
            <a:chOff x="827584" y="2263347"/>
            <a:chExt cx="3528392" cy="2704533"/>
          </a:xfrm>
        </p:grpSpPr>
        <p:sp>
          <p:nvSpPr>
            <p:cNvPr id="8" name="Line 30">
              <a:extLst>
                <a:ext uri="{FF2B5EF4-FFF2-40B4-BE49-F238E27FC236}">
                  <a16:creationId xmlns:a16="http://schemas.microsoft.com/office/drawing/2014/main" id="{80461B76-8E0A-4DE1-35FF-5112226B06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63784" y="3573016"/>
              <a:ext cx="846097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Line 27">
              <a:extLst>
                <a:ext uri="{FF2B5EF4-FFF2-40B4-BE49-F238E27FC236}">
                  <a16:creationId xmlns:a16="http://schemas.microsoft.com/office/drawing/2014/main" id="{420B1F7D-FDC5-C617-7631-9370748DF0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663788" y="2635110"/>
              <a:ext cx="19460" cy="233277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Line 28">
              <a:extLst>
                <a:ext uri="{FF2B5EF4-FFF2-40B4-BE49-F238E27FC236}">
                  <a16:creationId xmlns:a16="http://schemas.microsoft.com/office/drawing/2014/main" id="{B0CA3A5D-5FAE-ECA7-3006-138EC365E7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3788" y="3401288"/>
              <a:ext cx="169218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Line 29">
              <a:extLst>
                <a:ext uri="{FF2B5EF4-FFF2-40B4-BE49-F238E27FC236}">
                  <a16:creationId xmlns:a16="http://schemas.microsoft.com/office/drawing/2014/main" id="{B30A1432-FA51-7ECC-6D75-25EB6B1D67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3248" y="4076254"/>
              <a:ext cx="6286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Line 30">
              <a:extLst>
                <a:ext uri="{FF2B5EF4-FFF2-40B4-BE49-F238E27FC236}">
                  <a16:creationId xmlns:a16="http://schemas.microsoft.com/office/drawing/2014/main" id="{D243B14C-4694-9393-5265-225C5CCD94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74817" y="3811741"/>
              <a:ext cx="709051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Line 31">
              <a:extLst>
                <a:ext uri="{FF2B5EF4-FFF2-40B4-BE49-F238E27FC236}">
                  <a16:creationId xmlns:a16="http://schemas.microsoft.com/office/drawing/2014/main" id="{5430AF03-A3E2-2E2D-ABB4-958D135D09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3788" y="4340768"/>
              <a:ext cx="51838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Freeform 32">
              <a:extLst>
                <a:ext uri="{FF2B5EF4-FFF2-40B4-BE49-F238E27FC236}">
                  <a16:creationId xmlns:a16="http://schemas.microsoft.com/office/drawing/2014/main" id="{35E7EFBB-4A93-8DFC-4874-68AF4225F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787" y="3401288"/>
              <a:ext cx="1584176" cy="1398941"/>
            </a:xfrm>
            <a:custGeom>
              <a:avLst/>
              <a:gdLst/>
              <a:ahLst/>
              <a:cxnLst>
                <a:cxn ang="0">
                  <a:pos x="0" y="847"/>
                </a:cxn>
                <a:cxn ang="0">
                  <a:pos x="318" y="824"/>
                </a:cxn>
                <a:cxn ang="0">
                  <a:pos x="454" y="665"/>
                </a:cxn>
                <a:cxn ang="0">
                  <a:pos x="544" y="484"/>
                </a:cxn>
                <a:cxn ang="0">
                  <a:pos x="635" y="189"/>
                </a:cxn>
                <a:cxn ang="0">
                  <a:pos x="749" y="30"/>
                </a:cxn>
                <a:cxn ang="0">
                  <a:pos x="1021" y="7"/>
                </a:cxn>
                <a:cxn ang="0">
                  <a:pos x="1225" y="7"/>
                </a:cxn>
              </a:cxnLst>
              <a:rect l="0" t="0" r="r" b="b"/>
              <a:pathLst>
                <a:path w="1225" h="854">
                  <a:moveTo>
                    <a:pt x="0" y="847"/>
                  </a:moveTo>
                  <a:cubicBezTo>
                    <a:pt x="121" y="850"/>
                    <a:pt x="242" y="854"/>
                    <a:pt x="318" y="824"/>
                  </a:cubicBezTo>
                  <a:cubicBezTo>
                    <a:pt x="394" y="794"/>
                    <a:pt x="416" y="722"/>
                    <a:pt x="454" y="665"/>
                  </a:cubicBezTo>
                  <a:cubicBezTo>
                    <a:pt x="492" y="608"/>
                    <a:pt x="514" y="563"/>
                    <a:pt x="544" y="484"/>
                  </a:cubicBezTo>
                  <a:cubicBezTo>
                    <a:pt x="574" y="405"/>
                    <a:pt x="601" y="265"/>
                    <a:pt x="635" y="189"/>
                  </a:cubicBezTo>
                  <a:cubicBezTo>
                    <a:pt x="669" y="113"/>
                    <a:pt x="685" y="60"/>
                    <a:pt x="749" y="30"/>
                  </a:cubicBezTo>
                  <a:cubicBezTo>
                    <a:pt x="813" y="0"/>
                    <a:pt x="942" y="11"/>
                    <a:pt x="1021" y="7"/>
                  </a:cubicBezTo>
                  <a:cubicBezTo>
                    <a:pt x="1100" y="3"/>
                    <a:pt x="1162" y="5"/>
                    <a:pt x="1225" y="7"/>
                  </a:cubicBezTo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Line 27">
              <a:extLst>
                <a:ext uri="{FF2B5EF4-FFF2-40B4-BE49-F238E27FC236}">
                  <a16:creationId xmlns:a16="http://schemas.microsoft.com/office/drawing/2014/main" id="{B18E796B-B00F-CB94-FA89-A4952B0D21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663787" y="2528900"/>
              <a:ext cx="11029" cy="243898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Line 28">
              <a:extLst>
                <a:ext uri="{FF2B5EF4-FFF2-40B4-BE49-F238E27FC236}">
                  <a16:creationId xmlns:a16="http://schemas.microsoft.com/office/drawing/2014/main" id="{400A8B43-6F9B-E8F6-EC75-F04BDE5584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36296" y="3397349"/>
              <a:ext cx="162749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Line 29">
              <a:extLst>
                <a:ext uri="{FF2B5EF4-FFF2-40B4-BE49-F238E27FC236}">
                  <a16:creationId xmlns:a16="http://schemas.microsoft.com/office/drawing/2014/main" id="{33BAF744-820E-0EBA-98C1-7913F417DA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59209" y="4162411"/>
              <a:ext cx="604579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Line 30">
              <a:extLst>
                <a:ext uri="{FF2B5EF4-FFF2-40B4-BE49-F238E27FC236}">
                  <a16:creationId xmlns:a16="http://schemas.microsoft.com/office/drawing/2014/main" id="{FC4C99B2-281B-6444-7E5F-5243A2F30D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81846" y="3862590"/>
              <a:ext cx="68194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Line 31">
              <a:extLst>
                <a:ext uri="{FF2B5EF4-FFF2-40B4-BE49-F238E27FC236}">
                  <a16:creationId xmlns:a16="http://schemas.microsoft.com/office/drawing/2014/main" id="{2907E95B-0EAE-5BCB-EBEF-6336FD838D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65225" y="4462233"/>
              <a:ext cx="49856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973FD9D7-7905-F2E0-D87A-867F90FE0956}"/>
                </a:ext>
              </a:extLst>
            </p:cNvPr>
            <p:cNvCxnSpPr/>
            <p:nvPr/>
          </p:nvCxnSpPr>
          <p:spPr>
            <a:xfrm flipH="1">
              <a:off x="1850042" y="2888940"/>
              <a:ext cx="78796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DA72C17F-C50D-55BB-4AF6-E0597CD3767F}"/>
                </a:ext>
              </a:extLst>
            </p:cNvPr>
            <p:cNvCxnSpPr/>
            <p:nvPr/>
          </p:nvCxnSpPr>
          <p:spPr>
            <a:xfrm>
              <a:off x="2690337" y="2888940"/>
              <a:ext cx="819545" cy="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33">
              <a:extLst>
                <a:ext uri="{FF2B5EF4-FFF2-40B4-BE49-F238E27FC236}">
                  <a16:creationId xmlns:a16="http://schemas.microsoft.com/office/drawing/2014/main" id="{1D81B2BC-3B81-EB0D-1E4A-0E4DC6BB3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613" y="4285359"/>
              <a:ext cx="143762" cy="123707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" name="Oval 34">
              <a:extLst>
                <a:ext uri="{FF2B5EF4-FFF2-40B4-BE49-F238E27FC236}">
                  <a16:creationId xmlns:a16="http://schemas.microsoft.com/office/drawing/2014/main" id="{3E4F6D79-FE94-1457-2E24-BE97D5CAA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1581" y="4270640"/>
              <a:ext cx="146425" cy="123707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" name="Oval 35">
              <a:extLst>
                <a:ext uri="{FF2B5EF4-FFF2-40B4-BE49-F238E27FC236}">
                  <a16:creationId xmlns:a16="http://schemas.microsoft.com/office/drawing/2014/main" id="{97BC82EA-2433-B8A5-E2AB-71AFFDB7F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613" y="4005293"/>
              <a:ext cx="146425" cy="121610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5" name="Oval 36">
              <a:extLst>
                <a:ext uri="{FF2B5EF4-FFF2-40B4-BE49-F238E27FC236}">
                  <a16:creationId xmlns:a16="http://schemas.microsoft.com/office/drawing/2014/main" id="{E1195100-93DD-1EA8-4D7E-276CFAFFA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8313" y="4015449"/>
              <a:ext cx="146425" cy="121610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" name="Oval 37">
              <a:extLst>
                <a:ext uri="{FF2B5EF4-FFF2-40B4-BE49-F238E27FC236}">
                  <a16:creationId xmlns:a16="http://schemas.microsoft.com/office/drawing/2014/main" id="{FA7B07B5-CF68-FAE6-4C98-6AAAD3162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9117" y="3737341"/>
              <a:ext cx="146425" cy="123707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7" name="Oval 38">
              <a:extLst>
                <a:ext uri="{FF2B5EF4-FFF2-40B4-BE49-F238E27FC236}">
                  <a16:creationId xmlns:a16="http://schemas.microsoft.com/office/drawing/2014/main" id="{993AC05E-1673-B016-E826-0541A0BF9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7423" y="3737341"/>
              <a:ext cx="146425" cy="123707"/>
            </a:xfrm>
            <a:prstGeom prst="ellipse">
              <a:avLst/>
            </a:prstGeom>
            <a:gradFill rotWithShape="1">
              <a:gsLst>
                <a:gs pos="0">
                  <a:srgbClr val="66FFFF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8" name="Figura a mano libera 30">
              <a:extLst>
                <a:ext uri="{FF2B5EF4-FFF2-40B4-BE49-F238E27FC236}">
                  <a16:creationId xmlns:a16="http://schemas.microsoft.com/office/drawing/2014/main" id="{FC75637D-82C7-A6B5-FF87-7386BAC7C5DA}"/>
                </a:ext>
              </a:extLst>
            </p:cNvPr>
            <p:cNvSpPr/>
            <p:nvPr/>
          </p:nvSpPr>
          <p:spPr>
            <a:xfrm>
              <a:off x="827584" y="3139027"/>
              <a:ext cx="1823395" cy="1520059"/>
            </a:xfrm>
            <a:custGeom>
              <a:avLst/>
              <a:gdLst>
                <a:gd name="connsiteX0" fmla="*/ 0 w 1823395"/>
                <a:gd name="connsiteY0" fmla="*/ 202887 h 1520059"/>
                <a:gd name="connsiteX1" fmla="*/ 609600 w 1823395"/>
                <a:gd name="connsiteY1" fmla="*/ 28716 h 1520059"/>
                <a:gd name="connsiteX2" fmla="*/ 729343 w 1823395"/>
                <a:gd name="connsiteY2" fmla="*/ 6944 h 1520059"/>
                <a:gd name="connsiteX3" fmla="*/ 925286 w 1823395"/>
                <a:gd name="connsiteY3" fmla="*/ 17830 h 1520059"/>
                <a:gd name="connsiteX4" fmla="*/ 1034143 w 1823395"/>
                <a:gd name="connsiteY4" fmla="*/ 192002 h 1520059"/>
                <a:gd name="connsiteX5" fmla="*/ 1143000 w 1823395"/>
                <a:gd name="connsiteY5" fmla="*/ 670973 h 1520059"/>
                <a:gd name="connsiteX6" fmla="*/ 1251858 w 1823395"/>
                <a:gd name="connsiteY6" fmla="*/ 1106402 h 1520059"/>
                <a:gd name="connsiteX7" fmla="*/ 1371600 w 1823395"/>
                <a:gd name="connsiteY7" fmla="*/ 1400316 h 1520059"/>
                <a:gd name="connsiteX8" fmla="*/ 1458686 w 1823395"/>
                <a:gd name="connsiteY8" fmla="*/ 1498287 h 1520059"/>
                <a:gd name="connsiteX9" fmla="*/ 1589315 w 1823395"/>
                <a:gd name="connsiteY9" fmla="*/ 1509173 h 1520059"/>
                <a:gd name="connsiteX10" fmla="*/ 1730829 w 1823395"/>
                <a:gd name="connsiteY10" fmla="*/ 1520059 h 1520059"/>
                <a:gd name="connsiteX11" fmla="*/ 1817915 w 1823395"/>
                <a:gd name="connsiteY11" fmla="*/ 1509173 h 1520059"/>
                <a:gd name="connsiteX12" fmla="*/ 1807029 w 1823395"/>
                <a:gd name="connsiteY12" fmla="*/ 1509173 h 152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23395" h="1520059">
                  <a:moveTo>
                    <a:pt x="0" y="202887"/>
                  </a:moveTo>
                  <a:lnTo>
                    <a:pt x="609600" y="28716"/>
                  </a:lnTo>
                  <a:cubicBezTo>
                    <a:pt x="731157" y="-3941"/>
                    <a:pt x="676729" y="8758"/>
                    <a:pt x="729343" y="6944"/>
                  </a:cubicBezTo>
                  <a:cubicBezTo>
                    <a:pt x="781957" y="5130"/>
                    <a:pt x="874486" y="-13013"/>
                    <a:pt x="925286" y="17830"/>
                  </a:cubicBezTo>
                  <a:cubicBezTo>
                    <a:pt x="976086" y="48673"/>
                    <a:pt x="997857" y="83145"/>
                    <a:pt x="1034143" y="192002"/>
                  </a:cubicBezTo>
                  <a:cubicBezTo>
                    <a:pt x="1070429" y="300859"/>
                    <a:pt x="1106714" y="518573"/>
                    <a:pt x="1143000" y="670973"/>
                  </a:cubicBezTo>
                  <a:cubicBezTo>
                    <a:pt x="1179286" y="823373"/>
                    <a:pt x="1213758" y="984845"/>
                    <a:pt x="1251858" y="1106402"/>
                  </a:cubicBezTo>
                  <a:cubicBezTo>
                    <a:pt x="1289958" y="1227959"/>
                    <a:pt x="1337129" y="1335002"/>
                    <a:pt x="1371600" y="1400316"/>
                  </a:cubicBezTo>
                  <a:cubicBezTo>
                    <a:pt x="1406071" y="1465630"/>
                    <a:pt x="1422400" y="1480144"/>
                    <a:pt x="1458686" y="1498287"/>
                  </a:cubicBezTo>
                  <a:cubicBezTo>
                    <a:pt x="1494972" y="1516430"/>
                    <a:pt x="1589315" y="1509173"/>
                    <a:pt x="1589315" y="1509173"/>
                  </a:cubicBezTo>
                  <a:cubicBezTo>
                    <a:pt x="1634672" y="1512802"/>
                    <a:pt x="1692729" y="1520059"/>
                    <a:pt x="1730829" y="1520059"/>
                  </a:cubicBezTo>
                  <a:cubicBezTo>
                    <a:pt x="1768929" y="1520059"/>
                    <a:pt x="1805215" y="1510987"/>
                    <a:pt x="1817915" y="1509173"/>
                  </a:cubicBezTo>
                  <a:cubicBezTo>
                    <a:pt x="1830615" y="1507359"/>
                    <a:pt x="1818822" y="1508266"/>
                    <a:pt x="1807029" y="150917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33">
              <a:extLst>
                <a:ext uri="{FF2B5EF4-FFF2-40B4-BE49-F238E27FC236}">
                  <a16:creationId xmlns:a16="http://schemas.microsoft.com/office/drawing/2014/main" id="{8E886CA7-B56D-F100-3883-8D59524354D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469139" y="4416403"/>
              <a:ext cx="154726" cy="139253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" name="Oval 34">
              <a:extLst>
                <a:ext uri="{FF2B5EF4-FFF2-40B4-BE49-F238E27FC236}">
                  <a16:creationId xmlns:a16="http://schemas.microsoft.com/office/drawing/2014/main" id="{33D54610-E09C-6A20-AADD-F50ACC5123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16800" y="4392606"/>
              <a:ext cx="157592" cy="139253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" name="Oval 35">
              <a:extLst>
                <a:ext uri="{FF2B5EF4-FFF2-40B4-BE49-F238E27FC236}">
                  <a16:creationId xmlns:a16="http://schemas.microsoft.com/office/drawing/2014/main" id="{DDC9B371-5049-D6D6-7D5D-619A5797F76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433557" y="4084196"/>
              <a:ext cx="157592" cy="136892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" name="Oval 36">
              <a:extLst>
                <a:ext uri="{FF2B5EF4-FFF2-40B4-BE49-F238E27FC236}">
                  <a16:creationId xmlns:a16="http://schemas.microsoft.com/office/drawing/2014/main" id="{E020748A-11D9-F3C5-878F-F650B0CF6D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95736" y="4084196"/>
              <a:ext cx="157592" cy="136892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" name="Oval 37">
              <a:extLst>
                <a:ext uri="{FF2B5EF4-FFF2-40B4-BE49-F238E27FC236}">
                  <a16:creationId xmlns:a16="http://schemas.microsoft.com/office/drawing/2014/main" id="{26D8851C-24E8-1CCE-88FD-3FC2638008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374392" y="3793803"/>
              <a:ext cx="157592" cy="139253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" name="Oval 38">
              <a:extLst>
                <a:ext uri="{FF2B5EF4-FFF2-40B4-BE49-F238E27FC236}">
                  <a16:creationId xmlns:a16="http://schemas.microsoft.com/office/drawing/2014/main" id="{AA3F0A14-C121-2803-4B33-AB8F4F78EE7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39438" y="3793803"/>
              <a:ext cx="157592" cy="139253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8CC98288-E8A2-163E-CF54-C0980C43C4AC}"/>
                </a:ext>
              </a:extLst>
            </p:cNvPr>
            <p:cNvSpPr txBox="1"/>
            <p:nvPr/>
          </p:nvSpPr>
          <p:spPr>
            <a:xfrm>
              <a:off x="2081497" y="2263347"/>
              <a:ext cx="685413" cy="566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R</a:t>
              </a:r>
              <a:r>
                <a:rPr lang="en-GB" baseline="-25000" dirty="0">
                  <a:solidFill>
                    <a:schemeClr val="bg1"/>
                  </a:solidFill>
                </a:rPr>
                <a:t>p</a:t>
              </a:r>
              <a:endParaRPr lang="en-GB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F5D153A1-30E2-14FF-3102-EFDDB630AE11}"/>
                </a:ext>
              </a:extLst>
            </p:cNvPr>
            <p:cNvSpPr txBox="1"/>
            <p:nvPr/>
          </p:nvSpPr>
          <p:spPr>
            <a:xfrm>
              <a:off x="2811798" y="2263349"/>
              <a:ext cx="664094" cy="566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R</a:t>
              </a:r>
              <a:r>
                <a:rPr lang="en-US" baseline="-25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GB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A2FEEE33-F18F-AB6E-E0BD-2EE4AB43063C}"/>
              </a:ext>
            </a:extLst>
          </p:cNvPr>
          <p:cNvSpPr txBox="1"/>
          <p:nvPr/>
        </p:nvSpPr>
        <p:spPr>
          <a:xfrm>
            <a:off x="3270682" y="1143000"/>
            <a:ext cx="7846469" cy="70788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The nuclear radius is a fundamental property, quite difficult to measure and to reproduce with microscopic models and methods.</a:t>
            </a:r>
          </a:p>
        </p:txBody>
      </p: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56D5E1DC-8E29-0BF1-C786-3A7C64CF7932}"/>
              </a:ext>
            </a:extLst>
          </p:cNvPr>
          <p:cNvGrpSpPr/>
          <p:nvPr/>
        </p:nvGrpSpPr>
        <p:grpSpPr>
          <a:xfrm>
            <a:off x="896930" y="3691817"/>
            <a:ext cx="5677318" cy="2465083"/>
            <a:chOff x="1796633" y="3980717"/>
            <a:chExt cx="5677318" cy="2465083"/>
          </a:xfrm>
        </p:grpSpPr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2974CD5E-9C44-486F-0D06-77CCFC8D9254}"/>
                </a:ext>
              </a:extLst>
            </p:cNvPr>
            <p:cNvSpPr txBox="1"/>
            <p:nvPr/>
          </p:nvSpPr>
          <p:spPr>
            <a:xfrm>
              <a:off x="2776413" y="6168801"/>
              <a:ext cx="448854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2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R. F. Garcia Ruiz et al., NATURE PHYSICS 12 (2016) 594</a:t>
              </a:r>
              <a:endParaRPr lang="en-GB" sz="1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2" name="Gruppo 41">
              <a:extLst>
                <a:ext uri="{FF2B5EF4-FFF2-40B4-BE49-F238E27FC236}">
                  <a16:creationId xmlns:a16="http://schemas.microsoft.com/office/drawing/2014/main" id="{3606293F-09AC-3332-D9F0-49689CAC0B3D}"/>
                </a:ext>
              </a:extLst>
            </p:cNvPr>
            <p:cNvGrpSpPr/>
            <p:nvPr/>
          </p:nvGrpSpPr>
          <p:grpSpPr>
            <a:xfrm>
              <a:off x="1796633" y="3980717"/>
              <a:ext cx="5677318" cy="2188084"/>
              <a:chOff x="1796633" y="3980717"/>
              <a:chExt cx="5677318" cy="2188084"/>
            </a:xfrm>
          </p:grpSpPr>
          <p:pic>
            <p:nvPicPr>
              <p:cNvPr id="38" name="Immagine 37">
                <a:extLst>
                  <a:ext uri="{FF2B5EF4-FFF2-40B4-BE49-F238E27FC236}">
                    <a16:creationId xmlns:a16="http://schemas.microsoft.com/office/drawing/2014/main" id="{A4E827E1-E4FB-513E-A17D-DE1569C54F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96633" y="3980717"/>
                <a:ext cx="5677318" cy="2188084"/>
              </a:xfrm>
              <a:prstGeom prst="rect">
                <a:avLst/>
              </a:prstGeom>
            </p:spPr>
          </p:pic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38A9E025-6EAC-2405-BD0E-7A2378C0455B}"/>
                  </a:ext>
                </a:extLst>
              </p:cNvPr>
              <p:cNvSpPr txBox="1"/>
              <p:nvPr/>
            </p:nvSpPr>
            <p:spPr>
              <a:xfrm>
                <a:off x="2220605" y="4103357"/>
                <a:ext cx="17061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C00000"/>
                    </a:solidFill>
                  </a:rPr>
                  <a:t>Ca charge radii</a:t>
                </a:r>
                <a:endParaRPr lang="it-IT" dirty="0">
                  <a:solidFill>
                    <a:srgbClr val="C00000"/>
                  </a:solidFill>
                </a:endParaRPr>
              </a:p>
            </p:txBody>
          </p:sp>
        </p:grpSp>
      </p:grp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9C642313-393A-7417-FB6A-698A2FB0850A}"/>
              </a:ext>
            </a:extLst>
          </p:cNvPr>
          <p:cNvGrpSpPr/>
          <p:nvPr/>
        </p:nvGrpSpPr>
        <p:grpSpPr>
          <a:xfrm>
            <a:off x="7620554" y="3691817"/>
            <a:ext cx="3683431" cy="2454628"/>
            <a:chOff x="5882599" y="3899481"/>
            <a:chExt cx="3683431" cy="2454628"/>
          </a:xfrm>
        </p:grpSpPr>
        <p:grpSp>
          <p:nvGrpSpPr>
            <p:cNvPr id="44" name="Gruppo 43">
              <a:extLst>
                <a:ext uri="{FF2B5EF4-FFF2-40B4-BE49-F238E27FC236}">
                  <a16:creationId xmlns:a16="http://schemas.microsoft.com/office/drawing/2014/main" id="{B2B04151-14FD-F533-970A-64B58C7D8A1C}"/>
                </a:ext>
              </a:extLst>
            </p:cNvPr>
            <p:cNvGrpSpPr/>
            <p:nvPr/>
          </p:nvGrpSpPr>
          <p:grpSpPr>
            <a:xfrm>
              <a:off x="5882599" y="3899481"/>
              <a:ext cx="3683431" cy="2454628"/>
              <a:chOff x="482321" y="1493097"/>
              <a:chExt cx="3734258" cy="2503208"/>
            </a:xfrm>
          </p:grpSpPr>
          <p:pic>
            <p:nvPicPr>
              <p:cNvPr id="45" name="Immagine 44" descr="Immagine che contiene diagramma, linea, Parallelo&#10;&#10;Il contenuto generato dall'IA potrebbe non essere corretto.">
                <a:extLst>
                  <a:ext uri="{FF2B5EF4-FFF2-40B4-BE49-F238E27FC236}">
                    <a16:creationId xmlns:a16="http://schemas.microsoft.com/office/drawing/2014/main" id="{00E8EEEB-B5E6-6201-F2D6-410A6087B7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2321" y="1493097"/>
                <a:ext cx="3257902" cy="2220727"/>
              </a:xfrm>
              <a:prstGeom prst="rect">
                <a:avLst/>
              </a:prstGeom>
            </p:spPr>
          </p:pic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C62CE7D0-E6A4-2919-7FD9-79164D3BC4D6}"/>
                  </a:ext>
                </a:extLst>
              </p:cNvPr>
              <p:cNvSpPr txBox="1"/>
              <p:nvPr/>
            </p:nvSpPr>
            <p:spPr>
              <a:xfrm>
                <a:off x="482321" y="3713824"/>
                <a:ext cx="3734258" cy="2824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pt-BR" sz="1200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H. Masui, K. Kat and K. Ikeda, </a:t>
                </a:r>
                <a:r>
                  <a:rPr lang="en-GB" sz="1200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NPA 895 (2012) 1</a:t>
                </a:r>
                <a:endParaRPr lang="it-IT" sz="12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C7AF7087-8FB0-813E-DEBA-EE69196EEFF5}"/>
                  </a:ext>
                </a:extLst>
              </p:cNvPr>
              <p:cNvSpPr txBox="1"/>
              <p:nvPr/>
            </p:nvSpPr>
            <p:spPr>
              <a:xfrm>
                <a:off x="927152" y="1612804"/>
                <a:ext cx="1852770" cy="376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>
                    <a:solidFill>
                      <a:srgbClr val="C00000"/>
                    </a:solidFill>
                  </a:rPr>
                  <a:t>Oxigen</a:t>
                </a:r>
                <a:r>
                  <a:rPr lang="en-GB" dirty="0">
                    <a:solidFill>
                      <a:srgbClr val="C00000"/>
                    </a:solidFill>
                  </a:rPr>
                  <a:t> isotopes</a:t>
                </a:r>
                <a:endParaRPr lang="it-IT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8" name="Ovale 47">
              <a:extLst>
                <a:ext uri="{FF2B5EF4-FFF2-40B4-BE49-F238E27FC236}">
                  <a16:creationId xmlns:a16="http://schemas.microsoft.com/office/drawing/2014/main" id="{404E5A46-7F6F-00CA-02A4-50A5D406BAA7}"/>
                </a:ext>
              </a:extLst>
            </p:cNvPr>
            <p:cNvSpPr/>
            <p:nvPr/>
          </p:nvSpPr>
          <p:spPr>
            <a:xfrm>
              <a:off x="8054466" y="4135626"/>
              <a:ext cx="729304" cy="46894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886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Empirical formula for charge radii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531806" y="1074513"/>
            <a:ext cx="4016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Duflo and Zuker have developed a </a:t>
            </a:r>
          </a:p>
          <a:p>
            <a:r>
              <a:rPr lang="en-US" dirty="0">
                <a:solidFill>
                  <a:schemeClr val="bg1"/>
                </a:solidFill>
              </a:rPr>
              <a:t>5-parameter empirical formula for the rms charge radii (</a:t>
            </a:r>
            <a:r>
              <a:rPr lang="en-US" i="1" dirty="0" err="1">
                <a:solidFill>
                  <a:schemeClr val="bg1"/>
                </a:solidFill>
              </a:rPr>
              <a:t>t</a:t>
            </a:r>
            <a:r>
              <a:rPr lang="en-US" baseline="-25000" dirty="0" err="1">
                <a:solidFill>
                  <a:schemeClr val="bg1"/>
                </a:solidFill>
              </a:rPr>
              <a:t>z</a:t>
            </a:r>
            <a:r>
              <a:rPr lang="en-US" dirty="0">
                <a:solidFill>
                  <a:schemeClr val="bg1"/>
                </a:solidFill>
              </a:rPr>
              <a:t> = N-Z):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B333C305-11B3-8525-31CB-8DCE7C247876}"/>
              </a:ext>
            </a:extLst>
          </p:cNvPr>
          <p:cNvGrpSpPr/>
          <p:nvPr/>
        </p:nvGrpSpPr>
        <p:grpSpPr>
          <a:xfrm>
            <a:off x="596689" y="2196597"/>
            <a:ext cx="4979835" cy="1075335"/>
            <a:chOff x="3717642" y="2906923"/>
            <a:chExt cx="4979835" cy="1075335"/>
          </a:xfrm>
        </p:grpSpPr>
        <p:graphicFrame>
          <p:nvGraphicFramePr>
            <p:cNvPr id="43" name="Object 4">
              <a:extLst>
                <a:ext uri="{FF2B5EF4-FFF2-40B4-BE49-F238E27FC236}">
                  <a16:creationId xmlns:a16="http://schemas.microsoft.com/office/drawing/2014/main" id="{2246197A-82F8-29D6-E3B4-23BD3EAE6A5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5811239"/>
                </p:ext>
              </p:extLst>
            </p:nvPr>
          </p:nvGraphicFramePr>
          <p:xfrm>
            <a:off x="3717642" y="2906923"/>
            <a:ext cx="4733021" cy="745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730240" imgH="431640" progId="Equation.3">
                    <p:embed/>
                  </p:oleObj>
                </mc:Choice>
                <mc:Fallback>
                  <p:oleObj name="Equation" r:id="rId2" imgW="2730240" imgH="431640" progId="Equation.3">
                    <p:embed/>
                    <p:pic>
                      <p:nvPicPr>
                        <p:cNvPr id="5" name="Object 4">
                          <a:extLst>
                            <a:ext uri="{FF2B5EF4-FFF2-40B4-BE49-F238E27FC236}">
                              <a16:creationId xmlns:a16="http://schemas.microsoft.com/office/drawing/2014/main" id="{2246197A-82F8-29D6-E3B4-23BD3EAE6A5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17642" y="2906923"/>
                          <a:ext cx="4733021" cy="74563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rgbClr val="FF3300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Rettangolo 31"/>
            <p:cNvSpPr/>
            <p:nvPr/>
          </p:nvSpPr>
          <p:spPr>
            <a:xfrm>
              <a:off x="4292676" y="3674481"/>
              <a:ext cx="440480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J. </a:t>
              </a:r>
              <a:r>
                <a:rPr lang="de-DE" sz="1400" i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Duflo</a:t>
              </a:r>
              <a:r>
                <a:rPr lang="de-DE" sz="14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400" i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and</a:t>
              </a:r>
              <a:r>
                <a:rPr lang="de-DE" sz="14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A.P. </a:t>
              </a:r>
              <a:r>
                <a:rPr lang="de-DE" sz="1400" i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Zuker</a:t>
              </a:r>
              <a:r>
                <a:rPr lang="de-DE" sz="14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de-DE" sz="1400" i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PRC</a:t>
              </a:r>
              <a:r>
                <a:rPr lang="de-DE" sz="14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66, 051304 (2002)</a:t>
              </a:r>
              <a:endParaRPr lang="en-GB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BE511E96-D340-6E96-BE24-E6CD940E9C8D}"/>
                </a:ext>
              </a:extLst>
            </p:cNvPr>
            <p:cNvSpPr/>
            <p:nvPr/>
          </p:nvSpPr>
          <p:spPr>
            <a:xfrm>
              <a:off x="5142570" y="3116489"/>
              <a:ext cx="367157" cy="349629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AE3A82D0-D25A-A862-2AD0-B864C4D93B90}"/>
                </a:ext>
              </a:extLst>
            </p:cNvPr>
            <p:cNvSpPr/>
            <p:nvPr/>
          </p:nvSpPr>
          <p:spPr>
            <a:xfrm>
              <a:off x="5631167" y="2934565"/>
              <a:ext cx="314970" cy="307777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Ovale 30">
              <a:extLst>
                <a:ext uri="{FF2B5EF4-FFF2-40B4-BE49-F238E27FC236}">
                  <a16:creationId xmlns:a16="http://schemas.microsoft.com/office/drawing/2014/main" id="{705358AF-2A71-4AE0-3BAF-7566AD7DD9E1}"/>
                </a:ext>
              </a:extLst>
            </p:cNvPr>
            <p:cNvSpPr/>
            <p:nvPr/>
          </p:nvSpPr>
          <p:spPr>
            <a:xfrm>
              <a:off x="6644331" y="2920744"/>
              <a:ext cx="231112" cy="307777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Ovale 34">
              <a:extLst>
                <a:ext uri="{FF2B5EF4-FFF2-40B4-BE49-F238E27FC236}">
                  <a16:creationId xmlns:a16="http://schemas.microsoft.com/office/drawing/2014/main" id="{2D8CFF11-E02F-AE33-B658-668CD417F167}"/>
                </a:ext>
              </a:extLst>
            </p:cNvPr>
            <p:cNvSpPr/>
            <p:nvPr/>
          </p:nvSpPr>
          <p:spPr>
            <a:xfrm>
              <a:off x="7309193" y="3031260"/>
              <a:ext cx="147636" cy="28097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2" name="Ovale 41">
              <a:extLst>
                <a:ext uri="{FF2B5EF4-FFF2-40B4-BE49-F238E27FC236}">
                  <a16:creationId xmlns:a16="http://schemas.microsoft.com/office/drawing/2014/main" id="{32B72C18-7FC1-2C91-D15A-C5F528218972}"/>
                </a:ext>
              </a:extLst>
            </p:cNvPr>
            <p:cNvSpPr/>
            <p:nvPr/>
          </p:nvSpPr>
          <p:spPr>
            <a:xfrm>
              <a:off x="7860819" y="3095502"/>
              <a:ext cx="231112" cy="307777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B954E6EE-CFC8-EAA2-432B-CC67C115CD6C}"/>
              </a:ext>
            </a:extLst>
          </p:cNvPr>
          <p:cNvGrpSpPr/>
          <p:nvPr/>
        </p:nvGrpSpPr>
        <p:grpSpPr>
          <a:xfrm>
            <a:off x="6917561" y="1937450"/>
            <a:ext cx="4244495" cy="2983342"/>
            <a:chOff x="236130" y="2407418"/>
            <a:chExt cx="2939022" cy="2305655"/>
          </a:xfrm>
        </p:grpSpPr>
        <p:sp>
          <p:nvSpPr>
            <p:cNvPr id="46" name="Rettangolo 45"/>
            <p:cNvSpPr/>
            <p:nvPr/>
          </p:nvSpPr>
          <p:spPr>
            <a:xfrm>
              <a:off x="616822" y="4455114"/>
              <a:ext cx="2558330" cy="25795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14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J. Bonnard et al., </a:t>
              </a:r>
              <a:r>
                <a:rPr lang="en-GB" sz="1400" i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PRL</a:t>
              </a:r>
              <a:r>
                <a:rPr lang="en-GB" sz="14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116, 212501 (2016)</a:t>
              </a:r>
            </a:p>
          </p:txBody>
        </p:sp>
        <p:grpSp>
          <p:nvGrpSpPr>
            <p:cNvPr id="51" name="Gruppo 50"/>
            <p:cNvGrpSpPr/>
            <p:nvPr/>
          </p:nvGrpSpPr>
          <p:grpSpPr>
            <a:xfrm>
              <a:off x="236130" y="2407418"/>
              <a:ext cx="2851531" cy="1981115"/>
              <a:chOff x="112661" y="4284494"/>
              <a:chExt cx="2851531" cy="1981115"/>
            </a:xfrm>
          </p:grpSpPr>
          <p:pic>
            <p:nvPicPr>
              <p:cNvPr id="52" name="Immagine 5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3353" y="4284494"/>
                <a:ext cx="2470839" cy="1981115"/>
              </a:xfrm>
              <a:prstGeom prst="rect">
                <a:avLst/>
              </a:prstGeom>
            </p:spPr>
          </p:pic>
          <p:sp>
            <p:nvSpPr>
              <p:cNvPr id="53" name="CasellaDiTesto 52"/>
              <p:cNvSpPr txBox="1"/>
              <p:nvPr/>
            </p:nvSpPr>
            <p:spPr>
              <a:xfrm rot="16200000">
                <a:off x="-607631" y="5096074"/>
                <a:ext cx="1726873" cy="2862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Charge radius (</a:t>
                </a:r>
                <a:r>
                  <a:rPr lang="en-GB" dirty="0" err="1">
                    <a:solidFill>
                      <a:schemeClr val="bg1"/>
                    </a:solidFill>
                  </a:rPr>
                  <a:t>fm</a:t>
                </a:r>
                <a:r>
                  <a:rPr lang="en-GB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  <p:sp>
            <p:nvSpPr>
              <p:cNvPr id="54" name="CasellaDiTesto 53"/>
              <p:cNvSpPr txBox="1"/>
              <p:nvPr/>
            </p:nvSpPr>
            <p:spPr>
              <a:xfrm>
                <a:off x="2354815" y="5514281"/>
                <a:ext cx="344441" cy="30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Ca</a:t>
                </a:r>
              </a:p>
            </p:txBody>
          </p:sp>
          <p:sp>
            <p:nvSpPr>
              <p:cNvPr id="55" name="CasellaDiTesto 54"/>
              <p:cNvSpPr txBox="1"/>
              <p:nvPr/>
            </p:nvSpPr>
            <p:spPr>
              <a:xfrm>
                <a:off x="1677161" y="4391816"/>
                <a:ext cx="247521" cy="30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K</a:t>
                </a:r>
                <a:endParaRPr lang="en-GB" dirty="0"/>
              </a:p>
            </p:txBody>
          </p:sp>
        </p:grpSp>
      </p:grpSp>
      <p:sp>
        <p:nvSpPr>
          <p:cNvPr id="56" name="CasellaDiTesto 55"/>
          <p:cNvSpPr txBox="1"/>
          <p:nvPr/>
        </p:nvSpPr>
        <p:spPr>
          <a:xfrm>
            <a:off x="6917560" y="1223393"/>
            <a:ext cx="4244495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66FFFF"/>
                </a:solidFill>
              </a:rPr>
              <a:t>It reproduces the sudden rise of Ca radii</a:t>
            </a:r>
            <a:endParaRPr lang="en-GB" dirty="0">
              <a:solidFill>
                <a:srgbClr val="66FFFF"/>
              </a:solidFill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74B761DA-0625-5049-1DE4-DE2A1ECC65EF}"/>
              </a:ext>
            </a:extLst>
          </p:cNvPr>
          <p:cNvSpPr txBox="1"/>
          <p:nvPr/>
        </p:nvSpPr>
        <p:spPr>
          <a:xfrm>
            <a:off x="566576" y="3488052"/>
            <a:ext cx="45626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These 5 parameters are obtained by fitting </a:t>
            </a:r>
          </a:p>
          <a:p>
            <a:r>
              <a:rPr lang="en-GB" dirty="0">
                <a:solidFill>
                  <a:schemeClr val="bg1"/>
                </a:solidFill>
              </a:rPr>
              <a:t>all measured radii up to A~60.</a:t>
            </a:r>
          </a:p>
          <a:p>
            <a:endParaRPr lang="en-GB" dirty="0">
              <a:solidFill>
                <a:srgbClr val="FFFF00"/>
              </a:solidFill>
            </a:endParaRPr>
          </a:p>
          <a:p>
            <a:r>
              <a:rPr lang="en-GB" dirty="0">
                <a:solidFill>
                  <a:srgbClr val="FFFF00"/>
                </a:solidFill>
              </a:rPr>
              <a:t>The last term (</a:t>
            </a:r>
            <a:r>
              <a:rPr lang="el-GR" dirty="0">
                <a:solidFill>
                  <a:srgbClr val="FFFF00"/>
                </a:solidFill>
                <a:latin typeface="Aptos" panose="020B0004020202020204" pitchFamily="34" charset="0"/>
              </a:rPr>
              <a:t>λ</a:t>
            </a:r>
            <a:r>
              <a:rPr lang="en-GB" dirty="0">
                <a:solidFill>
                  <a:srgbClr val="FFFF00"/>
                </a:solidFill>
                <a:latin typeface="Aptos" panose="020B0004020202020204" pitchFamily="34" charset="0"/>
              </a:rPr>
              <a:t>) </a:t>
            </a:r>
            <a:r>
              <a:rPr lang="en-GB" dirty="0">
                <a:solidFill>
                  <a:srgbClr val="FFFF00"/>
                </a:solidFill>
              </a:rPr>
              <a:t>takes into account proton-</a:t>
            </a:r>
          </a:p>
          <a:p>
            <a:r>
              <a:rPr lang="en-GB" dirty="0">
                <a:solidFill>
                  <a:srgbClr val="FFFF00"/>
                </a:solidFill>
              </a:rPr>
              <a:t>neutron correlations.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14E62F7-393B-34FC-7C53-975DE512BFE2}"/>
              </a:ext>
            </a:extLst>
          </p:cNvPr>
          <p:cNvSpPr txBox="1"/>
          <p:nvPr/>
        </p:nvSpPr>
        <p:spPr>
          <a:xfrm>
            <a:off x="471101" y="5275511"/>
            <a:ext cx="6095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66FFFF"/>
                </a:solidFill>
              </a:rPr>
              <a:t>Using this expression, it is possible to obtain the neutron skin:</a:t>
            </a:r>
            <a:endParaRPr lang="it-IT" sz="2000" dirty="0">
              <a:solidFill>
                <a:srgbClr val="66FFFF"/>
              </a:solidFill>
            </a:endParaRPr>
          </a:p>
        </p:txBody>
      </p:sp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865E207F-B396-642F-910D-2B6C8A5FAD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2513221"/>
              </p:ext>
            </p:extLst>
          </p:nvPr>
        </p:nvGraphicFramePr>
        <p:xfrm>
          <a:off x="7099525" y="5166796"/>
          <a:ext cx="4154930" cy="925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760" imgH="393480" progId="Equation.3">
                  <p:embed/>
                </p:oleObj>
              </mc:Choice>
              <mc:Fallback>
                <p:oleObj name="Equation" r:id="rId5" imgW="1904760" imgH="393480" progId="Equation.3">
                  <p:embed/>
                  <p:pic>
                    <p:nvPicPr>
                      <p:cNvPr id="6" name="Oggetto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9525" y="5166796"/>
                        <a:ext cx="4154930" cy="92531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00B0F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343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nuclear radii</a:t>
            </a:r>
            <a:endParaRPr lang="en-GB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78466" y="2184079"/>
            <a:ext cx="430028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rgbClr val="FFFF99"/>
                </a:solidFill>
              </a:rPr>
              <a:t>Isovector</a:t>
            </a:r>
            <a:r>
              <a:rPr lang="en-US" sz="2000" b="1" dirty="0">
                <a:solidFill>
                  <a:srgbClr val="FFFF99"/>
                </a:solidFill>
              </a:rPr>
              <a:t> monopole polarizability</a:t>
            </a:r>
            <a:endParaRPr lang="en-GB" sz="2000" b="1" dirty="0">
              <a:solidFill>
                <a:srgbClr val="FFFF99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67098" y="4492905"/>
            <a:ext cx="3769645" cy="17543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addition of a nucleon induces </a:t>
            </a:r>
          </a:p>
          <a:p>
            <a:r>
              <a:rPr lang="en-US" dirty="0">
                <a:solidFill>
                  <a:srgbClr val="66FFFF"/>
                </a:solidFill>
              </a:rPr>
              <a:t>changes in the potential wells </a:t>
            </a:r>
          </a:p>
          <a:p>
            <a:r>
              <a:rPr lang="en-US" dirty="0">
                <a:solidFill>
                  <a:schemeClr val="bg1"/>
                </a:solidFill>
              </a:rPr>
              <a:t>of both protons and neutrons in </a:t>
            </a:r>
            <a:r>
              <a:rPr lang="en-US" dirty="0">
                <a:solidFill>
                  <a:srgbClr val="66FFFF"/>
                </a:solidFill>
              </a:rPr>
              <a:t>different directions </a:t>
            </a:r>
            <a:r>
              <a:rPr lang="en-US" dirty="0">
                <a:solidFill>
                  <a:schemeClr val="bg1"/>
                </a:solidFill>
              </a:rPr>
              <a:t>and thus </a:t>
            </a:r>
          </a:p>
          <a:p>
            <a:r>
              <a:rPr lang="en-US" dirty="0">
                <a:solidFill>
                  <a:schemeClr val="bg1"/>
                </a:solidFill>
              </a:rPr>
              <a:t>tends </a:t>
            </a:r>
            <a:r>
              <a:rPr lang="en-US" dirty="0">
                <a:solidFill>
                  <a:srgbClr val="FFFF99"/>
                </a:solidFill>
              </a:rPr>
              <a:t>to equalize the radii</a:t>
            </a:r>
          </a:p>
          <a:p>
            <a:r>
              <a:rPr lang="en-US" dirty="0">
                <a:solidFill>
                  <a:srgbClr val="FFFF99"/>
                </a:solidFill>
              </a:rPr>
              <a:t>independent on the neutron excess</a:t>
            </a:r>
            <a:endParaRPr lang="en-GB" dirty="0">
              <a:solidFill>
                <a:srgbClr val="FFFF99"/>
              </a:solidFill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1391807" y="2672133"/>
            <a:ext cx="2473599" cy="1770927"/>
            <a:chOff x="785715" y="2525995"/>
            <a:chExt cx="2554934" cy="1843084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715" y="2525995"/>
              <a:ext cx="2554934" cy="1843084"/>
            </a:xfrm>
            <a:prstGeom prst="rect">
              <a:avLst/>
            </a:prstGeom>
          </p:spPr>
        </p:pic>
        <p:sp>
          <p:nvSpPr>
            <p:cNvPr id="8" name="Freccia a sinistra 7"/>
            <p:cNvSpPr/>
            <p:nvPr/>
          </p:nvSpPr>
          <p:spPr>
            <a:xfrm>
              <a:off x="1187624" y="3140968"/>
              <a:ext cx="576064" cy="108012"/>
            </a:xfrm>
            <a:prstGeom prst="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ccia a sinistra 8"/>
            <p:cNvSpPr/>
            <p:nvPr/>
          </p:nvSpPr>
          <p:spPr>
            <a:xfrm>
              <a:off x="2267744" y="3140968"/>
              <a:ext cx="576064" cy="108012"/>
            </a:xfrm>
            <a:prstGeom prst="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CasellaDiTesto 27"/>
          <p:cNvSpPr txBox="1"/>
          <p:nvPr/>
        </p:nvSpPr>
        <p:spPr>
          <a:xfrm>
            <a:off x="528168" y="1077802"/>
            <a:ext cx="42598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</a:rPr>
              <a:t>Bonnard et al., studying doubly-magic nuclei ± 1 nucleon </a:t>
            </a:r>
            <a:r>
              <a:rPr lang="en-US" sz="2000" dirty="0">
                <a:solidFill>
                  <a:srgbClr val="66FFFF"/>
                </a:solidFill>
              </a:rPr>
              <a:t>put in evidence two effects:</a:t>
            </a:r>
            <a:endParaRPr lang="en-GB" sz="2000" dirty="0">
              <a:solidFill>
                <a:srgbClr val="66FFFF"/>
              </a:solidFill>
            </a:endParaRPr>
          </a:p>
        </p:txBody>
      </p:sp>
      <p:graphicFrame>
        <p:nvGraphicFramePr>
          <p:cNvPr id="29" name="Tabel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345587"/>
              </p:ext>
            </p:extLst>
          </p:nvPr>
        </p:nvGraphicFramePr>
        <p:xfrm>
          <a:off x="6627042" y="3058662"/>
          <a:ext cx="2282052" cy="2729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5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19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075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</a:t>
                      </a:r>
                      <a:r>
                        <a:rPr lang="el-GR" sz="1600" baseline="30000" dirty="0">
                          <a:latin typeface="Times New Roman"/>
                          <a:cs typeface="Times New Roman"/>
                        </a:rPr>
                        <a:t>π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baseline="0" dirty="0">
                          <a:latin typeface="Times New Roman"/>
                          <a:cs typeface="Times New Roman"/>
                        </a:rPr>
                        <a:t>Δ</a:t>
                      </a:r>
                      <a:r>
                        <a:rPr lang="en-US" sz="1600" dirty="0"/>
                        <a:t>r</a:t>
                      </a:r>
                      <a:r>
                        <a:rPr lang="el-GR" sz="1600" baseline="-25000" dirty="0">
                          <a:latin typeface="Times New Roman"/>
                          <a:cs typeface="Times New Roman"/>
                        </a:rPr>
                        <a:t>νπ</a:t>
                      </a:r>
                      <a:r>
                        <a:rPr lang="en-US" sz="1600" baseline="0" dirty="0">
                          <a:latin typeface="Times New Roman"/>
                          <a:cs typeface="Times New Roman"/>
                        </a:rPr>
                        <a:t> (</a:t>
                      </a:r>
                      <a:r>
                        <a:rPr lang="en-US" sz="1600" baseline="0" dirty="0" err="1">
                          <a:latin typeface="Times New Roman"/>
                          <a:cs typeface="Times New Roman"/>
                        </a:rPr>
                        <a:t>fm</a:t>
                      </a:r>
                      <a:r>
                        <a:rPr lang="en-US" sz="1600" baseline="0" dirty="0">
                          <a:latin typeface="Times New Roman"/>
                          <a:cs typeface="Times New Roman"/>
                        </a:rPr>
                        <a:t>)</a:t>
                      </a:r>
                      <a:endParaRPr lang="en-GB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1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  <a:endParaRPr lang="en-GB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5/2</a:t>
                      </a:r>
                      <a:r>
                        <a:rPr lang="en-US" baseline="30000" dirty="0"/>
                        <a:t>+</a:t>
                      </a:r>
                      <a:endParaRPr lang="en-GB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0.056</a:t>
                      </a:r>
                      <a:endParaRPr lang="en-GB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17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1/2</a:t>
                      </a:r>
                      <a:r>
                        <a:rPr lang="en-US" b="1" baseline="30000" dirty="0">
                          <a:solidFill>
                            <a:srgbClr val="FF0000"/>
                          </a:solidFill>
                        </a:rPr>
                        <a:t>+</a:t>
                      </a:r>
                      <a:endParaRPr lang="en-GB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0.147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1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41</a:t>
                      </a:r>
                      <a:endParaRPr lang="en-GB" dirty="0"/>
                    </a:p>
                  </a:txBody>
                  <a:tcP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7/2</a:t>
                      </a:r>
                      <a:r>
                        <a:rPr lang="en-US" baseline="30000" dirty="0"/>
                        <a:t>-</a:t>
                      </a:r>
                      <a:endParaRPr lang="en-GB" dirty="0"/>
                    </a:p>
                  </a:txBody>
                  <a:tcP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0.015</a:t>
                      </a:r>
                      <a:endParaRPr lang="en-GB" dirty="0"/>
                    </a:p>
                  </a:txBody>
                  <a:tcP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1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5/2</a:t>
                      </a:r>
                      <a:r>
                        <a:rPr lang="en-US" baseline="30000" dirty="0"/>
                        <a:t>-</a:t>
                      </a:r>
                      <a:endParaRPr lang="en-GB" dirty="0"/>
                    </a:p>
                  </a:txBody>
                  <a:tcP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0.018</a:t>
                      </a:r>
                      <a:endParaRPr lang="en-GB" dirty="0"/>
                    </a:p>
                  </a:txBody>
                  <a:tcP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1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3/2</a:t>
                      </a:r>
                      <a:r>
                        <a:rPr lang="en-US" b="1" baseline="30000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0.038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1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1/2</a:t>
                      </a:r>
                      <a:r>
                        <a:rPr lang="en-US" b="1" baseline="30000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0.037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30" name="Gruppo 29"/>
          <p:cNvGrpSpPr/>
          <p:nvPr/>
        </p:nvGrpSpPr>
        <p:grpSpPr>
          <a:xfrm>
            <a:off x="10002710" y="1079091"/>
            <a:ext cx="1718506" cy="1593042"/>
            <a:chOff x="3275856" y="3743744"/>
            <a:chExt cx="2151043" cy="1868016"/>
          </a:xfrm>
        </p:grpSpPr>
        <p:sp>
          <p:nvSpPr>
            <p:cNvPr id="31" name="Ovale 30"/>
            <p:cNvSpPr/>
            <p:nvPr/>
          </p:nvSpPr>
          <p:spPr>
            <a:xfrm>
              <a:off x="3635896" y="4437112"/>
              <a:ext cx="864096" cy="79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rgbClr val="4F81BD">
                    <a:shade val="67500"/>
                    <a:satMod val="115000"/>
                  </a:srgbClr>
                </a:gs>
                <a:gs pos="100000">
                  <a:srgbClr val="4F81BD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e 31"/>
            <p:cNvSpPr/>
            <p:nvPr/>
          </p:nvSpPr>
          <p:spPr>
            <a:xfrm>
              <a:off x="3455876" y="4293096"/>
              <a:ext cx="1224136" cy="1116124"/>
            </a:xfrm>
            <a:prstGeom prst="ellipse">
              <a:avLst/>
            </a:prstGeom>
            <a:noFill/>
            <a:ln>
              <a:solidFill>
                <a:srgbClr val="66FF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e 32"/>
            <p:cNvSpPr/>
            <p:nvPr/>
          </p:nvSpPr>
          <p:spPr>
            <a:xfrm>
              <a:off x="3275856" y="4113076"/>
              <a:ext cx="1584176" cy="1498684"/>
            </a:xfrm>
            <a:prstGeom prst="ellipse">
              <a:avLst/>
            </a:prstGeom>
            <a:noFill/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ttangolo 33"/>
            <p:cNvSpPr/>
            <p:nvPr/>
          </p:nvSpPr>
          <p:spPr>
            <a:xfrm>
              <a:off x="3317301" y="3743744"/>
              <a:ext cx="947454" cy="433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low-ℓ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4292602" y="3743744"/>
              <a:ext cx="1134297" cy="433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66FFFF"/>
                  </a:solidFill>
                </a:rPr>
                <a:t>large-ℓ</a:t>
              </a:r>
              <a:endParaRPr lang="en-GB" dirty="0">
                <a:solidFill>
                  <a:srgbClr val="66FFFF"/>
                </a:solidFill>
              </a:endParaRPr>
            </a:p>
          </p:txBody>
        </p:sp>
        <p:cxnSp>
          <p:nvCxnSpPr>
            <p:cNvPr id="36" name="Connettore 2 35"/>
            <p:cNvCxnSpPr/>
            <p:nvPr/>
          </p:nvCxnSpPr>
          <p:spPr>
            <a:xfrm flipH="1">
              <a:off x="4499992" y="4113076"/>
              <a:ext cx="360040" cy="324036"/>
            </a:xfrm>
            <a:prstGeom prst="straightConnector1">
              <a:avLst/>
            </a:prstGeom>
            <a:ln w="28575">
              <a:solidFill>
                <a:srgbClr val="66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ttangolo 36"/>
          <p:cNvSpPr/>
          <p:nvPr/>
        </p:nvSpPr>
        <p:spPr>
          <a:xfrm>
            <a:off x="5693115" y="1116243"/>
            <a:ext cx="4300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66FFFF"/>
                </a:solidFill>
              </a:rPr>
              <a:t>The radial extension of low-ℓ orbits</a:t>
            </a:r>
            <a:r>
              <a:rPr lang="en-US" sz="2000" dirty="0">
                <a:solidFill>
                  <a:srgbClr val="FFFF99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is much </a:t>
            </a:r>
            <a:r>
              <a:rPr lang="en-US" sz="2000" dirty="0">
                <a:solidFill>
                  <a:srgbClr val="66FFFF"/>
                </a:solidFill>
              </a:rPr>
              <a:t>larger</a:t>
            </a:r>
            <a:r>
              <a:rPr lang="en-US" sz="2000" dirty="0">
                <a:solidFill>
                  <a:schemeClr val="bg1"/>
                </a:solidFill>
              </a:rPr>
              <a:t> that the others in the main shell and creates larger neutron skins.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38" name="Gruppo 37"/>
          <p:cNvGrpSpPr/>
          <p:nvPr/>
        </p:nvGrpSpPr>
        <p:grpSpPr>
          <a:xfrm>
            <a:off x="8963596" y="3481201"/>
            <a:ext cx="601447" cy="2351669"/>
            <a:chOff x="7373900" y="4041275"/>
            <a:chExt cx="601447" cy="2351669"/>
          </a:xfrm>
        </p:grpSpPr>
        <p:sp>
          <p:nvSpPr>
            <p:cNvPr id="39" name="CasellaDiTesto 38"/>
            <p:cNvSpPr txBox="1"/>
            <p:nvPr/>
          </p:nvSpPr>
          <p:spPr>
            <a:xfrm>
              <a:off x="7373900" y="4041275"/>
              <a:ext cx="5309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2000" i="1" baseline="-25000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5/2</a:t>
              </a:r>
              <a:endParaRPr lang="en-GB" sz="2000" i="1" baseline="-25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7373901" y="4364628"/>
              <a:ext cx="5677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sz="24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1/2</a:t>
              </a:r>
              <a:endParaRPr lang="en-GB" sz="24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7373900" y="5553853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24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3/2</a:t>
              </a:r>
              <a:endParaRPr lang="en-GB" sz="24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7373900" y="5931279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24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1/2</a:t>
              </a:r>
              <a:endParaRPr lang="en-GB" sz="24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7402754" y="4792506"/>
              <a:ext cx="4732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2000" i="1" baseline="-25000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7/2</a:t>
              </a:r>
              <a:endParaRPr lang="en-GB" sz="2000" i="1" baseline="-25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7402754" y="5183904"/>
              <a:ext cx="4732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2000" i="1" baseline="-25000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5/2</a:t>
              </a:r>
              <a:endParaRPr lang="en-GB" sz="2000" i="1" baseline="-25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971F53B-7360-539C-C90C-373AB32F085A}"/>
              </a:ext>
            </a:extLst>
          </p:cNvPr>
          <p:cNvSpPr txBox="1"/>
          <p:nvPr/>
        </p:nvSpPr>
        <p:spPr>
          <a:xfrm>
            <a:off x="7076188" y="2689329"/>
            <a:ext cx="14913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66FFFF"/>
                </a:solidFill>
              </a:rPr>
              <a:t>Neutron skin</a:t>
            </a:r>
            <a:endParaRPr lang="it-IT" dirty="0">
              <a:solidFill>
                <a:srgbClr val="66FFFF"/>
              </a:solidFill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6E85938-E6A9-E4D3-5BD1-D5E2BC733D50}"/>
              </a:ext>
            </a:extLst>
          </p:cNvPr>
          <p:cNvSpPr/>
          <p:nvPr/>
        </p:nvSpPr>
        <p:spPr>
          <a:xfrm>
            <a:off x="5185430" y="6093342"/>
            <a:ext cx="49611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Bonnard, SM Lenzi and AP Zuker., PRL 116, 212501 (2016)</a:t>
            </a:r>
          </a:p>
        </p:txBody>
      </p:sp>
    </p:spTree>
    <p:extLst>
      <p:ext uri="{BB962C8B-B14F-4D97-AF65-F5344CB8AC3E}">
        <p14:creationId xmlns:p14="http://schemas.microsoft.com/office/powerpoint/2010/main" val="46044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3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abrupt increase of Ca radii</a:t>
            </a:r>
          </a:p>
        </p:txBody>
      </p:sp>
      <p:sp>
        <p:nvSpPr>
          <p:cNvPr id="37" name="CasellaDiTesto 36"/>
          <p:cNvSpPr txBox="1"/>
          <p:nvPr/>
        </p:nvSpPr>
        <p:spPr>
          <a:xfrm>
            <a:off x="1717117" y="4020042"/>
            <a:ext cx="3750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</a:rPr>
              <a:t>Why the charge radius increases when filling p orbits? </a:t>
            </a:r>
          </a:p>
        </p:txBody>
      </p:sp>
      <p:sp>
        <p:nvSpPr>
          <p:cNvPr id="38" name="CasellaDiTesto 37"/>
          <p:cNvSpPr txBox="1"/>
          <p:nvPr/>
        </p:nvSpPr>
        <p:spPr>
          <a:xfrm>
            <a:off x="7122886" y="4020042"/>
            <a:ext cx="3489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Because </a:t>
            </a:r>
            <a:r>
              <a:rPr lang="en-GB" sz="2000" i="1" dirty="0">
                <a:solidFill>
                  <a:schemeClr val="bg1"/>
                </a:solidFill>
              </a:rPr>
              <a:t>p</a:t>
            </a:r>
            <a:r>
              <a:rPr lang="en-GB" sz="2000" dirty="0">
                <a:solidFill>
                  <a:schemeClr val="bg1"/>
                </a:solidFill>
              </a:rPr>
              <a:t> orbits are </a:t>
            </a:r>
          </a:p>
          <a:p>
            <a:r>
              <a:rPr lang="en-GB" sz="2000" dirty="0">
                <a:solidFill>
                  <a:schemeClr val="bg1"/>
                </a:solidFill>
              </a:rPr>
              <a:t>MUCH LARGER than </a:t>
            </a:r>
            <a:r>
              <a:rPr lang="en-GB" sz="2000" i="1" dirty="0">
                <a:solidFill>
                  <a:schemeClr val="bg1"/>
                </a:solidFill>
              </a:rPr>
              <a:t>f</a:t>
            </a:r>
            <a:r>
              <a:rPr lang="en-GB" sz="2000" dirty="0">
                <a:solidFill>
                  <a:schemeClr val="bg1"/>
                </a:solidFill>
              </a:rPr>
              <a:t>  orbits!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1524000" y="5119889"/>
            <a:ext cx="9144000" cy="43088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66FFFF"/>
                </a:solidFill>
              </a:rPr>
              <a:t>It is found that the radial difference may arrive to ~ 0.7 </a:t>
            </a:r>
            <a:r>
              <a:rPr lang="en-GB" sz="2200" dirty="0" err="1">
                <a:solidFill>
                  <a:srgbClr val="66FFFF"/>
                </a:solidFill>
              </a:rPr>
              <a:t>fm</a:t>
            </a:r>
            <a:r>
              <a:rPr lang="en-GB" sz="2200" dirty="0">
                <a:solidFill>
                  <a:srgbClr val="66FFFF"/>
                </a:solidFill>
              </a:rPr>
              <a:t> in the </a:t>
            </a:r>
            <a:r>
              <a:rPr lang="en-GB" sz="2200" dirty="0" err="1">
                <a:solidFill>
                  <a:srgbClr val="66FFFF"/>
                </a:solidFill>
              </a:rPr>
              <a:t>fp</a:t>
            </a:r>
            <a:r>
              <a:rPr lang="en-GB" sz="2200" dirty="0">
                <a:solidFill>
                  <a:srgbClr val="66FFFF"/>
                </a:solidFill>
              </a:rPr>
              <a:t> shell </a:t>
            </a:r>
          </a:p>
        </p:txBody>
      </p:sp>
      <p:sp>
        <p:nvSpPr>
          <p:cNvPr id="44" name="Rettangolo 43"/>
          <p:cNvSpPr/>
          <p:nvPr/>
        </p:nvSpPr>
        <p:spPr>
          <a:xfrm>
            <a:off x="6096000" y="5978553"/>
            <a:ext cx="49611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Bonnard, SM Lenzi and AP Zuker., PRL 116, 212501 (2016)</a:t>
            </a:r>
          </a:p>
        </p:txBody>
      </p: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3EA2E270-F409-FC58-E0BB-81712A67115A}"/>
              </a:ext>
            </a:extLst>
          </p:cNvPr>
          <p:cNvGrpSpPr/>
          <p:nvPr/>
        </p:nvGrpSpPr>
        <p:grpSpPr>
          <a:xfrm>
            <a:off x="3784444" y="1017108"/>
            <a:ext cx="4634851" cy="2882223"/>
            <a:chOff x="1746652" y="1376508"/>
            <a:chExt cx="3881556" cy="2397176"/>
          </a:xfrm>
        </p:grpSpPr>
        <p:sp>
          <p:nvSpPr>
            <p:cNvPr id="35" name="CasellaDiTesto 34"/>
            <p:cNvSpPr txBox="1"/>
            <p:nvPr/>
          </p:nvSpPr>
          <p:spPr>
            <a:xfrm>
              <a:off x="5256076" y="1799528"/>
              <a:ext cx="372132" cy="307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Ca</a:t>
              </a:r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2185625" y="3433573"/>
              <a:ext cx="1737585" cy="307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neutrons filling </a:t>
              </a:r>
              <a:r>
                <a:rPr lang="en-GB" dirty="0" err="1">
                  <a:solidFill>
                    <a:schemeClr val="bg1"/>
                  </a:solidFill>
                </a:rPr>
                <a:t>f</a:t>
              </a:r>
              <a:r>
                <a:rPr lang="en-GB" baseline="-25000" dirty="0" err="1">
                  <a:solidFill>
                    <a:schemeClr val="bg1"/>
                  </a:solidFill>
                </a:rPr>
                <a:t>7</a:t>
              </a:r>
              <a:r>
                <a:rPr lang="en-GB" baseline="-25000" dirty="0">
                  <a:solidFill>
                    <a:schemeClr val="bg1"/>
                  </a:solidFill>
                </a:rPr>
                <a:t>/2</a:t>
              </a:r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3834762" y="3466507"/>
              <a:ext cx="1340053" cy="3071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filling p orbits</a:t>
              </a:r>
              <a:endParaRPr lang="en-GB" baseline="-25000" dirty="0">
                <a:solidFill>
                  <a:srgbClr val="FFFF00"/>
                </a:solidFill>
              </a:endParaRPr>
            </a:p>
          </p:txBody>
        </p:sp>
        <p:cxnSp>
          <p:nvCxnSpPr>
            <p:cNvPr id="42" name="Connettore 2 41"/>
            <p:cNvCxnSpPr/>
            <p:nvPr/>
          </p:nvCxnSpPr>
          <p:spPr>
            <a:xfrm>
              <a:off x="3971333" y="3433687"/>
              <a:ext cx="890590" cy="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2 42"/>
            <p:cNvCxnSpPr>
              <a:cxnSpLocks/>
            </p:cNvCxnSpPr>
            <p:nvPr/>
          </p:nvCxnSpPr>
          <p:spPr>
            <a:xfrm>
              <a:off x="2198389" y="3433232"/>
              <a:ext cx="1764512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po 49">
              <a:extLst>
                <a:ext uri="{FF2B5EF4-FFF2-40B4-BE49-F238E27FC236}">
                  <a16:creationId xmlns:a16="http://schemas.microsoft.com/office/drawing/2014/main" id="{3BD412EA-8051-CFE1-5955-D42138CC55DD}"/>
                </a:ext>
              </a:extLst>
            </p:cNvPr>
            <p:cNvGrpSpPr/>
            <p:nvPr/>
          </p:nvGrpSpPr>
          <p:grpSpPr>
            <a:xfrm>
              <a:off x="1746652" y="1376508"/>
              <a:ext cx="3253750" cy="1981115"/>
              <a:chOff x="242358" y="4284494"/>
              <a:chExt cx="2721834" cy="1981115"/>
            </a:xfrm>
          </p:grpSpPr>
          <p:pic>
            <p:nvPicPr>
              <p:cNvPr id="51" name="Immagine 50">
                <a:extLst>
                  <a:ext uri="{FF2B5EF4-FFF2-40B4-BE49-F238E27FC236}">
                    <a16:creationId xmlns:a16="http://schemas.microsoft.com/office/drawing/2014/main" id="{CCC00167-9567-C9B2-8937-4832D88C5D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3353" y="4284494"/>
                <a:ext cx="2470839" cy="1981115"/>
              </a:xfrm>
              <a:prstGeom prst="rect">
                <a:avLst/>
              </a:prstGeom>
            </p:spPr>
          </p:pic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142D1258-8F08-39D0-CE3D-7985E337A366}"/>
                  </a:ext>
                </a:extLst>
              </p:cNvPr>
              <p:cNvSpPr txBox="1"/>
              <p:nvPr/>
            </p:nvSpPr>
            <p:spPr>
              <a:xfrm rot="16200000">
                <a:off x="-485088" y="5048576"/>
                <a:ext cx="1713633" cy="2587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Charge radius (</a:t>
                </a:r>
                <a:r>
                  <a:rPr lang="en-GB" dirty="0" err="1">
                    <a:solidFill>
                      <a:schemeClr val="bg1"/>
                    </a:solidFill>
                  </a:rPr>
                  <a:t>fm</a:t>
                </a:r>
                <a:r>
                  <a:rPr lang="en-GB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0B555B30-8CD6-BDB2-1604-2DEAD9EF0CE1}"/>
                  </a:ext>
                </a:extLst>
              </p:cNvPr>
              <p:cNvSpPr txBox="1"/>
              <p:nvPr/>
            </p:nvSpPr>
            <p:spPr>
              <a:xfrm>
                <a:off x="2354815" y="5514281"/>
                <a:ext cx="311297" cy="307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Ca</a:t>
                </a:r>
              </a:p>
            </p:txBody>
          </p:sp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2CC6B277-BD47-D691-D134-3A3487703F3F}"/>
                  </a:ext>
                </a:extLst>
              </p:cNvPr>
              <p:cNvSpPr txBox="1"/>
              <p:nvPr/>
            </p:nvSpPr>
            <p:spPr>
              <a:xfrm>
                <a:off x="1677161" y="4391816"/>
                <a:ext cx="223703" cy="307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K</a:t>
                </a:r>
                <a:endParaRPr lang="en-GB" dirty="0"/>
              </a:p>
            </p:txBody>
          </p:sp>
        </p:grpSp>
      </p:grpSp>
      <p:sp>
        <p:nvSpPr>
          <p:cNvPr id="59" name="Freccia a destra 58">
            <a:extLst>
              <a:ext uri="{FF2B5EF4-FFF2-40B4-BE49-F238E27FC236}">
                <a16:creationId xmlns:a16="http://schemas.microsoft.com/office/drawing/2014/main" id="{80A55D5F-5F2D-F2B3-927B-B698036C5801}"/>
              </a:ext>
            </a:extLst>
          </p:cNvPr>
          <p:cNvSpPr/>
          <p:nvPr/>
        </p:nvSpPr>
        <p:spPr>
          <a:xfrm>
            <a:off x="6112987" y="4212376"/>
            <a:ext cx="473676" cy="43088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373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37CE0D-6D70-B7C1-3231-B5B5A6242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Microscopic calculation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67F3B99-F2F0-FCB4-2B9E-E51F136AF1E2}"/>
                  </a:ext>
                </a:extLst>
              </p:cNvPr>
              <p:cNvSpPr txBox="1"/>
              <p:nvPr/>
            </p:nvSpPr>
            <p:spPr>
              <a:xfrm>
                <a:off x="320511" y="2445144"/>
                <a:ext cx="5519525" cy="101566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Let’s try a parameterization of the radii where </a:t>
                </a:r>
                <a:r>
                  <a:rPr lang="en-US" sz="2000" dirty="0">
                    <a:solidFill>
                      <a:srgbClr val="66FFFF"/>
                    </a:solidFill>
                  </a:rPr>
                  <a:t>low-ℓ</a:t>
                </a:r>
                <a:r>
                  <a:rPr lang="en-GB" sz="2000" dirty="0">
                    <a:solidFill>
                      <a:srgbClr val="66FFFF"/>
                    </a:solidFill>
                  </a:rPr>
                  <a:t> orbits are larger </a:t>
                </a:r>
                <a:r>
                  <a:rPr lang="en-GB" sz="2000" dirty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66FFFF"/>
                            </a:solidFill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en-US" sz="2000" i="1">
                            <a:solidFill>
                              <a:srgbClr val="66FFFF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sz="20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>
                    <a:solidFill>
                      <a:schemeClr val="bg1"/>
                    </a:solidFill>
                  </a:rPr>
                  <a:t> than the rest in a main shell in a </a:t>
                </a:r>
                <a:r>
                  <a:rPr lang="en-GB" sz="2000" dirty="0">
                    <a:solidFill>
                      <a:srgbClr val="66FFFF"/>
                    </a:solidFill>
                  </a:rPr>
                  <a:t>full shell model calculation.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67F3B99-F2F0-FCB4-2B9E-E51F136AF1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11" y="2445144"/>
                <a:ext cx="5519525" cy="1015663"/>
              </a:xfrm>
              <a:prstGeom prst="rect">
                <a:avLst/>
              </a:prstGeom>
              <a:blipFill>
                <a:blip r:embed="rId2"/>
                <a:stretch>
                  <a:fillRect l="-1103" t="-2367" b="-8876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4C25B17A-94A9-C694-9543-FAB004BFBDE8}"/>
                  </a:ext>
                </a:extLst>
              </p:cNvPr>
              <p:cNvSpPr txBox="1"/>
              <p:nvPr/>
            </p:nvSpPr>
            <p:spPr>
              <a:xfrm>
                <a:off x="1487695" y="1380281"/>
                <a:ext cx="4243120" cy="6839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B0F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pt-BR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pt-BR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h𝑜</m:t>
                                </m:r>
                              </m:sub>
                              <m:sup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r>
                          <a:rPr lang="en-US" sz="240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41.47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ħ</m:t>
                            </m:r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/>
                              </a:rPr>
                              <m:t>ω</m:t>
                            </m:r>
                          </m:den>
                        </m:f>
                      </m:e>
                      <m:sub/>
                    </m:sSub>
                    <m:nary>
                      <m:naryPr>
                        <m:chr m:val="∑"/>
                        <m:subHide m:val="on"/>
                        <m:supHide m:val="on"/>
                        <m:ctrlPr>
                          <a:rPr lang="pt-BR" sz="24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pt-B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pt-BR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t-B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r>
                  <a:rPr lang="en-GB" sz="2400" dirty="0"/>
                  <a:t>/</a:t>
                </a:r>
                <a:r>
                  <a:rPr lang="en-GB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GB" sz="2400" dirty="0"/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4C25B17A-94A9-C694-9543-FAB004BFB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695" y="1380281"/>
                <a:ext cx="4243120" cy="6839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7">
            <a:extLst>
              <a:ext uri="{FF2B5EF4-FFF2-40B4-BE49-F238E27FC236}">
                <a16:creationId xmlns:a16="http://schemas.microsoft.com/office/drawing/2014/main" id="{648A0AE5-D742-22D5-BD89-886AB02681E8}"/>
              </a:ext>
            </a:extLst>
          </p:cNvPr>
          <p:cNvSpPr txBox="1"/>
          <p:nvPr/>
        </p:nvSpPr>
        <p:spPr>
          <a:xfrm>
            <a:off x="587917" y="914658"/>
            <a:ext cx="6658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In the harmonic oscillator basis, the radius is obtained as:</a:t>
            </a:r>
            <a:endParaRPr lang="it-IT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E69D3F59-0662-24BA-4FEC-0B500C74B2A6}"/>
                  </a:ext>
                </a:extLst>
              </p:cNvPr>
              <p:cNvSpPr txBox="1"/>
              <p:nvPr/>
            </p:nvSpPr>
            <p:spPr>
              <a:xfrm>
                <a:off x="320511" y="3841700"/>
                <a:ext cx="5258462" cy="68397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66FFFF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B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pt-BR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pt-BR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𝑠𝑚</m:t>
                                </m:r>
                              </m:sub>
                              <m:sup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r>
                          <a:rPr lang="en-US" sz="240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/>
                              </a:rPr>
                              <m:t>41.47</m:t>
                            </m:r>
                          </m:num>
                          <m:den>
                            <m:r>
                              <a:rPr lang="en-US" sz="2400" i="1">
                                <a:latin typeface="Cambria Math"/>
                              </a:rPr>
                              <m:t>ħ</m:t>
                            </m:r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/>
                              </a:rPr>
                              <m:t>ω</m:t>
                            </m:r>
                            <m:r>
                              <a:rPr lang="en-GB" sz="2400" b="0" i="1" baseline="-25000" smtClean="0">
                                <a:latin typeface="Cambria Math" panose="02040503050406030204" pitchFamily="18" charset="0"/>
                              </a:rPr>
                              <m:t>𝐵𝑍</m:t>
                            </m:r>
                          </m:den>
                        </m:f>
                      </m:e>
                      <m:sub/>
                    </m:sSub>
                    <m:nary>
                      <m:naryPr>
                        <m:chr m:val="∑"/>
                        <m:supHide m:val="on"/>
                        <m:ctrlPr>
                          <a:rPr lang="pt-BR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pt-BR" sz="2400" i="1">
                            <a:latin typeface="Cambria Math"/>
                          </a:rPr>
                          <m:t>=1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pt-B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pt-BR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t-B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r>
                  <a:rPr lang="en-GB" sz="2400" dirty="0"/>
                  <a:t>/</a:t>
                </a:r>
                <a:r>
                  <a:rPr lang="en-GB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GB" sz="240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E69D3F59-0662-24BA-4FEC-0B500C74B2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11" y="3841700"/>
                <a:ext cx="5258462" cy="6839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66FFFF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34DE366-C10D-872B-F068-8C2D3C65809B}"/>
              </a:ext>
            </a:extLst>
          </p:cNvPr>
          <p:cNvSpPr txBox="1"/>
          <p:nvPr/>
        </p:nvSpPr>
        <p:spPr>
          <a:xfrm>
            <a:off x="6830413" y="2445144"/>
            <a:ext cx="4965662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Using such a prescription, Bonnard and Zuker reproduce the </a:t>
            </a:r>
            <a:r>
              <a:rPr lang="en-GB" sz="2000" dirty="0">
                <a:solidFill>
                  <a:srgbClr val="66FFFF"/>
                </a:solidFill>
              </a:rPr>
              <a:t>charge radii </a:t>
            </a:r>
            <a:r>
              <a:rPr lang="en-GB" sz="2000" dirty="0">
                <a:solidFill>
                  <a:schemeClr val="bg1"/>
                </a:solidFill>
              </a:rPr>
              <a:t>along the N~Z line </a:t>
            </a:r>
            <a:r>
              <a:rPr lang="en-GB" sz="2000" dirty="0">
                <a:solidFill>
                  <a:srgbClr val="66FFFF"/>
                </a:solidFill>
              </a:rPr>
              <a:t>in the </a:t>
            </a:r>
            <a:r>
              <a:rPr lang="en-GB" sz="2000" dirty="0" err="1">
                <a:solidFill>
                  <a:srgbClr val="66FFFF"/>
                </a:solidFill>
              </a:rPr>
              <a:t>sd</a:t>
            </a:r>
            <a:r>
              <a:rPr lang="en-GB" sz="2000" dirty="0">
                <a:solidFill>
                  <a:srgbClr val="66FFFF"/>
                </a:solidFill>
              </a:rPr>
              <a:t> shell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6D46CAA-22EC-525F-645A-9454D3CE4415}"/>
              </a:ext>
            </a:extLst>
          </p:cNvPr>
          <p:cNvSpPr txBox="1"/>
          <p:nvPr/>
        </p:nvSpPr>
        <p:spPr>
          <a:xfrm>
            <a:off x="3609255" y="5708118"/>
            <a:ext cx="3304596" cy="52322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J. Bonnard and A. P. </a:t>
            </a:r>
            <a:r>
              <a:rPr lang="it-IT" sz="1400" i="1" dirty="0" err="1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Zuker</a:t>
            </a:r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 (2018) J. </a:t>
            </a:r>
            <a:r>
              <a:rPr lang="it-IT" sz="1400" i="1" dirty="0" err="1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Phys</a:t>
            </a:r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.: Conf. Ser. </a:t>
            </a:r>
            <a:r>
              <a:rPr lang="it-IT" sz="1400" b="1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1023 </a:t>
            </a:r>
            <a:r>
              <a:rPr lang="it-IT" sz="1400" i="1" dirty="0">
                <a:solidFill>
                  <a:schemeClr val="bg1"/>
                </a:solidFill>
                <a:latin typeface="Times New Roman" panose="02020603050405020304" pitchFamily="18" charset="0"/>
                <a:ea typeface="STXihei" panose="020B0503020204020204" pitchFamily="2" charset="-122"/>
                <a:cs typeface="Times New Roman" panose="02020603050405020304" pitchFamily="18" charset="0"/>
              </a:rPr>
              <a:t>012016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D8B6A63-8BDE-C036-FF30-123B656BA63E}"/>
              </a:ext>
            </a:extLst>
          </p:cNvPr>
          <p:cNvSpPr txBox="1"/>
          <p:nvPr/>
        </p:nvSpPr>
        <p:spPr>
          <a:xfrm>
            <a:off x="6096000" y="1356917"/>
            <a:ext cx="4243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0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principal quantum number and </a:t>
            </a:r>
          </a:p>
          <a:p>
            <a:r>
              <a:rPr lang="en-GB" sz="2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2000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number of particles in orbit </a:t>
            </a:r>
            <a:r>
              <a:rPr lang="en-GB" sz="2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it-IT" sz="20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AE3FAAAA-964F-9071-CDD2-19F0D02E419A}"/>
                  </a:ext>
                </a:extLst>
              </p:cNvPr>
              <p:cNvSpPr txBox="1"/>
              <p:nvPr/>
            </p:nvSpPr>
            <p:spPr>
              <a:xfrm>
                <a:off x="622532" y="4762951"/>
                <a:ext cx="4681182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i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sz="2000" baseline="-250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 </a:t>
                </a:r>
                <a:r>
                  <a:rPr lang="en-GB" sz="20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occupation number of orbit </a:t>
                </a:r>
                <a:r>
                  <a:rPr lang="en-GB" sz="2000" i="1" dirty="0" err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endParaRPr lang="en-GB" sz="20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>
                            <a:solidFill>
                              <a:srgbClr val="66FFFF"/>
                            </a:solidFill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66FFFF"/>
                            </a:solidFill>
                            <a:latin typeface="Cambria Math"/>
                          </a:rPr>
                          <m:t>i</m:t>
                        </m:r>
                      </m:sub>
                    </m:sSub>
                  </m:oMath>
                </a14:m>
                <a:r>
                  <a:rPr lang="it-IT" sz="20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≠ 0 only for the low-ℓ </a:t>
                </a:r>
                <a:r>
                  <a:rPr lang="it-IT" sz="2000" dirty="0" err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orbits</a:t>
                </a:r>
                <a:r>
                  <a:rPr lang="it-IT" sz="20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AE3FAAAA-964F-9071-CDD2-19F0D02E4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532" y="4762951"/>
                <a:ext cx="4681182" cy="707886"/>
              </a:xfrm>
              <a:prstGeom prst="rect">
                <a:avLst/>
              </a:prstGeom>
              <a:blipFill>
                <a:blip r:embed="rId5"/>
                <a:stretch>
                  <a:fillRect l="-1302" t="-4310" b="-146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uppo 6">
            <a:extLst>
              <a:ext uri="{FF2B5EF4-FFF2-40B4-BE49-F238E27FC236}">
                <a16:creationId xmlns:a16="http://schemas.microsoft.com/office/drawing/2014/main" id="{E15AA64F-AC79-9019-D093-343AA84323B3}"/>
              </a:ext>
            </a:extLst>
          </p:cNvPr>
          <p:cNvGrpSpPr/>
          <p:nvPr/>
        </p:nvGrpSpPr>
        <p:grpSpPr>
          <a:xfrm>
            <a:off x="7234997" y="3540402"/>
            <a:ext cx="4334471" cy="2902322"/>
            <a:chOff x="7234997" y="3540402"/>
            <a:chExt cx="4334471" cy="2902322"/>
          </a:xfrm>
        </p:grpSpPr>
        <p:grpSp>
          <p:nvGrpSpPr>
            <p:cNvPr id="17" name="Gruppo 16">
              <a:extLst>
                <a:ext uri="{FF2B5EF4-FFF2-40B4-BE49-F238E27FC236}">
                  <a16:creationId xmlns:a16="http://schemas.microsoft.com/office/drawing/2014/main" id="{C0345D59-2CEA-400D-DE2F-9747E227B19E}"/>
                </a:ext>
              </a:extLst>
            </p:cNvPr>
            <p:cNvGrpSpPr/>
            <p:nvPr/>
          </p:nvGrpSpPr>
          <p:grpSpPr>
            <a:xfrm>
              <a:off x="7234997" y="3540402"/>
              <a:ext cx="4334471" cy="2902322"/>
              <a:chOff x="7234997" y="3540402"/>
              <a:chExt cx="4334471" cy="2902322"/>
            </a:xfrm>
          </p:grpSpPr>
          <p:pic>
            <p:nvPicPr>
              <p:cNvPr id="12" name="Immagine 11" descr="Immagine che contiene testo, linea, schermata, Diagramma&#10;&#10;Il contenuto generato dall'IA potrebbe non essere corretto.">
                <a:extLst>
                  <a:ext uri="{FF2B5EF4-FFF2-40B4-BE49-F238E27FC236}">
                    <a16:creationId xmlns:a16="http://schemas.microsoft.com/office/drawing/2014/main" id="{5BF2037E-CF69-1AD6-859D-0022ED95AC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34997" y="3540402"/>
                <a:ext cx="4334471" cy="2902322"/>
              </a:xfrm>
              <a:prstGeom prst="rect">
                <a:avLst/>
              </a:prstGeom>
            </p:spPr>
          </p:pic>
          <p:sp>
            <p:nvSpPr>
              <p:cNvPr id="5" name="Rettangolo 4">
                <a:extLst>
                  <a:ext uri="{FF2B5EF4-FFF2-40B4-BE49-F238E27FC236}">
                    <a16:creationId xmlns:a16="http://schemas.microsoft.com/office/drawing/2014/main" id="{AD424925-6A8D-157E-3257-4538AD1DA005}"/>
                  </a:ext>
                </a:extLst>
              </p:cNvPr>
              <p:cNvSpPr/>
              <p:nvPr/>
            </p:nvSpPr>
            <p:spPr>
              <a:xfrm>
                <a:off x="8333295" y="3904550"/>
                <a:ext cx="1769627" cy="279135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CasellaDiTesto 14">
                    <a:extLst>
                      <a:ext uri="{FF2B5EF4-FFF2-40B4-BE49-F238E27FC236}">
                        <a16:creationId xmlns:a16="http://schemas.microsoft.com/office/drawing/2014/main" id="{0F5BFDD1-2617-5B2D-FD62-BB4B6B9C5947}"/>
                      </a:ext>
                    </a:extLst>
                  </p:cNvPr>
                  <p:cNvSpPr txBox="1"/>
                  <p:nvPr/>
                </p:nvSpPr>
                <p:spPr>
                  <a:xfrm>
                    <a:off x="8337003" y="4091231"/>
                    <a:ext cx="1065229" cy="3693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pt-BR" sz="1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pt-BR" sz="1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𝑠𝑚</m:t>
                                </m:r>
                              </m:sub>
                              <m:sup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oMath>
                    </a14:m>
                    <a:r>
                      <a:rPr lang="it-IT" baseline="30000" dirty="0"/>
                      <a:t>1/2</a:t>
                    </a:r>
                  </a:p>
                </p:txBody>
              </p:sp>
            </mc:Choice>
            <mc:Fallback xmlns="">
              <p:sp>
                <p:nvSpPr>
                  <p:cNvPr id="15" name="CasellaDiTesto 14">
                    <a:extLst>
                      <a:ext uri="{FF2B5EF4-FFF2-40B4-BE49-F238E27FC236}">
                        <a16:creationId xmlns:a16="http://schemas.microsoft.com/office/drawing/2014/main" id="{0F5BFDD1-2617-5B2D-FD62-BB4B6B9C59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37003" y="4091231"/>
                    <a:ext cx="1065229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0A0748D4-2D96-37CD-F067-8757AD17B296}"/>
                </a:ext>
              </a:extLst>
            </p:cNvPr>
            <p:cNvSpPr/>
            <p:nvPr/>
          </p:nvSpPr>
          <p:spPr>
            <a:xfrm>
              <a:off x="8717280" y="3692434"/>
              <a:ext cx="191589" cy="2121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79255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8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E84F60-01C5-768A-62D7-A5C35A233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Shrink of the low-</a:t>
            </a:r>
            <a:r>
              <a:rPr lang="en-US" dirty="0">
                <a:solidFill>
                  <a:srgbClr val="FFFF00"/>
                </a:solidFill>
              </a:rPr>
              <a:t>ℓ</a:t>
            </a:r>
            <a:r>
              <a:rPr lang="en-GB" dirty="0"/>
              <a:t> orbits’ size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31054C9E-A71A-1772-5F6E-D7A7C4B53E1B}"/>
                  </a:ext>
                </a:extLst>
              </p:cNvPr>
              <p:cNvSpPr txBox="1"/>
              <p:nvPr/>
            </p:nvSpPr>
            <p:spPr>
              <a:xfrm>
                <a:off x="265412" y="1003398"/>
                <a:ext cx="597513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>
                    <a:solidFill>
                      <a:schemeClr val="bg1"/>
                    </a:solidFill>
                  </a:rPr>
                  <a:t>To </a:t>
                </a:r>
                <a:r>
                  <a:rPr lang="it-IT" sz="2000" dirty="0" err="1">
                    <a:solidFill>
                      <a:schemeClr val="bg1"/>
                    </a:solidFill>
                  </a:rPr>
                  <a:t>obtain</a:t>
                </a:r>
                <a:r>
                  <a:rPr lang="it-IT" sz="2000" dirty="0">
                    <a:solidFill>
                      <a:schemeClr val="bg1"/>
                    </a:solidFill>
                  </a:rPr>
                  <a:t> </a:t>
                </a:r>
                <a:r>
                  <a:rPr lang="it-IT" sz="2000" dirty="0" err="1">
                    <a:solidFill>
                      <a:schemeClr val="bg1"/>
                    </a:solidFill>
                  </a:rPr>
                  <a:t>such</a:t>
                </a:r>
                <a:r>
                  <a:rPr lang="it-IT" sz="2000" dirty="0">
                    <a:solidFill>
                      <a:schemeClr val="bg1"/>
                    </a:solidFill>
                  </a:rPr>
                  <a:t> a </a:t>
                </a:r>
                <a:r>
                  <a:rPr lang="it-IT" sz="2000" dirty="0" err="1">
                    <a:solidFill>
                      <a:schemeClr val="bg1"/>
                    </a:solidFill>
                  </a:rPr>
                  <a:t>fit</a:t>
                </a:r>
                <a:r>
                  <a:rPr lang="it-IT" sz="2000" dirty="0">
                    <a:solidFill>
                      <a:schemeClr val="bg1"/>
                    </a:solidFill>
                  </a:rPr>
                  <a:t>, Bonnard and </a:t>
                </a:r>
                <a:r>
                  <a:rPr lang="it-IT" sz="2000" dirty="0" err="1">
                    <a:solidFill>
                      <a:schemeClr val="bg1"/>
                    </a:solidFill>
                  </a:rPr>
                  <a:t>Zuker</a:t>
                </a:r>
                <a:r>
                  <a:rPr lang="it-IT" sz="2000" dirty="0">
                    <a:solidFill>
                      <a:schemeClr val="bg1"/>
                    </a:solidFill>
                  </a:rPr>
                  <a:t> </a:t>
                </a:r>
                <a:r>
                  <a:rPr lang="it-IT" sz="2000" dirty="0" err="1">
                    <a:solidFill>
                      <a:schemeClr val="bg1"/>
                    </a:solidFill>
                  </a:rPr>
                  <a:t>had</a:t>
                </a:r>
                <a:r>
                  <a:rPr lang="it-IT" sz="2000" dirty="0">
                    <a:solidFill>
                      <a:schemeClr val="bg1"/>
                    </a:solidFill>
                  </a:rPr>
                  <a:t> to </a:t>
                </a:r>
                <a:r>
                  <a:rPr lang="it-IT" sz="2000" dirty="0" err="1">
                    <a:solidFill>
                      <a:schemeClr val="bg1"/>
                    </a:solidFill>
                  </a:rPr>
                  <a:t>change</a:t>
                </a:r>
                <a:r>
                  <a:rPr lang="it-IT" sz="20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l-GR" sz="2000" i="1">
                        <a:solidFill>
                          <a:srgbClr val="66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𝛿</m:t>
                    </m:r>
                  </m:oMath>
                </a14:m>
                <a:r>
                  <a:rPr lang="it-IT" sz="2000" dirty="0">
                    <a:solidFill>
                      <a:schemeClr val="bg1"/>
                    </a:solidFill>
                  </a:rPr>
                  <a:t> </a:t>
                </a:r>
                <a:r>
                  <a:rPr lang="it-IT" sz="2000" dirty="0" err="1">
                    <a:solidFill>
                      <a:schemeClr val="bg1"/>
                    </a:solidFill>
                  </a:rPr>
                  <a:t>when</a:t>
                </a:r>
                <a:r>
                  <a:rPr lang="it-IT" sz="2000" dirty="0">
                    <a:solidFill>
                      <a:schemeClr val="bg1"/>
                    </a:solidFill>
                  </a:rPr>
                  <a:t> the </a:t>
                </a:r>
                <a:r>
                  <a:rPr lang="en-GB" sz="2000" dirty="0">
                    <a:solidFill>
                      <a:srgbClr val="66FFFF"/>
                    </a:solidFill>
                  </a:rPr>
                  <a:t>1</a:t>
                </a:r>
                <a:r>
                  <a:rPr lang="en-GB" sz="2000" i="1" dirty="0">
                    <a:solidFill>
                      <a:srgbClr val="66FFFF"/>
                    </a:solidFill>
                  </a:rPr>
                  <a:t>s</a:t>
                </a:r>
                <a:r>
                  <a:rPr lang="en-GB" sz="2000" baseline="-25000" dirty="0">
                    <a:solidFill>
                      <a:srgbClr val="66FFFF"/>
                    </a:solidFill>
                  </a:rPr>
                  <a:t>1/2</a:t>
                </a:r>
                <a:r>
                  <a:rPr lang="en-GB" sz="2000" dirty="0">
                    <a:solidFill>
                      <a:schemeClr val="bg1"/>
                    </a:solidFill>
                  </a:rPr>
                  <a:t> orbit</a:t>
                </a:r>
                <a:r>
                  <a:rPr lang="it-IT" sz="2000" dirty="0">
                    <a:solidFill>
                      <a:schemeClr val="bg1"/>
                    </a:solidFill>
                  </a:rPr>
                  <a:t> starts to be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occupied</a:t>
                </a:r>
                <a:r>
                  <a:rPr lang="it-IT" sz="2000" dirty="0">
                    <a:solidFill>
                      <a:srgbClr val="66FFFF"/>
                    </a:solidFill>
                  </a:rPr>
                  <a:t> by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at</a:t>
                </a:r>
                <a:r>
                  <a:rPr lang="it-IT" sz="2000" dirty="0">
                    <a:solidFill>
                      <a:srgbClr val="66FFFF"/>
                    </a:solidFill>
                  </a:rPr>
                  <a:t>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least</a:t>
                </a:r>
                <a:r>
                  <a:rPr lang="it-IT" sz="2000" dirty="0">
                    <a:solidFill>
                      <a:srgbClr val="66FFFF"/>
                    </a:solidFill>
                  </a:rPr>
                  <a:t> one </a:t>
                </a:r>
                <a:r>
                  <a:rPr lang="it-IT" sz="2000" dirty="0" err="1">
                    <a:solidFill>
                      <a:srgbClr val="66FFFF"/>
                    </a:solidFill>
                  </a:rPr>
                  <a:t>nucleon</a:t>
                </a:r>
                <a:r>
                  <a:rPr lang="it-IT" sz="2000" dirty="0">
                    <a:solidFill>
                      <a:schemeClr val="bg1"/>
                    </a:solidFill>
                  </a:rPr>
                  <a:t>, </a:t>
                </a:r>
                <a:r>
                  <a:rPr lang="en-GB" sz="2000" dirty="0">
                    <a:solidFill>
                      <a:schemeClr val="bg1"/>
                    </a:solidFill>
                  </a:rPr>
                  <a:t>a very peculiar behaviour: the </a:t>
                </a:r>
                <a:r>
                  <a:rPr lang="en-GB" sz="2000" dirty="0">
                    <a:solidFill>
                      <a:srgbClr val="66FFFF"/>
                    </a:solidFill>
                  </a:rPr>
                  <a:t>1</a:t>
                </a:r>
                <a:r>
                  <a:rPr lang="en-GB" sz="2000" i="1" dirty="0">
                    <a:solidFill>
                      <a:srgbClr val="66FFFF"/>
                    </a:solidFill>
                  </a:rPr>
                  <a:t>s</a:t>
                </a:r>
                <a:r>
                  <a:rPr lang="en-GB" sz="2000" baseline="-25000" dirty="0">
                    <a:solidFill>
                      <a:srgbClr val="66FFFF"/>
                    </a:solidFill>
                  </a:rPr>
                  <a:t>1/2 </a:t>
                </a:r>
                <a:r>
                  <a:rPr lang="en-GB" sz="2000" dirty="0">
                    <a:solidFill>
                      <a:srgbClr val="FFFF00"/>
                    </a:solidFill>
                  </a:rPr>
                  <a:t> orbit shrinks when m</a:t>
                </a:r>
                <a:r>
                  <a:rPr lang="en-GB" sz="2000" baseline="-25000" dirty="0">
                    <a:solidFill>
                      <a:srgbClr val="FFFF00"/>
                    </a:solidFill>
                  </a:rPr>
                  <a:t>s1/2</a:t>
                </a:r>
                <a:r>
                  <a:rPr lang="en-GB" sz="2000" dirty="0">
                    <a:solidFill>
                      <a:srgbClr val="FFFF00"/>
                    </a:solidFill>
                  </a:rPr>
                  <a:t> ≥ 1 </a:t>
                </a:r>
              </a:p>
            </p:txBody>
          </p:sp>
        </mc:Choice>
        <mc:Fallback xmlns=""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31054C9E-A71A-1772-5F6E-D7A7C4B53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412" y="1003398"/>
                <a:ext cx="5975132" cy="1323439"/>
              </a:xfrm>
              <a:prstGeom prst="rect">
                <a:avLst/>
              </a:prstGeom>
              <a:blipFill>
                <a:blip r:embed="rId2"/>
                <a:stretch>
                  <a:fillRect l="-1122" t="-2765" r="-510" b="-73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uppo 14">
            <a:extLst>
              <a:ext uri="{FF2B5EF4-FFF2-40B4-BE49-F238E27FC236}">
                <a16:creationId xmlns:a16="http://schemas.microsoft.com/office/drawing/2014/main" id="{D53A3965-E748-569F-AE40-F49D28648EC0}"/>
              </a:ext>
            </a:extLst>
          </p:cNvPr>
          <p:cNvGrpSpPr/>
          <p:nvPr/>
        </p:nvGrpSpPr>
        <p:grpSpPr>
          <a:xfrm>
            <a:off x="378985" y="2598597"/>
            <a:ext cx="4590595" cy="1140331"/>
            <a:chOff x="1515630" y="2555071"/>
            <a:chExt cx="2782643" cy="1140331"/>
          </a:xfrm>
        </p:grpSpPr>
        <p:sp>
          <p:nvSpPr>
            <p:cNvPr id="5" name="Parentesi graffa aperta 4">
              <a:extLst>
                <a:ext uri="{FF2B5EF4-FFF2-40B4-BE49-F238E27FC236}">
                  <a16:creationId xmlns:a16="http://schemas.microsoft.com/office/drawing/2014/main" id="{DCCBFF6E-6722-87E0-335D-4EAA546F2F64}"/>
                </a:ext>
              </a:extLst>
            </p:cNvPr>
            <p:cNvSpPr/>
            <p:nvPr/>
          </p:nvSpPr>
          <p:spPr>
            <a:xfrm>
              <a:off x="2036190" y="2555071"/>
              <a:ext cx="149414" cy="82057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CasellaDiTesto 5">
                  <a:extLst>
                    <a:ext uri="{FF2B5EF4-FFF2-40B4-BE49-F238E27FC236}">
                      <a16:creationId xmlns:a16="http://schemas.microsoft.com/office/drawing/2014/main" id="{BAE07D70-11F3-C460-F659-16AFC8CCF436}"/>
                    </a:ext>
                  </a:extLst>
                </p:cNvPr>
                <p:cNvSpPr txBox="1"/>
                <p:nvPr/>
              </p:nvSpPr>
              <p:spPr>
                <a:xfrm>
                  <a:off x="2098299" y="2571086"/>
                  <a:ext cx="2130520" cy="8224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24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en-GB" sz="24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=5        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𝑖𝑓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&lt;14 </m:t>
                        </m:r>
                      </m:oMath>
                    </m:oMathPara>
                  </a14:m>
                  <a:endParaRPr lang="it-IT" sz="2400" dirty="0">
                    <a:solidFill>
                      <a:srgbClr val="66FFFF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CasellaDiTesto 5">
                  <a:extLst>
                    <a:ext uri="{FF2B5EF4-FFF2-40B4-BE49-F238E27FC236}">
                      <a16:creationId xmlns:a16="http://schemas.microsoft.com/office/drawing/2014/main" id="{BAE07D70-11F3-C460-F659-16AFC8CCF4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8299" y="2571086"/>
                  <a:ext cx="2130520" cy="82246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4FBEE3E7-5C4A-395F-FE8A-CC2F2BA65F7C}"/>
                    </a:ext>
                  </a:extLst>
                </p:cNvPr>
                <p:cNvSpPr txBox="1"/>
                <p:nvPr/>
              </p:nvSpPr>
              <p:spPr>
                <a:xfrm>
                  <a:off x="1991423" y="2872933"/>
                  <a:ext cx="2306850" cy="8224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24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en-GB" sz="24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=1.5     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𝑖𝑓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≥14 </m:t>
                        </m:r>
                      </m:oMath>
                    </m:oMathPara>
                  </a14:m>
                  <a:endParaRPr lang="it-IT" sz="2400" dirty="0">
                    <a:solidFill>
                      <a:srgbClr val="66FFFF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4FBEE3E7-5C4A-395F-FE8A-CC2F2BA65F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1423" y="2872933"/>
                  <a:ext cx="2306850" cy="82246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52A5434F-1C64-1F8A-D3B8-02C18FBBEF65}"/>
                </a:ext>
              </a:extLst>
            </p:cNvPr>
            <p:cNvSpPr txBox="1"/>
            <p:nvPr/>
          </p:nvSpPr>
          <p:spPr>
            <a:xfrm>
              <a:off x="1515630" y="2712496"/>
              <a:ext cx="65405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>
                  <a:solidFill>
                    <a:srgbClr val="66FFFF"/>
                  </a:solidFill>
                </a:rPr>
                <a:t>1</a:t>
              </a:r>
              <a:r>
                <a:rPr lang="en-GB" sz="2400" i="1" dirty="0">
                  <a:solidFill>
                    <a:srgbClr val="66FFFF"/>
                  </a:solidFill>
                </a:rPr>
                <a:t>s</a:t>
              </a:r>
              <a:r>
                <a:rPr lang="en-GB" sz="2400" baseline="-25000" dirty="0">
                  <a:solidFill>
                    <a:srgbClr val="66FFFF"/>
                  </a:solidFill>
                </a:rPr>
                <a:t>1/2</a:t>
              </a:r>
              <a:endParaRPr lang="it-IT" sz="2400" dirty="0"/>
            </a:p>
          </p:txBody>
        </p: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DEB8C358-0909-ED4D-C982-4E65D20DAF7D}"/>
              </a:ext>
            </a:extLst>
          </p:cNvPr>
          <p:cNvGrpSpPr/>
          <p:nvPr/>
        </p:nvGrpSpPr>
        <p:grpSpPr>
          <a:xfrm>
            <a:off x="360818" y="4654873"/>
            <a:ext cx="4664841" cy="1165606"/>
            <a:chOff x="1574208" y="2555071"/>
            <a:chExt cx="2738393" cy="1165606"/>
          </a:xfrm>
        </p:grpSpPr>
        <p:sp>
          <p:nvSpPr>
            <p:cNvPr id="4" name="Parentesi graffa aperta 3">
              <a:extLst>
                <a:ext uri="{FF2B5EF4-FFF2-40B4-BE49-F238E27FC236}">
                  <a16:creationId xmlns:a16="http://schemas.microsoft.com/office/drawing/2014/main" id="{B39B013F-9A61-50F3-823D-F46D9F9AFD38}"/>
                </a:ext>
              </a:extLst>
            </p:cNvPr>
            <p:cNvSpPr/>
            <p:nvPr/>
          </p:nvSpPr>
          <p:spPr>
            <a:xfrm>
              <a:off x="2036190" y="2555071"/>
              <a:ext cx="149414" cy="82057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asellaDiTesto 7">
                  <a:extLst>
                    <a:ext uri="{FF2B5EF4-FFF2-40B4-BE49-F238E27FC236}">
                      <a16:creationId xmlns:a16="http://schemas.microsoft.com/office/drawing/2014/main" id="{4D6DB68F-F276-CDDD-3504-5141A3A33EEF}"/>
                    </a:ext>
                  </a:extLst>
                </p:cNvPr>
                <p:cNvSpPr txBox="1"/>
                <p:nvPr/>
              </p:nvSpPr>
              <p:spPr>
                <a:xfrm>
                  <a:off x="2093915" y="2566113"/>
                  <a:ext cx="2130520" cy="8224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24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en-GB" sz="24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=4        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𝑖𝑓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&lt;28 </m:t>
                        </m:r>
                      </m:oMath>
                    </m:oMathPara>
                  </a14:m>
                  <a:endParaRPr lang="it-IT" sz="2400" dirty="0">
                    <a:solidFill>
                      <a:srgbClr val="66FFFF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CasellaDiTesto 7">
                  <a:extLst>
                    <a:ext uri="{FF2B5EF4-FFF2-40B4-BE49-F238E27FC236}">
                      <a16:creationId xmlns:a16="http://schemas.microsoft.com/office/drawing/2014/main" id="{4D6DB68F-F276-CDDD-3504-5141A3A33E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3915" y="2566113"/>
                  <a:ext cx="2130520" cy="82246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FD306913-03CE-0F8A-EACE-0F1EEE9AF4A1}"/>
                    </a:ext>
                  </a:extLst>
                </p:cNvPr>
                <p:cNvSpPr txBox="1"/>
                <p:nvPr/>
              </p:nvSpPr>
              <p:spPr>
                <a:xfrm>
                  <a:off x="2005751" y="2898208"/>
                  <a:ext cx="2306850" cy="8224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24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  <m:r>
                          <a:rPr lang="en-GB" sz="2400" i="1">
                            <a:solidFill>
                              <a:srgbClr val="66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=1.5     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𝑖𝑓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  <m:r>
                          <a:rPr lang="en-GB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≥28 </m:t>
                        </m:r>
                      </m:oMath>
                    </m:oMathPara>
                  </a14:m>
                  <a:endParaRPr lang="it-IT" sz="2400" dirty="0">
                    <a:solidFill>
                      <a:srgbClr val="66FFFF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FD306913-03CE-0F8A-EACE-0F1EEE9AF4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5751" y="2898208"/>
                  <a:ext cx="2306850" cy="82246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3D7887E5-7082-8C1A-773C-02B7104FDCF9}"/>
                </a:ext>
              </a:extLst>
            </p:cNvPr>
            <p:cNvSpPr txBox="1"/>
            <p:nvPr/>
          </p:nvSpPr>
          <p:spPr>
            <a:xfrm>
              <a:off x="1574208" y="2765302"/>
              <a:ext cx="4993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>
                  <a:solidFill>
                    <a:srgbClr val="66FFFF"/>
                  </a:solidFill>
                </a:rPr>
                <a:t>2</a:t>
              </a:r>
              <a:r>
                <a:rPr lang="en-GB" sz="2400" i="1" dirty="0">
                  <a:solidFill>
                    <a:srgbClr val="66FFFF"/>
                  </a:solidFill>
                </a:rPr>
                <a:t>p</a:t>
              </a:r>
              <a:r>
                <a:rPr lang="en-GB" sz="2400" i="1" baseline="-25000" dirty="0">
                  <a:solidFill>
                    <a:srgbClr val="66FFFF"/>
                  </a:solidFill>
                </a:rPr>
                <a:t>3/2</a:t>
              </a:r>
              <a:endParaRPr lang="it-IT" sz="2400" baseline="-25000" dirty="0"/>
            </a:p>
          </p:txBody>
        </p:sp>
      </p:grp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139944A-BF20-1F84-EDC6-8A749B4076C0}"/>
              </a:ext>
            </a:extLst>
          </p:cNvPr>
          <p:cNvSpPr txBox="1"/>
          <p:nvPr/>
        </p:nvSpPr>
        <p:spPr>
          <a:xfrm>
            <a:off x="265412" y="3974254"/>
            <a:ext cx="7090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A similar behaviour is obtained for </a:t>
            </a:r>
            <a:r>
              <a:rPr lang="en-GB" sz="2000" dirty="0">
                <a:solidFill>
                  <a:srgbClr val="66FFFF"/>
                </a:solidFill>
              </a:rPr>
              <a:t>the p orbits in the </a:t>
            </a:r>
            <a:r>
              <a:rPr lang="en-GB" sz="2000" dirty="0" err="1">
                <a:solidFill>
                  <a:srgbClr val="66FFFF"/>
                </a:solidFill>
              </a:rPr>
              <a:t>fp</a:t>
            </a:r>
            <a:r>
              <a:rPr lang="en-GB" sz="2000" dirty="0">
                <a:solidFill>
                  <a:srgbClr val="66FFFF"/>
                </a:solidFill>
              </a:rPr>
              <a:t> shell</a:t>
            </a:r>
            <a:endParaRPr lang="it-IT" sz="2000" dirty="0">
              <a:solidFill>
                <a:srgbClr val="66FFFF"/>
              </a:solidFill>
            </a:endParaRPr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4B9B29BC-781C-5970-ADA3-A7569CB8E5FA}"/>
              </a:ext>
            </a:extLst>
          </p:cNvPr>
          <p:cNvGrpSpPr/>
          <p:nvPr/>
        </p:nvGrpSpPr>
        <p:grpSpPr>
          <a:xfrm>
            <a:off x="4977549" y="4406970"/>
            <a:ext cx="2318441" cy="1182080"/>
            <a:chOff x="5458120" y="4345343"/>
            <a:chExt cx="2318441" cy="1182080"/>
          </a:xfrm>
        </p:grpSpPr>
        <p:cxnSp>
          <p:nvCxnSpPr>
            <p:cNvPr id="30" name="Connettore diritto 29">
              <a:extLst>
                <a:ext uri="{FF2B5EF4-FFF2-40B4-BE49-F238E27FC236}">
                  <a16:creationId xmlns:a16="http://schemas.microsoft.com/office/drawing/2014/main" id="{17B9F6DB-E315-9CC6-92B4-B0F97A671485}"/>
                </a:ext>
              </a:extLst>
            </p:cNvPr>
            <p:cNvCxnSpPr/>
            <p:nvPr/>
          </p:nvCxnSpPr>
          <p:spPr>
            <a:xfrm>
              <a:off x="5458120" y="5475445"/>
              <a:ext cx="15742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diritto 30">
              <a:extLst>
                <a:ext uri="{FF2B5EF4-FFF2-40B4-BE49-F238E27FC236}">
                  <a16:creationId xmlns:a16="http://schemas.microsoft.com/office/drawing/2014/main" id="{3148B0CB-E13D-7B11-F799-3250B2B09AFF}"/>
                </a:ext>
              </a:extLst>
            </p:cNvPr>
            <p:cNvCxnSpPr/>
            <p:nvPr/>
          </p:nvCxnSpPr>
          <p:spPr>
            <a:xfrm>
              <a:off x="5458120" y="4865104"/>
              <a:ext cx="15742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e 31">
              <a:extLst>
                <a:ext uri="{FF2B5EF4-FFF2-40B4-BE49-F238E27FC236}">
                  <a16:creationId xmlns:a16="http://schemas.microsoft.com/office/drawing/2014/main" id="{1D6E2FFB-36A5-0310-9921-E9B8FA1CB1B5}"/>
                </a:ext>
              </a:extLst>
            </p:cNvPr>
            <p:cNvSpPr/>
            <p:nvPr/>
          </p:nvSpPr>
          <p:spPr>
            <a:xfrm>
              <a:off x="5814564" y="4912907"/>
              <a:ext cx="853499" cy="49036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28</a:t>
              </a:r>
              <a:endParaRPr lang="it-IT" dirty="0">
                <a:solidFill>
                  <a:schemeClr val="tx1"/>
                </a:solidFill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878B25F7-DADB-8569-1B54-8479D3ECD94A}"/>
                </a:ext>
              </a:extLst>
            </p:cNvPr>
            <p:cNvSpPr txBox="1"/>
            <p:nvPr/>
          </p:nvSpPr>
          <p:spPr>
            <a:xfrm>
              <a:off x="7136327" y="4664283"/>
              <a:ext cx="619812" cy="3798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8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18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3/2</a:t>
              </a:r>
              <a:endParaRPr lang="en-GB" sz="18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FEE59923-9ADB-3CE2-8067-612720B5DAA1}"/>
                </a:ext>
              </a:extLst>
            </p:cNvPr>
            <p:cNvSpPr txBox="1"/>
            <p:nvPr/>
          </p:nvSpPr>
          <p:spPr>
            <a:xfrm>
              <a:off x="7103808" y="5158091"/>
              <a:ext cx="6198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18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7/2</a:t>
              </a:r>
              <a:endParaRPr lang="en-GB" sz="18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6" name="Connettore diritto 35">
              <a:extLst>
                <a:ext uri="{FF2B5EF4-FFF2-40B4-BE49-F238E27FC236}">
                  <a16:creationId xmlns:a16="http://schemas.microsoft.com/office/drawing/2014/main" id="{2ACB4B92-708A-1A1B-B4DF-DDC77EC1A1D1}"/>
                </a:ext>
              </a:extLst>
            </p:cNvPr>
            <p:cNvCxnSpPr/>
            <p:nvPr/>
          </p:nvCxnSpPr>
          <p:spPr>
            <a:xfrm>
              <a:off x="5478542" y="4678139"/>
              <a:ext cx="15742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4035C0EA-B408-0D4F-A823-496148F88061}"/>
                </a:ext>
              </a:extLst>
            </p:cNvPr>
            <p:cNvSpPr txBox="1"/>
            <p:nvPr/>
          </p:nvSpPr>
          <p:spPr>
            <a:xfrm>
              <a:off x="7156749" y="4345343"/>
              <a:ext cx="6198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8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18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1/2</a:t>
              </a:r>
              <a:endParaRPr lang="en-GB" sz="18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F73CB232-F5D5-0AAD-C7B6-940EE68020AF}"/>
              </a:ext>
            </a:extLst>
          </p:cNvPr>
          <p:cNvGrpSpPr/>
          <p:nvPr/>
        </p:nvGrpSpPr>
        <p:grpSpPr>
          <a:xfrm>
            <a:off x="4997971" y="2530113"/>
            <a:ext cx="2298019" cy="863140"/>
            <a:chOff x="5458120" y="4664283"/>
            <a:chExt cx="2298019" cy="863140"/>
          </a:xfrm>
        </p:grpSpPr>
        <p:cxnSp>
          <p:nvCxnSpPr>
            <p:cNvPr id="40" name="Connettore diritto 39">
              <a:extLst>
                <a:ext uri="{FF2B5EF4-FFF2-40B4-BE49-F238E27FC236}">
                  <a16:creationId xmlns:a16="http://schemas.microsoft.com/office/drawing/2014/main" id="{A91BE5D3-7B63-0225-C89F-9D65F06EEE8E}"/>
                </a:ext>
              </a:extLst>
            </p:cNvPr>
            <p:cNvCxnSpPr/>
            <p:nvPr/>
          </p:nvCxnSpPr>
          <p:spPr>
            <a:xfrm>
              <a:off x="5458120" y="5475445"/>
              <a:ext cx="15742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98C4A7D4-BC51-B8A5-3940-661EE9504F8C}"/>
                </a:ext>
              </a:extLst>
            </p:cNvPr>
            <p:cNvCxnSpPr/>
            <p:nvPr/>
          </p:nvCxnSpPr>
          <p:spPr>
            <a:xfrm>
              <a:off x="5458120" y="4865104"/>
              <a:ext cx="15742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e 41">
              <a:extLst>
                <a:ext uri="{FF2B5EF4-FFF2-40B4-BE49-F238E27FC236}">
                  <a16:creationId xmlns:a16="http://schemas.microsoft.com/office/drawing/2014/main" id="{C9C855B7-4C03-29DE-387D-93351C640FED}"/>
                </a:ext>
              </a:extLst>
            </p:cNvPr>
            <p:cNvSpPr/>
            <p:nvPr/>
          </p:nvSpPr>
          <p:spPr>
            <a:xfrm>
              <a:off x="5814564" y="4912907"/>
              <a:ext cx="853499" cy="49036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14</a:t>
              </a:r>
              <a:endParaRPr lang="it-IT" dirty="0">
                <a:solidFill>
                  <a:schemeClr val="tx1"/>
                </a:solidFill>
              </a:endParaRPr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2461DD40-5890-C130-DC70-C7AF04A287A7}"/>
                </a:ext>
              </a:extLst>
            </p:cNvPr>
            <p:cNvSpPr txBox="1"/>
            <p:nvPr/>
          </p:nvSpPr>
          <p:spPr>
            <a:xfrm>
              <a:off x="7136327" y="4664283"/>
              <a:ext cx="619812" cy="3798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en-US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sz="18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/2</a:t>
              </a:r>
              <a:endParaRPr lang="en-GB" sz="18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04452222-C7C5-DB5C-ADD8-32CFD1FA08A2}"/>
                </a:ext>
              </a:extLst>
            </p:cNvPr>
            <p:cNvSpPr txBox="1"/>
            <p:nvPr/>
          </p:nvSpPr>
          <p:spPr>
            <a:xfrm>
              <a:off x="7103808" y="5158091"/>
              <a:ext cx="6198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800" b="1" i="1" baseline="-25000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5/2</a:t>
              </a:r>
              <a:endParaRPr lang="en-GB" sz="1800" b="1" i="1" baseline="-25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7" name="Gruppo 56">
            <a:extLst>
              <a:ext uri="{FF2B5EF4-FFF2-40B4-BE49-F238E27FC236}">
                <a16:creationId xmlns:a16="http://schemas.microsoft.com/office/drawing/2014/main" id="{50939906-1A08-3F58-ADA8-38917DC53AC2}"/>
              </a:ext>
            </a:extLst>
          </p:cNvPr>
          <p:cNvGrpSpPr/>
          <p:nvPr/>
        </p:nvGrpSpPr>
        <p:grpSpPr>
          <a:xfrm>
            <a:off x="7862166" y="743605"/>
            <a:ext cx="4064422" cy="3026218"/>
            <a:chOff x="7842785" y="960324"/>
            <a:chExt cx="4064422" cy="3026218"/>
          </a:xfrm>
        </p:grpSpPr>
        <p:sp>
          <p:nvSpPr>
            <p:cNvPr id="51" name="Rettangolo 50">
              <a:extLst>
                <a:ext uri="{FF2B5EF4-FFF2-40B4-BE49-F238E27FC236}">
                  <a16:creationId xmlns:a16="http://schemas.microsoft.com/office/drawing/2014/main" id="{07D3C18C-4B36-1812-91B4-4FD82C1B17BF}"/>
                </a:ext>
              </a:extLst>
            </p:cNvPr>
            <p:cNvSpPr/>
            <p:nvPr/>
          </p:nvSpPr>
          <p:spPr>
            <a:xfrm>
              <a:off x="8246326" y="1293537"/>
              <a:ext cx="3660881" cy="256765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55" name="Grafico 54">
              <a:extLst>
                <a:ext uri="{FF2B5EF4-FFF2-40B4-BE49-F238E27FC236}">
                  <a16:creationId xmlns:a16="http://schemas.microsoft.com/office/drawing/2014/main" id="{11BD8503-9009-4161-AA06-9D5EF308EA6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71893929"/>
                </p:ext>
              </p:extLst>
            </p:nvPr>
          </p:nvGraphicFramePr>
          <p:xfrm>
            <a:off x="8346797" y="960324"/>
            <a:ext cx="3477430" cy="30262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3F2B462A-D228-1A06-E72D-E0156E6077E7}"/>
                </a:ext>
              </a:extLst>
            </p:cNvPr>
            <p:cNvSpPr txBox="1"/>
            <p:nvPr/>
          </p:nvSpPr>
          <p:spPr>
            <a:xfrm rot="16200000">
              <a:off x="7013353" y="2309747"/>
              <a:ext cx="20589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bg1"/>
                  </a:solidFill>
                </a:rPr>
                <a:t>R(</a:t>
              </a:r>
              <a:r>
                <a:rPr lang="en-GB" sz="2000" dirty="0">
                  <a:solidFill>
                    <a:srgbClr val="66FFFF"/>
                  </a:solidFill>
                </a:rPr>
                <a:t>s</a:t>
              </a:r>
              <a:r>
                <a:rPr lang="en-GB" sz="2000" dirty="0">
                  <a:solidFill>
                    <a:schemeClr val="bg1"/>
                  </a:solidFill>
                </a:rPr>
                <a:t>) – R(</a:t>
              </a:r>
              <a:r>
                <a:rPr lang="en-GB" sz="2000" dirty="0">
                  <a:solidFill>
                    <a:srgbClr val="66FFFF"/>
                  </a:solidFill>
                </a:rPr>
                <a:t>d</a:t>
              </a:r>
              <a:r>
                <a:rPr lang="en-GB" sz="2000" dirty="0">
                  <a:solidFill>
                    <a:schemeClr val="bg1"/>
                  </a:solidFill>
                </a:rPr>
                <a:t>) (</a:t>
              </a:r>
              <a:r>
                <a:rPr lang="en-GB" sz="2000" dirty="0" err="1">
                  <a:solidFill>
                    <a:schemeClr val="bg1"/>
                  </a:solidFill>
                </a:rPr>
                <a:t>fm</a:t>
              </a:r>
              <a:r>
                <a:rPr lang="en-GB" sz="2000" dirty="0">
                  <a:solidFill>
                    <a:schemeClr val="bg1"/>
                  </a:solidFill>
                </a:rPr>
                <a:t>)</a:t>
              </a:r>
            </a:p>
          </p:txBody>
        </p:sp>
      </p:grpSp>
      <p:grpSp>
        <p:nvGrpSpPr>
          <p:cNvPr id="59" name="Gruppo 58">
            <a:extLst>
              <a:ext uri="{FF2B5EF4-FFF2-40B4-BE49-F238E27FC236}">
                <a16:creationId xmlns:a16="http://schemas.microsoft.com/office/drawing/2014/main" id="{A62BCF13-7844-C5F3-20B4-CA2AB00BAD49}"/>
              </a:ext>
            </a:extLst>
          </p:cNvPr>
          <p:cNvGrpSpPr/>
          <p:nvPr/>
        </p:nvGrpSpPr>
        <p:grpSpPr>
          <a:xfrm>
            <a:off x="7860071" y="3973845"/>
            <a:ext cx="4066517" cy="2657561"/>
            <a:chOff x="7860071" y="3973845"/>
            <a:chExt cx="4066517" cy="2657561"/>
          </a:xfrm>
        </p:grpSpPr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F9685F65-A3B6-0B21-456B-0C792E6615CC}"/>
                </a:ext>
              </a:extLst>
            </p:cNvPr>
            <p:cNvGrpSpPr/>
            <p:nvPr/>
          </p:nvGrpSpPr>
          <p:grpSpPr>
            <a:xfrm>
              <a:off x="7860071" y="3973845"/>
              <a:ext cx="4066517" cy="2657561"/>
              <a:chOff x="6830869" y="3927973"/>
              <a:chExt cx="4066517" cy="2657561"/>
            </a:xfrm>
          </p:grpSpPr>
          <p:grpSp>
            <p:nvGrpSpPr>
              <p:cNvPr id="22" name="Gruppo 21">
                <a:extLst>
                  <a:ext uri="{FF2B5EF4-FFF2-40B4-BE49-F238E27FC236}">
                    <a16:creationId xmlns:a16="http://schemas.microsoft.com/office/drawing/2014/main" id="{1E4640CF-39FB-4285-2629-4F874201602B}"/>
                  </a:ext>
                </a:extLst>
              </p:cNvPr>
              <p:cNvGrpSpPr/>
              <p:nvPr/>
            </p:nvGrpSpPr>
            <p:grpSpPr>
              <a:xfrm>
                <a:off x="6830869" y="3927973"/>
                <a:ext cx="4066517" cy="2657561"/>
                <a:chOff x="6830869" y="3927973"/>
                <a:chExt cx="4066517" cy="2657561"/>
              </a:xfrm>
            </p:grpSpPr>
            <p:grpSp>
              <p:nvGrpSpPr>
                <p:cNvPr id="20" name="Gruppo 19">
                  <a:extLst>
                    <a:ext uri="{FF2B5EF4-FFF2-40B4-BE49-F238E27FC236}">
                      <a16:creationId xmlns:a16="http://schemas.microsoft.com/office/drawing/2014/main" id="{A7A31A84-A14C-282F-269B-1840869B7BF9}"/>
                    </a:ext>
                  </a:extLst>
                </p:cNvPr>
                <p:cNvGrpSpPr/>
                <p:nvPr/>
              </p:nvGrpSpPr>
              <p:grpSpPr>
                <a:xfrm>
                  <a:off x="6830869" y="3927973"/>
                  <a:ext cx="4066517" cy="2657561"/>
                  <a:chOff x="418099" y="4246743"/>
                  <a:chExt cx="3595642" cy="2504424"/>
                </a:xfrm>
              </p:grpSpPr>
              <p:pic>
                <p:nvPicPr>
                  <p:cNvPr id="17" name="Immagine 16">
                    <a:extLst>
                      <a:ext uri="{FF2B5EF4-FFF2-40B4-BE49-F238E27FC236}">
                        <a16:creationId xmlns:a16="http://schemas.microsoft.com/office/drawing/2014/main" id="{879EE9F6-131C-7909-11C1-C54EB156450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776765" y="4331463"/>
                    <a:ext cx="3236976" cy="2419704"/>
                  </a:xfrm>
                  <a:prstGeom prst="rect">
                    <a:avLst/>
                  </a:prstGeom>
                </p:spPr>
              </p:pic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C0871BA9-FEEE-B294-8C00-1ABA6C34DFD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-567595" y="5232437"/>
                    <a:ext cx="2325167" cy="3537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000" dirty="0">
                        <a:solidFill>
                          <a:schemeClr val="bg1"/>
                        </a:solidFill>
                      </a:rPr>
                      <a:t>R(</a:t>
                    </a:r>
                    <a:r>
                      <a:rPr lang="en-GB" sz="2000" dirty="0">
                        <a:solidFill>
                          <a:srgbClr val="66FFFF"/>
                        </a:solidFill>
                      </a:rPr>
                      <a:t>p</a:t>
                    </a:r>
                    <a:r>
                      <a:rPr lang="en-GB" sz="2000" baseline="-25000" dirty="0">
                        <a:solidFill>
                          <a:srgbClr val="66FFFF"/>
                        </a:solidFill>
                      </a:rPr>
                      <a:t>3/2</a:t>
                    </a:r>
                    <a:r>
                      <a:rPr lang="en-GB" sz="2000" dirty="0">
                        <a:solidFill>
                          <a:schemeClr val="bg1"/>
                        </a:solidFill>
                      </a:rPr>
                      <a:t>) – R(</a:t>
                    </a:r>
                    <a:r>
                      <a:rPr lang="en-GB" sz="2000" dirty="0">
                        <a:solidFill>
                          <a:srgbClr val="66FFFF"/>
                        </a:solidFill>
                      </a:rPr>
                      <a:t>f</a:t>
                    </a:r>
                    <a:r>
                      <a:rPr lang="en-GB" sz="2000" baseline="-25000" dirty="0">
                        <a:solidFill>
                          <a:srgbClr val="66FFFF"/>
                        </a:solidFill>
                      </a:rPr>
                      <a:t>7/2</a:t>
                    </a:r>
                    <a:r>
                      <a:rPr lang="en-GB" sz="2000" dirty="0">
                        <a:solidFill>
                          <a:schemeClr val="bg1"/>
                        </a:solidFill>
                      </a:rPr>
                      <a:t>) (</a:t>
                    </a:r>
                    <a:r>
                      <a:rPr lang="en-GB" sz="2000" dirty="0" err="1">
                        <a:solidFill>
                          <a:schemeClr val="bg1"/>
                        </a:solidFill>
                      </a:rPr>
                      <a:t>fm</a:t>
                    </a:r>
                    <a:r>
                      <a:rPr lang="en-GB" sz="2000" dirty="0">
                        <a:solidFill>
                          <a:schemeClr val="bg1"/>
                        </a:solidFill>
                      </a:rPr>
                      <a:t>)</a:t>
                    </a:r>
                  </a:p>
                </p:txBody>
              </p:sp>
            </p:grpSp>
            <p:sp>
              <p:nvSpPr>
                <p:cNvPr id="16" name="Rettangolo 15">
                  <a:extLst>
                    <a:ext uri="{FF2B5EF4-FFF2-40B4-BE49-F238E27FC236}">
                      <a16:creationId xmlns:a16="http://schemas.microsoft.com/office/drawing/2014/main" id="{A70783B3-D2E9-7325-C39E-A0DB049BF3FD}"/>
                    </a:ext>
                  </a:extLst>
                </p:cNvPr>
                <p:cNvSpPr/>
                <p:nvPr/>
              </p:nvSpPr>
              <p:spPr>
                <a:xfrm>
                  <a:off x="7291235" y="4742642"/>
                  <a:ext cx="203073" cy="1031965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3EB53A63-AE52-34DB-E084-3F1D0368F4BE}"/>
                  </a:ext>
                </a:extLst>
              </p:cNvPr>
              <p:cNvSpPr txBox="1"/>
              <p:nvPr/>
            </p:nvSpPr>
            <p:spPr>
              <a:xfrm>
                <a:off x="7272296" y="4109237"/>
                <a:ext cx="385042" cy="246734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950"/>
                  </a:spcBef>
                </a:pPr>
                <a:r>
                  <a:rPr lang="en-GB" sz="1200" dirty="0"/>
                  <a:t>1.8</a:t>
                </a:r>
              </a:p>
              <a:p>
                <a:pPr>
                  <a:spcBef>
                    <a:spcPts val="950"/>
                  </a:spcBef>
                </a:pPr>
                <a:r>
                  <a:rPr lang="en-GB" sz="1200" dirty="0"/>
                  <a:t>1.6</a:t>
                </a:r>
              </a:p>
              <a:p>
                <a:pPr>
                  <a:spcBef>
                    <a:spcPts val="950"/>
                  </a:spcBef>
                </a:pPr>
                <a:r>
                  <a:rPr lang="en-GB" sz="1200" dirty="0"/>
                  <a:t>1.4</a:t>
                </a:r>
              </a:p>
              <a:p>
                <a:pPr>
                  <a:spcBef>
                    <a:spcPts val="950"/>
                  </a:spcBef>
                </a:pPr>
                <a:r>
                  <a:rPr lang="en-GB" sz="1200" dirty="0"/>
                  <a:t>1.2</a:t>
                </a:r>
              </a:p>
              <a:p>
                <a:pPr>
                  <a:spcBef>
                    <a:spcPts val="950"/>
                  </a:spcBef>
                </a:pPr>
                <a:r>
                  <a:rPr lang="en-GB" sz="1200" dirty="0"/>
                  <a:t>1.0</a:t>
                </a:r>
              </a:p>
              <a:p>
                <a:pPr>
                  <a:spcBef>
                    <a:spcPts val="950"/>
                  </a:spcBef>
                </a:pPr>
                <a:r>
                  <a:rPr lang="en-GB" sz="1200" dirty="0"/>
                  <a:t>0.8</a:t>
                </a:r>
              </a:p>
              <a:p>
                <a:pPr>
                  <a:spcBef>
                    <a:spcPts val="950"/>
                  </a:spcBef>
                </a:pPr>
                <a:r>
                  <a:rPr lang="en-GB" sz="1200" dirty="0"/>
                  <a:t>0.6</a:t>
                </a:r>
              </a:p>
              <a:p>
                <a:pPr>
                  <a:spcBef>
                    <a:spcPts val="950"/>
                  </a:spcBef>
                </a:pPr>
                <a:endParaRPr lang="it-IT" sz="1200" dirty="0"/>
              </a:p>
            </p:txBody>
          </p:sp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170E1B00-E904-D9B2-1635-290381E63BFF}"/>
                  </a:ext>
                </a:extLst>
              </p:cNvPr>
              <p:cNvSpPr txBox="1"/>
              <p:nvPr/>
            </p:nvSpPr>
            <p:spPr>
              <a:xfrm>
                <a:off x="8905908" y="6291608"/>
                <a:ext cx="284052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A</a:t>
                </a:r>
                <a:endParaRPr lang="it-IT" sz="1200" dirty="0"/>
              </a:p>
            </p:txBody>
          </p:sp>
        </p:grpSp>
        <p:sp>
          <p:nvSpPr>
            <p:cNvPr id="58" name="CasellaDiTesto 57">
              <a:extLst>
                <a:ext uri="{FF2B5EF4-FFF2-40B4-BE49-F238E27FC236}">
                  <a16:creationId xmlns:a16="http://schemas.microsoft.com/office/drawing/2014/main" id="{5BD2742E-0E7F-2D4F-462A-DE9AB17F109C}"/>
                </a:ext>
              </a:extLst>
            </p:cNvPr>
            <p:cNvSpPr txBox="1"/>
            <p:nvPr/>
          </p:nvSpPr>
          <p:spPr>
            <a:xfrm>
              <a:off x="8948147" y="4865104"/>
              <a:ext cx="149874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Ca isotopes</a:t>
              </a:r>
              <a:endParaRPr lang="it-IT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0010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ABA305-FCBF-C0DF-DE4B-5EEFBDA2E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Take away message</a:t>
            </a: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5CF9F85-7A39-8DF4-43D0-8C7B41A14A55}"/>
              </a:ext>
            </a:extLst>
          </p:cNvPr>
          <p:cNvSpPr txBox="1"/>
          <p:nvPr/>
        </p:nvSpPr>
        <p:spPr>
          <a:xfrm>
            <a:off x="570512" y="1248917"/>
            <a:ext cx="6340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1) Due to the strong proton-neutron interaction, the </a:t>
            </a:r>
            <a:r>
              <a:rPr lang="en-GB" sz="2000" dirty="0">
                <a:solidFill>
                  <a:srgbClr val="66FFFF"/>
                </a:solidFill>
              </a:rPr>
              <a:t>proton and neutron radii tend to equalize</a:t>
            </a:r>
            <a:r>
              <a:rPr lang="en-GB" sz="2000" dirty="0">
                <a:solidFill>
                  <a:schemeClr val="bg1"/>
                </a:solidFill>
              </a:rPr>
              <a:t>. </a:t>
            </a:r>
            <a:endParaRPr lang="it-IT" sz="2000" dirty="0">
              <a:solidFill>
                <a:schemeClr val="bg1"/>
              </a:solidFill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9C593CAA-433F-BAEB-8F63-18E53903D8C2}"/>
              </a:ext>
            </a:extLst>
          </p:cNvPr>
          <p:cNvGrpSpPr/>
          <p:nvPr/>
        </p:nvGrpSpPr>
        <p:grpSpPr>
          <a:xfrm>
            <a:off x="9370579" y="1229288"/>
            <a:ext cx="2062886" cy="1443593"/>
            <a:chOff x="785715" y="2525995"/>
            <a:chExt cx="2554934" cy="1843084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FB4F4AF5-5A10-C6EF-4939-213894BF5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715" y="2525995"/>
              <a:ext cx="2554934" cy="1843084"/>
            </a:xfrm>
            <a:prstGeom prst="rect">
              <a:avLst/>
            </a:prstGeom>
          </p:spPr>
        </p:pic>
        <p:sp>
          <p:nvSpPr>
            <p:cNvPr id="6" name="Freccia a sinistra 5">
              <a:extLst>
                <a:ext uri="{FF2B5EF4-FFF2-40B4-BE49-F238E27FC236}">
                  <a16:creationId xmlns:a16="http://schemas.microsoft.com/office/drawing/2014/main" id="{6825A987-C59F-8F74-2149-C3D2550EC070}"/>
                </a:ext>
              </a:extLst>
            </p:cNvPr>
            <p:cNvSpPr/>
            <p:nvPr/>
          </p:nvSpPr>
          <p:spPr>
            <a:xfrm>
              <a:off x="1187624" y="3140968"/>
              <a:ext cx="576064" cy="108012"/>
            </a:xfrm>
            <a:prstGeom prst="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Freccia a sinistra 6">
              <a:extLst>
                <a:ext uri="{FF2B5EF4-FFF2-40B4-BE49-F238E27FC236}">
                  <a16:creationId xmlns:a16="http://schemas.microsoft.com/office/drawing/2014/main" id="{567577EB-E56B-D092-87AF-E576E2D60E03}"/>
                </a:ext>
              </a:extLst>
            </p:cNvPr>
            <p:cNvSpPr/>
            <p:nvPr/>
          </p:nvSpPr>
          <p:spPr>
            <a:xfrm>
              <a:off x="2267744" y="3140968"/>
              <a:ext cx="576064" cy="108012"/>
            </a:xfrm>
            <a:prstGeom prst="lef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F9FC5E4-EC51-B37A-8908-937134F1CFB9}"/>
              </a:ext>
            </a:extLst>
          </p:cNvPr>
          <p:cNvSpPr txBox="1"/>
          <p:nvPr/>
        </p:nvSpPr>
        <p:spPr>
          <a:xfrm>
            <a:off x="7764341" y="1358529"/>
            <a:ext cx="1402747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FFFF99"/>
                </a:solidFill>
              </a:rPr>
              <a:t>Isovector</a:t>
            </a:r>
            <a:r>
              <a:rPr lang="en-US" sz="1600" dirty="0">
                <a:solidFill>
                  <a:srgbClr val="FFFF99"/>
                </a:solidFill>
              </a:rPr>
              <a:t> monopole polarizability</a:t>
            </a:r>
            <a:endParaRPr lang="en-GB" sz="1600" dirty="0">
              <a:solidFill>
                <a:srgbClr val="FFFF99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35C18F7-2C30-C689-CAB8-EED662639C97}"/>
              </a:ext>
            </a:extLst>
          </p:cNvPr>
          <p:cNvSpPr txBox="1"/>
          <p:nvPr/>
        </p:nvSpPr>
        <p:spPr>
          <a:xfrm>
            <a:off x="570512" y="2944069"/>
            <a:ext cx="6340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2) </a:t>
            </a:r>
            <a:r>
              <a:rPr lang="en-GB" sz="2000" dirty="0">
                <a:solidFill>
                  <a:srgbClr val="66FFFF"/>
                </a:solidFill>
              </a:rPr>
              <a:t>low-</a:t>
            </a:r>
            <a:r>
              <a:rPr lang="en-GB" sz="2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ℓ </a:t>
            </a:r>
            <a:r>
              <a:rPr lang="en-GB" sz="2000" dirty="0">
                <a:solidFill>
                  <a:srgbClr val="66FFFF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orbits have larger radius </a:t>
            </a:r>
            <a:r>
              <a:rPr lang="en-GB" sz="2000" dirty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than the rest of the orbits in a major shell </a:t>
            </a:r>
            <a:endParaRPr lang="it-IT" sz="2000" dirty="0">
              <a:solidFill>
                <a:schemeClr val="bg1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25A9B59-9D50-8B93-CA99-CA44995F6F0C}"/>
              </a:ext>
            </a:extLst>
          </p:cNvPr>
          <p:cNvSpPr txBox="1"/>
          <p:nvPr/>
        </p:nvSpPr>
        <p:spPr>
          <a:xfrm>
            <a:off x="570511" y="4593420"/>
            <a:ext cx="6340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3) </a:t>
            </a:r>
            <a:r>
              <a:rPr lang="en-GB" sz="2000" dirty="0">
                <a:solidFill>
                  <a:srgbClr val="66FFFF"/>
                </a:solidFill>
              </a:rPr>
              <a:t>the radius of low-</a:t>
            </a:r>
            <a:r>
              <a:rPr lang="en-GB" sz="2000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ℓ </a:t>
            </a:r>
            <a:r>
              <a:rPr lang="en-GB" sz="2000" dirty="0">
                <a:solidFill>
                  <a:srgbClr val="66FFFF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orbits decreases abruptly </a:t>
            </a:r>
            <a:r>
              <a:rPr lang="en-GB" sz="2000" dirty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when they are occupied by at least one nucleon, but it is still </a:t>
            </a:r>
          </a:p>
          <a:p>
            <a:r>
              <a:rPr lang="en-GB" sz="2000" dirty="0">
                <a:solidFill>
                  <a:schemeClr val="bg1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much larger than the rest of the orbits.</a:t>
            </a:r>
            <a:endParaRPr lang="it-IT" sz="2000" dirty="0">
              <a:solidFill>
                <a:schemeClr val="bg1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CC5EFC77-5C6C-1C70-C1D5-1B6E48401E57}"/>
              </a:ext>
            </a:extLst>
          </p:cNvPr>
          <p:cNvGrpSpPr/>
          <p:nvPr/>
        </p:nvGrpSpPr>
        <p:grpSpPr>
          <a:xfrm>
            <a:off x="7455657" y="2529354"/>
            <a:ext cx="1718506" cy="1593042"/>
            <a:chOff x="3275856" y="3743744"/>
            <a:chExt cx="2151043" cy="1868016"/>
          </a:xfrm>
        </p:grpSpPr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5C197F51-0920-68C5-D32D-F80D906CEBD2}"/>
                </a:ext>
              </a:extLst>
            </p:cNvPr>
            <p:cNvSpPr/>
            <p:nvPr/>
          </p:nvSpPr>
          <p:spPr>
            <a:xfrm>
              <a:off x="3635896" y="4437112"/>
              <a:ext cx="864096" cy="79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50000">
                  <a:srgbClr val="4F81BD">
                    <a:shade val="67500"/>
                    <a:satMod val="115000"/>
                  </a:srgbClr>
                </a:gs>
                <a:gs pos="100000">
                  <a:srgbClr val="4F81BD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C86A4F60-B138-E889-99BB-F6FD6C98D7C2}"/>
                </a:ext>
              </a:extLst>
            </p:cNvPr>
            <p:cNvSpPr/>
            <p:nvPr/>
          </p:nvSpPr>
          <p:spPr>
            <a:xfrm>
              <a:off x="3455876" y="4293096"/>
              <a:ext cx="1224136" cy="1116124"/>
            </a:xfrm>
            <a:prstGeom prst="ellipse">
              <a:avLst/>
            </a:prstGeom>
            <a:noFill/>
            <a:ln>
              <a:solidFill>
                <a:srgbClr val="66FF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e 16">
              <a:extLst>
                <a:ext uri="{FF2B5EF4-FFF2-40B4-BE49-F238E27FC236}">
                  <a16:creationId xmlns:a16="http://schemas.microsoft.com/office/drawing/2014/main" id="{04A3A885-5D1D-CC71-B2AB-BF2712890A3A}"/>
                </a:ext>
              </a:extLst>
            </p:cNvPr>
            <p:cNvSpPr/>
            <p:nvPr/>
          </p:nvSpPr>
          <p:spPr>
            <a:xfrm>
              <a:off x="3275856" y="4113076"/>
              <a:ext cx="1584176" cy="1498684"/>
            </a:xfrm>
            <a:prstGeom prst="ellipse">
              <a:avLst/>
            </a:prstGeom>
            <a:noFill/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E14E914F-348F-8C90-46A9-2BF8F492F105}"/>
                </a:ext>
              </a:extLst>
            </p:cNvPr>
            <p:cNvSpPr/>
            <p:nvPr/>
          </p:nvSpPr>
          <p:spPr>
            <a:xfrm>
              <a:off x="3317301" y="3743744"/>
              <a:ext cx="947454" cy="433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low-ℓ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63E0D656-0EC3-56AC-E30B-EFDF9A8DCFEC}"/>
                </a:ext>
              </a:extLst>
            </p:cNvPr>
            <p:cNvSpPr/>
            <p:nvPr/>
          </p:nvSpPr>
          <p:spPr>
            <a:xfrm>
              <a:off x="4292602" y="3743744"/>
              <a:ext cx="1134297" cy="433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66FFFF"/>
                  </a:solidFill>
                </a:rPr>
                <a:t>large-ℓ</a:t>
              </a:r>
              <a:endParaRPr lang="en-GB" dirty="0">
                <a:solidFill>
                  <a:srgbClr val="66FFFF"/>
                </a:solidFill>
              </a:endParaRPr>
            </a:p>
          </p:txBody>
        </p: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D44BDC95-A74A-19EE-A14E-8836FABBD6AB}"/>
                </a:ext>
              </a:extLst>
            </p:cNvPr>
            <p:cNvCxnSpPr/>
            <p:nvPr/>
          </p:nvCxnSpPr>
          <p:spPr>
            <a:xfrm flipH="1">
              <a:off x="4499992" y="4113076"/>
              <a:ext cx="360040" cy="324036"/>
            </a:xfrm>
            <a:prstGeom prst="straightConnector1">
              <a:avLst/>
            </a:prstGeom>
            <a:ln w="28575">
              <a:solidFill>
                <a:srgbClr val="66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8B06308D-A0CB-79F6-AB40-13915974CE45}"/>
              </a:ext>
            </a:extLst>
          </p:cNvPr>
          <p:cNvGrpSpPr/>
          <p:nvPr/>
        </p:nvGrpSpPr>
        <p:grpSpPr>
          <a:xfrm>
            <a:off x="7589431" y="4048825"/>
            <a:ext cx="3254172" cy="2611319"/>
            <a:chOff x="7715942" y="960324"/>
            <a:chExt cx="4191265" cy="3026218"/>
          </a:xfrm>
        </p:grpSpPr>
        <p:sp>
          <p:nvSpPr>
            <p:cNvPr id="22" name="Rettangolo 21">
              <a:extLst>
                <a:ext uri="{FF2B5EF4-FFF2-40B4-BE49-F238E27FC236}">
                  <a16:creationId xmlns:a16="http://schemas.microsoft.com/office/drawing/2014/main" id="{7BA3EA3A-C72B-0710-9B8A-8C393734C2D1}"/>
                </a:ext>
              </a:extLst>
            </p:cNvPr>
            <p:cNvSpPr/>
            <p:nvPr/>
          </p:nvSpPr>
          <p:spPr>
            <a:xfrm>
              <a:off x="8246326" y="1293537"/>
              <a:ext cx="3660881" cy="256765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23" name="Grafico 22">
              <a:extLst>
                <a:ext uri="{FF2B5EF4-FFF2-40B4-BE49-F238E27FC236}">
                  <a16:creationId xmlns:a16="http://schemas.microsoft.com/office/drawing/2014/main" id="{02B2EE8F-CF1D-DDFE-432E-911ADEE81FE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38469732"/>
                </p:ext>
              </p:extLst>
            </p:nvPr>
          </p:nvGraphicFramePr>
          <p:xfrm>
            <a:off x="8346797" y="960324"/>
            <a:ext cx="3477430" cy="30262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A9D69AAD-20A5-CD51-5B98-5D8846A99013}"/>
                </a:ext>
              </a:extLst>
            </p:cNvPr>
            <p:cNvSpPr txBox="1"/>
            <p:nvPr/>
          </p:nvSpPr>
          <p:spPr>
            <a:xfrm rot="16200000">
              <a:off x="6704318" y="2242153"/>
              <a:ext cx="2538575" cy="515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bg1"/>
                  </a:solidFill>
                </a:rPr>
                <a:t>R(</a:t>
              </a:r>
              <a:r>
                <a:rPr lang="en-GB" sz="2000" dirty="0">
                  <a:solidFill>
                    <a:srgbClr val="66FFFF"/>
                  </a:solidFill>
                </a:rPr>
                <a:t>s</a:t>
              </a:r>
              <a:r>
                <a:rPr lang="en-GB" sz="2000" dirty="0">
                  <a:solidFill>
                    <a:schemeClr val="bg1"/>
                  </a:solidFill>
                </a:rPr>
                <a:t>) – R(</a:t>
              </a:r>
              <a:r>
                <a:rPr lang="en-GB" sz="2000" dirty="0">
                  <a:solidFill>
                    <a:srgbClr val="66FFFF"/>
                  </a:solidFill>
                </a:rPr>
                <a:t>d</a:t>
              </a:r>
              <a:r>
                <a:rPr lang="en-GB" sz="2000" dirty="0">
                  <a:solidFill>
                    <a:schemeClr val="bg1"/>
                  </a:solidFill>
                </a:rPr>
                <a:t>) (</a:t>
              </a:r>
              <a:r>
                <a:rPr lang="en-GB" sz="2000" dirty="0" err="1">
                  <a:solidFill>
                    <a:schemeClr val="bg1"/>
                  </a:solidFill>
                </a:rPr>
                <a:t>fm</a:t>
              </a:r>
              <a:r>
                <a:rPr lang="en-GB" sz="2000" dirty="0">
                  <a:solidFill>
                    <a:schemeClr val="bg1"/>
                  </a:solidFill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335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/>
      <p:bldP spid="10" grpId="0"/>
    </p:bldLst>
  </p:timing>
</p:sld>
</file>

<file path=ppt/theme/theme1.xml><?xml version="1.0" encoding="utf-8"?>
<a:theme xmlns:a="http://schemas.openxmlformats.org/drawingml/2006/main" name="Personalizza struttura">
  <a:themeElements>
    <a:clrScheme name="Personalizzato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F0000"/>
      </a:accent2>
      <a:accent3>
        <a:srgbClr val="FFFF0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zato 1">
      <a:majorFont>
        <a:latin typeface="Gisha"/>
        <a:ea typeface=""/>
        <a:cs typeface=""/>
      </a:majorFont>
      <a:minorFont>
        <a:latin typeface="Gish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13647</TotalTime>
  <Words>1640</Words>
  <Application>Microsoft Office PowerPoint</Application>
  <PresentationFormat>Widescreen</PresentationFormat>
  <Paragraphs>251</Paragraphs>
  <Slides>20</Slides>
  <Notes>4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30" baseType="lpstr">
      <vt:lpstr>Aptos</vt:lpstr>
      <vt:lpstr>Arial</vt:lpstr>
      <vt:lpstr>Cambria Math</vt:lpstr>
      <vt:lpstr>Candara</vt:lpstr>
      <vt:lpstr>Gisha</vt:lpstr>
      <vt:lpstr>Tahoma</vt:lpstr>
      <vt:lpstr>Times New Roman</vt:lpstr>
      <vt:lpstr>Times-Roman</vt:lpstr>
      <vt:lpstr>Personalizza struttura</vt:lpstr>
      <vt:lpstr>Equation</vt:lpstr>
      <vt:lpstr>Presentazione standard di PowerPoint</vt:lpstr>
      <vt:lpstr>Outline</vt:lpstr>
      <vt:lpstr>The nuclear (charge) radius</vt:lpstr>
      <vt:lpstr>Empirical formula for charge radii</vt:lpstr>
      <vt:lpstr>Understanding nuclear radii</vt:lpstr>
      <vt:lpstr>The abrupt increase of Ca radii</vt:lpstr>
      <vt:lpstr>Microscopic calculation</vt:lpstr>
      <vt:lpstr>Shrink of the low-ℓ orbits’ size</vt:lpstr>
      <vt:lpstr>Take away message</vt:lpstr>
      <vt:lpstr>Presentazione standard di PowerPoint</vt:lpstr>
      <vt:lpstr>Size of p orbits in 52-54Ca </vt:lpstr>
      <vt:lpstr>Mirror energy differences</vt:lpstr>
      <vt:lpstr>Evidence of the Coulomb radial effect </vt:lpstr>
      <vt:lpstr>The radial effect with the shell model</vt:lpstr>
      <vt:lpstr>MED in the f7/2 shell</vt:lpstr>
      <vt:lpstr>Going higher in masses</vt:lpstr>
      <vt:lpstr>Effect of the shrink in the MED</vt:lpstr>
      <vt:lpstr>Presentazione standard di PowerPoint</vt:lpstr>
      <vt:lpstr>Preliminary results of charge radii calculations</vt:lpstr>
      <vt:lpstr>Conclusions and outlook</vt:lpstr>
    </vt:vector>
  </TitlesOfParts>
  <Company>INFN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Silvia Monica Lenzi</dc:creator>
  <cp:lastModifiedBy>Silvia M. Lenzi</cp:lastModifiedBy>
  <cp:revision>67</cp:revision>
  <dcterms:created xsi:type="dcterms:W3CDTF">2024-07-02T08:15:34Z</dcterms:created>
  <dcterms:modified xsi:type="dcterms:W3CDTF">2025-12-04T05:37:00Z</dcterms:modified>
</cp:coreProperties>
</file>