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4" r:id="rId2"/>
    <p:sldId id="282" r:id="rId3"/>
    <p:sldId id="267" r:id="rId4"/>
    <p:sldId id="265" r:id="rId5"/>
    <p:sldId id="295" r:id="rId6"/>
    <p:sldId id="296" r:id="rId7"/>
    <p:sldId id="289" r:id="rId8"/>
    <p:sldId id="290" r:id="rId9"/>
    <p:sldId id="291" r:id="rId10"/>
    <p:sldId id="297" r:id="rId11"/>
    <p:sldId id="299" r:id="rId12"/>
    <p:sldId id="279" r:id="rId13"/>
    <p:sldId id="293" r:id="rId14"/>
    <p:sldId id="287" r:id="rId15"/>
    <p:sldId id="292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002060"/>
    <a:srgbClr val="004E9A"/>
    <a:srgbClr val="FFFFFF"/>
    <a:srgbClr val="FEFEFE"/>
    <a:srgbClr val="B90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9" autoAdjust="0"/>
    <p:restoredTop sz="94660"/>
  </p:normalViewPr>
  <p:slideViewPr>
    <p:cSldViewPr showGuides="1">
      <p:cViewPr varScale="1">
        <p:scale>
          <a:sx n="144" d="100"/>
          <a:sy n="144" d="100"/>
        </p:scale>
        <p:origin x="138" y="18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59" d="100"/>
          <a:sy n="59" d="100"/>
        </p:scale>
        <p:origin x="2995" y="67"/>
      </p:cViewPr>
      <p:guideLst/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1A78A55-3702-A9DD-485B-6C2348BAE6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67045-1864-4EB1-8F4C-B8EBF1579D51}" type="datetime1">
              <a:rPr lang="de-DE" smtClean="0">
                <a:solidFill>
                  <a:srgbClr val="898989"/>
                </a:solidFill>
              </a:rPr>
              <a:t>01.12.2025</a:t>
            </a:fld>
            <a:endParaRPr lang="de-DE" dirty="0">
              <a:solidFill>
                <a:srgbClr val="898989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380354-33AD-CAA5-CECB-C976388172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-1895" y="781200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dirty="0">
                <a:solidFill>
                  <a:srgbClr val="898989"/>
                </a:solidFill>
              </a:rPr>
              <a:t>Fachbereich | Institut | Person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AF8F44-7C9B-FC9C-954B-B3100F2B9A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2718" y="781200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D0D7-CB1E-4E76-B87A-A5F3A360A4B8}" type="slidenum">
              <a:rPr lang="de-DE" smtClean="0">
                <a:solidFill>
                  <a:srgbClr val="898989"/>
                </a:solidFill>
              </a:rPr>
              <a:t>‹#›</a:t>
            </a:fld>
            <a:endParaRPr lang="de-DE">
              <a:solidFill>
                <a:srgbClr val="898989"/>
              </a:solidFill>
            </a:endParaRPr>
          </a:p>
        </p:txBody>
      </p:sp>
      <p:grpSp>
        <p:nvGrpSpPr>
          <p:cNvPr id="6" name="TU Da Logo">
            <a:extLst>
              <a:ext uri="{FF2B5EF4-FFF2-40B4-BE49-F238E27FC236}">
                <a16:creationId xmlns:a16="http://schemas.microsoft.com/office/drawing/2014/main" id="{1B2B06D3-8753-5133-9188-AE459F7AD654}"/>
              </a:ext>
            </a:extLst>
          </p:cNvPr>
          <p:cNvGrpSpPr/>
          <p:nvPr/>
        </p:nvGrpSpPr>
        <p:grpSpPr>
          <a:xfrm>
            <a:off x="119822" y="137059"/>
            <a:ext cx="1396524" cy="559248"/>
            <a:chOff x="7454900" y="306388"/>
            <a:chExt cx="1704610" cy="682624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0D839F9D-D886-2326-7EDA-CFF7F40AFE0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A88F50A3-1558-A807-1966-87F4BFE9FA8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3D601C6E-9093-8CBD-FD59-89128CE6AC7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0F27C1C5-EE32-79B6-CC5B-76E0A46695B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DCA98B89-C06C-1AFA-6046-473CE330AD7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6CE97323-EA31-B978-ED66-B1F83219FC6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88BFE13B-74F5-DD35-6914-A8A6E24A024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00CFEF3E-A6FE-E8FE-10F8-3ED6C3F212C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70B05B52-12B6-944D-AC1A-F00C2F4E2E2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1E356202-0A47-80E7-90B0-E97229222D1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BB654D27-05C8-139B-EB9C-5F888F7226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1810847879"/>
      </p:ext>
    </p:extLst>
  </p:cSld>
  <p:clrMap bg1="lt1" tx1="dk1" bg2="lt2" tx2="dk2" accent1="accent1" accent2="accent2" accent3="accent3" accent4="accent4" accent5="accent5" accent6="accent6" hlink="hlink" folHlink="folHlink"/>
  <p:hf hdr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8314AC0-CD37-42EC-BEBF-7F144DC18E82}" type="datetime1">
              <a:rPr lang="de-DE" smtClean="0"/>
              <a:t>01.12.2025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r>
              <a:rPr lang="de-DE"/>
              <a:t>Fachbereich | Institut | Person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A89A431-735D-4157-B499-868DAC0D551C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8" name="TU Da Logo">
            <a:extLst>
              <a:ext uri="{FF2B5EF4-FFF2-40B4-BE49-F238E27FC236}">
                <a16:creationId xmlns:a16="http://schemas.microsoft.com/office/drawing/2014/main" id="{96C9F426-C331-5A79-76DF-05A5F9463BF3}"/>
              </a:ext>
            </a:extLst>
          </p:cNvPr>
          <p:cNvGrpSpPr/>
          <p:nvPr/>
        </p:nvGrpSpPr>
        <p:grpSpPr>
          <a:xfrm>
            <a:off x="0" y="0"/>
            <a:ext cx="1396524" cy="559248"/>
            <a:chOff x="7454900" y="306388"/>
            <a:chExt cx="1704610" cy="682624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29449998-EA2C-2328-4B51-411E09C4E080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A34355F-DA0C-5D6B-7826-E4185B86D4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8FD2880-5146-CE19-42AE-BB9DE00652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019F0C27-B9AD-9598-6A47-3085A7D4B4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1C03560C-EC72-CF50-20C3-4EA5F068426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0375D7A7-1E67-CF3A-F80C-50846D74CC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FB124E21-02A5-C056-2D6F-5FA0D0D9C0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FD42C70B-C72B-02BF-16BD-BB8E559E3FF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F5539213-4F7F-2105-A3FB-10E097A76B5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FFACB8FC-374A-F97F-4BCF-93906CBC44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5086F604-AA6F-7757-E42D-F621BFBEDB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0" name="Notizenplatzhalter 19">
            <a:extLst>
              <a:ext uri="{FF2B5EF4-FFF2-40B4-BE49-F238E27FC236}">
                <a16:creationId xmlns:a16="http://schemas.microsoft.com/office/drawing/2014/main" id="{12F4F817-719A-78AC-E4C4-9C9BEF2E8A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6449194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8314AC0-CD37-42EC-BEBF-7F144DC18E82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Fachbereich | Institut | Person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9A431-735D-4157-B499-868DAC0D551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1976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8314AC0-CD37-42EC-BEBF-7F144DC18E82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Fachbereich | Institut | Person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9A431-735D-4157-B499-868DAC0D551C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2499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30F3C0-3A75-8681-9853-8AC245B5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0AA-8C77-4A48-AEAF-10B77AD5243D}" type="datetime1">
              <a:rPr lang="de-DE" smtClean="0"/>
              <a:t>01.12.2025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42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2DE3C2-C819-A980-93F3-EAC418950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2B65-9845-431D-937C-DFA44AB500B6}" type="datetime1">
              <a:rPr lang="de-DE" smtClean="0"/>
              <a:t>01.12.2025</a:t>
            </a:fld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D40727B-45B4-9274-85DF-F723F18B2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660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- Image 1">
    <p:bg>
      <p:bgPr>
        <a:blipFill dpi="0" rotWithShape="1">
          <a:blip r:embed="rId2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30F3C0-3A75-8681-9853-8AC245B5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36507CBC-90D8-4902-A28E-81A57BA365B2}" type="datetime1">
              <a:rPr lang="de-DE" smtClean="0"/>
              <a:pPr/>
              <a:t>01.12.2025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711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- Image 1"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30F3C0-3A75-8681-9853-8AC245B5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7CBC-90D8-4902-A28E-81A57BA365B2}" type="datetime1">
              <a:rPr lang="de-DE" smtClean="0"/>
              <a:t>01.12.2025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065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CDA01-DDC9-2253-72DE-96209CE4E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7C98BC-77ED-57FD-F633-2BC8142A2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980000"/>
            <a:ext cx="11519987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FCB9AE0-FB31-AD7B-F074-94F25823D69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2074D2-D9DC-48DF-A4EA-741AB5B734F1}" type="datetime1">
              <a:rPr lang="de-DE" smtClean="0"/>
              <a:t>01.12.2025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DBDDB1D6-39C5-381A-1C8E-0B3A2109CC7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TITEL / AUTOR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1513966-0604-55AE-E780-E1382633BF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783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8DEF2-3EB0-7C61-65FD-4CF2BF6AA0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3924000"/>
            <a:ext cx="11558700" cy="1080000"/>
          </a:xfrm>
        </p:spPr>
        <p:txBody>
          <a:bodyPr anchor="b">
            <a:normAutofit/>
          </a:bodyPr>
          <a:lstStyle>
            <a:lvl1pPr>
              <a:defRPr sz="4200"/>
            </a:lvl1pPr>
          </a:lstStyle>
          <a:p>
            <a:r>
              <a:rPr lang="de-DE" dirty="0"/>
              <a:t>Mastertitelformat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B02D4D-81F0-49AF-1CF0-1A75D0BC7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5040000"/>
            <a:ext cx="7919993" cy="1080000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A0B6FE2-4691-8E94-5E86-36CF5EFB7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FA0E-FB3A-4993-A3A2-85C9058E1C7C}" type="datetime1">
              <a:rPr lang="de-DE" smtClean="0"/>
              <a:t>01.12.2025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A590409-784D-7817-ED5F-00C6036B2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360000"/>
            <a:ext cx="7200000" cy="180000"/>
          </a:xfrm>
        </p:spPr>
        <p:txBody>
          <a:bodyPr/>
          <a:lstStyle/>
          <a:p>
            <a:r>
              <a:rPr lang="de-DE"/>
              <a:t>TITEL / AUTOR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28A47B0-219D-E504-F79C-A5E591940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05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64544-40DC-4288-275B-FB15B4D07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512A440-6CC2-C81B-AAB4-F8419E201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1DC5-4DC0-4A89-A545-03A8C07631EF}" type="datetime1">
              <a:rPr lang="de-DE" smtClean="0"/>
              <a:t>01.12.2025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0EA03BC-F835-8900-FE38-6958D04E8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/ AUTOR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469E877-7369-A8AF-FF8A-DDFA8A855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6B08FBBD-180E-596B-F91F-8F6ADC5F639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0362" y="1980000"/>
            <a:ext cx="5580000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CD333C59-0ADD-F97D-91D2-1E187ECAF60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300209" y="1980000"/>
            <a:ext cx="5580000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88877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-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EA8B7A-08C3-285D-CDA3-D0DCEF856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5C45FF0-DFBA-6FB8-5D9D-4E9A98A87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DB8B6-79CC-4F9F-A5C6-BFBE976959D9}" type="datetime1">
              <a:rPr lang="de-DE" smtClean="0"/>
              <a:t>01.12.2025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1DAEC6-70FB-93F3-56DA-505CA7898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/ AUTOR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19F1D11-78E8-8CC4-923C-7925ADB7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D1F37F6-4222-0F2F-8273-DDE8A60C7A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0363" y="1980000"/>
            <a:ext cx="11520487" cy="4068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7B3ED93-4F10-B98E-C79A-9C75CB74FC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0363" y="6084000"/>
            <a:ext cx="11520487" cy="3600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400">
                <a:solidFill>
                  <a:schemeClr val="accent6"/>
                </a:solidFill>
              </a:defRPr>
            </a:lvl1pPr>
            <a:lvl2pPr marL="457200" indent="0">
              <a:buNone/>
              <a:defRPr sz="1400">
                <a:solidFill>
                  <a:schemeClr val="accent6"/>
                </a:solidFill>
              </a:defRPr>
            </a:lvl2pPr>
            <a:lvl3pPr marL="914400" indent="0">
              <a:buNone/>
              <a:defRPr sz="1400">
                <a:solidFill>
                  <a:schemeClr val="accent6"/>
                </a:solidFill>
              </a:defRPr>
            </a:lvl3pPr>
            <a:lvl4pPr marL="1371600" indent="0">
              <a:buNone/>
              <a:defRPr sz="1400">
                <a:solidFill>
                  <a:schemeClr val="accent6"/>
                </a:solidFill>
              </a:defRPr>
            </a:lvl4pPr>
            <a:lvl5pPr marL="1828800" indent="0">
              <a:buNone/>
              <a:defRPr sz="14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DE" dirty="0"/>
              <a:t>Bildunterschrift / Caption</a:t>
            </a:r>
          </a:p>
        </p:txBody>
      </p:sp>
    </p:spTree>
    <p:extLst>
      <p:ext uri="{BB962C8B-B14F-4D97-AF65-F5344CB8AC3E}">
        <p14:creationId xmlns:p14="http://schemas.microsoft.com/office/powerpoint/2010/main" val="3588630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8FC2DAB9-ADD2-1E42-D0D7-6395646D291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753468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9093F2-7696-269A-BB11-D5C2FFA8B7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Mastertitelformat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41FE660-7BC8-B76D-97BD-90A64F338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409E-D215-4C6D-B55C-BD2FD18601EA}" type="datetime1">
              <a:rPr lang="de-DE" smtClean="0"/>
              <a:t>01.12.2025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363686E-60AA-D422-E6EE-8DD8E5F8A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/ AUTOR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739CE4A-2BE8-F232-4C6E-237F56ABC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741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59BFDA-5919-80E3-6FB9-03C9FBF61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736682"/>
            <a:ext cx="7560000" cy="108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5DB4C4-7360-79EC-43CC-2887232E87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980000"/>
            <a:ext cx="11519987" cy="450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Datumsplatzhalter 20">
            <a:extLst>
              <a:ext uri="{FF2B5EF4-FFF2-40B4-BE49-F238E27FC236}">
                <a16:creationId xmlns:a16="http://schemas.microsoft.com/office/drawing/2014/main" id="{AF9F05BC-ECE1-ED71-B285-6224B2166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0000" y="6558140"/>
            <a:ext cx="1439993" cy="180000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800" b="1" spc="80" baseline="0">
                <a:solidFill>
                  <a:schemeClr val="tx1"/>
                </a:solidFill>
              </a:defRPr>
            </a:lvl1pPr>
          </a:lstStyle>
          <a:p>
            <a:fld id="{905B7B08-E79A-4A0E-B2A1-2CC7E9390109}" type="datetime1">
              <a:rPr lang="de-DE" smtClean="0"/>
              <a:pPr/>
              <a:t>01.12.2025</a:t>
            </a:fld>
            <a:endParaRPr lang="de-DE" dirty="0"/>
          </a:p>
        </p:txBody>
      </p:sp>
      <p:sp>
        <p:nvSpPr>
          <p:cNvPr id="22" name="Fußzeilenplatzhalter 21">
            <a:extLst>
              <a:ext uri="{FF2B5EF4-FFF2-40B4-BE49-F238E27FC236}">
                <a16:creationId xmlns:a16="http://schemas.microsoft.com/office/drawing/2014/main" id="{3419663B-FA1A-D2AC-6FFB-FEF3AE171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360000"/>
            <a:ext cx="756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/>
              <a:t>TITEL / AUTOR</a:t>
            </a:r>
          </a:p>
        </p:txBody>
      </p:sp>
      <p:sp>
        <p:nvSpPr>
          <p:cNvPr id="23" name="Foliennummernplatzhalter 22">
            <a:extLst>
              <a:ext uri="{FF2B5EF4-FFF2-40B4-BE49-F238E27FC236}">
                <a16:creationId xmlns:a16="http://schemas.microsoft.com/office/drawing/2014/main" id="{146D37BF-C929-35EB-9D31-617A9D8FE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7905" y="6558140"/>
            <a:ext cx="1462304" cy="180000"/>
          </a:xfrm>
          <a:prstGeom prst="rect">
            <a:avLst/>
          </a:prstGeom>
        </p:spPr>
        <p:txBody>
          <a:bodyPr vert="horz" lIns="91440" tIns="45720" rIns="0" bIns="45720" rtlCol="0" anchor="b" anchorCtr="0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Fußzeilenplatzhalter 21">
            <a:extLst>
              <a:ext uri="{FF2B5EF4-FFF2-40B4-BE49-F238E27FC236}">
                <a16:creationId xmlns:a16="http://schemas.microsoft.com/office/drawing/2014/main" id="{7D283BE2-FBCB-712B-618D-52A485BD70FD}"/>
              </a:ext>
            </a:extLst>
          </p:cNvPr>
          <p:cNvSpPr txBox="1">
            <a:spLocks/>
          </p:cNvSpPr>
          <p:nvPr userDrawn="1"/>
        </p:nvSpPr>
        <p:spPr>
          <a:xfrm>
            <a:off x="2134800" y="6563539"/>
            <a:ext cx="7920000" cy="1800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de-DE"/>
            </a:defPPr>
            <a:lvl1pPr marL="0" algn="ctr" defTabSz="914400" rtl="0" eaLnBrk="1" latinLnBrk="0" hangingPunct="1">
              <a:defRPr sz="800" kern="1200" spc="4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>
                <a:solidFill>
                  <a:schemeClr val="tx1"/>
                </a:solidFill>
              </a:rPr>
              <a:t>PUMA | ISOLDE Workshop and Users Meeting | TU Darmstadt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64CF79-8FDD-5303-2D83-D41AB90816E0}"/>
              </a:ext>
            </a:extLst>
          </p:cNvPr>
          <p:cNvSpPr txBox="1"/>
          <p:nvPr userDrawn="1"/>
        </p:nvSpPr>
        <p:spPr>
          <a:xfrm>
            <a:off x="8256000" y="1629000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25" name="Picture 24" descr="A yellow and black logo&#10;&#10;AI-generated content may be incorrect.">
            <a:extLst>
              <a:ext uri="{FF2B5EF4-FFF2-40B4-BE49-F238E27FC236}">
                <a16:creationId xmlns:a16="http://schemas.microsoft.com/office/drawing/2014/main" id="{A98A701C-6B51-6D2D-0F12-98F95AAB3DC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000" y="5780472"/>
            <a:ext cx="1056000" cy="699528"/>
          </a:xfrm>
          <a:prstGeom prst="rect">
            <a:avLst/>
          </a:prstGeom>
        </p:spPr>
      </p:pic>
      <p:pic>
        <p:nvPicPr>
          <p:cNvPr id="33" name="Picture 3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B66AB93-3D76-EA33-D590-81D97E091EA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800" y="340946"/>
            <a:ext cx="1980180" cy="7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2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9" r:id="rId3"/>
    <p:sldLayoutId id="2147483650" r:id="rId4"/>
    <p:sldLayoutId id="2147483651" r:id="rId5"/>
    <p:sldLayoutId id="2147483667" r:id="rId6"/>
    <p:sldLayoutId id="2147483668" r:id="rId7"/>
    <p:sldLayoutId id="2147483661" r:id="rId8"/>
    <p:sldLayoutId id="2147483654" r:id="rId9"/>
    <p:sldLayoutId id="2147483655" r:id="rId10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200" kern="1200" cap="all" baseline="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anose="05000000000000000000" pitchFamily="2" charset="2"/>
        <a:buChar char="§"/>
        <a:defRPr sz="2000" kern="1200" spc="4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t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4628718-B685-28E8-934C-2883935417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1800000"/>
            <a:ext cx="9000000" cy="1629000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Anti</a:t>
            </a:r>
            <a:r>
              <a:rPr lang="en-US" sz="6000" noProof="0" dirty="0">
                <a:solidFill>
                  <a:srgbClr val="00B0F0"/>
                </a:solidFill>
              </a:rPr>
              <a:t>p</a:t>
            </a:r>
            <a:r>
              <a:rPr lang="en-US" noProof="0" dirty="0"/>
              <a:t>roton </a:t>
            </a:r>
            <a:r>
              <a:rPr lang="en-US" sz="6000" noProof="0" dirty="0">
                <a:solidFill>
                  <a:srgbClr val="00B0F0"/>
                </a:solidFill>
              </a:rPr>
              <a:t>u</a:t>
            </a:r>
            <a:r>
              <a:rPr lang="en-US" noProof="0" dirty="0"/>
              <a:t>nstable </a:t>
            </a:r>
            <a:r>
              <a:rPr lang="en-US" sz="6000" noProof="0" dirty="0">
                <a:solidFill>
                  <a:srgbClr val="00B0F0"/>
                </a:solidFill>
              </a:rPr>
              <a:t>m</a:t>
            </a:r>
            <a:r>
              <a:rPr lang="en-US" noProof="0" dirty="0"/>
              <a:t>atter </a:t>
            </a:r>
            <a:r>
              <a:rPr lang="en-US" sz="6000" noProof="0" dirty="0">
                <a:solidFill>
                  <a:srgbClr val="00B0F0"/>
                </a:solidFill>
              </a:rPr>
              <a:t>a</a:t>
            </a:r>
            <a:r>
              <a:rPr lang="en-US" noProof="0" dirty="0"/>
              <a:t>nnihilation experiment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58C13B5-7C21-99B6-6A5C-53AA72FDED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noProof="0" dirty="0"/>
              <a:t>Mark Kirschbaum, TU Darmstadt</a:t>
            </a:r>
          </a:p>
          <a:p>
            <a:r>
              <a:rPr lang="en-US" noProof="0" dirty="0"/>
              <a:t>ISOLDE Workshop and Users Meeting</a:t>
            </a:r>
          </a:p>
          <a:p>
            <a:r>
              <a:rPr lang="en-US" noProof="0" dirty="0"/>
              <a:t>Geneva, Switzerland</a:t>
            </a:r>
          </a:p>
          <a:p>
            <a:r>
              <a:rPr lang="en-US" noProof="0" dirty="0"/>
              <a:t>2025 Dec. 3.- 5.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289ED5-3F56-46A4-5445-E51011240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9B3A-D8AB-47F2-8D17-1A34E27117DD}" type="datetime1">
              <a:rPr lang="en-US" noProof="0" smtClean="0"/>
              <a:t>12/1/2025</a:t>
            </a:fld>
            <a:endParaRPr lang="en-US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B33C290-F17B-21A1-20EF-0D34BDCB1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5941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90DF9-F93E-3513-D429-2D82BCD2B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1219D-3309-34CD-318C-551EEC040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189000"/>
            <a:ext cx="7560000" cy="720000"/>
          </a:xfrm>
        </p:spPr>
        <p:txBody>
          <a:bodyPr/>
          <a:lstStyle/>
          <a:p>
            <a:r>
              <a:rPr lang="en-US" noProof="0" dirty="0"/>
              <a:t>Outlook 2026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FA8B24-9B82-8D9A-B222-DF965E0598F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en-US" noProof="0" smtClean="0"/>
              <a:t>12/1/2025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A5551A-90EF-7C76-ADE3-7B8CE326AC7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898EC0-3014-60E9-8A95-E5C943411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82" y="1629000"/>
            <a:ext cx="6342535" cy="197951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7F909B5-F037-F759-6468-4B1D6964C2ED}"/>
              </a:ext>
            </a:extLst>
          </p:cNvPr>
          <p:cNvCxnSpPr>
            <a:cxnSpLocks/>
          </p:cNvCxnSpPr>
          <p:nvPr/>
        </p:nvCxnSpPr>
        <p:spPr>
          <a:xfrm flipV="1">
            <a:off x="2679500" y="2618758"/>
            <a:ext cx="2921000" cy="12700"/>
          </a:xfrm>
          <a:prstGeom prst="straightConnector1">
            <a:avLst/>
          </a:prstGeom>
          <a:ln w="76200">
            <a:solidFill>
              <a:srgbClr val="FF0000"/>
            </a:solidFill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874995F-FFD7-BB3F-1D23-EC508989299A}"/>
              </a:ext>
            </a:extLst>
          </p:cNvPr>
          <p:cNvSpPr txBox="1"/>
          <p:nvPr/>
        </p:nvSpPr>
        <p:spPr>
          <a:xfrm>
            <a:off x="3279500" y="1860050"/>
            <a:ext cx="1440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noProof="0" dirty="0">
                <a:solidFill>
                  <a:srgbClr val="FF0000"/>
                </a:solidFill>
              </a:rPr>
              <a:t>Very short YETS</a:t>
            </a:r>
          </a:p>
        </p:txBody>
      </p:sp>
      <p:pic>
        <p:nvPicPr>
          <p:cNvPr id="14" name="Picture 19">
            <a:extLst>
              <a:ext uri="{FF2B5EF4-FFF2-40B4-BE49-F238E27FC236}">
                <a16:creationId xmlns:a16="http://schemas.microsoft.com/office/drawing/2014/main" id="{88C8F20F-F5E1-99A3-2581-CA8CC4D437AC}"/>
              </a:ext>
            </a:extLst>
          </p:cNvPr>
          <p:cNvPicPr/>
          <p:nvPr/>
        </p:nvPicPr>
        <p:blipFill>
          <a:blip r:embed="rId3"/>
          <a:srcRect t="49883"/>
          <a:stretch/>
        </p:blipFill>
        <p:spPr>
          <a:xfrm>
            <a:off x="481580" y="3789000"/>
            <a:ext cx="5595840" cy="2077200"/>
          </a:xfrm>
          <a:prstGeom prst="rect">
            <a:avLst/>
          </a:prstGeom>
          <a:ln w="0">
            <a:noFill/>
          </a:ln>
        </p:spPr>
      </p:pic>
      <p:sp>
        <p:nvSpPr>
          <p:cNvPr id="15" name="TextBox 3">
            <a:extLst>
              <a:ext uri="{FF2B5EF4-FFF2-40B4-BE49-F238E27FC236}">
                <a16:creationId xmlns:a16="http://schemas.microsoft.com/office/drawing/2014/main" id="{78B00E67-1603-72A1-BC0E-B8307A4BC063}"/>
              </a:ext>
            </a:extLst>
          </p:cNvPr>
          <p:cNvSpPr/>
          <p:nvPr/>
        </p:nvSpPr>
        <p:spPr>
          <a:xfrm>
            <a:off x="6829057" y="1269000"/>
            <a:ext cx="4320000" cy="39688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1800" b="1" strike="noStrike" spc="-1" noProof="0" dirty="0">
                <a:solidFill>
                  <a:srgbClr val="FF0000"/>
                </a:solidFill>
                <a:latin typeface="Arial"/>
              </a:rPr>
              <a:t>A lot on the agenda</a:t>
            </a:r>
            <a:r>
              <a:rPr lang="en-US" b="1" spc="-1" dirty="0">
                <a:solidFill>
                  <a:srgbClr val="FF0000"/>
                </a:solidFill>
                <a:latin typeface="Arial"/>
              </a:rPr>
              <a:t>:</a:t>
            </a:r>
            <a:endParaRPr lang="en-US" sz="1800" b="1" strike="noStrike" spc="-1" noProof="0" dirty="0">
              <a:solidFill>
                <a:srgbClr val="FF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Installation Offline Ion Source</a:t>
            </a: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chemeClr val="dk1"/>
              </a:solidFill>
              <a:latin typeface="Arial"/>
              <a:ea typeface="DejaVu Sans"/>
            </a:endParaRPr>
          </a:p>
          <a:p>
            <a:pPr marL="285840" indent="-285840"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chemeClr val="dk1"/>
                </a:solidFill>
              </a:rPr>
              <a:t>Trapping antiprotons</a:t>
            </a:r>
          </a:p>
          <a:p>
            <a:pPr marL="285840" indent="-285840"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chemeClr val="dk1"/>
              </a:solidFill>
            </a:endParaRPr>
          </a:p>
          <a:p>
            <a:pPr marL="285840" indent="-285840"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chemeClr val="dk1"/>
                </a:solidFill>
              </a:rPr>
              <a:t>Measurements with stable isotopes at the AD</a:t>
            </a:r>
            <a:endParaRPr lang="en-US" sz="1800" b="0" strike="noStrike" spc="-1" noProof="0" dirty="0">
              <a:solidFill>
                <a:schemeClr val="dk1"/>
              </a:solidFill>
              <a:latin typeface="Arial"/>
              <a:ea typeface="DejaVu Sans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n-US" spc="-1" noProof="0" dirty="0">
              <a:solidFill>
                <a:schemeClr val="dk1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 noProof="0" dirty="0">
                <a:solidFill>
                  <a:schemeClr val="dk1"/>
                </a:solidFill>
                <a:latin typeface="Arial"/>
              </a:rPr>
              <a:t>Complete RC-6</a:t>
            </a: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n-US" sz="1800" b="0" strike="noStrike" spc="-1" noProof="0" dirty="0">
              <a:solidFill>
                <a:schemeClr val="dk1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 noProof="0" dirty="0">
                <a:solidFill>
                  <a:schemeClr val="dk1"/>
                </a:solidFill>
                <a:latin typeface="Arial"/>
              </a:rPr>
              <a:t>Installation RC-7 and commissioning</a:t>
            </a:r>
            <a:endParaRPr lang="en-US" sz="1800" b="0" strike="noStrike" spc="-1" noProof="0" dirty="0">
              <a:solidFill>
                <a:schemeClr val="dk1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n-US" sz="1800" b="0" strike="noStrike" spc="-1" noProof="0" dirty="0">
              <a:solidFill>
                <a:schemeClr val="dk1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 noProof="0" dirty="0">
                <a:solidFill>
                  <a:schemeClr val="dk1"/>
                </a:solidFill>
                <a:latin typeface="Arial"/>
              </a:rPr>
              <a:t>First transport to ISOLDE?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C18280-3A3B-1BFC-2268-B4F30ECCCD09}"/>
              </a:ext>
            </a:extLst>
          </p:cNvPr>
          <p:cNvSpPr txBox="1"/>
          <p:nvPr/>
        </p:nvSpPr>
        <p:spPr>
          <a:xfrm>
            <a:off x="481580" y="5949000"/>
            <a:ext cx="5614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See paper by Schlaich et al., NIM A, 2025  </a:t>
            </a:r>
          </a:p>
        </p:txBody>
      </p:sp>
    </p:spTree>
    <p:extLst>
      <p:ext uri="{BB962C8B-B14F-4D97-AF65-F5344CB8AC3E}">
        <p14:creationId xmlns:p14="http://schemas.microsoft.com/office/powerpoint/2010/main" val="115817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442F5-BE30-7DC9-D060-F80452DE960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2074D2-D9DC-48DF-A4EA-741AB5B734F1}" type="datetime1">
              <a:rPr lang="en-US" noProof="0" smtClean="0"/>
              <a:t>02.12.2025</a:t>
            </a:fld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BFEAB-419F-3804-9A43-DB4754B139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11</a:t>
            </a:fld>
            <a:endParaRPr lang="en-US" noProof="0" dirty="0"/>
          </a:p>
        </p:txBody>
      </p:sp>
      <p:pic>
        <p:nvPicPr>
          <p:cNvPr id="8" name="Picture 7" descr="A high angle view of a machine&#10;&#10;AI-generated content may be incorrect.">
            <a:extLst>
              <a:ext uri="{FF2B5EF4-FFF2-40B4-BE49-F238E27FC236}">
                <a16:creationId xmlns:a16="http://schemas.microsoft.com/office/drawing/2014/main" id="{5D8FD64E-8293-7A91-E423-5C01B5797E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004111" y="-1064445"/>
            <a:ext cx="4992809" cy="9659699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767BE2B3-8880-D12C-8E90-2AC5F47AE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188999"/>
            <a:ext cx="8976000" cy="720001"/>
          </a:xfrm>
        </p:spPr>
        <p:txBody>
          <a:bodyPr/>
          <a:lstStyle/>
          <a:p>
            <a:r>
              <a:rPr lang="en-US" noProof="0" dirty="0"/>
              <a:t>Thank you for listening!</a:t>
            </a:r>
          </a:p>
        </p:txBody>
      </p:sp>
    </p:spTree>
    <p:extLst>
      <p:ext uri="{BB962C8B-B14F-4D97-AF65-F5344CB8AC3E}">
        <p14:creationId xmlns:p14="http://schemas.microsoft.com/office/powerpoint/2010/main" val="348739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50EEB-7DB9-A0DF-9E99-55DB4888A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E9081E-33FE-F8CF-4259-6C5E93F89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189000"/>
            <a:ext cx="8616000" cy="720000"/>
          </a:xfrm>
        </p:spPr>
        <p:txBody>
          <a:bodyPr>
            <a:normAutofit/>
          </a:bodyPr>
          <a:lstStyle/>
          <a:p>
            <a:r>
              <a:rPr lang="en-US" noProof="0" dirty="0"/>
              <a:t>The PUMA Collaboration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4406FB-D7DC-E67F-DF00-C6779776DEE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en-US" noProof="0" smtClean="0"/>
              <a:t>12/1/2025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AA4E3F-8CE7-30E9-43A1-26C95DBACB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10" name="Image 77">
            <a:extLst>
              <a:ext uri="{FF2B5EF4-FFF2-40B4-BE49-F238E27FC236}">
                <a16:creationId xmlns:a16="http://schemas.microsoft.com/office/drawing/2014/main" id="{91FD4BEE-1092-9622-EC2B-4974FD4E021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2819880" y="4221000"/>
            <a:ext cx="7770600" cy="850320"/>
          </a:xfrm>
          <a:prstGeom prst="rect">
            <a:avLst/>
          </a:prstGeom>
          <a:ln w="0">
            <a:noFill/>
          </a:ln>
        </p:spPr>
      </p:pic>
      <p:pic>
        <p:nvPicPr>
          <p:cNvPr id="11" name="Picture 2070" descr="Picture 2070">
            <a:extLst>
              <a:ext uri="{FF2B5EF4-FFF2-40B4-BE49-F238E27FC236}">
                <a16:creationId xmlns:a16="http://schemas.microsoft.com/office/drawing/2014/main" id="{0A914930-A01A-F1F1-6C0E-D6B5312D310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651000" y="5242680"/>
            <a:ext cx="892080" cy="894960"/>
          </a:xfrm>
          <a:prstGeom prst="rect">
            <a:avLst/>
          </a:prstGeom>
          <a:ln w="12600">
            <a:noFill/>
          </a:ln>
        </p:spPr>
      </p:pic>
      <p:pic>
        <p:nvPicPr>
          <p:cNvPr id="12" name="Image 1" descr="Image">
            <a:extLst>
              <a:ext uri="{FF2B5EF4-FFF2-40B4-BE49-F238E27FC236}">
                <a16:creationId xmlns:a16="http://schemas.microsoft.com/office/drawing/2014/main" id="{ADD44F90-D697-2471-D1C5-D26A05811DEC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923960" y="5218920"/>
            <a:ext cx="1824840" cy="858600"/>
          </a:xfrm>
          <a:prstGeom prst="rect">
            <a:avLst/>
          </a:prstGeom>
          <a:ln w="12600"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57A1D4-8EBF-D44A-DC09-198ED39891C8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4559760" y="5272560"/>
            <a:ext cx="1618200" cy="959760"/>
          </a:xfrm>
          <a:prstGeom prst="rect">
            <a:avLst/>
          </a:prstGeom>
          <a:ln w="0"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91BFFB-07F3-532C-6C98-3EFF3D29A164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994120" y="5286600"/>
            <a:ext cx="1389600" cy="849960"/>
          </a:xfrm>
          <a:prstGeom prst="rect">
            <a:avLst/>
          </a:prstGeom>
          <a:ln w="0"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EDDF02B-A40C-92F9-34C2-7A031E38C3B4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776960" y="4318920"/>
            <a:ext cx="932400" cy="594000"/>
          </a:xfrm>
          <a:prstGeom prst="rect">
            <a:avLst/>
          </a:prstGeom>
          <a:ln w="0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6434B4-8C82-601F-D34B-19D131C30720}"/>
              </a:ext>
            </a:extLst>
          </p:cNvPr>
          <p:cNvSpPr txBox="1"/>
          <p:nvPr/>
        </p:nvSpPr>
        <p:spPr>
          <a:xfrm>
            <a:off x="360000" y="1621615"/>
            <a:ext cx="1116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spc="26" dirty="0">
                <a:solidFill>
                  <a:schemeClr val="dk1"/>
                </a:solidFill>
                <a:ea typeface="Tahoma"/>
              </a:rPr>
              <a:t>O. Aberle, H. Alvarez Pohl, T. Aumann, Y. Ayyad, N. Azaryan, W. Bartmann, A. Bouvard, O. Boine-</a:t>
            </a:r>
            <a:r>
              <a:rPr lang="en-US" sz="2000" spc="26" dirty="0" err="1">
                <a:solidFill>
                  <a:schemeClr val="dk1"/>
                </a:solidFill>
                <a:ea typeface="Tahoma"/>
              </a:rPr>
              <a:t>Frankenheim</a:t>
            </a:r>
            <a:r>
              <a:rPr lang="en-US" sz="2000" spc="26" dirty="0">
                <a:solidFill>
                  <a:schemeClr val="dk1"/>
                </a:solidFill>
                <a:ea typeface="Tahoma"/>
              </a:rPr>
              <a:t>, A. Broche, F. Butin, Cristina Cabo Landeira, P. </a:t>
            </a:r>
            <a:r>
              <a:rPr lang="en-US" sz="2000" spc="26" dirty="0" err="1">
                <a:solidFill>
                  <a:schemeClr val="dk1"/>
                </a:solidFill>
                <a:ea typeface="Tahoma"/>
              </a:rPr>
              <a:t>Chiggiato</a:t>
            </a:r>
            <a:r>
              <a:rPr lang="en-US" sz="2000" spc="26" dirty="0">
                <a:solidFill>
                  <a:schemeClr val="dk1"/>
                </a:solidFill>
                <a:ea typeface="Tahoma"/>
              </a:rPr>
              <a:t>, H. De </a:t>
            </a:r>
            <a:r>
              <a:rPr lang="en-US" sz="2000" spc="26" dirty="0" err="1">
                <a:solidFill>
                  <a:schemeClr val="dk1"/>
                </a:solidFill>
                <a:ea typeface="Tahoma"/>
              </a:rPr>
              <a:t>Gersem</a:t>
            </a:r>
            <a:r>
              <a:rPr lang="en-US" sz="2000" spc="26" dirty="0">
                <a:solidFill>
                  <a:schemeClr val="dk1"/>
                </a:solidFill>
                <a:ea typeface="Tahoma"/>
              </a:rPr>
              <a:t>, R. De Oliveira, K. Drexel, J. Ferreira Somoza, J. Fischer, M. Fraser, R. Holz, G. </a:t>
            </a:r>
            <a:r>
              <a:rPr lang="en-US" sz="2000" spc="26" dirty="0" err="1">
                <a:solidFill>
                  <a:schemeClr val="dk1"/>
                </a:solidFill>
                <a:ea typeface="Tahoma"/>
              </a:rPr>
              <a:t>Hupin</a:t>
            </a:r>
            <a:r>
              <a:rPr lang="en-US" sz="2000" spc="26" dirty="0">
                <a:solidFill>
                  <a:schemeClr val="dk1"/>
                </a:solidFill>
                <a:ea typeface="Tahoma"/>
              </a:rPr>
              <a:t>, M. Kirschbaum, C. Klink, M. Kowalska, P. Indelicato, R. Lazauskas, J Lopez Gonzalez, S. </a:t>
            </a:r>
            <a:r>
              <a:rPr lang="en-US" sz="2000" spc="26" dirty="0" err="1">
                <a:solidFill>
                  <a:schemeClr val="dk1"/>
                </a:solidFill>
                <a:ea typeface="Tahoma"/>
              </a:rPr>
              <a:t>Malbrunot-Ettenauer</a:t>
            </a:r>
            <a:r>
              <a:rPr lang="en-US" sz="2000" spc="26" dirty="0">
                <a:solidFill>
                  <a:schemeClr val="dk1"/>
                </a:solidFill>
                <a:ea typeface="Tahoma"/>
              </a:rPr>
              <a:t>, W. Müller, L. Nies, A. </a:t>
            </a:r>
            <a:r>
              <a:rPr lang="en-US" sz="2000" spc="26" dirty="0" err="1">
                <a:solidFill>
                  <a:schemeClr val="dk1"/>
                </a:solidFill>
                <a:ea typeface="Tahoma"/>
              </a:rPr>
              <a:t>Obertelli</a:t>
            </a:r>
            <a:r>
              <a:rPr lang="en-US" sz="2000" spc="26" dirty="0">
                <a:solidFill>
                  <a:schemeClr val="dk1"/>
                </a:solidFill>
                <a:ea typeface="Tahoma"/>
              </a:rPr>
              <a:t>, S. </a:t>
            </a:r>
            <a:r>
              <a:rPr lang="en-US" sz="2000" spc="26" dirty="0" err="1">
                <a:solidFill>
                  <a:schemeClr val="dk1"/>
                </a:solidFill>
                <a:ea typeface="Tahoma"/>
              </a:rPr>
              <a:t>Pasinelli</a:t>
            </a:r>
            <a:r>
              <a:rPr lang="en-US" sz="2000" spc="26" dirty="0">
                <a:solidFill>
                  <a:schemeClr val="dk1"/>
                </a:solidFill>
                <a:ea typeface="Tahoma"/>
              </a:rPr>
              <a:t>, N. Paul, L. </a:t>
            </a:r>
            <a:r>
              <a:rPr lang="en-US" sz="2000" spc="26" dirty="0" err="1">
                <a:solidFill>
                  <a:schemeClr val="dk1"/>
                </a:solidFill>
                <a:ea typeface="Tahoma"/>
              </a:rPr>
              <a:t>Riik</a:t>
            </a:r>
            <a:r>
              <a:rPr lang="en-US" sz="2000" spc="26" dirty="0">
                <a:solidFill>
                  <a:schemeClr val="dk1"/>
                </a:solidFill>
                <a:ea typeface="Tahoma"/>
              </a:rPr>
              <a:t>, R. </a:t>
            </a:r>
            <a:r>
              <a:rPr lang="en-US" sz="2000" spc="26" dirty="0" err="1">
                <a:solidFill>
                  <a:schemeClr val="dk1"/>
                </a:solidFill>
                <a:ea typeface="Tahoma"/>
              </a:rPr>
              <a:t>Rinaldesi</a:t>
            </a:r>
            <a:r>
              <a:rPr lang="en-US" sz="2000" spc="26" dirty="0">
                <a:solidFill>
                  <a:schemeClr val="dk1"/>
                </a:solidFill>
                <a:ea typeface="Tahoma"/>
              </a:rPr>
              <a:t>, D. Rossi, M. Schlaich, A. Schmidt, E. </a:t>
            </a:r>
            <a:r>
              <a:rPr lang="en-US" sz="2000" spc="26" dirty="0" err="1">
                <a:solidFill>
                  <a:schemeClr val="dk1"/>
                </a:solidFill>
                <a:ea typeface="Tahoma"/>
              </a:rPr>
              <a:t>Siesling</a:t>
            </a:r>
            <a:r>
              <a:rPr lang="en-US" sz="2000" spc="26" dirty="0">
                <a:solidFill>
                  <a:schemeClr val="dk1"/>
                </a:solidFill>
                <a:ea typeface="Tahoma"/>
              </a:rPr>
              <a:t>, C. Walls, F. Wienholtz </a:t>
            </a:r>
            <a:endParaRPr lang="en-US" sz="2000" spc="-1" dirty="0">
              <a:solidFill>
                <a:srgbClr val="000000"/>
              </a:solidFill>
            </a:endParaRPr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00558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D5389-D486-D056-2B31-A7CB3C38D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B872C8E-7069-F241-097E-C639B7293A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1800000"/>
            <a:ext cx="9000000" cy="1629000"/>
          </a:xfrm>
        </p:spPr>
        <p:txBody>
          <a:bodyPr>
            <a:normAutofit/>
          </a:bodyPr>
          <a:lstStyle/>
          <a:p>
            <a:r>
              <a:rPr lang="en-US" noProof="0" dirty="0"/>
              <a:t>Backup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00F032A-781B-2600-72DC-F17E246A3F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noProof="0" dirty="0"/>
              <a:t>Mark Kirschbaum, TU Darmstadt</a:t>
            </a:r>
          </a:p>
          <a:p>
            <a:r>
              <a:rPr lang="en-US" noProof="0" dirty="0"/>
              <a:t>ISOLDE Workshop and Users Meeting 2025</a:t>
            </a:r>
          </a:p>
          <a:p>
            <a:r>
              <a:rPr lang="en-US" noProof="0" dirty="0"/>
              <a:t>Geneva, Switzerland</a:t>
            </a:r>
          </a:p>
          <a:p>
            <a:r>
              <a:rPr lang="en-US" noProof="0" dirty="0"/>
              <a:t>Dec. 3-5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CC930B-7461-4F20-D5DE-9426B21B7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9B3A-D8AB-47F2-8D17-1A34E27117DD}" type="datetime1">
              <a:rPr lang="en-US" noProof="0" smtClean="0"/>
              <a:t>12/1/2025</a:t>
            </a:fld>
            <a:endParaRPr lang="en-US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F45DFD-07EC-BC8F-01C1-124C29381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57683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F063F1-BC1D-7CD8-8DE7-E13EA345F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696771-8AAB-781B-A703-B0974C4CE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425680"/>
            <a:ext cx="7560000" cy="1080000"/>
          </a:xfrm>
        </p:spPr>
        <p:txBody>
          <a:bodyPr/>
          <a:lstStyle/>
          <a:p>
            <a:r>
              <a:rPr lang="en-US" noProof="0" dirty="0"/>
              <a:t>Test trap in </a:t>
            </a:r>
            <a:r>
              <a:rPr lang="en-US" noProof="0" dirty="0" err="1"/>
              <a:t>darmstadt</a:t>
            </a:r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B7E1E4-5B67-DD89-006E-0D486E49DD9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en-US" noProof="0" smtClean="0"/>
              <a:t>12/1/2025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0463F0-4C2B-8233-463C-C9F3712C398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92B8AD-D330-0475-1E85-64E2CE15C5BD}"/>
              </a:ext>
            </a:extLst>
          </p:cNvPr>
          <p:cNvSpPr/>
          <p:nvPr/>
        </p:nvSpPr>
        <p:spPr>
          <a:xfrm>
            <a:off x="6456000" y="1989000"/>
            <a:ext cx="337512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7" name="Picture 6" descr="A diagram of a machine&#10;&#10;AI-generated content may be incorrect.">
            <a:extLst>
              <a:ext uri="{FF2B5EF4-FFF2-40B4-BE49-F238E27FC236}">
                <a16:creationId xmlns:a16="http://schemas.microsoft.com/office/drawing/2014/main" id="{F3C9BD04-4240-67BD-A90C-7CC4023A5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1" r="15167"/>
          <a:stretch>
            <a:fillRect/>
          </a:stretch>
        </p:blipFill>
        <p:spPr>
          <a:xfrm>
            <a:off x="329496" y="1505680"/>
            <a:ext cx="6120000" cy="437625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081BD8F-DC65-B6BB-F1E8-517E46406307}"/>
              </a:ext>
            </a:extLst>
          </p:cNvPr>
          <p:cNvCxnSpPr>
            <a:cxnSpLocks/>
          </p:cNvCxnSpPr>
          <p:nvPr/>
        </p:nvCxnSpPr>
        <p:spPr>
          <a:xfrm flipV="1">
            <a:off x="4023360" y="1989000"/>
            <a:ext cx="1352640" cy="122664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14CC97F-EF62-30E0-7906-468687A0541A}"/>
              </a:ext>
            </a:extLst>
          </p:cNvPr>
          <p:cNvCxnSpPr>
            <a:cxnSpLocks/>
          </p:cNvCxnSpPr>
          <p:nvPr/>
        </p:nvCxnSpPr>
        <p:spPr>
          <a:xfrm>
            <a:off x="5509260" y="3512820"/>
            <a:ext cx="586740" cy="9961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7AED93B-B830-E8A4-0EBD-1E6C728F4654}"/>
              </a:ext>
            </a:extLst>
          </p:cNvPr>
          <p:cNvCxnSpPr>
            <a:cxnSpLocks/>
          </p:cNvCxnSpPr>
          <p:nvPr/>
        </p:nvCxnSpPr>
        <p:spPr>
          <a:xfrm flipH="1" flipV="1">
            <a:off x="3216000" y="2119306"/>
            <a:ext cx="205380" cy="11953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black and white image of a circle&#10;&#10;AI-generated content may be incorrect.">
            <a:extLst>
              <a:ext uri="{FF2B5EF4-FFF2-40B4-BE49-F238E27FC236}">
                <a16:creationId xmlns:a16="http://schemas.microsoft.com/office/drawing/2014/main" id="{FECEA209-5600-6D19-25F9-6B164BAFA0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274" y="2069787"/>
            <a:ext cx="3449749" cy="2886065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1548535-79E4-2506-7BB4-B684A6DA9B17}"/>
              </a:ext>
            </a:extLst>
          </p:cNvPr>
          <p:cNvCxnSpPr>
            <a:cxnSpLocks/>
          </p:cNvCxnSpPr>
          <p:nvPr/>
        </p:nvCxnSpPr>
        <p:spPr>
          <a:xfrm>
            <a:off x="5155764" y="4437190"/>
            <a:ext cx="586740" cy="9961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AF4C566-3A37-8D0C-8AE4-9E580DBC55B4}"/>
              </a:ext>
            </a:extLst>
          </p:cNvPr>
          <p:cNvSpPr txBox="1"/>
          <p:nvPr/>
        </p:nvSpPr>
        <p:spPr>
          <a:xfrm>
            <a:off x="5912748" y="4509000"/>
            <a:ext cx="88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latin typeface="+mj-lt"/>
              </a:rPr>
              <a:t>MCP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57D4DC-7CC0-48B9-0CE6-C8D44C91B4E6}"/>
              </a:ext>
            </a:extLst>
          </p:cNvPr>
          <p:cNvSpPr txBox="1"/>
          <p:nvPr/>
        </p:nvSpPr>
        <p:spPr>
          <a:xfrm>
            <a:off x="5202504" y="5424440"/>
            <a:ext cx="1433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0" dirty="0">
                <a:latin typeface="+mj-lt"/>
              </a:rPr>
              <a:t>3T Magnet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0B0DD3-8667-6341-1EE6-A17CC65FCE12}"/>
              </a:ext>
            </a:extLst>
          </p:cNvPr>
          <p:cNvSpPr txBox="1"/>
          <p:nvPr/>
        </p:nvSpPr>
        <p:spPr>
          <a:xfrm>
            <a:off x="4748880" y="1375375"/>
            <a:ext cx="1440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0" dirty="0">
                <a:latin typeface="+mj-lt"/>
              </a:rPr>
              <a:t>Storage Trap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C2CC16-6885-BF98-BC38-2EC4CD5AE579}"/>
              </a:ext>
            </a:extLst>
          </p:cNvPr>
          <p:cNvSpPr txBox="1"/>
          <p:nvPr/>
        </p:nvSpPr>
        <p:spPr>
          <a:xfrm>
            <a:off x="2052846" y="1489328"/>
            <a:ext cx="2203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0" dirty="0">
                <a:latin typeface="+mj-lt"/>
              </a:rPr>
              <a:t>Cold Electron Source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295044-D2D6-35BA-72B3-07D47469A501}"/>
              </a:ext>
            </a:extLst>
          </p:cNvPr>
          <p:cNvSpPr txBox="1"/>
          <p:nvPr/>
        </p:nvSpPr>
        <p:spPr>
          <a:xfrm>
            <a:off x="7364148" y="1681620"/>
            <a:ext cx="360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latin typeface="+mj-lt"/>
              </a:rPr>
              <a:t>First trapped electrons</a:t>
            </a:r>
          </a:p>
        </p:txBody>
      </p:sp>
    </p:spTree>
    <p:extLst>
      <p:ext uri="{BB962C8B-B14F-4D97-AF65-F5344CB8AC3E}">
        <p14:creationId xmlns:p14="http://schemas.microsoft.com/office/powerpoint/2010/main" val="1881819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ABA2B-3E87-DDA1-19BF-10CB91D0E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942" y="-44280"/>
            <a:ext cx="9439057" cy="1080000"/>
          </a:xfrm>
        </p:spPr>
        <p:txBody>
          <a:bodyPr/>
          <a:lstStyle/>
          <a:p>
            <a:r>
              <a:rPr lang="en-US" noProof="0" dirty="0"/>
              <a:t>Final state interactions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D0890-5054-1C4D-C0B9-EC3D1811389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2074D2-D9DC-48DF-A4EA-741AB5B734F1}" type="datetime1">
              <a:rPr lang="en-US" noProof="0" smtClean="0"/>
              <a:t>12/1/2025</a:t>
            </a:fld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CED00-33AF-BB17-3C09-4EF57E071B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7" name="TextBox 32">
            <a:extLst>
              <a:ext uri="{FF2B5EF4-FFF2-40B4-BE49-F238E27FC236}">
                <a16:creationId xmlns:a16="http://schemas.microsoft.com/office/drawing/2014/main" id="{B0A3F4C1-114B-F948-1C48-EAF8BC671F79}"/>
              </a:ext>
            </a:extLst>
          </p:cNvPr>
          <p:cNvSpPr/>
          <p:nvPr/>
        </p:nvSpPr>
        <p:spPr>
          <a:xfrm>
            <a:off x="4800600" y="941400"/>
            <a:ext cx="7314840" cy="502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Around 80-90% of the annihilation </a:t>
            </a:r>
            <a:r>
              <a:rPr lang="en-US" sz="1800" b="0" strike="noStrike" spc="-1" noProof="0" dirty="0" err="1">
                <a:solidFill>
                  <a:schemeClr val="dk1"/>
                </a:solidFill>
                <a:latin typeface="Arial"/>
                <a:ea typeface="DejaVu Sans"/>
              </a:rPr>
              <a:t>pions</a:t>
            </a: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 </a:t>
            </a:r>
            <a:r>
              <a:rPr lang="en-US" sz="1800" b="0" strike="noStrike" spc="-1" noProof="0" dirty="0" err="1">
                <a:solidFill>
                  <a:schemeClr val="dk1"/>
                </a:solidFill>
                <a:latin typeface="Arial"/>
                <a:ea typeface="DejaVu Sans"/>
              </a:rPr>
              <a:t>reinteract</a:t>
            </a: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 with residual nucleus (changing the charge and multiplicity of the </a:t>
            </a:r>
            <a:r>
              <a:rPr lang="en-US" sz="1800" b="0" strike="noStrike" spc="-1" noProof="0" dirty="0" err="1">
                <a:solidFill>
                  <a:schemeClr val="dk1"/>
                </a:solidFill>
                <a:latin typeface="Arial"/>
                <a:ea typeface="DejaVu Sans"/>
              </a:rPr>
              <a:t>pions</a:t>
            </a: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) 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4-Parameter model </a:t>
            </a:r>
            <a:r>
              <a:rPr lang="en-US" sz="1800" b="1" strike="noStrike" spc="-1" noProof="0" dirty="0">
                <a:solidFill>
                  <a:srgbClr val="8B8B8B"/>
                </a:solidFill>
                <a:latin typeface="Arial"/>
                <a:ea typeface="DejaVu Sans"/>
              </a:rPr>
              <a:t>[</a:t>
            </a:r>
            <a:r>
              <a:rPr lang="en-US" sz="1800" b="1" strike="noStrike" spc="-1" noProof="0" dirty="0" err="1">
                <a:solidFill>
                  <a:srgbClr val="8B8B8B"/>
                </a:solidFill>
                <a:latin typeface="Arial"/>
                <a:ea typeface="DejaVu Sans"/>
              </a:rPr>
              <a:t>Wycech</a:t>
            </a:r>
            <a:r>
              <a:rPr lang="en-US" sz="1800" b="1" strike="noStrike" spc="-1" noProof="0" dirty="0">
                <a:solidFill>
                  <a:srgbClr val="8B8B8B"/>
                </a:solidFill>
                <a:latin typeface="Arial"/>
                <a:ea typeface="DejaVu Sans"/>
              </a:rPr>
              <a:t>, AIP Conf. Proc., 2005]:</a:t>
            </a:r>
            <a:r>
              <a:rPr lang="en-US" sz="1800" b="1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  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 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Event-to-event identification not possible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PUMA analysis </a:t>
            </a:r>
            <a:r>
              <a:rPr lang="en-US" sz="1800" b="1" strike="noStrike" spc="-1" noProof="0" dirty="0">
                <a:solidFill>
                  <a:srgbClr val="8B8B8B"/>
                </a:solidFill>
                <a:latin typeface="Arial"/>
                <a:ea typeface="DejaVu Sans"/>
              </a:rPr>
              <a:t>[Y. Kubota and Y. Ono., in prep]</a:t>
            </a:r>
            <a:r>
              <a:rPr lang="en-US" sz="1800" b="1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: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 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Use deep learning to estimate neutron-to-proton ratio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Expected uncertainty: 10%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279FD8-47A3-679B-DF3B-19EB4F59EC6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72800" y="1445040"/>
            <a:ext cx="4578840" cy="1969920"/>
          </a:xfrm>
          <a:prstGeom prst="rect">
            <a:avLst/>
          </a:prstGeom>
          <a:ln w="0">
            <a:noFill/>
          </a:ln>
        </p:spPr>
      </p:pic>
      <p:sp>
        <p:nvSpPr>
          <p:cNvPr id="9" name="Arrow: Right 4">
            <a:extLst>
              <a:ext uri="{FF2B5EF4-FFF2-40B4-BE49-F238E27FC236}">
                <a16:creationId xmlns:a16="http://schemas.microsoft.com/office/drawing/2014/main" id="{F496131C-838A-4CAE-DE34-F8AAFF4F69CA}"/>
              </a:ext>
            </a:extLst>
          </p:cNvPr>
          <p:cNvSpPr/>
          <p:nvPr/>
        </p:nvSpPr>
        <p:spPr>
          <a:xfrm rot="5400000">
            <a:off x="2147760" y="3796200"/>
            <a:ext cx="492840" cy="431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600">
            <a:solidFill>
              <a:srgbClr val="E6001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 noProof="0" dirty="0">
              <a:solidFill>
                <a:schemeClr val="lt1"/>
              </a:solidFill>
              <a:latin typeface="Arial"/>
              <a:ea typeface="DejaVu San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77A36C-50BE-CE4E-2795-598F5E4AD19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72800" y="4541040"/>
            <a:ext cx="4580640" cy="1965600"/>
          </a:xfrm>
          <a:prstGeom prst="rect">
            <a:avLst/>
          </a:prstGeom>
          <a:ln w="0"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7A4B61D-27DE-C926-1481-0981986151A6}"/>
              </a:ext>
            </a:extLst>
          </p:cNvPr>
          <p:cNvSpPr/>
          <p:nvPr/>
        </p:nvSpPr>
        <p:spPr>
          <a:xfrm>
            <a:off x="228600" y="3416400"/>
            <a:ext cx="4571640" cy="60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noProof="0" dirty="0">
                <a:solidFill>
                  <a:srgbClr val="000000"/>
                </a:solidFill>
                <a:latin typeface="Arial"/>
              </a:rPr>
              <a:t>Antiproton-proton annihilation (no FSI)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F5F451-79DF-05A5-72DA-1895004F61D9}"/>
              </a:ext>
            </a:extLst>
          </p:cNvPr>
          <p:cNvSpPr/>
          <p:nvPr/>
        </p:nvSpPr>
        <p:spPr>
          <a:xfrm>
            <a:off x="228600" y="4208760"/>
            <a:ext cx="4571640" cy="60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noProof="0" dirty="0">
                <a:solidFill>
                  <a:srgbClr val="000000"/>
                </a:solidFill>
                <a:latin typeface="Arial"/>
              </a:rPr>
              <a:t>Antiproton-proton annihilation (with FSI)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82A124-6837-50CD-F58D-3B1C4DAA428B}"/>
              </a:ext>
            </a:extLst>
          </p:cNvPr>
          <p:cNvSpPr/>
          <p:nvPr/>
        </p:nvSpPr>
        <p:spPr>
          <a:xfrm>
            <a:off x="228600" y="1058760"/>
            <a:ext cx="4523040" cy="85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noProof="0" dirty="0">
                <a:solidFill>
                  <a:srgbClr val="8B8B8B"/>
                </a:solidFill>
                <a:latin typeface="Arial"/>
                <a:ea typeface="DejaVu Sans"/>
              </a:rPr>
              <a:t>[Yamazaki and Wada, AIP, 2005]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2432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F28E56-52EC-D86D-085F-3E1AD8F45E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3D299C-0677-7372-D68F-0D731379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204506"/>
            <a:ext cx="9696000" cy="699094"/>
          </a:xfrm>
        </p:spPr>
        <p:txBody>
          <a:bodyPr>
            <a:normAutofit/>
          </a:bodyPr>
          <a:lstStyle/>
          <a:p>
            <a:r>
              <a:rPr lang="en-US" noProof="0" dirty="0"/>
              <a:t>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AF1690-7204-2D3A-01F7-D461564C5EB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en-US" noProof="0" smtClean="0"/>
              <a:t>12/1/2025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963492-E0F7-4849-85B5-21402E500C5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2</a:t>
            </a:fld>
            <a:endParaRPr lang="en-US" noProof="0" dirty="0"/>
          </a:p>
        </p:txBody>
      </p:sp>
      <p:pic>
        <p:nvPicPr>
          <p:cNvPr id="18" name="Picture 17" descr="A yellow and black logo&#10;&#10;AI-generated content may be incorrect.">
            <a:extLst>
              <a:ext uri="{FF2B5EF4-FFF2-40B4-BE49-F238E27FC236}">
                <a16:creationId xmlns:a16="http://schemas.microsoft.com/office/drawing/2014/main" id="{A5F7AC8C-C702-4740-DB86-E5D811E11A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000" y="5780472"/>
            <a:ext cx="1056000" cy="699528"/>
          </a:xfrm>
          <a:prstGeom prst="rect">
            <a:avLst/>
          </a:prstGeom>
        </p:spPr>
      </p:pic>
      <p:pic>
        <p:nvPicPr>
          <p:cNvPr id="19" name="Picture 1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03EB38F9-5A3D-88A3-D102-BFBC4EE280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800" y="340946"/>
            <a:ext cx="1980180" cy="791472"/>
          </a:xfrm>
          <a:prstGeom prst="rect">
            <a:avLst/>
          </a:prstGeom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51681173-E37D-37B6-B282-14873F33687E}"/>
              </a:ext>
            </a:extLst>
          </p:cNvPr>
          <p:cNvPicPr/>
          <p:nvPr/>
        </p:nvPicPr>
        <p:blipFill>
          <a:blip r:embed="rId5"/>
          <a:srcRect r="10093"/>
          <a:stretch/>
        </p:blipFill>
        <p:spPr>
          <a:xfrm>
            <a:off x="277200" y="3377160"/>
            <a:ext cx="4341960" cy="2427120"/>
          </a:xfrm>
          <a:prstGeom prst="rect">
            <a:avLst/>
          </a:prstGeom>
          <a:ln w="0">
            <a:noFill/>
          </a:ln>
        </p:spPr>
      </p:pic>
      <p:sp>
        <p:nvSpPr>
          <p:cNvPr id="7" name="TextBox 22">
            <a:extLst>
              <a:ext uri="{FF2B5EF4-FFF2-40B4-BE49-F238E27FC236}">
                <a16:creationId xmlns:a16="http://schemas.microsoft.com/office/drawing/2014/main" id="{9AFA3C35-AE78-6435-01B6-1AF3B949C371}"/>
              </a:ext>
            </a:extLst>
          </p:cNvPr>
          <p:cNvSpPr/>
          <p:nvPr/>
        </p:nvSpPr>
        <p:spPr>
          <a:xfrm>
            <a:off x="5486400" y="1256400"/>
            <a:ext cx="6171480" cy="17528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1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Nuclei near the neutron dripline: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Nuclear halos: one (or multiple) neutrons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buClr>
                <a:srgbClr val="000000"/>
              </a:buClr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Neutron skins: excess of neutrons at the surface 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Arrow: Right 23">
            <a:extLst>
              <a:ext uri="{FF2B5EF4-FFF2-40B4-BE49-F238E27FC236}">
                <a16:creationId xmlns:a16="http://schemas.microsoft.com/office/drawing/2014/main" id="{22236936-C278-8CB6-97A5-074342C0C81F}"/>
              </a:ext>
            </a:extLst>
          </p:cNvPr>
          <p:cNvSpPr/>
          <p:nvPr/>
        </p:nvSpPr>
        <p:spPr>
          <a:xfrm>
            <a:off x="5625360" y="4314240"/>
            <a:ext cx="651960" cy="358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600">
            <a:solidFill>
              <a:srgbClr val="E6001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 noProof="0" dirty="0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9" name="TextBox 24">
            <a:extLst>
              <a:ext uri="{FF2B5EF4-FFF2-40B4-BE49-F238E27FC236}">
                <a16:creationId xmlns:a16="http://schemas.microsoft.com/office/drawing/2014/main" id="{391D536F-3889-C21D-0E49-2F496DAB786F}"/>
              </a:ext>
            </a:extLst>
          </p:cNvPr>
          <p:cNvSpPr/>
          <p:nvPr/>
        </p:nvSpPr>
        <p:spPr>
          <a:xfrm>
            <a:off x="5486400" y="3596040"/>
            <a:ext cx="61714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1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Ideal method: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08EF7902-F4A9-1AEF-F061-19F36FC9B4BC}"/>
              </a:ext>
            </a:extLst>
          </p:cNvPr>
          <p:cNvSpPr/>
          <p:nvPr/>
        </p:nvSpPr>
        <p:spPr>
          <a:xfrm>
            <a:off x="696000" y="5841720"/>
            <a:ext cx="432000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1" strike="noStrike" spc="-1" noProof="0" dirty="0" err="1">
                <a:solidFill>
                  <a:schemeClr val="accent5"/>
                </a:solidFill>
                <a:latin typeface="Arial"/>
                <a:ea typeface="DejaVu Sans"/>
              </a:rPr>
              <a:t>Obertelli</a:t>
            </a:r>
            <a:r>
              <a:rPr lang="en-US" sz="1800" b="1" strike="noStrike" spc="-1" noProof="0" dirty="0">
                <a:solidFill>
                  <a:schemeClr val="accent5"/>
                </a:solidFill>
                <a:latin typeface="Arial"/>
                <a:ea typeface="DejaVu Sans"/>
              </a:rPr>
              <a:t>, Sagawa, Springer, 2021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Box 27">
            <a:extLst>
              <a:ext uri="{FF2B5EF4-FFF2-40B4-BE49-F238E27FC236}">
                <a16:creationId xmlns:a16="http://schemas.microsoft.com/office/drawing/2014/main" id="{3AEB60E0-ACE4-49CA-1682-E47736FF8F5D}"/>
              </a:ext>
            </a:extLst>
          </p:cNvPr>
          <p:cNvSpPr/>
          <p:nvPr/>
        </p:nvSpPr>
        <p:spPr>
          <a:xfrm>
            <a:off x="6400800" y="4299120"/>
            <a:ext cx="5257080" cy="200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Isospin sensitive 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Sensitive to the tail of nuclear density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Applicable for radioactive ion beams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Arrow: Right 2">
            <a:extLst>
              <a:ext uri="{FF2B5EF4-FFF2-40B4-BE49-F238E27FC236}">
                <a16:creationId xmlns:a16="http://schemas.microsoft.com/office/drawing/2014/main" id="{6173B44C-3C98-CA2B-1B38-433BDDFF3BCD}"/>
              </a:ext>
            </a:extLst>
          </p:cNvPr>
          <p:cNvSpPr/>
          <p:nvPr/>
        </p:nvSpPr>
        <p:spPr>
          <a:xfrm>
            <a:off x="5626800" y="4854240"/>
            <a:ext cx="651960" cy="358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600">
            <a:solidFill>
              <a:srgbClr val="E6001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 noProof="0" dirty="0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14" name="Arrow: Right 3">
            <a:extLst>
              <a:ext uri="{FF2B5EF4-FFF2-40B4-BE49-F238E27FC236}">
                <a16:creationId xmlns:a16="http://schemas.microsoft.com/office/drawing/2014/main" id="{C2880C3C-91EA-346D-F087-CE4B03149371}"/>
              </a:ext>
            </a:extLst>
          </p:cNvPr>
          <p:cNvSpPr/>
          <p:nvPr/>
        </p:nvSpPr>
        <p:spPr>
          <a:xfrm>
            <a:off x="5626800" y="5430240"/>
            <a:ext cx="651960" cy="358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600">
            <a:solidFill>
              <a:srgbClr val="E6001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 noProof="0" dirty="0">
              <a:solidFill>
                <a:schemeClr val="lt1"/>
              </a:solidFill>
              <a:latin typeface="Arial"/>
              <a:ea typeface="DejaVu San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8CFDD05-9905-41D6-4E5C-EB5DE9C6512A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5943240" y="2797920"/>
            <a:ext cx="2814840" cy="661680"/>
          </a:xfrm>
          <a:prstGeom prst="rect">
            <a:avLst/>
          </a:prstGeom>
          <a:ln w="0"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2F9B85B-74EB-D15D-639E-4E7C80A3EF67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343080" y="1467360"/>
            <a:ext cx="4114440" cy="1782720"/>
          </a:xfrm>
          <a:prstGeom prst="rect">
            <a:avLst/>
          </a:prstGeom>
          <a:ln w="0">
            <a:noFill/>
          </a:ln>
        </p:spPr>
      </p:pic>
      <p:sp>
        <p:nvSpPr>
          <p:cNvPr id="26" name="TextBox 20">
            <a:extLst>
              <a:ext uri="{FF2B5EF4-FFF2-40B4-BE49-F238E27FC236}">
                <a16:creationId xmlns:a16="http://schemas.microsoft.com/office/drawing/2014/main" id="{383724ED-CCE3-0C88-5C6D-F9043641D0B6}"/>
              </a:ext>
            </a:extLst>
          </p:cNvPr>
          <p:cNvSpPr/>
          <p:nvPr/>
        </p:nvSpPr>
        <p:spPr>
          <a:xfrm>
            <a:off x="696000" y="1030680"/>
            <a:ext cx="434196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1" strike="noStrike" spc="-1" noProof="0" dirty="0">
                <a:solidFill>
                  <a:schemeClr val="accent5"/>
                </a:solidFill>
                <a:latin typeface="Arial"/>
                <a:ea typeface="DejaVu Sans"/>
              </a:rPr>
              <a:t>PUMA Collaboration et al, EPJ A, 2022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0204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D18D4-27F1-945A-B6E0-E0B9E13DC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C98FFD-E619-3FBB-4607-C00960380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190712"/>
            <a:ext cx="8976000" cy="704534"/>
          </a:xfrm>
        </p:spPr>
        <p:txBody>
          <a:bodyPr>
            <a:normAutofit/>
          </a:bodyPr>
          <a:lstStyle/>
          <a:p>
            <a:r>
              <a:rPr lang="en-US" noProof="0" dirty="0"/>
              <a:t>Antiprotons as a probe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0A5DBD-6C3F-2545-B5E8-15D3A11E47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en-US" noProof="0" smtClean="0"/>
              <a:t>12/2/2025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60436B-3974-468D-AB82-1AC6892BC0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F9296B4-04B4-8921-493E-AE2E83532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246408" y="3915207"/>
            <a:ext cx="4734583" cy="2366612"/>
          </a:xfrm>
          <a:prstGeom prst="rect">
            <a:avLst/>
          </a:prstGeom>
          <a:ln w="0">
            <a:noFill/>
          </a:ln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4DBAAA3D-A6E7-7BCE-E68D-3EA8B9FE98FE}"/>
              </a:ext>
            </a:extLst>
          </p:cNvPr>
          <p:cNvSpPr/>
          <p:nvPr/>
        </p:nvSpPr>
        <p:spPr>
          <a:xfrm>
            <a:off x="3216001" y="1189922"/>
            <a:ext cx="7543440" cy="17528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1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Low energy antiproton – nucleon collision: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OpenSymbol"/>
              <a:buAutoNum type="arabicPeriod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Capture of antiproton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OpenSymbol"/>
              <a:buAutoNum type="arabicPeriod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Cascade (X-ray and Auger electron emission) 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OpenSymbol"/>
              <a:buAutoNum type="arabicPeriod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Annihilation with neutron or proton of nucleus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OpenSymbol"/>
              <a:buAutoNum type="arabicPeriod"/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Pion emission and final state interactions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Arrow: Right 12">
            <a:extLst>
              <a:ext uri="{FF2B5EF4-FFF2-40B4-BE49-F238E27FC236}">
                <a16:creationId xmlns:a16="http://schemas.microsoft.com/office/drawing/2014/main" id="{BFD34AFF-CFBF-F74C-CC4B-17D58DD95D6C}"/>
              </a:ext>
            </a:extLst>
          </p:cNvPr>
          <p:cNvSpPr/>
          <p:nvPr/>
        </p:nvSpPr>
        <p:spPr>
          <a:xfrm>
            <a:off x="5521800" y="4005000"/>
            <a:ext cx="718200" cy="358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600">
            <a:solidFill>
              <a:srgbClr val="E6001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 noProof="0" dirty="0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8" name="Arrow: Right 14">
            <a:extLst>
              <a:ext uri="{FF2B5EF4-FFF2-40B4-BE49-F238E27FC236}">
                <a16:creationId xmlns:a16="http://schemas.microsoft.com/office/drawing/2014/main" id="{89BBEA78-A113-2C3D-73DC-FC02825B6F3A}"/>
              </a:ext>
            </a:extLst>
          </p:cNvPr>
          <p:cNvSpPr/>
          <p:nvPr/>
        </p:nvSpPr>
        <p:spPr>
          <a:xfrm>
            <a:off x="5498040" y="4530600"/>
            <a:ext cx="718200" cy="358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600">
            <a:solidFill>
              <a:srgbClr val="E6001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 noProof="0" dirty="0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E82895D2-B127-090A-8F04-131E8F5A86BD}"/>
              </a:ext>
            </a:extLst>
          </p:cNvPr>
          <p:cNvSpPr/>
          <p:nvPr/>
        </p:nvSpPr>
        <p:spPr>
          <a:xfrm>
            <a:off x="6509640" y="3978720"/>
            <a:ext cx="50018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Annihilation dominates at tail of nuclear density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E8641A27-C0B9-7024-AEA8-4C250A01FC5A}"/>
              </a:ext>
            </a:extLst>
          </p:cNvPr>
          <p:cNvSpPr/>
          <p:nvPr/>
        </p:nvSpPr>
        <p:spPr>
          <a:xfrm>
            <a:off x="6508560" y="4498560"/>
            <a:ext cx="50032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Electric charge conservation: 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" name="Picture 18">
            <a:extLst>
              <a:ext uri="{FF2B5EF4-FFF2-40B4-BE49-F238E27FC236}">
                <a16:creationId xmlns:a16="http://schemas.microsoft.com/office/drawing/2014/main" id="{B923C5A3-D6CA-CCAF-0BE7-B8525701258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849480" y="4944960"/>
            <a:ext cx="2158200" cy="792000"/>
          </a:xfrm>
          <a:prstGeom prst="rect">
            <a:avLst/>
          </a:prstGeom>
          <a:ln w="0">
            <a:noFill/>
          </a:ln>
        </p:spPr>
      </p:pic>
      <p:sp>
        <p:nvSpPr>
          <p:cNvPr id="13" name="TextBox 28">
            <a:extLst>
              <a:ext uri="{FF2B5EF4-FFF2-40B4-BE49-F238E27FC236}">
                <a16:creationId xmlns:a16="http://schemas.microsoft.com/office/drawing/2014/main" id="{2CB03AFA-6A26-032F-4F55-D0A8B86807BE}"/>
              </a:ext>
            </a:extLst>
          </p:cNvPr>
          <p:cNvSpPr/>
          <p:nvPr/>
        </p:nvSpPr>
        <p:spPr>
          <a:xfrm>
            <a:off x="5376000" y="3494520"/>
            <a:ext cx="61714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1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PUMA: </a:t>
            </a: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Identify annihilation products (</a:t>
            </a:r>
            <a:r>
              <a:rPr lang="en-US" sz="1800" b="0" strike="noStrike" spc="-1" noProof="0" dirty="0" err="1">
                <a:solidFill>
                  <a:schemeClr val="dk1"/>
                </a:solidFill>
                <a:latin typeface="Arial"/>
                <a:ea typeface="DejaVu Sans"/>
              </a:rPr>
              <a:t>pions</a:t>
            </a:r>
            <a:r>
              <a:rPr lang="en-US" sz="1800" b="0" strike="noStrike" spc="-1" noProof="0" dirty="0">
                <a:solidFill>
                  <a:schemeClr val="dk1"/>
                </a:solidFill>
                <a:latin typeface="Arial"/>
                <a:ea typeface="DejaVu Sans"/>
              </a:rPr>
              <a:t>)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Box 29">
            <a:extLst>
              <a:ext uri="{FF2B5EF4-FFF2-40B4-BE49-F238E27FC236}">
                <a16:creationId xmlns:a16="http://schemas.microsoft.com/office/drawing/2014/main" id="{708F113D-C081-0982-34C8-413237347BB4}"/>
              </a:ext>
            </a:extLst>
          </p:cNvPr>
          <p:cNvSpPr/>
          <p:nvPr/>
        </p:nvSpPr>
        <p:spPr>
          <a:xfrm>
            <a:off x="6558960" y="5822640"/>
            <a:ext cx="43182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1" strike="noStrike" spc="-1" noProof="0" dirty="0">
                <a:solidFill>
                  <a:schemeClr val="accent5"/>
                </a:solidFill>
                <a:latin typeface="Arial"/>
                <a:ea typeface="DejaVu Sans"/>
              </a:rPr>
              <a:t>Bugg et al., PRL, 1973</a:t>
            </a:r>
            <a:endParaRPr lang="en-US" sz="1800" b="0" strike="noStrike" spc="-1" noProof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" name="Grafik 8" descr="Grafik 8">
            <a:extLst>
              <a:ext uri="{FF2B5EF4-FFF2-40B4-BE49-F238E27FC236}">
                <a16:creationId xmlns:a16="http://schemas.microsoft.com/office/drawing/2014/main" id="{866FB117-BA49-90AD-6B1F-CA1CE3DFC8A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492711" y="1275612"/>
            <a:ext cx="2404800" cy="2131200"/>
          </a:xfrm>
          <a:prstGeom prst="rect">
            <a:avLst/>
          </a:prstGeom>
          <a:ln w="12600">
            <a:noFill/>
          </a:ln>
        </p:spPr>
      </p:pic>
      <p:pic>
        <p:nvPicPr>
          <p:cNvPr id="16" name="Grafik 2" descr="Grafik 92">
            <a:extLst>
              <a:ext uri="{FF2B5EF4-FFF2-40B4-BE49-F238E27FC236}">
                <a16:creationId xmlns:a16="http://schemas.microsoft.com/office/drawing/2014/main" id="{56143E1A-791A-6BBB-F3D7-735BF39B52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8976000" y="1203272"/>
            <a:ext cx="2380776" cy="2073012"/>
          </a:xfrm>
          <a:prstGeom prst="rect">
            <a:avLst/>
          </a:prstGeom>
          <a:ln w="88920" cap="sq">
            <a:solidFill>
              <a:srgbClr val="FFFFFF"/>
            </a:solidFill>
            <a:miter/>
          </a:ln>
          <a:effectLst>
            <a:outerShdw blurRad="55080" dist="18000" dir="5400000" rotWithShape="0">
              <a:srgbClr val="000000">
                <a:alpha val="40000"/>
              </a:srgb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2CB8FA4-2BB8-CFC1-E6DB-1AB156A57E57}"/>
              </a:ext>
            </a:extLst>
          </p:cNvPr>
          <p:cNvSpPr txBox="1"/>
          <p:nvPr/>
        </p:nvSpPr>
        <p:spPr>
          <a:xfrm>
            <a:off x="888045" y="5059957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208 Pb</a:t>
            </a:r>
          </a:p>
        </p:txBody>
      </p:sp>
    </p:spTree>
    <p:extLst>
      <p:ext uri="{BB962C8B-B14F-4D97-AF65-F5344CB8AC3E}">
        <p14:creationId xmlns:p14="http://schemas.microsoft.com/office/powerpoint/2010/main" val="3264949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16D49A-C831-761C-550D-CE8FB9C97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189197"/>
            <a:ext cx="7560000" cy="720771"/>
          </a:xfrm>
        </p:spPr>
        <p:txBody>
          <a:bodyPr/>
          <a:lstStyle/>
          <a:p>
            <a:r>
              <a:rPr lang="en-US" noProof="0" dirty="0"/>
              <a:t>PUMA At the ad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3EB286-FE8B-83B2-9614-CEAC4B8490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en-US" noProof="0" smtClean="0"/>
              <a:t>12/2/2025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AAD6D6-94DB-922C-4E1C-AA5D038ED4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4</a:t>
            </a:fld>
            <a:endParaRPr lang="en-US" noProof="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C9EC568-69A5-4D18-3F2F-E599145012D9}"/>
              </a:ext>
            </a:extLst>
          </p:cNvPr>
          <p:cNvGrpSpPr/>
          <p:nvPr/>
        </p:nvGrpSpPr>
        <p:grpSpPr>
          <a:xfrm>
            <a:off x="360000" y="1653511"/>
            <a:ext cx="8159022" cy="3522801"/>
            <a:chOff x="2136000" y="1814059"/>
            <a:chExt cx="8159022" cy="3522801"/>
          </a:xfrm>
        </p:grpSpPr>
        <p:pic>
          <p:nvPicPr>
            <p:cNvPr id="7" name="Picture 6" descr="A blue and white machine&#10;&#10;AI-generated content may be incorrect.">
              <a:extLst>
                <a:ext uri="{FF2B5EF4-FFF2-40B4-BE49-F238E27FC236}">
                  <a16:creationId xmlns:a16="http://schemas.microsoft.com/office/drawing/2014/main" id="{88BBC571-923F-9758-4A7A-DB2BB6D0F2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6" t="12048" r="8465" b="20778"/>
            <a:stretch>
              <a:fillRect/>
            </a:stretch>
          </p:blipFill>
          <p:spPr>
            <a:xfrm>
              <a:off x="2162498" y="1814059"/>
              <a:ext cx="8132524" cy="3522801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2F28A7-AA21-778A-A6CB-CEBD5218AC5E}"/>
                </a:ext>
              </a:extLst>
            </p:cNvPr>
            <p:cNvSpPr/>
            <p:nvPr/>
          </p:nvSpPr>
          <p:spPr>
            <a:xfrm flipV="1">
              <a:off x="2136000" y="2709000"/>
              <a:ext cx="2646510" cy="1080000"/>
            </a:xfrm>
            <a:prstGeom prst="rect">
              <a:avLst/>
            </a:prstGeom>
            <a:noFill/>
            <a:ln w="63500">
              <a:solidFill>
                <a:srgbClr val="00B050">
                  <a:alpha val="70000"/>
                </a:srgb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432B14-C82E-7BBC-9241-402602B372E7}"/>
                </a:ext>
              </a:extLst>
            </p:cNvPr>
            <p:cNvSpPr/>
            <p:nvPr/>
          </p:nvSpPr>
          <p:spPr>
            <a:xfrm>
              <a:off x="6453426" y="2337781"/>
              <a:ext cx="2882573" cy="1731815"/>
            </a:xfrm>
            <a:prstGeom prst="rect">
              <a:avLst/>
            </a:prstGeom>
            <a:noFill/>
            <a:ln w="63500">
              <a:solidFill>
                <a:srgbClr val="FFC000">
                  <a:alpha val="67000"/>
                </a:srgbClr>
              </a:solidFill>
              <a:prstDash val="sysDash"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3075113"/>
                        <a:gd name="connsiteY0" fmla="*/ 0 h 1764707"/>
                        <a:gd name="connsiteX1" fmla="*/ 584271 w 3075113"/>
                        <a:gd name="connsiteY1" fmla="*/ 0 h 1764707"/>
                        <a:gd name="connsiteX2" fmla="*/ 1107041 w 3075113"/>
                        <a:gd name="connsiteY2" fmla="*/ 0 h 1764707"/>
                        <a:gd name="connsiteX3" fmla="*/ 1783566 w 3075113"/>
                        <a:gd name="connsiteY3" fmla="*/ 0 h 1764707"/>
                        <a:gd name="connsiteX4" fmla="*/ 2367837 w 3075113"/>
                        <a:gd name="connsiteY4" fmla="*/ 0 h 1764707"/>
                        <a:gd name="connsiteX5" fmla="*/ 3075113 w 3075113"/>
                        <a:gd name="connsiteY5" fmla="*/ 0 h 1764707"/>
                        <a:gd name="connsiteX6" fmla="*/ 3075113 w 3075113"/>
                        <a:gd name="connsiteY6" fmla="*/ 623530 h 1764707"/>
                        <a:gd name="connsiteX7" fmla="*/ 3075113 w 3075113"/>
                        <a:gd name="connsiteY7" fmla="*/ 1211765 h 1764707"/>
                        <a:gd name="connsiteX8" fmla="*/ 3075113 w 3075113"/>
                        <a:gd name="connsiteY8" fmla="*/ 1764707 h 1764707"/>
                        <a:gd name="connsiteX9" fmla="*/ 2521593 w 3075113"/>
                        <a:gd name="connsiteY9" fmla="*/ 1764707 h 1764707"/>
                        <a:gd name="connsiteX10" fmla="*/ 1906570 w 3075113"/>
                        <a:gd name="connsiteY10" fmla="*/ 1764707 h 1764707"/>
                        <a:gd name="connsiteX11" fmla="*/ 1291547 w 3075113"/>
                        <a:gd name="connsiteY11" fmla="*/ 1764707 h 1764707"/>
                        <a:gd name="connsiteX12" fmla="*/ 707276 w 3075113"/>
                        <a:gd name="connsiteY12" fmla="*/ 1764707 h 1764707"/>
                        <a:gd name="connsiteX13" fmla="*/ 0 w 3075113"/>
                        <a:gd name="connsiteY13" fmla="*/ 1764707 h 1764707"/>
                        <a:gd name="connsiteX14" fmla="*/ 0 w 3075113"/>
                        <a:gd name="connsiteY14" fmla="*/ 1141177 h 1764707"/>
                        <a:gd name="connsiteX15" fmla="*/ 0 w 3075113"/>
                        <a:gd name="connsiteY15" fmla="*/ 517647 h 1764707"/>
                        <a:gd name="connsiteX16" fmla="*/ 0 w 3075113"/>
                        <a:gd name="connsiteY16" fmla="*/ 0 h 1764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75113" h="1764707" extrusionOk="0">
                          <a:moveTo>
                            <a:pt x="0" y="0"/>
                          </a:moveTo>
                          <a:cubicBezTo>
                            <a:pt x="206088" y="-8355"/>
                            <a:pt x="431954" y="-2259"/>
                            <a:pt x="584271" y="0"/>
                          </a:cubicBezTo>
                          <a:cubicBezTo>
                            <a:pt x="736588" y="2259"/>
                            <a:pt x="924911" y="12758"/>
                            <a:pt x="1107041" y="0"/>
                          </a:cubicBezTo>
                          <a:cubicBezTo>
                            <a:pt x="1289171" y="-12758"/>
                            <a:pt x="1447697" y="-11160"/>
                            <a:pt x="1783566" y="0"/>
                          </a:cubicBezTo>
                          <a:cubicBezTo>
                            <a:pt x="2119436" y="11160"/>
                            <a:pt x="2196666" y="26867"/>
                            <a:pt x="2367837" y="0"/>
                          </a:cubicBezTo>
                          <a:cubicBezTo>
                            <a:pt x="2539008" y="-26867"/>
                            <a:pt x="2858366" y="18457"/>
                            <a:pt x="3075113" y="0"/>
                          </a:cubicBezTo>
                          <a:cubicBezTo>
                            <a:pt x="3086802" y="189854"/>
                            <a:pt x="3054840" y="321388"/>
                            <a:pt x="3075113" y="623530"/>
                          </a:cubicBezTo>
                          <a:cubicBezTo>
                            <a:pt x="3095387" y="925672"/>
                            <a:pt x="3080480" y="960360"/>
                            <a:pt x="3075113" y="1211765"/>
                          </a:cubicBezTo>
                          <a:cubicBezTo>
                            <a:pt x="3069746" y="1463171"/>
                            <a:pt x="3061527" y="1527422"/>
                            <a:pt x="3075113" y="1764707"/>
                          </a:cubicBezTo>
                          <a:cubicBezTo>
                            <a:pt x="2865269" y="1739403"/>
                            <a:pt x="2684605" y="1749748"/>
                            <a:pt x="2521593" y="1764707"/>
                          </a:cubicBezTo>
                          <a:cubicBezTo>
                            <a:pt x="2358581" y="1779666"/>
                            <a:pt x="2055473" y="1737780"/>
                            <a:pt x="1906570" y="1764707"/>
                          </a:cubicBezTo>
                          <a:cubicBezTo>
                            <a:pt x="1757667" y="1791634"/>
                            <a:pt x="1589739" y="1744812"/>
                            <a:pt x="1291547" y="1764707"/>
                          </a:cubicBezTo>
                          <a:cubicBezTo>
                            <a:pt x="993355" y="1784602"/>
                            <a:pt x="861910" y="1766649"/>
                            <a:pt x="707276" y="1764707"/>
                          </a:cubicBezTo>
                          <a:cubicBezTo>
                            <a:pt x="552642" y="1762765"/>
                            <a:pt x="158078" y="1776672"/>
                            <a:pt x="0" y="1764707"/>
                          </a:cubicBezTo>
                          <a:cubicBezTo>
                            <a:pt x="-5250" y="1585802"/>
                            <a:pt x="15200" y="1306515"/>
                            <a:pt x="0" y="1141177"/>
                          </a:cubicBezTo>
                          <a:cubicBezTo>
                            <a:pt x="-15200" y="975839"/>
                            <a:pt x="16077" y="735553"/>
                            <a:pt x="0" y="517647"/>
                          </a:cubicBezTo>
                          <a:cubicBezTo>
                            <a:pt x="-16077" y="299741"/>
                            <a:pt x="-9357" y="229452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rgbClr val="FFC000"/>
                </a:solidFill>
              </a:endParaRPr>
            </a:p>
          </p:txBody>
        </p:sp>
        <p:sp>
          <p:nvSpPr>
            <p:cNvPr id="20" name="L-Shape 19">
              <a:extLst>
                <a:ext uri="{FF2B5EF4-FFF2-40B4-BE49-F238E27FC236}">
                  <a16:creationId xmlns:a16="http://schemas.microsoft.com/office/drawing/2014/main" id="{DD78A9C8-2B79-FCB2-32FB-0006B7DF2920}"/>
                </a:ext>
              </a:extLst>
            </p:cNvPr>
            <p:cNvSpPr/>
            <p:nvPr/>
          </p:nvSpPr>
          <p:spPr>
            <a:xfrm rot="16200000">
              <a:off x="4223552" y="2581299"/>
              <a:ext cx="1731815" cy="2306918"/>
            </a:xfrm>
            <a:prstGeom prst="corner">
              <a:avLst>
                <a:gd name="adj1" fmla="val 30627"/>
                <a:gd name="adj2" fmla="val 42347"/>
              </a:avLst>
            </a:prstGeom>
            <a:noFill/>
            <a:ln w="63500">
              <a:solidFill>
                <a:srgbClr val="FF0000">
                  <a:alpha val="67000"/>
                </a:srgb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4C2E4E2-7F78-AE7B-78F4-DC06368673C6}"/>
                </a:ext>
              </a:extLst>
            </p:cNvPr>
            <p:cNvSpPr/>
            <p:nvPr/>
          </p:nvSpPr>
          <p:spPr>
            <a:xfrm>
              <a:off x="4850176" y="2709000"/>
              <a:ext cx="1537467" cy="1080000"/>
            </a:xfrm>
            <a:prstGeom prst="rect">
              <a:avLst/>
            </a:prstGeom>
            <a:noFill/>
            <a:ln w="53975">
              <a:solidFill>
                <a:srgbClr val="002060">
                  <a:alpha val="67000"/>
                </a:srgb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435C5DE-B1DF-929F-1A56-767A5AF93B78}"/>
              </a:ext>
            </a:extLst>
          </p:cNvPr>
          <p:cNvSpPr txBox="1"/>
          <p:nvPr/>
        </p:nvSpPr>
        <p:spPr>
          <a:xfrm>
            <a:off x="4980119" y="1118890"/>
            <a:ext cx="2549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rgbClr val="FFC000"/>
                </a:solidFill>
                <a:latin typeface="+mj-lt"/>
              </a:rPr>
              <a:t>Transportable Part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9DB74C-E8B8-B6FC-23C3-147B54A22906}"/>
              </a:ext>
            </a:extLst>
          </p:cNvPr>
          <p:cNvSpPr txBox="1"/>
          <p:nvPr/>
        </p:nvSpPr>
        <p:spPr>
          <a:xfrm>
            <a:off x="309251" y="1323924"/>
            <a:ext cx="2549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rgbClr val="00B050"/>
                </a:solidFill>
                <a:latin typeface="+mj-lt"/>
              </a:rPr>
              <a:t>LNE51 beamline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E9785B-7200-060C-0239-282D58090E94}"/>
              </a:ext>
            </a:extLst>
          </p:cNvPr>
          <p:cNvSpPr txBox="1"/>
          <p:nvPr/>
        </p:nvSpPr>
        <p:spPr>
          <a:xfrm>
            <a:off x="4544166" y="4084901"/>
            <a:ext cx="2549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rgbClr val="FF0000"/>
                </a:solidFill>
                <a:latin typeface="+mj-lt"/>
              </a:rPr>
              <a:t>Offline Ion Source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616B86-727C-B08C-A2AD-2DC17661AF0B}"/>
              </a:ext>
            </a:extLst>
          </p:cNvPr>
          <p:cNvSpPr txBox="1"/>
          <p:nvPr/>
        </p:nvSpPr>
        <p:spPr>
          <a:xfrm>
            <a:off x="2965140" y="1177395"/>
            <a:ext cx="1826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noProof="0" dirty="0">
                <a:solidFill>
                  <a:srgbClr val="002060"/>
                </a:solidFill>
                <a:latin typeface="+mj-lt"/>
              </a:rPr>
              <a:t>Deceleration Beamline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489D3A-1946-8CD4-7991-2C812C0DE17D}"/>
              </a:ext>
            </a:extLst>
          </p:cNvPr>
          <p:cNvSpPr txBox="1"/>
          <p:nvPr/>
        </p:nvSpPr>
        <p:spPr>
          <a:xfrm>
            <a:off x="931631" y="2064397"/>
            <a:ext cx="144092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rgbClr val="00B050"/>
                </a:solidFill>
              </a:rPr>
              <a:t>operational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436C7A-282B-7902-A3A8-FF1AAA245332}"/>
              </a:ext>
            </a:extLst>
          </p:cNvPr>
          <p:cNvSpPr txBox="1"/>
          <p:nvPr/>
        </p:nvSpPr>
        <p:spPr>
          <a:xfrm>
            <a:off x="1876952" y="4558144"/>
            <a:ext cx="3091615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noProof="0" dirty="0">
                <a:solidFill>
                  <a:srgbClr val="FF0000"/>
                </a:solidFill>
              </a:rPr>
              <a:t>operational at </a:t>
            </a:r>
            <a:r>
              <a:rPr lang="en-US" b="1" noProof="0" dirty="0" err="1">
                <a:solidFill>
                  <a:srgbClr val="FF0000"/>
                </a:solidFill>
              </a:rPr>
              <a:t>TuDa</a:t>
            </a:r>
            <a:r>
              <a:rPr lang="en-US" b="1" noProof="0" dirty="0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en-US" b="1" noProof="0" dirty="0">
                <a:solidFill>
                  <a:srgbClr val="FF0000"/>
                </a:solidFill>
              </a:rPr>
              <a:t>installation at AD in Jan’26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926967-B0FB-6361-C09D-823F2C31DDE2}"/>
              </a:ext>
            </a:extLst>
          </p:cNvPr>
          <p:cNvSpPr txBox="1"/>
          <p:nvPr/>
        </p:nvSpPr>
        <p:spPr>
          <a:xfrm>
            <a:off x="3122448" y="1989061"/>
            <a:ext cx="144092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rgbClr val="004E9A"/>
                </a:solidFill>
              </a:rPr>
              <a:t>operational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4E9265-746F-8126-27BE-AF3CF7F703F6}"/>
              </a:ext>
            </a:extLst>
          </p:cNvPr>
          <p:cNvSpPr txBox="1"/>
          <p:nvPr/>
        </p:nvSpPr>
        <p:spPr>
          <a:xfrm>
            <a:off x="5058630" y="1448257"/>
            <a:ext cx="2394599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rgbClr val="FFC000"/>
                </a:solidFill>
              </a:rPr>
              <a:t>installation finished,</a:t>
            </a:r>
          </a:p>
          <a:p>
            <a:r>
              <a:rPr lang="en-US" b="1" noProof="0" dirty="0">
                <a:solidFill>
                  <a:srgbClr val="FFC000"/>
                </a:solidFill>
              </a:rPr>
              <a:t>near-operational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3DE63F5-2D74-92DA-6B7D-AE6402838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7981825" y="1750337"/>
            <a:ext cx="4087895" cy="1867080"/>
          </a:xfrm>
          <a:prstGeom prst="rect">
            <a:avLst/>
          </a:prstGeom>
          <a:ln w="0">
            <a:noFill/>
          </a:ln>
        </p:spPr>
      </p:pic>
      <p:pic>
        <p:nvPicPr>
          <p:cNvPr id="26" name="Picture 21">
            <a:extLst>
              <a:ext uri="{FF2B5EF4-FFF2-40B4-BE49-F238E27FC236}">
                <a16:creationId xmlns:a16="http://schemas.microsoft.com/office/drawing/2014/main" id="{79A2ADE6-63FE-FB93-5D18-9027D9B74D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8092309" y="3909048"/>
            <a:ext cx="3879381" cy="798838"/>
          </a:xfrm>
          <a:prstGeom prst="rect">
            <a:avLst/>
          </a:prstGeom>
          <a:ln w="88920" cap="sq">
            <a:solidFill>
              <a:srgbClr val="FFFFFF"/>
            </a:solidFill>
            <a:miter/>
          </a:ln>
          <a:effectLst>
            <a:outerShdw blurRad="55080" dist="18000" dir="5400000" rotWithShape="0">
              <a:srgbClr val="000000">
                <a:alpha val="40000"/>
              </a:srgbClr>
            </a:outerShdw>
          </a:effectLst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DB79378-334C-F8AF-39A4-28FDB985B360}"/>
              </a:ext>
            </a:extLst>
          </p:cNvPr>
          <p:cNvCxnSpPr/>
          <p:nvPr/>
        </p:nvCxnSpPr>
        <p:spPr>
          <a:xfrm flipV="1">
            <a:off x="7559999" y="1823726"/>
            <a:ext cx="421826" cy="350001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2CF5C4F-2AFA-53DF-11AA-DFD82C103F91}"/>
              </a:ext>
            </a:extLst>
          </p:cNvPr>
          <p:cNvCxnSpPr>
            <a:cxnSpLocks/>
          </p:cNvCxnSpPr>
          <p:nvPr/>
        </p:nvCxnSpPr>
        <p:spPr>
          <a:xfrm>
            <a:off x="7546750" y="3939292"/>
            <a:ext cx="435075" cy="92970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0904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FC3B0-05BD-1087-CE03-E3D07BA485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83D10-A549-B0FC-ABD1-111C62CCC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189000"/>
            <a:ext cx="7560000" cy="1313210"/>
          </a:xfrm>
        </p:spPr>
        <p:txBody>
          <a:bodyPr/>
          <a:lstStyle/>
          <a:p>
            <a:r>
              <a:rPr lang="en-US" noProof="0" dirty="0"/>
              <a:t>Magnet and trap installation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D04DAC-D4A8-B7DA-172E-6672CB4682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en-US" noProof="0" smtClean="0"/>
              <a:t>12/1/2025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9AED84-6BED-F82E-632C-AA035F093F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3F0686-449A-432E-0368-BB3B06C6013D}"/>
              </a:ext>
            </a:extLst>
          </p:cNvPr>
          <p:cNvSpPr/>
          <p:nvPr/>
        </p:nvSpPr>
        <p:spPr>
          <a:xfrm>
            <a:off x="6456000" y="1989000"/>
            <a:ext cx="337512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66C2F6-426A-1174-9919-03DDDC3C0E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18" r="23993"/>
          <a:stretch>
            <a:fillRect/>
          </a:stretch>
        </p:blipFill>
        <p:spPr>
          <a:xfrm>
            <a:off x="248491" y="1852818"/>
            <a:ext cx="2714511" cy="3854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C2930C3-6883-410F-C7B0-87486FBDFE5F}"/>
              </a:ext>
            </a:extLst>
          </p:cNvPr>
          <p:cNvSpPr txBox="1"/>
          <p:nvPr/>
        </p:nvSpPr>
        <p:spPr>
          <a:xfrm rot="20453620">
            <a:off x="121879" y="1668152"/>
            <a:ext cx="105489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chemeClr val="accent1"/>
                </a:solidFill>
              </a:rPr>
              <a:t>DEC‘24</a:t>
            </a:r>
          </a:p>
        </p:txBody>
      </p:sp>
      <p:pic>
        <p:nvPicPr>
          <p:cNvPr id="14" name="Picture 13" descr="A blue pipe with green handles&#10;&#10;AI-generated content may be incorrect.">
            <a:extLst>
              <a:ext uri="{FF2B5EF4-FFF2-40B4-BE49-F238E27FC236}">
                <a16:creationId xmlns:a16="http://schemas.microsoft.com/office/drawing/2014/main" id="{B99BD653-4130-6A03-566D-A8CA8129CE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4654" y="2332818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E3C47EE-4CB5-E16F-66E9-438A3EE54104}"/>
              </a:ext>
            </a:extLst>
          </p:cNvPr>
          <p:cNvSpPr txBox="1"/>
          <p:nvPr/>
        </p:nvSpPr>
        <p:spPr>
          <a:xfrm rot="20453620">
            <a:off x="2994392" y="1664208"/>
            <a:ext cx="105489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chemeClr val="accent1"/>
                </a:solidFill>
              </a:rPr>
              <a:t>JAN‘25</a:t>
            </a:r>
          </a:p>
        </p:txBody>
      </p:sp>
      <p:pic>
        <p:nvPicPr>
          <p:cNvPr id="7" name="Picture 6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CA84CAF0-C6B3-62B2-92BF-4551FF3690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1" r="-2"/>
          <a:stretch>
            <a:fillRect/>
          </a:stretch>
        </p:blipFill>
        <p:spPr>
          <a:xfrm>
            <a:off x="8716203" y="1845233"/>
            <a:ext cx="3301259" cy="3861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Image 7" descr="Une image contenant cercle, capture d’écran, conception&#10;&#10;Description générée automatiquement">
            <a:extLst>
              <a:ext uri="{FF2B5EF4-FFF2-40B4-BE49-F238E27FC236}">
                <a16:creationId xmlns:a16="http://schemas.microsoft.com/office/drawing/2014/main" id="{353B77C3-EB04-2A1C-A99A-9576B3CBB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6126860" y="3306121"/>
            <a:ext cx="2413571" cy="2511663"/>
          </a:xfrm>
          <a:prstGeom prst="rect">
            <a:avLst/>
          </a:prstGeom>
          <a:ln w="0">
            <a:noFill/>
          </a:ln>
        </p:spPr>
      </p:pic>
      <p:pic>
        <p:nvPicPr>
          <p:cNvPr id="9" name="Picture 9" descr="A close up of a machine&#10;&#10;AI-generated content may be incorrect.">
            <a:extLst>
              <a:ext uri="{FF2B5EF4-FFF2-40B4-BE49-F238E27FC236}">
                <a16:creationId xmlns:a16="http://schemas.microsoft.com/office/drawing/2014/main" id="{D0A1B81B-056A-6D39-9642-EC0617DA13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6200426" y="1852861"/>
            <a:ext cx="2340005" cy="1317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965B4A-D9F0-E5AC-A14F-D1050615D260}"/>
              </a:ext>
            </a:extLst>
          </p:cNvPr>
          <p:cNvSpPr txBox="1"/>
          <p:nvPr/>
        </p:nvSpPr>
        <p:spPr>
          <a:xfrm rot="20453620">
            <a:off x="8520589" y="1668153"/>
            <a:ext cx="105489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chemeClr val="accent1"/>
                </a:solidFill>
              </a:rPr>
              <a:t>SEP‘25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D41790-C01E-0EAF-976F-7C978C66CDEC}"/>
              </a:ext>
            </a:extLst>
          </p:cNvPr>
          <p:cNvSpPr txBox="1"/>
          <p:nvPr/>
        </p:nvSpPr>
        <p:spPr>
          <a:xfrm rot="20453620">
            <a:off x="5512076" y="1664208"/>
            <a:ext cx="170214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chemeClr val="accent1"/>
                </a:solidFill>
              </a:rPr>
              <a:t>SUMMER‘25</a:t>
            </a:r>
          </a:p>
        </p:txBody>
      </p:sp>
    </p:spTree>
    <p:extLst>
      <p:ext uri="{BB962C8B-B14F-4D97-AF65-F5344CB8AC3E}">
        <p14:creationId xmlns:p14="http://schemas.microsoft.com/office/powerpoint/2010/main" val="1929546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F369F-C67E-89AE-90AA-F8FB9026C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C299F4-8E43-4E7C-40C1-7264958EF10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en-US" noProof="0" smtClean="0"/>
              <a:t>12/2/2025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25C60F-1691-4620-0B74-E27F1C280FE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FA9808-71AD-5E55-5523-9042DB8676A8}"/>
              </a:ext>
            </a:extLst>
          </p:cNvPr>
          <p:cNvSpPr/>
          <p:nvPr/>
        </p:nvSpPr>
        <p:spPr>
          <a:xfrm>
            <a:off x="6456000" y="1989000"/>
            <a:ext cx="337512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7" name="Picture 6" descr="A machine with metal parts&#10;&#10;AI-generated content may be incorrect.">
            <a:extLst>
              <a:ext uri="{FF2B5EF4-FFF2-40B4-BE49-F238E27FC236}">
                <a16:creationId xmlns:a16="http://schemas.microsoft.com/office/drawing/2014/main" id="{D8D61807-9E52-F6DA-DEDB-65A4B79208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629000"/>
            <a:ext cx="3332490" cy="4443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FB8B45-97A3-33D6-7F1B-A71C3277AEAB}"/>
              </a:ext>
            </a:extLst>
          </p:cNvPr>
          <p:cNvSpPr txBox="1"/>
          <p:nvPr/>
        </p:nvSpPr>
        <p:spPr>
          <a:xfrm rot="20453620">
            <a:off x="7391" y="1722875"/>
            <a:ext cx="105489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chemeClr val="accent1"/>
                </a:solidFill>
              </a:rPr>
              <a:t>OCT‘25</a:t>
            </a:r>
          </a:p>
        </p:txBody>
      </p:sp>
      <p:pic>
        <p:nvPicPr>
          <p:cNvPr id="10" name="Picture 9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0B7036C4-D8DB-4DF2-A165-886632B3A5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4" t="12122" r="14579" b="34252"/>
          <a:stretch>
            <a:fillRect/>
          </a:stretch>
        </p:blipFill>
        <p:spPr>
          <a:xfrm>
            <a:off x="6583256" y="1622900"/>
            <a:ext cx="2211546" cy="2245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16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66316B60-2E97-7EB9-DAA7-3EA12BA518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40" t="11953" r="11941" b="46052"/>
          <a:stretch>
            <a:fillRect/>
          </a:stretch>
        </p:blipFill>
        <p:spPr>
          <a:xfrm>
            <a:off x="6583256" y="3938837"/>
            <a:ext cx="2211547" cy="2152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A close-up of a machine&#10;&#10;AI-generated content may be incorrect.">
            <a:extLst>
              <a:ext uri="{FF2B5EF4-FFF2-40B4-BE49-F238E27FC236}">
                <a16:creationId xmlns:a16="http://schemas.microsoft.com/office/drawing/2014/main" id="{66723FD2-D0FD-0E46-6B2F-05EA01FF70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432" y="1629000"/>
            <a:ext cx="2512865" cy="4463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E1DAAD-BF20-4C51-9047-0D78F96E8F1C}"/>
              </a:ext>
            </a:extLst>
          </p:cNvPr>
          <p:cNvSpPr txBox="1"/>
          <p:nvPr/>
        </p:nvSpPr>
        <p:spPr>
          <a:xfrm rot="20453620">
            <a:off x="3744852" y="1547613"/>
            <a:ext cx="105489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chemeClr val="accent1"/>
                </a:solidFill>
              </a:rPr>
              <a:t>NOV‘25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3C71243-8B3C-9325-BA8C-02B40A8234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9072203" y="3789000"/>
            <a:ext cx="2949432" cy="1559863"/>
          </a:xfrm>
          <a:prstGeom prst="rect">
            <a:avLst/>
          </a:prstGeom>
          <a:ln w="0"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E3EDD63-0AC8-67A7-8555-8B95B54681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>
          <a:xfrm>
            <a:off x="9000679" y="1466648"/>
            <a:ext cx="3030209" cy="2130173"/>
          </a:xfrm>
          <a:prstGeom prst="rect">
            <a:avLst/>
          </a:prstGeom>
          <a:ln w="0">
            <a:noFill/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8154347-40D7-E14F-CF1C-39625B7D8B30}"/>
              </a:ext>
            </a:extLst>
          </p:cNvPr>
          <p:cNvCxnSpPr>
            <a:cxnSpLocks/>
          </p:cNvCxnSpPr>
          <p:nvPr/>
        </p:nvCxnSpPr>
        <p:spPr>
          <a:xfrm>
            <a:off x="7862030" y="2698968"/>
            <a:ext cx="1536696" cy="23759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654567E-7192-FC94-7909-0D29CBC39F39}"/>
              </a:ext>
            </a:extLst>
          </p:cNvPr>
          <p:cNvCxnSpPr>
            <a:cxnSpLocks/>
          </p:cNvCxnSpPr>
          <p:nvPr/>
        </p:nvCxnSpPr>
        <p:spPr>
          <a:xfrm flipV="1">
            <a:off x="8012076" y="5100743"/>
            <a:ext cx="1386650" cy="75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el 1">
            <a:extLst>
              <a:ext uri="{FF2B5EF4-FFF2-40B4-BE49-F238E27FC236}">
                <a16:creationId xmlns:a16="http://schemas.microsoft.com/office/drawing/2014/main" id="{C63E115F-12CA-9FF4-D91E-298BCE9E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189000"/>
            <a:ext cx="7560000" cy="1313210"/>
          </a:xfrm>
        </p:spPr>
        <p:txBody>
          <a:bodyPr/>
          <a:lstStyle/>
          <a:p>
            <a:r>
              <a:rPr lang="en-US" noProof="0" dirty="0"/>
              <a:t>Magnet and trap installation</a:t>
            </a:r>
          </a:p>
        </p:txBody>
      </p:sp>
    </p:spTree>
    <p:extLst>
      <p:ext uri="{BB962C8B-B14F-4D97-AF65-F5344CB8AC3E}">
        <p14:creationId xmlns:p14="http://schemas.microsoft.com/office/powerpoint/2010/main" val="362966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E900B-41EF-5D3A-E246-7382F6508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999B08-7559-D866-7FF6-40266B0D9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207052"/>
            <a:ext cx="7560000" cy="699881"/>
          </a:xfrm>
        </p:spPr>
        <p:txBody>
          <a:bodyPr/>
          <a:lstStyle/>
          <a:p>
            <a:r>
              <a:rPr lang="en-US" noProof="0" dirty="0"/>
              <a:t>PUMA At ISOLDE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2B0F87-42AF-357B-CB64-684C6688BF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en-US" noProof="0" smtClean="0"/>
              <a:t>12/1/2025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B90475-69B2-5D2A-93CF-EBC750CD74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3" name="Picture 2" descr="A blue machine with many objects&#10;&#10;AI-generated content may be incorrect.">
            <a:extLst>
              <a:ext uri="{FF2B5EF4-FFF2-40B4-BE49-F238E27FC236}">
                <a16:creationId xmlns:a16="http://schemas.microsoft.com/office/drawing/2014/main" id="{A761F1F0-449B-624C-C77D-1CD95D914D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77" y="1629000"/>
            <a:ext cx="6599996" cy="360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18138E-1FF8-FFE7-D519-487DF8F65B92}"/>
              </a:ext>
            </a:extLst>
          </p:cNvPr>
          <p:cNvSpPr txBox="1"/>
          <p:nvPr/>
        </p:nvSpPr>
        <p:spPr>
          <a:xfrm>
            <a:off x="330372" y="1660021"/>
            <a:ext cx="1226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/>
              <a:t>Full view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86E24F-678C-BE50-8125-69B4418C208A}"/>
              </a:ext>
            </a:extLst>
          </p:cNvPr>
          <p:cNvSpPr txBox="1"/>
          <p:nvPr/>
        </p:nvSpPr>
        <p:spPr>
          <a:xfrm>
            <a:off x="1012218" y="4592713"/>
            <a:ext cx="1990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/>
              <a:t>RC6 beam line</a:t>
            </a:r>
          </a:p>
          <a:p>
            <a:r>
              <a:rPr lang="en-US" sz="1400" noProof="0" dirty="0"/>
              <a:t>(CERN responsibility)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93889F-EED6-8842-D99A-62988A2772BC}"/>
              </a:ext>
            </a:extLst>
          </p:cNvPr>
          <p:cNvSpPr txBox="1"/>
          <p:nvPr/>
        </p:nvSpPr>
        <p:spPr>
          <a:xfrm>
            <a:off x="4088227" y="4479646"/>
            <a:ext cx="2487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/>
              <a:t>RC7 beam line</a:t>
            </a:r>
          </a:p>
          <a:p>
            <a:r>
              <a:rPr lang="en-US" sz="1400" noProof="0" dirty="0"/>
              <a:t>(PUMA responsibility)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27EAE0-D7F5-49A3-874B-EDF39EFB1E69}"/>
              </a:ext>
            </a:extLst>
          </p:cNvPr>
          <p:cNvSpPr txBox="1"/>
          <p:nvPr/>
        </p:nvSpPr>
        <p:spPr>
          <a:xfrm>
            <a:off x="2497367" y="1750093"/>
            <a:ext cx="14400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noProof="0" dirty="0"/>
              <a:t>Handover point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4D3A137-73B8-8221-0A8D-D6D5AC5B25A1}"/>
              </a:ext>
            </a:extLst>
          </p:cNvPr>
          <p:cNvCxnSpPr>
            <a:cxnSpLocks/>
          </p:cNvCxnSpPr>
          <p:nvPr/>
        </p:nvCxnSpPr>
        <p:spPr>
          <a:xfrm flipH="1">
            <a:off x="3188371" y="2131023"/>
            <a:ext cx="1658" cy="281308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2F3822E-1F76-A461-5E67-8FD3C5744A7C}"/>
              </a:ext>
            </a:extLst>
          </p:cNvPr>
          <p:cNvSpPr txBox="1"/>
          <p:nvPr/>
        </p:nvSpPr>
        <p:spPr>
          <a:xfrm>
            <a:off x="7092689" y="1236519"/>
            <a:ext cx="47042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0" dirty="0">
                <a:latin typeface="+mj-lt"/>
              </a:rPr>
              <a:t>RC-6:</a:t>
            </a:r>
          </a:p>
          <a:p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Deceleration and accumulation of RIBs in RFQ cooler buncher Paul trap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Isobar separation for beam purification in MR-</a:t>
            </a:r>
            <a:r>
              <a:rPr lang="en-US" noProof="0" dirty="0" err="1"/>
              <a:t>ToF</a:t>
            </a:r>
            <a:r>
              <a:rPr lang="en-US" noProof="0" dirty="0"/>
              <a:t> 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Reacceleration to 30 keV for beam transport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2EA98-B61B-1360-5803-93E8BF80B7F5}"/>
              </a:ext>
            </a:extLst>
          </p:cNvPr>
          <p:cNvSpPr txBox="1"/>
          <p:nvPr/>
        </p:nvSpPr>
        <p:spPr>
          <a:xfrm>
            <a:off x="7143497" y="4098841"/>
            <a:ext cx="4704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0" dirty="0">
                <a:latin typeface="+mj-lt"/>
              </a:rPr>
              <a:t>RC-7:</a:t>
            </a:r>
          </a:p>
          <a:p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Deceleration to 30 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Focusing into trap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03A3A2-029E-EC43-5B5E-D0AEEF7652F9}"/>
              </a:ext>
            </a:extLst>
          </p:cNvPr>
          <p:cNvCxnSpPr>
            <a:cxnSpLocks/>
          </p:cNvCxnSpPr>
          <p:nvPr/>
        </p:nvCxnSpPr>
        <p:spPr>
          <a:xfrm flipH="1">
            <a:off x="1671887" y="1536192"/>
            <a:ext cx="82296" cy="10149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53E71FB-6AE4-EE45-A5EA-2D56D5684954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1098423" y="3290544"/>
            <a:ext cx="119805" cy="8363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79EB25C-0FBA-7D81-A53A-0DA8C92333E7}"/>
              </a:ext>
            </a:extLst>
          </p:cNvPr>
          <p:cNvSpPr txBox="1"/>
          <p:nvPr/>
        </p:nvSpPr>
        <p:spPr>
          <a:xfrm>
            <a:off x="1334286" y="1182011"/>
            <a:ext cx="83979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noProof="0" dirty="0"/>
              <a:t>MR-</a:t>
            </a:r>
            <a:r>
              <a:rPr lang="en-US" sz="1400" noProof="0" dirty="0" err="1"/>
              <a:t>ToF</a:t>
            </a:r>
            <a:endParaRPr lang="en-US" sz="1400" noProof="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0E752E-B428-B979-37D9-1590E509931B}"/>
              </a:ext>
            </a:extLst>
          </p:cNvPr>
          <p:cNvSpPr txBox="1"/>
          <p:nvPr/>
        </p:nvSpPr>
        <p:spPr>
          <a:xfrm>
            <a:off x="693281" y="4126915"/>
            <a:ext cx="104989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noProof="0" dirty="0"/>
              <a:t>Paul trap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3E72F19-EF92-3458-3501-B89434632388}"/>
              </a:ext>
            </a:extLst>
          </p:cNvPr>
          <p:cNvCxnSpPr>
            <a:cxnSpLocks/>
          </p:cNvCxnSpPr>
          <p:nvPr/>
        </p:nvCxnSpPr>
        <p:spPr>
          <a:xfrm flipH="1">
            <a:off x="3549649" y="2724532"/>
            <a:ext cx="329289" cy="8698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B6DECA8-421F-7001-4162-7ACA7092B6C9}"/>
              </a:ext>
            </a:extLst>
          </p:cNvPr>
          <p:cNvSpPr txBox="1"/>
          <p:nvPr/>
        </p:nvSpPr>
        <p:spPr>
          <a:xfrm>
            <a:off x="3254984" y="2178963"/>
            <a:ext cx="155447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</a:t>
            </a:r>
            <a:r>
              <a:rPr lang="en-US" sz="1400" noProof="0" dirty="0"/>
              <a:t>6 kV Pulsed-Drift-Tube</a:t>
            </a:r>
          </a:p>
        </p:txBody>
      </p:sp>
    </p:spTree>
    <p:extLst>
      <p:ext uri="{BB962C8B-B14F-4D97-AF65-F5344CB8AC3E}">
        <p14:creationId xmlns:p14="http://schemas.microsoft.com/office/powerpoint/2010/main" val="1301423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C6DC9-C1E0-C92D-CF70-32BD79C88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27B4BD-663A-C9A9-E1B9-C79683999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195748"/>
            <a:ext cx="7560000" cy="713251"/>
          </a:xfrm>
        </p:spPr>
        <p:txBody>
          <a:bodyPr/>
          <a:lstStyle/>
          <a:p>
            <a:r>
              <a:rPr lang="en-US" noProof="0" dirty="0"/>
              <a:t>Status of RC-6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C1C27E-08C7-FAE8-B0BF-049E391672B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en-US" noProof="0" smtClean="0"/>
              <a:t>12/1/2025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3A6BFE-73EA-1F1B-BBC1-CA7A363A6C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A997D7-91F6-E708-B925-BB89F6880CED}"/>
              </a:ext>
            </a:extLst>
          </p:cNvPr>
          <p:cNvSpPr txBox="1"/>
          <p:nvPr/>
        </p:nvSpPr>
        <p:spPr>
          <a:xfrm>
            <a:off x="5736000" y="369000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noProof="0" dirty="0">
                <a:solidFill>
                  <a:srgbClr val="FF0000"/>
                </a:solidFill>
              </a:rPr>
              <a:t>Thanks to the many people involved!</a:t>
            </a:r>
          </a:p>
        </p:txBody>
      </p:sp>
      <p:pic>
        <p:nvPicPr>
          <p:cNvPr id="7" name="Picture 6" descr="A group of men working in a factory&#10;&#10;AI-generated content may be incorrect.">
            <a:extLst>
              <a:ext uri="{FF2B5EF4-FFF2-40B4-BE49-F238E27FC236}">
                <a16:creationId xmlns:a16="http://schemas.microsoft.com/office/drawing/2014/main" id="{E33CE43C-4E22-2342-18BC-C2611F3FA4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26" r="17889"/>
          <a:stretch>
            <a:fillRect/>
          </a:stretch>
        </p:blipFill>
        <p:spPr>
          <a:xfrm>
            <a:off x="4303953" y="1450125"/>
            <a:ext cx="4027059" cy="3784500"/>
          </a:xfrm>
          <a:prstGeom prst="rect">
            <a:avLst/>
          </a:prstGeom>
        </p:spPr>
      </p:pic>
      <p:pic>
        <p:nvPicPr>
          <p:cNvPr id="9" name="Picture 8" descr="A room with many machines and wires&#10;&#10;AI-generated content may be incorrect.">
            <a:extLst>
              <a:ext uri="{FF2B5EF4-FFF2-40B4-BE49-F238E27FC236}">
                <a16:creationId xmlns:a16="http://schemas.microsoft.com/office/drawing/2014/main" id="{E1B72CF2-A9CE-77CF-7248-5B23079775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62"/>
          <a:stretch>
            <a:fillRect/>
          </a:stretch>
        </p:blipFill>
        <p:spPr>
          <a:xfrm>
            <a:off x="8467275" y="1450125"/>
            <a:ext cx="3630000" cy="3784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6E4271-BBC5-6BFB-41B9-BE49D0A7014B}"/>
              </a:ext>
            </a:extLst>
          </p:cNvPr>
          <p:cNvSpPr txBox="1"/>
          <p:nvPr/>
        </p:nvSpPr>
        <p:spPr>
          <a:xfrm>
            <a:off x="567690" y="5407876"/>
            <a:ext cx="4808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noProof="0" dirty="0">
                <a:solidFill>
                  <a:srgbClr val="898989"/>
                </a:solidFill>
                <a:latin typeface="+mj-lt"/>
              </a:rPr>
              <a:t>Photos courtesy Lukas Nies, CERN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8DCE11-7584-E59A-F381-22AC259E08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3"/>
          <a:stretch>
            <a:fillRect/>
          </a:stretch>
        </p:blipFill>
        <p:spPr>
          <a:xfrm>
            <a:off x="201689" y="1450124"/>
            <a:ext cx="3966001" cy="378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06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981429-0D67-D88F-7ABF-0FF73A733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0619D852-98E3-DAF0-A377-7AEEDF722B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629" b="27123"/>
          <a:stretch>
            <a:fillRect/>
          </a:stretch>
        </p:blipFill>
        <p:spPr>
          <a:xfrm>
            <a:off x="6659655" y="2335541"/>
            <a:ext cx="3292825" cy="284041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5319264-0850-5078-105F-D05B40AEF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200458"/>
            <a:ext cx="7560000" cy="708542"/>
          </a:xfrm>
        </p:spPr>
        <p:txBody>
          <a:bodyPr/>
          <a:lstStyle/>
          <a:p>
            <a:r>
              <a:rPr lang="en-US" noProof="0" dirty="0"/>
              <a:t>Design of RC-7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14C44FA-DEC4-B488-B0F9-E58E25D0D58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en-US" noProof="0" smtClean="0"/>
              <a:t>12/2/2025</a:t>
            </a:fld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E7AFD3-CB62-841B-5FDB-49F42BB22B8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en-US" noProof="0" smtClean="0"/>
              <a:pPr/>
              <a:t>9</a:t>
            </a:fld>
            <a:endParaRPr lang="en-US" noProof="0" dirty="0"/>
          </a:p>
        </p:txBody>
      </p:sp>
      <p:pic>
        <p:nvPicPr>
          <p:cNvPr id="5" name="Picture 4" descr="A machine with several machines&#10;&#10;AI-generated content may be incorrect.">
            <a:extLst>
              <a:ext uri="{FF2B5EF4-FFF2-40B4-BE49-F238E27FC236}">
                <a16:creationId xmlns:a16="http://schemas.microsoft.com/office/drawing/2014/main" id="{7DE4CBB6-E14E-A5F3-0676-D7B7A43F3B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5" r="13897"/>
          <a:stretch>
            <a:fillRect/>
          </a:stretch>
        </p:blipFill>
        <p:spPr>
          <a:xfrm>
            <a:off x="1056000" y="1452176"/>
            <a:ext cx="5760000" cy="44685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884927B-F067-FFEE-164B-5F4AF4CF302E}"/>
              </a:ext>
            </a:extLst>
          </p:cNvPr>
          <p:cNvCxnSpPr>
            <a:cxnSpLocks/>
          </p:cNvCxnSpPr>
          <p:nvPr/>
        </p:nvCxnSpPr>
        <p:spPr>
          <a:xfrm>
            <a:off x="4296000" y="1629000"/>
            <a:ext cx="0" cy="10270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D878593-2B20-B161-3BF2-5B024F4EDC13}"/>
              </a:ext>
            </a:extLst>
          </p:cNvPr>
          <p:cNvSpPr txBox="1">
            <a:spLocks/>
          </p:cNvSpPr>
          <p:nvPr/>
        </p:nvSpPr>
        <p:spPr>
          <a:xfrm>
            <a:off x="3216000" y="1134428"/>
            <a:ext cx="2200793" cy="4459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noProof="0" dirty="0" err="1">
                <a:latin typeface="+mj-lt"/>
              </a:rPr>
              <a:t>Einzel</a:t>
            </a:r>
            <a:r>
              <a:rPr lang="en-US" b="1" noProof="0" dirty="0">
                <a:latin typeface="+mj-lt"/>
              </a:rPr>
              <a:t> lens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BB1C072-457B-62F4-C68B-D066BB1DFCF9}"/>
              </a:ext>
            </a:extLst>
          </p:cNvPr>
          <p:cNvCxnSpPr>
            <a:cxnSpLocks/>
          </p:cNvCxnSpPr>
          <p:nvPr/>
        </p:nvCxnSpPr>
        <p:spPr>
          <a:xfrm>
            <a:off x="2199500" y="1832200"/>
            <a:ext cx="0" cy="10270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0B9A2D3-423E-1258-D1E8-28323CF13FD5}"/>
              </a:ext>
            </a:extLst>
          </p:cNvPr>
          <p:cNvCxnSpPr>
            <a:cxnSpLocks/>
          </p:cNvCxnSpPr>
          <p:nvPr/>
        </p:nvCxnSpPr>
        <p:spPr>
          <a:xfrm>
            <a:off x="5311000" y="1787750"/>
            <a:ext cx="0" cy="10270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344F5BF-F90E-BFEB-3246-2BA83E77468A}"/>
              </a:ext>
            </a:extLst>
          </p:cNvPr>
          <p:cNvSpPr txBox="1">
            <a:spLocks/>
          </p:cNvSpPr>
          <p:nvPr/>
        </p:nvSpPr>
        <p:spPr>
          <a:xfrm>
            <a:off x="1080208" y="1134428"/>
            <a:ext cx="2200793" cy="66895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noProof="0" dirty="0">
                <a:latin typeface="+mj-lt"/>
              </a:rPr>
              <a:t>Quadrupole</a:t>
            </a: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b="1" noProof="0" dirty="0">
                <a:latin typeface="+mj-lt"/>
              </a:rPr>
              <a:t>Triplet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270637B-CB0F-9126-7F23-4EC14DA38C04}"/>
              </a:ext>
            </a:extLst>
          </p:cNvPr>
          <p:cNvSpPr txBox="1">
            <a:spLocks/>
          </p:cNvSpPr>
          <p:nvPr/>
        </p:nvSpPr>
        <p:spPr>
          <a:xfrm>
            <a:off x="4714115" y="960047"/>
            <a:ext cx="2200793" cy="66895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noProof="0" dirty="0">
                <a:latin typeface="+mj-lt"/>
              </a:rPr>
              <a:t>Quadrupole</a:t>
            </a: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b="1" noProof="0" dirty="0">
                <a:latin typeface="+mj-lt"/>
              </a:rPr>
              <a:t>Triplet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15F970C-0312-14BD-5B17-81B1B009DECE}"/>
              </a:ext>
            </a:extLst>
          </p:cNvPr>
          <p:cNvSpPr txBox="1">
            <a:spLocks/>
          </p:cNvSpPr>
          <p:nvPr/>
        </p:nvSpPr>
        <p:spPr>
          <a:xfrm>
            <a:off x="0" y="3789000"/>
            <a:ext cx="2296250" cy="10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noProof="0" dirty="0">
                <a:latin typeface="+mj-lt"/>
              </a:rPr>
              <a:t>26 kV </a:t>
            </a: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b="1" noProof="0" dirty="0">
                <a:latin typeface="+mj-lt"/>
              </a:rPr>
              <a:t>Pulsed-Drift-Tube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BD34600-7DB4-6BA9-8C9C-77EFD080C297}"/>
              </a:ext>
            </a:extLst>
          </p:cNvPr>
          <p:cNvCxnSpPr>
            <a:cxnSpLocks/>
          </p:cNvCxnSpPr>
          <p:nvPr/>
        </p:nvCxnSpPr>
        <p:spPr>
          <a:xfrm flipV="1">
            <a:off x="1799993" y="3069000"/>
            <a:ext cx="1056007" cy="72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78EC61B1-6D8B-D5F9-C4DC-9156DC37BAF0}"/>
              </a:ext>
            </a:extLst>
          </p:cNvPr>
          <p:cNvSpPr txBox="1">
            <a:spLocks/>
          </p:cNvSpPr>
          <p:nvPr/>
        </p:nvSpPr>
        <p:spPr>
          <a:xfrm>
            <a:off x="3643643" y="5723572"/>
            <a:ext cx="1345505" cy="668953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noProof="0" dirty="0">
                <a:latin typeface="+mj-lt"/>
              </a:rPr>
              <a:t>Diagnostic Box with Magne-TOF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C8C636E-7CBB-3BBA-B5D1-E2443361000F}"/>
              </a:ext>
            </a:extLst>
          </p:cNvPr>
          <p:cNvCxnSpPr>
            <a:cxnSpLocks/>
          </p:cNvCxnSpPr>
          <p:nvPr/>
        </p:nvCxnSpPr>
        <p:spPr>
          <a:xfrm flipV="1">
            <a:off x="4244240" y="3069000"/>
            <a:ext cx="411760" cy="252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metal frame with glass&#10;&#10;AI-generated content may be incorrect.">
            <a:extLst>
              <a:ext uri="{FF2B5EF4-FFF2-40B4-BE49-F238E27FC236}">
                <a16:creationId xmlns:a16="http://schemas.microsoft.com/office/drawing/2014/main" id="{1DCF7CD7-6C95-E34B-3C70-E26C945DD0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848" y="2723505"/>
            <a:ext cx="2057361" cy="295308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E475F65-BAE6-7F13-86AF-22D7E8DDC0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0099" y="1294523"/>
            <a:ext cx="5171299" cy="7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640353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UD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001A"/>
      </a:accent1>
      <a:accent2>
        <a:srgbClr val="004E8A"/>
      </a:accent2>
      <a:accent3>
        <a:srgbClr val="009CDA"/>
      </a:accent3>
      <a:accent4>
        <a:srgbClr val="00689D"/>
      </a:accent4>
      <a:accent5>
        <a:srgbClr val="B5B5B5"/>
      </a:accent5>
      <a:accent6>
        <a:srgbClr val="535353"/>
      </a:accent6>
      <a:hlink>
        <a:srgbClr val="243572"/>
      </a:hlink>
      <a:folHlink>
        <a:srgbClr val="611C73"/>
      </a:folHlink>
    </a:clrScheme>
    <a:fontScheme name="TU Darmstadt 2023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19112</TotalTime>
  <Words>679</Words>
  <Application>Microsoft Office PowerPoint</Application>
  <PresentationFormat>Widescreen</PresentationFormat>
  <Paragraphs>171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Calibri</vt:lpstr>
      <vt:lpstr>OpenSymbol</vt:lpstr>
      <vt:lpstr>Tahoma</vt:lpstr>
      <vt:lpstr>Wingdings</vt:lpstr>
      <vt:lpstr>Template</vt:lpstr>
      <vt:lpstr>Antiproton unstable matter annihilation experiment</vt:lpstr>
      <vt:lpstr>Motivation</vt:lpstr>
      <vt:lpstr>Antiprotons as a probe</vt:lpstr>
      <vt:lpstr>PUMA At the ad</vt:lpstr>
      <vt:lpstr>Magnet and trap installation</vt:lpstr>
      <vt:lpstr>Magnet and trap installation</vt:lpstr>
      <vt:lpstr>PUMA At ISOLDE</vt:lpstr>
      <vt:lpstr>Status of RC-6</vt:lpstr>
      <vt:lpstr>Design of RC-7</vt:lpstr>
      <vt:lpstr>Outlook 2026</vt:lpstr>
      <vt:lpstr>Thank you for listening!</vt:lpstr>
      <vt:lpstr>The PUMA Collaboration</vt:lpstr>
      <vt:lpstr>Backup</vt:lpstr>
      <vt:lpstr>Test trap in darmstadt</vt:lpstr>
      <vt:lpstr>Final state interactions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 Julian Kirschbaum</dc:creator>
  <cp:lastModifiedBy>Mark Julian Kirschbaum</cp:lastModifiedBy>
  <cp:revision>56</cp:revision>
  <dcterms:created xsi:type="dcterms:W3CDTF">2023-05-22T13:05:43Z</dcterms:created>
  <dcterms:modified xsi:type="dcterms:W3CDTF">2025-12-03T14:52:19Z</dcterms:modified>
</cp:coreProperties>
</file>