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94" r:id="rId2"/>
  </p:sldMasterIdLst>
  <p:notesMasterIdLst>
    <p:notesMasterId r:id="rId22"/>
  </p:notesMasterIdLst>
  <p:handoutMasterIdLst>
    <p:handoutMasterId r:id="rId23"/>
  </p:handoutMasterIdLst>
  <p:sldIdLst>
    <p:sldId id="261" r:id="rId3"/>
    <p:sldId id="278" r:id="rId4"/>
    <p:sldId id="263" r:id="rId5"/>
    <p:sldId id="258" r:id="rId6"/>
    <p:sldId id="275" r:id="rId7"/>
    <p:sldId id="268" r:id="rId8"/>
    <p:sldId id="266" r:id="rId9"/>
    <p:sldId id="295" r:id="rId10"/>
    <p:sldId id="297" r:id="rId11"/>
    <p:sldId id="298" r:id="rId12"/>
    <p:sldId id="299" r:id="rId13"/>
    <p:sldId id="301" r:id="rId14"/>
    <p:sldId id="270" r:id="rId15"/>
    <p:sldId id="279" r:id="rId16"/>
    <p:sldId id="289" r:id="rId17"/>
    <p:sldId id="300" r:id="rId18"/>
    <p:sldId id="309" r:id="rId19"/>
    <p:sldId id="281" r:id="rId20"/>
    <p:sldId id="276" r:id="rId2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4D5D"/>
    <a:srgbClr val="DCE7F0"/>
    <a:srgbClr val="1D8DB0"/>
    <a:srgbClr val="005E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D27B58B-19DA-461E-B72A-2D284E908DBF}" v="88" dt="2025-12-04T15:31:20.59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2621" autoAdjust="0"/>
  </p:normalViewPr>
  <p:slideViewPr>
    <p:cSldViewPr snapToGrid="0" showGuides="1">
      <p:cViewPr varScale="1">
        <p:scale>
          <a:sx n="48" d="100"/>
          <a:sy n="48" d="100"/>
        </p:scale>
        <p:origin x="930" y="48"/>
      </p:cViewPr>
      <p:guideLst/>
    </p:cSldViewPr>
  </p:slideViewPr>
  <p:notesTextViewPr>
    <p:cViewPr>
      <p:scale>
        <a:sx n="1" d="1"/>
        <a:sy n="1" d="1"/>
      </p:scale>
      <p:origin x="0" y="0"/>
    </p:cViewPr>
  </p:notesTextViewPr>
  <p:notesViewPr>
    <p:cSldViewPr snapToGrid="0" showGuide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ens Elskens" userId="e90aff49-6f1b-4f70-a0fd-b97791c2466a" providerId="ADAL" clId="{8667DD60-8DBF-4D4A-9DEC-6DB98A171E04}"/>
    <pc:docChg chg="undo custSel addSld delSld modSld sldOrd">
      <pc:chgData name="Yens Elskens" userId="e90aff49-6f1b-4f70-a0fd-b97791c2466a" providerId="ADAL" clId="{8667DD60-8DBF-4D4A-9DEC-6DB98A171E04}" dt="2025-12-04T15:31:20.591" v="6598"/>
      <pc:docMkLst>
        <pc:docMk/>
      </pc:docMkLst>
      <pc:sldChg chg="modSp mod modNotesTx">
        <pc:chgData name="Yens Elskens" userId="e90aff49-6f1b-4f70-a0fd-b97791c2466a" providerId="ADAL" clId="{8667DD60-8DBF-4D4A-9DEC-6DB98A171E04}" dt="2025-12-03T07:05:14.736" v="2169" actId="20577"/>
        <pc:sldMkLst>
          <pc:docMk/>
          <pc:sldMk cId="445524293" sldId="258"/>
        </pc:sldMkLst>
        <pc:spChg chg="mod">
          <ac:chgData name="Yens Elskens" userId="e90aff49-6f1b-4f70-a0fd-b97791c2466a" providerId="ADAL" clId="{8667DD60-8DBF-4D4A-9DEC-6DB98A171E04}" dt="2025-12-01T16:34:05.560" v="34" actId="20577"/>
          <ac:spMkLst>
            <pc:docMk/>
            <pc:sldMk cId="445524293" sldId="258"/>
            <ac:spMk id="2" creationId="{73E8A2F8-CB1B-DEBE-34C1-C08C644468B5}"/>
          </ac:spMkLst>
        </pc:spChg>
      </pc:sldChg>
      <pc:sldChg chg="modSp mod modNotesTx">
        <pc:chgData name="Yens Elskens" userId="e90aff49-6f1b-4f70-a0fd-b97791c2466a" providerId="ADAL" clId="{8667DD60-8DBF-4D4A-9DEC-6DB98A171E04}" dt="2025-12-03T06:51:14.219" v="1476" actId="20577"/>
        <pc:sldMkLst>
          <pc:docMk/>
          <pc:sldMk cId="362829990" sldId="261"/>
        </pc:sldMkLst>
        <pc:spChg chg="mod">
          <ac:chgData name="Yens Elskens" userId="e90aff49-6f1b-4f70-a0fd-b97791c2466a" providerId="ADAL" clId="{8667DD60-8DBF-4D4A-9DEC-6DB98A171E04}" dt="2025-12-02T22:29:53.665" v="560" actId="20577"/>
          <ac:spMkLst>
            <pc:docMk/>
            <pc:sldMk cId="362829990" sldId="261"/>
            <ac:spMk id="8" creationId="{00000000-0000-0000-0000-000000000000}"/>
          </ac:spMkLst>
        </pc:spChg>
        <pc:spChg chg="mod">
          <ac:chgData name="Yens Elskens" userId="e90aff49-6f1b-4f70-a0fd-b97791c2466a" providerId="ADAL" clId="{8667DD60-8DBF-4D4A-9DEC-6DB98A171E04}" dt="2025-12-02T22:28:39.780" v="491" actId="20577"/>
          <ac:spMkLst>
            <pc:docMk/>
            <pc:sldMk cId="362829990" sldId="261"/>
            <ac:spMk id="9" creationId="{00000000-0000-0000-0000-000000000000}"/>
          </ac:spMkLst>
        </pc:spChg>
      </pc:sldChg>
      <pc:sldChg chg="delSp modSp mod delAnim modNotesTx">
        <pc:chgData name="Yens Elskens" userId="e90aff49-6f1b-4f70-a0fd-b97791c2466a" providerId="ADAL" clId="{8667DD60-8DBF-4D4A-9DEC-6DB98A171E04}" dt="2025-12-03T07:04:25.672" v="2114" actId="20577"/>
        <pc:sldMkLst>
          <pc:docMk/>
          <pc:sldMk cId="2738802267" sldId="263"/>
        </pc:sldMkLst>
      </pc:sldChg>
      <pc:sldChg chg="modSp mod modNotesTx">
        <pc:chgData name="Yens Elskens" userId="e90aff49-6f1b-4f70-a0fd-b97791c2466a" providerId="ADAL" clId="{8667DD60-8DBF-4D4A-9DEC-6DB98A171E04}" dt="2025-12-04T14:20:35.188" v="3668" actId="20577"/>
        <pc:sldMkLst>
          <pc:docMk/>
          <pc:sldMk cId="1085875227" sldId="266"/>
        </pc:sldMkLst>
        <pc:spChg chg="mod">
          <ac:chgData name="Yens Elskens" userId="e90aff49-6f1b-4f70-a0fd-b97791c2466a" providerId="ADAL" clId="{8667DD60-8DBF-4D4A-9DEC-6DB98A171E04}" dt="2025-12-03T02:28:21.116" v="972" actId="20577"/>
          <ac:spMkLst>
            <pc:docMk/>
            <pc:sldMk cId="1085875227" sldId="266"/>
            <ac:spMk id="4" creationId="{2966BE87-81C4-2F15-502D-F75D59349044}"/>
          </ac:spMkLst>
        </pc:spChg>
      </pc:sldChg>
      <pc:sldChg chg="addSp delSp modSp mod ord delAnim modAnim modNotesTx">
        <pc:chgData name="Yens Elskens" userId="e90aff49-6f1b-4f70-a0fd-b97791c2466a" providerId="ADAL" clId="{8667DD60-8DBF-4D4A-9DEC-6DB98A171E04}" dt="2025-12-04T14:10:12.405" v="2767" actId="20577"/>
        <pc:sldMkLst>
          <pc:docMk/>
          <pc:sldMk cId="2229223443" sldId="268"/>
        </pc:sldMkLst>
        <pc:spChg chg="mod">
          <ac:chgData name="Yens Elskens" userId="e90aff49-6f1b-4f70-a0fd-b97791c2466a" providerId="ADAL" clId="{8667DD60-8DBF-4D4A-9DEC-6DB98A171E04}" dt="2025-12-02T22:36:16.220" v="601" actId="20577"/>
          <ac:spMkLst>
            <pc:docMk/>
            <pc:sldMk cId="2229223443" sldId="268"/>
            <ac:spMk id="4" creationId="{D78E3003-B60A-1663-3303-74F972901132}"/>
          </ac:spMkLst>
        </pc:spChg>
        <pc:spChg chg="add mod">
          <ac:chgData name="Yens Elskens" userId="e90aff49-6f1b-4f70-a0fd-b97791c2466a" providerId="ADAL" clId="{8667DD60-8DBF-4D4A-9DEC-6DB98A171E04}" dt="2025-12-01T16:42:46.670" v="210" actId="1076"/>
          <ac:spMkLst>
            <pc:docMk/>
            <pc:sldMk cId="2229223443" sldId="268"/>
            <ac:spMk id="8" creationId="{CC8BB892-BEB7-FFDA-008B-C23213B17F0B}"/>
          </ac:spMkLst>
        </pc:spChg>
        <pc:spChg chg="mod">
          <ac:chgData name="Yens Elskens" userId="e90aff49-6f1b-4f70-a0fd-b97791c2466a" providerId="ADAL" clId="{8667DD60-8DBF-4D4A-9DEC-6DB98A171E04}" dt="2025-12-01T16:41:11.157" v="184" actId="20577"/>
          <ac:spMkLst>
            <pc:docMk/>
            <pc:sldMk cId="2229223443" sldId="268"/>
            <ac:spMk id="14" creationId="{74EE86BD-8876-D916-206B-524D95117B10}"/>
          </ac:spMkLst>
        </pc:spChg>
        <pc:spChg chg="mod">
          <ac:chgData name="Yens Elskens" userId="e90aff49-6f1b-4f70-a0fd-b97791c2466a" providerId="ADAL" clId="{8667DD60-8DBF-4D4A-9DEC-6DB98A171E04}" dt="2025-12-03T02:28:10.231" v="966" actId="20577"/>
          <ac:spMkLst>
            <pc:docMk/>
            <pc:sldMk cId="2229223443" sldId="268"/>
            <ac:spMk id="16" creationId="{A8838439-4DBC-BA81-067C-D6D5C372C6E4}"/>
          </ac:spMkLst>
        </pc:spChg>
        <pc:graphicFrameChg chg="add mod modGraphic">
          <ac:chgData name="Yens Elskens" userId="e90aff49-6f1b-4f70-a0fd-b97791c2466a" providerId="ADAL" clId="{8667DD60-8DBF-4D4A-9DEC-6DB98A171E04}" dt="2025-12-01T16:42:17.217" v="191" actId="1076"/>
          <ac:graphicFrameMkLst>
            <pc:docMk/>
            <pc:sldMk cId="2229223443" sldId="268"/>
            <ac:graphicFrameMk id="7" creationId="{2BC21720-3D74-55EB-25B3-2DD1B83757A7}"/>
          </ac:graphicFrameMkLst>
        </pc:graphicFrameChg>
        <pc:picChg chg="mod">
          <ac:chgData name="Yens Elskens" userId="e90aff49-6f1b-4f70-a0fd-b97791c2466a" providerId="ADAL" clId="{8667DD60-8DBF-4D4A-9DEC-6DB98A171E04}" dt="2025-12-01T16:41:18.319" v="185" actId="1076"/>
          <ac:picMkLst>
            <pc:docMk/>
            <pc:sldMk cId="2229223443" sldId="268"/>
            <ac:picMk id="5" creationId="{20DCEC83-AFC4-05E2-D810-60C9F169DE1F}"/>
          </ac:picMkLst>
        </pc:picChg>
      </pc:sldChg>
      <pc:sldChg chg="modSp mod">
        <pc:chgData name="Yens Elskens" userId="e90aff49-6f1b-4f70-a0fd-b97791c2466a" providerId="ADAL" clId="{8667DD60-8DBF-4D4A-9DEC-6DB98A171E04}" dt="2025-11-04T13:37:33.270" v="13" actId="20577"/>
        <pc:sldMkLst>
          <pc:docMk/>
          <pc:sldMk cId="3849023644" sldId="270"/>
        </pc:sldMkLst>
        <pc:spChg chg="mod">
          <ac:chgData name="Yens Elskens" userId="e90aff49-6f1b-4f70-a0fd-b97791c2466a" providerId="ADAL" clId="{8667DD60-8DBF-4D4A-9DEC-6DB98A171E04}" dt="2025-11-04T13:37:33.270" v="13" actId="20577"/>
          <ac:spMkLst>
            <pc:docMk/>
            <pc:sldMk cId="3849023644" sldId="270"/>
            <ac:spMk id="9" creationId="{2A09F3F3-3561-A920-2782-6C80BB9CFB3A}"/>
          </ac:spMkLst>
        </pc:spChg>
      </pc:sldChg>
      <pc:sldChg chg="modSp mod">
        <pc:chgData name="Yens Elskens" userId="e90aff49-6f1b-4f70-a0fd-b97791c2466a" providerId="ADAL" clId="{8667DD60-8DBF-4D4A-9DEC-6DB98A171E04}" dt="2025-12-01T16:36:31.754" v="37" actId="20577"/>
        <pc:sldMkLst>
          <pc:docMk/>
          <pc:sldMk cId="2044200297" sldId="275"/>
        </pc:sldMkLst>
        <pc:spChg chg="mod">
          <ac:chgData name="Yens Elskens" userId="e90aff49-6f1b-4f70-a0fd-b97791c2466a" providerId="ADAL" clId="{8667DD60-8DBF-4D4A-9DEC-6DB98A171E04}" dt="2025-12-01T16:36:31.754" v="37" actId="20577"/>
          <ac:spMkLst>
            <pc:docMk/>
            <pc:sldMk cId="2044200297" sldId="275"/>
            <ac:spMk id="20" creationId="{15731030-038F-7BE8-0F97-E08E83D34E49}"/>
          </ac:spMkLst>
        </pc:spChg>
      </pc:sldChg>
      <pc:sldChg chg="modSp mod">
        <pc:chgData name="Yens Elskens" userId="e90aff49-6f1b-4f70-a0fd-b97791c2466a" providerId="ADAL" clId="{8667DD60-8DBF-4D4A-9DEC-6DB98A171E04}" dt="2025-12-03T02:29:09.912" v="984" actId="20577"/>
        <pc:sldMkLst>
          <pc:docMk/>
          <pc:sldMk cId="1632206514" sldId="276"/>
        </pc:sldMkLst>
        <pc:spChg chg="mod">
          <ac:chgData name="Yens Elskens" userId="e90aff49-6f1b-4f70-a0fd-b97791c2466a" providerId="ADAL" clId="{8667DD60-8DBF-4D4A-9DEC-6DB98A171E04}" dt="2025-12-03T02:29:09.912" v="984" actId="20577"/>
          <ac:spMkLst>
            <pc:docMk/>
            <pc:sldMk cId="1632206514" sldId="276"/>
            <ac:spMk id="12" creationId="{9BCF61AA-68FE-905F-D997-9F8B291C83A3}"/>
          </ac:spMkLst>
        </pc:spChg>
      </pc:sldChg>
      <pc:sldChg chg="modSp mod modNotesTx">
        <pc:chgData name="Yens Elskens" userId="e90aff49-6f1b-4f70-a0fd-b97791c2466a" providerId="ADAL" clId="{8667DD60-8DBF-4D4A-9DEC-6DB98A171E04}" dt="2025-12-03T07:03:00.503" v="1869" actId="5793"/>
        <pc:sldMkLst>
          <pc:docMk/>
          <pc:sldMk cId="4288729437" sldId="278"/>
        </pc:sldMkLst>
        <pc:spChg chg="mod">
          <ac:chgData name="Yens Elskens" userId="e90aff49-6f1b-4f70-a0fd-b97791c2466a" providerId="ADAL" clId="{8667DD60-8DBF-4D4A-9DEC-6DB98A171E04}" dt="2025-12-02T22:04:31.705" v="231" actId="1036"/>
          <ac:spMkLst>
            <pc:docMk/>
            <pc:sldMk cId="4288729437" sldId="278"/>
            <ac:spMk id="87" creationId="{11A69052-BF24-658E-D836-6DF7B9D2C1E3}"/>
          </ac:spMkLst>
        </pc:spChg>
      </pc:sldChg>
      <pc:sldChg chg="modSp mod ord">
        <pc:chgData name="Yens Elskens" userId="e90aff49-6f1b-4f70-a0fd-b97791c2466a" providerId="ADAL" clId="{8667DD60-8DBF-4D4A-9DEC-6DB98A171E04}" dt="2025-12-03T02:28:49.869" v="978" actId="20577"/>
        <pc:sldMkLst>
          <pc:docMk/>
          <pc:sldMk cId="1090092150" sldId="289"/>
        </pc:sldMkLst>
        <pc:spChg chg="mod">
          <ac:chgData name="Yens Elskens" userId="e90aff49-6f1b-4f70-a0fd-b97791c2466a" providerId="ADAL" clId="{8667DD60-8DBF-4D4A-9DEC-6DB98A171E04}" dt="2025-12-03T02:28:49.869" v="978" actId="20577"/>
          <ac:spMkLst>
            <pc:docMk/>
            <pc:sldMk cId="1090092150" sldId="289"/>
            <ac:spMk id="5" creationId="{906170E3-6FEB-E891-CBF4-2451D17D93DE}"/>
          </ac:spMkLst>
        </pc:spChg>
      </pc:sldChg>
      <pc:sldChg chg="modSp mod modTransition modNotesTx">
        <pc:chgData name="Yens Elskens" userId="e90aff49-6f1b-4f70-a0fd-b97791c2466a" providerId="ADAL" clId="{8667DD60-8DBF-4D4A-9DEC-6DB98A171E04}" dt="2025-12-04T15:31:20.591" v="6598"/>
        <pc:sldMkLst>
          <pc:docMk/>
          <pc:sldMk cId="895471932" sldId="295"/>
        </pc:sldMkLst>
        <pc:spChg chg="mod">
          <ac:chgData name="Yens Elskens" userId="e90aff49-6f1b-4f70-a0fd-b97791c2466a" providerId="ADAL" clId="{8667DD60-8DBF-4D4A-9DEC-6DB98A171E04}" dt="2025-12-03T02:28:28.924" v="975" actId="20577"/>
          <ac:spMkLst>
            <pc:docMk/>
            <pc:sldMk cId="895471932" sldId="295"/>
            <ac:spMk id="12" creationId="{BAB10352-E4E4-925B-CA90-BCC07E1091FB}"/>
          </ac:spMkLst>
        </pc:spChg>
      </pc:sldChg>
      <pc:sldChg chg="addSp delSp modSp mod modNotesTx">
        <pc:chgData name="Yens Elskens" userId="e90aff49-6f1b-4f70-a0fd-b97791c2466a" providerId="ADAL" clId="{8667DD60-8DBF-4D4A-9DEC-6DB98A171E04}" dt="2025-12-04T14:34:29.880" v="4655" actId="20577"/>
        <pc:sldMkLst>
          <pc:docMk/>
          <pc:sldMk cId="1104057782" sldId="297"/>
        </pc:sldMkLst>
        <pc:spChg chg="mod">
          <ac:chgData name="Yens Elskens" userId="e90aff49-6f1b-4f70-a0fd-b97791c2466a" providerId="ADAL" clId="{8667DD60-8DBF-4D4A-9DEC-6DB98A171E04}" dt="2025-12-03T02:09:30.212" v="851" actId="1076"/>
          <ac:spMkLst>
            <pc:docMk/>
            <pc:sldMk cId="1104057782" sldId="297"/>
            <ac:spMk id="9" creationId="{74D30CEA-FE1B-61EC-5001-29D992561EFB}"/>
          </ac:spMkLst>
        </pc:spChg>
        <pc:spChg chg="mod">
          <ac:chgData name="Yens Elskens" userId="e90aff49-6f1b-4f70-a0fd-b97791c2466a" providerId="ADAL" clId="{8667DD60-8DBF-4D4A-9DEC-6DB98A171E04}" dt="2025-12-03T02:09:19.899" v="849" actId="14100"/>
          <ac:spMkLst>
            <pc:docMk/>
            <pc:sldMk cId="1104057782" sldId="297"/>
            <ac:spMk id="12" creationId="{B6A5CDFA-69F8-2583-9509-644EC82CA5EA}"/>
          </ac:spMkLst>
        </pc:spChg>
        <pc:picChg chg="del">
          <ac:chgData name="Yens Elskens" userId="e90aff49-6f1b-4f70-a0fd-b97791c2466a" providerId="ADAL" clId="{8667DD60-8DBF-4D4A-9DEC-6DB98A171E04}" dt="2025-12-03T02:04:55.436" v="835" actId="478"/>
          <ac:picMkLst>
            <pc:docMk/>
            <pc:sldMk cId="1104057782" sldId="297"/>
            <ac:picMk id="5" creationId="{B10CE28F-C9E3-7184-C5BA-9FE00D5EE9D1}"/>
          </ac:picMkLst>
        </pc:picChg>
        <pc:picChg chg="add mod">
          <ac:chgData name="Yens Elskens" userId="e90aff49-6f1b-4f70-a0fd-b97791c2466a" providerId="ADAL" clId="{8667DD60-8DBF-4D4A-9DEC-6DB98A171E04}" dt="2025-12-03T02:09:14.310" v="848" actId="1076"/>
          <ac:picMkLst>
            <pc:docMk/>
            <pc:sldMk cId="1104057782" sldId="297"/>
            <ac:picMk id="7" creationId="{7E216C32-0AE4-07D0-A7EB-FC3B6A262803}"/>
          </ac:picMkLst>
        </pc:picChg>
        <pc:picChg chg="del mod">
          <ac:chgData name="Yens Elskens" userId="e90aff49-6f1b-4f70-a0fd-b97791c2466a" providerId="ADAL" clId="{8667DD60-8DBF-4D4A-9DEC-6DB98A171E04}" dt="2025-12-03T02:09:31.887" v="852" actId="478"/>
          <ac:picMkLst>
            <pc:docMk/>
            <pc:sldMk cId="1104057782" sldId="297"/>
            <ac:picMk id="11" creationId="{4E80C6D9-AFEF-39EE-1776-2C087A99C0EE}"/>
          </ac:picMkLst>
        </pc:picChg>
        <pc:picChg chg="add mod ord">
          <ac:chgData name="Yens Elskens" userId="e90aff49-6f1b-4f70-a0fd-b97791c2466a" providerId="ADAL" clId="{8667DD60-8DBF-4D4A-9DEC-6DB98A171E04}" dt="2025-12-03T02:09:25.119" v="850" actId="167"/>
          <ac:picMkLst>
            <pc:docMk/>
            <pc:sldMk cId="1104057782" sldId="297"/>
            <ac:picMk id="13" creationId="{022D86FC-AD3D-07B3-668E-3E0388CE9734}"/>
          </ac:picMkLst>
        </pc:picChg>
      </pc:sldChg>
      <pc:sldChg chg="addSp delSp modSp mod modNotesTx">
        <pc:chgData name="Yens Elskens" userId="e90aff49-6f1b-4f70-a0fd-b97791c2466a" providerId="ADAL" clId="{8667DD60-8DBF-4D4A-9DEC-6DB98A171E04}" dt="2025-12-04T14:55:04.285" v="5275" actId="20577"/>
        <pc:sldMkLst>
          <pc:docMk/>
          <pc:sldMk cId="2159599368" sldId="298"/>
        </pc:sldMkLst>
        <pc:spChg chg="mod">
          <ac:chgData name="Yens Elskens" userId="e90aff49-6f1b-4f70-a0fd-b97791c2466a" providerId="ADAL" clId="{8667DD60-8DBF-4D4A-9DEC-6DB98A171E04}" dt="2025-12-01T16:38:19.445" v="47" actId="1076"/>
          <ac:spMkLst>
            <pc:docMk/>
            <pc:sldMk cId="2159599368" sldId="298"/>
            <ac:spMk id="7" creationId="{8AF0A8BF-006C-FE6C-71DA-1AFCF8E71B93}"/>
          </ac:spMkLst>
        </pc:spChg>
        <pc:spChg chg="mod">
          <ac:chgData name="Yens Elskens" userId="e90aff49-6f1b-4f70-a0fd-b97791c2466a" providerId="ADAL" clId="{8667DD60-8DBF-4D4A-9DEC-6DB98A171E04}" dt="2025-12-01T16:38:31.586" v="49" actId="1076"/>
          <ac:spMkLst>
            <pc:docMk/>
            <pc:sldMk cId="2159599368" sldId="298"/>
            <ac:spMk id="8" creationId="{C7D6C0C9-8E75-0793-044B-84D2470579B2}"/>
          </ac:spMkLst>
        </pc:spChg>
        <pc:spChg chg="mod">
          <ac:chgData name="Yens Elskens" userId="e90aff49-6f1b-4f70-a0fd-b97791c2466a" providerId="ADAL" clId="{8667DD60-8DBF-4D4A-9DEC-6DB98A171E04}" dt="2025-12-01T16:38:27.675" v="48" actId="1076"/>
          <ac:spMkLst>
            <pc:docMk/>
            <pc:sldMk cId="2159599368" sldId="298"/>
            <ac:spMk id="9" creationId="{89747703-71BB-54E4-F365-16E1C13FB21A}"/>
          </ac:spMkLst>
        </pc:spChg>
        <pc:spChg chg="mod">
          <ac:chgData name="Yens Elskens" userId="e90aff49-6f1b-4f70-a0fd-b97791c2466a" providerId="ADAL" clId="{8667DD60-8DBF-4D4A-9DEC-6DB98A171E04}" dt="2025-12-01T16:38:27.675" v="48" actId="1076"/>
          <ac:spMkLst>
            <pc:docMk/>
            <pc:sldMk cId="2159599368" sldId="298"/>
            <ac:spMk id="12" creationId="{B89A1931-27FA-C6BD-1E42-D06F7F67AA78}"/>
          </ac:spMkLst>
        </pc:spChg>
        <pc:picChg chg="add mod ord">
          <ac:chgData name="Yens Elskens" userId="e90aff49-6f1b-4f70-a0fd-b97791c2466a" providerId="ADAL" clId="{8667DD60-8DBF-4D4A-9DEC-6DB98A171E04}" dt="2025-12-01T16:38:13.483" v="46" actId="167"/>
          <ac:picMkLst>
            <pc:docMk/>
            <pc:sldMk cId="2159599368" sldId="298"/>
            <ac:picMk id="13" creationId="{0002EE18-0459-9100-CB19-0425AEF9AEFD}"/>
          </ac:picMkLst>
        </pc:picChg>
      </pc:sldChg>
      <pc:sldChg chg="modAnim modNotesTx">
        <pc:chgData name="Yens Elskens" userId="e90aff49-6f1b-4f70-a0fd-b97791c2466a" providerId="ADAL" clId="{8667DD60-8DBF-4D4A-9DEC-6DB98A171E04}" dt="2025-12-04T15:24:29.104" v="6259" actId="20577"/>
        <pc:sldMkLst>
          <pc:docMk/>
          <pc:sldMk cId="3421728439" sldId="299"/>
        </pc:sldMkLst>
      </pc:sldChg>
      <pc:sldChg chg="modSp mod ord">
        <pc:chgData name="Yens Elskens" userId="e90aff49-6f1b-4f70-a0fd-b97791c2466a" providerId="ADAL" clId="{8667DD60-8DBF-4D4A-9DEC-6DB98A171E04}" dt="2025-12-03T02:28:54.407" v="981" actId="20577"/>
        <pc:sldMkLst>
          <pc:docMk/>
          <pc:sldMk cId="2180146443" sldId="300"/>
        </pc:sldMkLst>
        <pc:spChg chg="mod">
          <ac:chgData name="Yens Elskens" userId="e90aff49-6f1b-4f70-a0fd-b97791c2466a" providerId="ADAL" clId="{8667DD60-8DBF-4D4A-9DEC-6DB98A171E04}" dt="2025-12-03T02:28:54.407" v="981" actId="20577"/>
          <ac:spMkLst>
            <pc:docMk/>
            <pc:sldMk cId="2180146443" sldId="300"/>
            <ac:spMk id="5" creationId="{D9AD3B4F-CFCE-B558-3E7E-6BA2D6FB687C}"/>
          </ac:spMkLst>
        </pc:spChg>
      </pc:sldChg>
      <pc:sldChg chg="addSp modSp mod modNotesTx">
        <pc:chgData name="Yens Elskens" userId="e90aff49-6f1b-4f70-a0fd-b97791c2466a" providerId="ADAL" clId="{8667DD60-8DBF-4D4A-9DEC-6DB98A171E04}" dt="2025-12-04T15:29:03.965" v="6597" actId="1035"/>
        <pc:sldMkLst>
          <pc:docMk/>
          <pc:sldMk cId="2857274819" sldId="301"/>
        </pc:sldMkLst>
        <pc:spChg chg="add mod">
          <ac:chgData name="Yens Elskens" userId="e90aff49-6f1b-4f70-a0fd-b97791c2466a" providerId="ADAL" clId="{8667DD60-8DBF-4D4A-9DEC-6DB98A171E04}" dt="2025-12-04T15:29:03.965" v="6597" actId="1035"/>
          <ac:spMkLst>
            <pc:docMk/>
            <pc:sldMk cId="2857274819" sldId="301"/>
            <ac:spMk id="3" creationId="{C31FF9A8-B8F7-B40E-2E3A-2BA2B5627FBD}"/>
          </ac:spMkLst>
        </pc:spChg>
        <pc:spChg chg="add mod">
          <ac:chgData name="Yens Elskens" userId="e90aff49-6f1b-4f70-a0fd-b97791c2466a" providerId="ADAL" clId="{8667DD60-8DBF-4D4A-9DEC-6DB98A171E04}" dt="2025-12-04T15:29:03.965" v="6597" actId="1035"/>
          <ac:spMkLst>
            <pc:docMk/>
            <pc:sldMk cId="2857274819" sldId="301"/>
            <ac:spMk id="6" creationId="{E68777BD-0D79-B55A-E489-CB823B05B7A3}"/>
          </ac:spMkLst>
        </pc:spChg>
        <pc:spChg chg="mod">
          <ac:chgData name="Yens Elskens" userId="e90aff49-6f1b-4f70-a0fd-b97791c2466a" providerId="ADAL" clId="{8667DD60-8DBF-4D4A-9DEC-6DB98A171E04}" dt="2025-12-04T15:29:03.965" v="6597" actId="1035"/>
          <ac:spMkLst>
            <pc:docMk/>
            <pc:sldMk cId="2857274819" sldId="301"/>
            <ac:spMk id="7" creationId="{2AE0F76A-AE99-0517-F0FC-B69E20C29D6D}"/>
          </ac:spMkLst>
        </pc:spChg>
        <pc:spChg chg="add mod">
          <ac:chgData name="Yens Elskens" userId="e90aff49-6f1b-4f70-a0fd-b97791c2466a" providerId="ADAL" clId="{8667DD60-8DBF-4D4A-9DEC-6DB98A171E04}" dt="2025-12-04T15:29:03.965" v="6597" actId="1035"/>
          <ac:spMkLst>
            <pc:docMk/>
            <pc:sldMk cId="2857274819" sldId="301"/>
            <ac:spMk id="8" creationId="{F84F4532-705B-B51D-F2B2-280700E62693}"/>
          </ac:spMkLst>
        </pc:spChg>
        <pc:picChg chg="add mod">
          <ac:chgData name="Yens Elskens" userId="e90aff49-6f1b-4f70-a0fd-b97791c2466a" providerId="ADAL" clId="{8667DD60-8DBF-4D4A-9DEC-6DB98A171E04}" dt="2025-12-04T15:29:03.965" v="6597" actId="1035"/>
          <ac:picMkLst>
            <pc:docMk/>
            <pc:sldMk cId="2857274819" sldId="301"/>
            <ac:picMk id="9" creationId="{ED41F7D1-AD1E-290F-F7EF-FD3513EC085A}"/>
          </ac:picMkLst>
        </pc:picChg>
      </pc:sldChg>
      <pc:sldChg chg="addSp delSp modSp add mod setBg modNotesTx">
        <pc:chgData name="Yens Elskens" userId="e90aff49-6f1b-4f70-a0fd-b97791c2466a" providerId="ADAL" clId="{8667DD60-8DBF-4D4A-9DEC-6DB98A171E04}" dt="2025-12-03T02:25:33.080" v="964" actId="20577"/>
        <pc:sldMkLst>
          <pc:docMk/>
          <pc:sldMk cId="131871138" sldId="309"/>
        </pc:sldMkLst>
        <pc:spChg chg="mod">
          <ac:chgData name="Yens Elskens" userId="e90aff49-6f1b-4f70-a0fd-b97791c2466a" providerId="ADAL" clId="{8667DD60-8DBF-4D4A-9DEC-6DB98A171E04}" dt="2025-12-01T16:48:59.060" v="227" actId="20577"/>
          <ac:spMkLst>
            <pc:docMk/>
            <pc:sldMk cId="131871138" sldId="309"/>
            <ac:spMk id="4" creationId="{BDBAC120-0A23-02F3-350A-5F24C2A63844}"/>
          </ac:spMkLst>
        </pc:spChg>
        <pc:spChg chg="del mod">
          <ac:chgData name="Yens Elskens" userId="e90aff49-6f1b-4f70-a0fd-b97791c2466a" providerId="ADAL" clId="{8667DD60-8DBF-4D4A-9DEC-6DB98A171E04}" dt="2025-12-03T02:19:01.865" v="853" actId="21"/>
          <ac:spMkLst>
            <pc:docMk/>
            <pc:sldMk cId="131871138" sldId="309"/>
            <ac:spMk id="12" creationId="{A86D287F-DC1E-CDBF-1D8F-48F73B658BB8}"/>
          </ac:spMkLst>
        </pc:spChg>
        <pc:spChg chg="add mod">
          <ac:chgData name="Yens Elskens" userId="e90aff49-6f1b-4f70-a0fd-b97791c2466a" providerId="ADAL" clId="{8667DD60-8DBF-4D4A-9DEC-6DB98A171E04}" dt="2025-12-03T02:19:16.417" v="938" actId="1035"/>
          <ac:spMkLst>
            <pc:docMk/>
            <pc:sldMk cId="131871138" sldId="309"/>
            <ac:spMk id="14" creationId="{A86D287F-DC1E-CDBF-1D8F-48F73B658BB8}"/>
          </ac:spMkLst>
        </pc:spChg>
        <pc:spChg chg="add mod">
          <ac:chgData name="Yens Elskens" userId="e90aff49-6f1b-4f70-a0fd-b97791c2466a" providerId="ADAL" clId="{8667DD60-8DBF-4D4A-9DEC-6DB98A171E04}" dt="2025-12-03T02:24:15.254" v="962" actId="1036"/>
          <ac:spMkLst>
            <pc:docMk/>
            <pc:sldMk cId="131871138" sldId="309"/>
            <ac:spMk id="15" creationId="{F195C123-8A0D-93A2-5D1E-878AE159164D}"/>
          </ac:spMkLst>
        </pc:spChg>
        <pc:picChg chg="add mod modCrop">
          <ac:chgData name="Yens Elskens" userId="e90aff49-6f1b-4f70-a0fd-b97791c2466a" providerId="ADAL" clId="{8667DD60-8DBF-4D4A-9DEC-6DB98A171E04}" dt="2025-12-02T22:10:01.647" v="241" actId="1076"/>
          <ac:picMkLst>
            <pc:docMk/>
            <pc:sldMk cId="131871138" sldId="309"/>
            <ac:picMk id="7" creationId="{08DD57A2-8AD3-D8B9-504E-8BF441728C62}"/>
          </ac:picMkLst>
        </pc:picChg>
        <pc:picChg chg="add mod">
          <ac:chgData name="Yens Elskens" userId="e90aff49-6f1b-4f70-a0fd-b97791c2466a" providerId="ADAL" clId="{8667DD60-8DBF-4D4A-9DEC-6DB98A171E04}" dt="2025-12-03T02:19:19.200" v="942" actId="1035"/>
          <ac:picMkLst>
            <pc:docMk/>
            <pc:sldMk cId="131871138" sldId="309"/>
            <ac:picMk id="13" creationId="{2D56E7BB-DC47-8FAC-129E-89AA9CF7A368}"/>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591CCF-F6FD-734B-854A-5BC033593B1E}" type="datetimeFigureOut">
              <a:rPr lang="nl-NL" smtClean="0"/>
              <a:t>2-12-2025</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152A6D4-CD3D-5148-8B70-A84796F20135}" type="slidenum">
              <a:rPr lang="nl-NL" smtClean="0"/>
              <a:t>‹#›</a:t>
            </a:fld>
            <a:endParaRPr lang="nl-NL"/>
          </a:p>
        </p:txBody>
      </p:sp>
    </p:spTree>
    <p:extLst>
      <p:ext uri="{BB962C8B-B14F-4D97-AF65-F5344CB8AC3E}">
        <p14:creationId xmlns:p14="http://schemas.microsoft.com/office/powerpoint/2010/main" val="4589163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C66214-DB21-4647-B5DA-0D17CA592867}" type="datetimeFigureOut">
              <a:rPr lang="nl-NL" smtClean="0"/>
              <a:t>2-12-2025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54E32A-327F-AF4B-8E1F-209FBF93D26D}" type="slidenum">
              <a:rPr lang="nl-NL" smtClean="0"/>
              <a:t>‹#›</a:t>
            </a:fld>
            <a:endParaRPr lang="nl-NL"/>
          </a:p>
        </p:txBody>
      </p:sp>
    </p:spTree>
    <p:extLst>
      <p:ext uri="{BB962C8B-B14F-4D97-AF65-F5344CB8AC3E}">
        <p14:creationId xmlns:p14="http://schemas.microsoft.com/office/powerpoint/2010/main" val="14640467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everyone. I was assigned the unenviable task of giving the very last talk of this workshop. However, I have some rather interesting results to present for you, so I will ask your very last bit of attention for the next few minutes. </a:t>
            </a:r>
          </a:p>
          <a:p>
            <a:endParaRPr lang="en-US" dirty="0"/>
          </a:p>
          <a:p>
            <a:r>
              <a:rPr lang="en-US" dirty="0"/>
              <a:t>My name is Yens, I am a PhD student at KU Leuven, and we try to measure the radiative decay of the Th-229 nuclear clock isomer, here at ISOLDE.</a:t>
            </a:r>
            <a:endParaRPr lang="en-BE" dirty="0"/>
          </a:p>
        </p:txBody>
      </p:sp>
      <p:sp>
        <p:nvSpPr>
          <p:cNvPr id="4" name="Slide Number Placeholder 3"/>
          <p:cNvSpPr>
            <a:spLocks noGrp="1"/>
          </p:cNvSpPr>
          <p:nvPr>
            <p:ph type="sldNum" sz="quarter" idx="5"/>
          </p:nvPr>
        </p:nvSpPr>
        <p:spPr/>
        <p:txBody>
          <a:bodyPr/>
          <a:lstStyle/>
          <a:p>
            <a:fld id="{8954E32A-327F-AF4B-8E1F-209FBF93D26D}" type="slidenum">
              <a:rPr lang="nl-NL" smtClean="0"/>
              <a:t>1</a:t>
            </a:fld>
            <a:endParaRPr lang="nl-NL"/>
          </a:p>
        </p:txBody>
      </p:sp>
    </p:spTree>
    <p:extLst>
      <p:ext uri="{BB962C8B-B14F-4D97-AF65-F5344CB8AC3E}">
        <p14:creationId xmlns:p14="http://schemas.microsoft.com/office/powerpoint/2010/main" val="1480139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8DB66E-A892-3DE3-86A1-E0C9CD2C28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D2EC00-763F-8345-7AF4-70519052E57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DA35289-E047-23F2-1708-F8258D26F828}"/>
              </a:ext>
            </a:extLst>
          </p:cNvPr>
          <p:cNvSpPr>
            <a:spLocks noGrp="1"/>
          </p:cNvSpPr>
          <p:nvPr>
            <p:ph type="body" idx="1"/>
          </p:nvPr>
        </p:nvSpPr>
        <p:spPr/>
        <p:txBody>
          <a:bodyPr/>
          <a:lstStyle/>
          <a:p>
            <a:r>
              <a:rPr lang="en-US" dirty="0"/>
              <a:t>So that’s one of the things we did this year. We implanted an A=220 chain, consisting of 220Fr (27 s). It decays to 216At before reaching a bottle neck at 212Bi (~60 min) and then partly decays to 208Tl and 212Po. So, we first implanted A=229, and then for just 2 minutes an A=220, and we see that it’s severely quenched, and we can describe this using a similar model. </a:t>
            </a:r>
          </a:p>
          <a:p>
            <a:endParaRPr lang="en-US" dirty="0"/>
          </a:p>
        </p:txBody>
      </p:sp>
      <p:sp>
        <p:nvSpPr>
          <p:cNvPr id="4" name="Slide Number Placeholder 3">
            <a:extLst>
              <a:ext uri="{FF2B5EF4-FFF2-40B4-BE49-F238E27FC236}">
                <a16:creationId xmlns:a16="http://schemas.microsoft.com/office/drawing/2014/main" id="{F0F0BC27-4148-F6B3-AF8D-EFFFD04FC7C8}"/>
              </a:ext>
            </a:extLst>
          </p:cNvPr>
          <p:cNvSpPr>
            <a:spLocks noGrp="1"/>
          </p:cNvSpPr>
          <p:nvPr>
            <p:ph type="sldNum" sz="quarter" idx="5"/>
          </p:nvPr>
        </p:nvSpPr>
        <p:spPr/>
        <p:txBody>
          <a:bodyPr/>
          <a:lstStyle/>
          <a:p>
            <a:fld id="{8954E32A-327F-AF4B-8E1F-209FBF93D26D}" type="slidenum">
              <a:rPr lang="nl-NL" smtClean="0"/>
              <a:t>10</a:t>
            </a:fld>
            <a:endParaRPr lang="nl-NL"/>
          </a:p>
        </p:txBody>
      </p:sp>
    </p:spTree>
    <p:extLst>
      <p:ext uri="{BB962C8B-B14F-4D97-AF65-F5344CB8AC3E}">
        <p14:creationId xmlns:p14="http://schemas.microsoft.com/office/powerpoint/2010/main" val="24586742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470B46-94B6-4658-3110-0F9B9DC2E1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723D1D-420A-788E-E3A6-3A179561043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7064D1C-EFE8-94B4-59E8-DF2EA91FB97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Now of course, when we talk to our solid-state physics colleagues about this, they find this very interesting. And when thinking in terms of opening up the internal-conversion channel with defect states, they asked us: ‘why don’t you anneal your sample?’. So, we anneal our sample. This is very preliminary data from this year in SrF2 (but we also did this in MgF2 and CaF2). So, we annealed roughly until 300 C. And we see that annealing enhances our quenching.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Unfortunately, with the data we have at the moment, and with the stage of the analysis we are in at the moment, I cannot give you a definite reason on why this is happening. But it poses a very interesting question, because if we are moving towards building a solid-state nuclear clock, and we see that our performance can be influenced by the chemical environment in such a way, it’s important that we understand it. Especially If temperature starts playing a role.</a:t>
            </a:r>
            <a:endParaRPr lang="en-BE" dirty="0"/>
          </a:p>
          <a:p>
            <a:endParaRPr lang="en-BE" dirty="0"/>
          </a:p>
        </p:txBody>
      </p:sp>
      <p:sp>
        <p:nvSpPr>
          <p:cNvPr id="4" name="Slide Number Placeholder 3">
            <a:extLst>
              <a:ext uri="{FF2B5EF4-FFF2-40B4-BE49-F238E27FC236}">
                <a16:creationId xmlns:a16="http://schemas.microsoft.com/office/drawing/2014/main" id="{D8BA1348-215A-93EC-732C-CF140AB29F80}"/>
              </a:ext>
            </a:extLst>
          </p:cNvPr>
          <p:cNvSpPr>
            <a:spLocks noGrp="1"/>
          </p:cNvSpPr>
          <p:nvPr>
            <p:ph type="sldNum" sz="quarter" idx="5"/>
          </p:nvPr>
        </p:nvSpPr>
        <p:spPr/>
        <p:txBody>
          <a:bodyPr/>
          <a:lstStyle/>
          <a:p>
            <a:fld id="{8954E32A-327F-AF4B-8E1F-209FBF93D26D}" type="slidenum">
              <a:rPr lang="nl-NL" smtClean="0"/>
              <a:t>11</a:t>
            </a:fld>
            <a:endParaRPr lang="nl-NL"/>
          </a:p>
        </p:txBody>
      </p:sp>
    </p:spTree>
    <p:extLst>
      <p:ext uri="{BB962C8B-B14F-4D97-AF65-F5344CB8AC3E}">
        <p14:creationId xmlns:p14="http://schemas.microsoft.com/office/powerpoint/2010/main" val="5354795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Well, the conclusion you already know. I’ll </a:t>
            </a:r>
            <a:r>
              <a:rPr lang="en-US" dirty="0" err="1"/>
              <a:t>summarise</a:t>
            </a:r>
            <a:r>
              <a:rPr lang="en-US" dirty="0"/>
              <a:t> it again in roughly one sentence:</a:t>
            </a:r>
          </a:p>
          <a:p>
            <a:endParaRPr lang="en-US" dirty="0"/>
          </a:p>
          <a:p>
            <a:r>
              <a:rPr lang="en-US" dirty="0"/>
              <a:t>We perform vacuum-ultraviolet spectroscopy of 229mTh to measure the effect of the environment on the RDF and investigate the quenching mechanisms </a:t>
            </a:r>
            <a:r>
              <a:rPr lang="en-US" dirty="0" err="1"/>
              <a:t>wich</a:t>
            </a:r>
            <a:r>
              <a:rPr lang="en-US" dirty="0"/>
              <a:t> can be induced by alpha and beta decay, and enhanced by increased temperature.</a:t>
            </a:r>
            <a:endParaRPr lang="en-BE" dirty="0"/>
          </a:p>
        </p:txBody>
      </p:sp>
      <p:sp>
        <p:nvSpPr>
          <p:cNvPr id="4" name="Slide Number Placeholder 3"/>
          <p:cNvSpPr>
            <a:spLocks noGrp="1"/>
          </p:cNvSpPr>
          <p:nvPr>
            <p:ph type="sldNum" sz="quarter" idx="5"/>
          </p:nvPr>
        </p:nvSpPr>
        <p:spPr/>
        <p:txBody>
          <a:bodyPr/>
          <a:lstStyle/>
          <a:p>
            <a:fld id="{8954E32A-327F-AF4B-8E1F-209FBF93D26D}" type="slidenum">
              <a:rPr lang="nl-NL" smtClean="0"/>
              <a:t>12</a:t>
            </a:fld>
            <a:endParaRPr lang="nl-NL"/>
          </a:p>
        </p:txBody>
      </p:sp>
    </p:spTree>
    <p:extLst>
      <p:ext uri="{BB962C8B-B14F-4D97-AF65-F5344CB8AC3E}">
        <p14:creationId xmlns:p14="http://schemas.microsoft.com/office/powerpoint/2010/main" val="1147428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this, I end my talk. I thank you for your attention, also the collaborators and EUROLABS, and I will take any questions you may have.</a:t>
            </a:r>
            <a:endParaRPr lang="en-BE" dirty="0"/>
          </a:p>
        </p:txBody>
      </p:sp>
      <p:sp>
        <p:nvSpPr>
          <p:cNvPr id="4" name="Slide Number Placeholder 3"/>
          <p:cNvSpPr>
            <a:spLocks noGrp="1"/>
          </p:cNvSpPr>
          <p:nvPr>
            <p:ph type="sldNum" sz="quarter" idx="5"/>
          </p:nvPr>
        </p:nvSpPr>
        <p:spPr/>
        <p:txBody>
          <a:bodyPr/>
          <a:lstStyle/>
          <a:p>
            <a:fld id="{8954E32A-327F-AF4B-8E1F-209FBF93D26D}" type="slidenum">
              <a:rPr lang="nl-NL" smtClean="0"/>
              <a:t>13</a:t>
            </a:fld>
            <a:endParaRPr lang="nl-NL"/>
          </a:p>
        </p:txBody>
      </p:sp>
    </p:spTree>
    <p:extLst>
      <p:ext uri="{BB962C8B-B14F-4D97-AF65-F5344CB8AC3E}">
        <p14:creationId xmlns:p14="http://schemas.microsoft.com/office/powerpoint/2010/main" val="34465946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this is where the CaF2 crystal comes in. We can force the radiative decay to happen if we make sure no electrons are available to absorb the energy of the isomer. We can do that if we introduce the isomer inside a crystal with a large band gap (for example CaF2). Now if we introduce Th-229 inside a crystal, we will also introduce a defect state. If our isomer lies in the ‘wrong position’, the defect state will be too close to the top of the band gap, and you will have electrons available which can absorb the energy from the nucleus, so internal conversion is still allowed. We say that the bandgap is not preserved. In CaF2 this happens if you place Th interstitially in the crystal. However…</a:t>
            </a:r>
            <a:endParaRPr lang="en-BE" dirty="0"/>
          </a:p>
        </p:txBody>
      </p:sp>
      <p:sp>
        <p:nvSpPr>
          <p:cNvPr id="4" name="Slide Number Placeholder 3"/>
          <p:cNvSpPr>
            <a:spLocks noGrp="1"/>
          </p:cNvSpPr>
          <p:nvPr>
            <p:ph type="sldNum" sz="quarter" idx="5"/>
          </p:nvPr>
        </p:nvSpPr>
        <p:spPr/>
        <p:txBody>
          <a:bodyPr/>
          <a:lstStyle/>
          <a:p>
            <a:fld id="{8954E32A-327F-AF4B-8E1F-209FBF93D26D}" type="slidenum">
              <a:rPr lang="nl-NL" smtClean="0"/>
              <a:t>15</a:t>
            </a:fld>
            <a:endParaRPr lang="nl-NL"/>
          </a:p>
        </p:txBody>
      </p:sp>
    </p:spTree>
    <p:extLst>
      <p:ext uri="{BB962C8B-B14F-4D97-AF65-F5344CB8AC3E}">
        <p14:creationId xmlns:p14="http://schemas.microsoft.com/office/powerpoint/2010/main" val="1559551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8C3DFC-4E12-2DD8-8A44-D12AE46873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253D87-5B13-F988-D2C1-7670E2D819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F4B9AE0-3AB1-9BC7-AFA6-60F36A6C2F1A}"/>
              </a:ext>
            </a:extLst>
          </p:cNvPr>
          <p:cNvSpPr>
            <a:spLocks noGrp="1"/>
          </p:cNvSpPr>
          <p:nvPr>
            <p:ph type="body" idx="1"/>
          </p:nvPr>
        </p:nvSpPr>
        <p:spPr/>
        <p:txBody>
          <a:bodyPr/>
          <a:lstStyle/>
          <a:p>
            <a:r>
              <a:rPr lang="en-US" dirty="0"/>
              <a:t>However, if the isomer ends up in a ‘right’ position, the defect state lies far enough above the edge of the valence band such that no electrons are available for internal conversion. The internal conversion channel is, in such a state, forbidden. We say the bandgap is preserved, and we force the isomer to decay radiatively, that is: emitting a VUV photon. For Th4+, such a ‘good’ position is a substitutional lattice position (so it substitutes for Ca), where it binds with two interstitial impurities.</a:t>
            </a:r>
          </a:p>
          <a:p>
            <a:endParaRPr lang="en-US" dirty="0"/>
          </a:p>
          <a:p>
            <a:r>
              <a:rPr lang="en-US" dirty="0"/>
              <a:t>It is important to give this context, because it shows how the type of solid-state host can determine how well the IC channel is blocked out. This is what we want to focus on in our research. </a:t>
            </a:r>
            <a:endParaRPr lang="en-BE" dirty="0"/>
          </a:p>
        </p:txBody>
      </p:sp>
      <p:sp>
        <p:nvSpPr>
          <p:cNvPr id="4" name="Slide Number Placeholder 3">
            <a:extLst>
              <a:ext uri="{FF2B5EF4-FFF2-40B4-BE49-F238E27FC236}">
                <a16:creationId xmlns:a16="http://schemas.microsoft.com/office/drawing/2014/main" id="{43A8A691-003B-0005-D3A2-674D044B544C}"/>
              </a:ext>
            </a:extLst>
          </p:cNvPr>
          <p:cNvSpPr>
            <a:spLocks noGrp="1"/>
          </p:cNvSpPr>
          <p:nvPr>
            <p:ph type="sldNum" sz="quarter" idx="5"/>
          </p:nvPr>
        </p:nvSpPr>
        <p:spPr/>
        <p:txBody>
          <a:bodyPr/>
          <a:lstStyle/>
          <a:p>
            <a:fld id="{8954E32A-327F-AF4B-8E1F-209FBF93D26D}" type="slidenum">
              <a:rPr lang="nl-NL" smtClean="0"/>
              <a:t>16</a:t>
            </a:fld>
            <a:endParaRPr lang="nl-NL"/>
          </a:p>
        </p:txBody>
      </p:sp>
    </p:spTree>
    <p:extLst>
      <p:ext uri="{BB962C8B-B14F-4D97-AF65-F5344CB8AC3E}">
        <p14:creationId xmlns:p14="http://schemas.microsoft.com/office/powerpoint/2010/main" val="35155062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4B5B15-A89D-9972-A9EA-B1F41B4B8E4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5D6708-D4D2-AD91-47EE-4BE9E0EF51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A1DB4D0-94A9-F492-4126-01A626ED9022}"/>
              </a:ext>
            </a:extLst>
          </p:cNvPr>
          <p:cNvSpPr>
            <a:spLocks noGrp="1"/>
          </p:cNvSpPr>
          <p:nvPr>
            <p:ph type="body" idx="1"/>
          </p:nvPr>
        </p:nvSpPr>
        <p:spPr/>
        <p:txBody>
          <a:bodyPr/>
          <a:lstStyle/>
          <a:p>
            <a:r>
              <a:rPr lang="en-US" dirty="0"/>
              <a:t>So, if we now change our last Bateman equation, where we have fraction that decays radiatively vs a fraction that decays through IC, where that fraction depends on the radiation present, we actually manage to describe our results in CaF2, reaching a </a:t>
            </a:r>
            <a:r>
              <a:rPr lang="en-US" dirty="0" err="1"/>
              <a:t>halflife</a:t>
            </a:r>
            <a:r>
              <a:rPr lang="en-US" dirty="0"/>
              <a:t> equivalent to earlier measurements by PTB, Spring-8 and JILA.</a:t>
            </a:r>
          </a:p>
          <a:p>
            <a:endParaRPr lang="en-US" dirty="0"/>
          </a:p>
          <a:p>
            <a:r>
              <a:rPr lang="en-US" dirty="0"/>
              <a:t>Unfortunately, we can’t describe it yet in MgF2. So our model might be too simple. I’m right now still trying to figure out how we can describe this.</a:t>
            </a:r>
            <a:endParaRPr lang="en-BE" dirty="0"/>
          </a:p>
        </p:txBody>
      </p:sp>
      <p:sp>
        <p:nvSpPr>
          <p:cNvPr id="4" name="Slide Number Placeholder 3">
            <a:extLst>
              <a:ext uri="{FF2B5EF4-FFF2-40B4-BE49-F238E27FC236}">
                <a16:creationId xmlns:a16="http://schemas.microsoft.com/office/drawing/2014/main" id="{04356DBB-6A63-6A5C-EF89-F13A9C897020}"/>
              </a:ext>
            </a:extLst>
          </p:cNvPr>
          <p:cNvSpPr>
            <a:spLocks noGrp="1"/>
          </p:cNvSpPr>
          <p:nvPr>
            <p:ph type="sldNum" sz="quarter" idx="5"/>
          </p:nvPr>
        </p:nvSpPr>
        <p:spPr/>
        <p:txBody>
          <a:bodyPr/>
          <a:lstStyle/>
          <a:p>
            <a:fld id="{8954E32A-327F-AF4B-8E1F-209FBF93D26D}" type="slidenum">
              <a:rPr lang="nl-NL" smtClean="0"/>
              <a:t>17</a:t>
            </a:fld>
            <a:endParaRPr lang="nl-NL"/>
          </a:p>
        </p:txBody>
      </p:sp>
    </p:spTree>
    <p:extLst>
      <p:ext uri="{BB962C8B-B14F-4D97-AF65-F5344CB8AC3E}">
        <p14:creationId xmlns:p14="http://schemas.microsoft.com/office/powerpoint/2010/main" val="35855110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thing is, earlier this year, a paper came out from the Spring-8 facility. They also perform VUV spectroscopy in CaF</a:t>
            </a:r>
            <a:r>
              <a:rPr lang="en-US" baseline="-25000" dirty="0"/>
              <a:t>2 </a:t>
            </a:r>
            <a:r>
              <a:rPr lang="en-US" dirty="0"/>
              <a:t>(in a totally different way) by X-ray pumping the isomeric state. When the X-ray beam is on (so during the population), they observe a different </a:t>
            </a:r>
            <a:r>
              <a:rPr lang="en-US" dirty="0" err="1"/>
              <a:t>halflife</a:t>
            </a:r>
            <a:r>
              <a:rPr lang="en-US" dirty="0"/>
              <a:t> compared to the decay period. They call it ‘quenching’ of the </a:t>
            </a:r>
            <a:r>
              <a:rPr lang="en-US" dirty="0" err="1"/>
              <a:t>halflife</a:t>
            </a:r>
            <a:r>
              <a:rPr lang="en-US" dirty="0"/>
              <a:t>, and though the physical processes that are responsible for this are speculative, they, phenomenologically, describe a linear relation between what they call the ‘quenching factor’ Q (the ratio of the two </a:t>
            </a:r>
            <a:r>
              <a:rPr lang="en-US" dirty="0" err="1"/>
              <a:t>halflives</a:t>
            </a:r>
            <a:r>
              <a:rPr lang="en-US" dirty="0"/>
              <a:t>) and the X-ray flux.</a:t>
            </a:r>
            <a:endParaRPr lang="en-BE" dirty="0"/>
          </a:p>
        </p:txBody>
      </p:sp>
      <p:sp>
        <p:nvSpPr>
          <p:cNvPr id="4" name="Slide Number Placeholder 3"/>
          <p:cNvSpPr>
            <a:spLocks noGrp="1"/>
          </p:cNvSpPr>
          <p:nvPr>
            <p:ph type="sldNum" sz="quarter" idx="5"/>
          </p:nvPr>
        </p:nvSpPr>
        <p:spPr/>
        <p:txBody>
          <a:bodyPr/>
          <a:lstStyle/>
          <a:p>
            <a:fld id="{8954E32A-327F-AF4B-8E1F-209FBF93D26D}" type="slidenum">
              <a:rPr lang="nl-NL" smtClean="0"/>
              <a:t>19</a:t>
            </a:fld>
            <a:endParaRPr lang="nl-NL"/>
          </a:p>
        </p:txBody>
      </p:sp>
    </p:spTree>
    <p:extLst>
      <p:ext uri="{BB962C8B-B14F-4D97-AF65-F5344CB8AC3E}">
        <p14:creationId xmlns:p14="http://schemas.microsoft.com/office/powerpoint/2010/main" val="3089824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Now, first some context. Th-229 has an isomer that lies very close to the ground state, close enough to probe with a laser. The light needed to excite this lies in the vacuum ultraviolet, or VUV, regime. This makes it an ideal 2-level system for a nuclear clock. It actually took a while before they could laser-excite this nucleus, because the precise excitation energy was not known. The fact that such a low isomeric state decays very fast through internal conversion, made this more difficult to determine. The right chemical environment, however, could block out this IC channel. And in this case, the right chemical environment is a crystal with a large band gap, and, within that crystal, a position where the bandgap is preserved. So, back in 2021, our group went to ISOLDE and populated the isomer through the beta decay of Ac-229 in CaF2 and MgF2, and they measured, for the first time, the radiative decay of the isomer.</a:t>
            </a:r>
          </a:p>
          <a:p>
            <a:endParaRPr lang="en-US" dirty="0">
              <a:ea typeface="Calibri"/>
              <a:cs typeface="Calibri"/>
            </a:endParaRPr>
          </a:p>
          <a:p>
            <a:r>
              <a:rPr lang="en-US" dirty="0">
                <a:ea typeface="Calibri"/>
                <a:cs typeface="Calibri"/>
              </a:rPr>
              <a:t>The results from this experiment were very useful, as it led last year to the first laser excitation of the isomer in CaF2 by PTB, followed closely by the excitation in LiSrAlF6 at UCLA and even the excitation with a frequency comb at JILA, bringing the relative uncertainty on the excitation energy down to 10^-12.</a:t>
            </a:r>
          </a:p>
          <a:p>
            <a:endParaRPr lang="en-US" dirty="0">
              <a:ea typeface="Calibri"/>
              <a:cs typeface="Calibri"/>
            </a:endParaRPr>
          </a:p>
          <a:p>
            <a:r>
              <a:rPr lang="en-US" dirty="0">
                <a:ea typeface="Calibri"/>
                <a:cs typeface="Calibri"/>
              </a:rPr>
              <a:t>All the main ingredients are now present to start building a solid-state nuclear clock, and the host material will play a role in the performance of such a clock. And this is where we want t play a role in…</a:t>
            </a:r>
            <a:endParaRPr lang="en-US" dirty="0"/>
          </a:p>
        </p:txBody>
      </p:sp>
      <p:sp>
        <p:nvSpPr>
          <p:cNvPr id="4" name="Slide Number Placeholder 3"/>
          <p:cNvSpPr>
            <a:spLocks noGrp="1"/>
          </p:cNvSpPr>
          <p:nvPr>
            <p:ph type="sldNum" sz="quarter" idx="5"/>
          </p:nvPr>
        </p:nvSpPr>
        <p:spPr/>
        <p:txBody>
          <a:bodyPr/>
          <a:lstStyle/>
          <a:p>
            <a:fld id="{8954E32A-327F-AF4B-8E1F-209FBF93D26D}" type="slidenum">
              <a:rPr lang="nl-NL" smtClean="0"/>
              <a:t>2</a:t>
            </a:fld>
            <a:endParaRPr lang="nl-NL"/>
          </a:p>
        </p:txBody>
      </p:sp>
    </p:spTree>
    <p:extLst>
      <p:ext uri="{BB962C8B-B14F-4D97-AF65-F5344CB8AC3E}">
        <p14:creationId xmlns:p14="http://schemas.microsoft.com/office/powerpoint/2010/main" val="30837718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know a lot of you are very tired today, so I will immediately give you the punchline of what we do in a single sentence:</a:t>
            </a:r>
          </a:p>
          <a:p>
            <a:endParaRPr lang="en-US" dirty="0"/>
          </a:p>
          <a:p>
            <a:r>
              <a:rPr lang="en-US" dirty="0"/>
              <a:t>We perform Vacuum-ultraviolet spectroscopy to…</a:t>
            </a:r>
          </a:p>
          <a:p>
            <a:endParaRPr lang="en-US" dirty="0"/>
          </a:p>
          <a:p>
            <a:r>
              <a:rPr lang="en-US" dirty="0"/>
              <a:t>1. Determine the effect of the crystal type on the radiative decay fraction What I mean by this is: which crystals give us, relatively speaking, the largest of VUV photon </a:t>
            </a:r>
            <a:r>
              <a:rPr lang="en-US" dirty="0" err="1"/>
              <a:t>countrate</a:t>
            </a:r>
            <a:r>
              <a:rPr lang="en-US" dirty="0"/>
              <a:t>. This could tell us something about which chemical environment </a:t>
            </a:r>
            <a:r>
              <a:rPr lang="en-US" dirty="0" err="1"/>
              <a:t>favours</a:t>
            </a:r>
            <a:r>
              <a:rPr lang="en-US" dirty="0"/>
              <a:t> the radiative decay channel the best.</a:t>
            </a:r>
          </a:p>
          <a:p>
            <a:endParaRPr lang="en-US" dirty="0"/>
          </a:p>
          <a:p>
            <a:r>
              <a:rPr lang="en-US" dirty="0"/>
              <a:t>2. Study the time </a:t>
            </a:r>
            <a:r>
              <a:rPr lang="en-US" dirty="0" err="1"/>
              <a:t>behaviour</a:t>
            </a:r>
            <a:r>
              <a:rPr lang="en-US" dirty="0"/>
              <a:t> of the radiative decay in different crystalline environments. </a:t>
            </a:r>
          </a:p>
          <a:p>
            <a:endParaRPr lang="en-US" dirty="0"/>
          </a:p>
          <a:p>
            <a:r>
              <a:rPr lang="en-US" dirty="0"/>
              <a:t>Now, allow me to explain this a bit more</a:t>
            </a:r>
          </a:p>
          <a:p>
            <a:endParaRPr lang="en-US" dirty="0"/>
          </a:p>
        </p:txBody>
      </p:sp>
      <p:sp>
        <p:nvSpPr>
          <p:cNvPr id="4" name="Slide Number Placeholder 3"/>
          <p:cNvSpPr>
            <a:spLocks noGrp="1"/>
          </p:cNvSpPr>
          <p:nvPr>
            <p:ph type="sldNum" sz="quarter" idx="5"/>
          </p:nvPr>
        </p:nvSpPr>
        <p:spPr/>
        <p:txBody>
          <a:bodyPr/>
          <a:lstStyle/>
          <a:p>
            <a:fld id="{8954E32A-327F-AF4B-8E1F-209FBF93D26D}" type="slidenum">
              <a:rPr lang="nl-NL" smtClean="0"/>
              <a:t>3</a:t>
            </a:fld>
            <a:endParaRPr lang="nl-NL"/>
          </a:p>
        </p:txBody>
      </p:sp>
    </p:spTree>
    <p:extLst>
      <p:ext uri="{BB962C8B-B14F-4D97-AF65-F5344CB8AC3E}">
        <p14:creationId xmlns:p14="http://schemas.microsoft.com/office/powerpoint/2010/main" val="29907343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let’s break this up. How do we perform VUV spectroscopy? First of all, we don’t perform laser spectroscopy. We don’t try to excite the isomer from the ground state, we populate the isomer through the beta decay of Ac-229. We do this at LA1, where we implant an A=229 beam, consisting of Fr, Ra and Ac-229 into a large-bandgap crystal mounted on a wheel. This will, in part, populate the isomer, in part the ground state. We then try to measure the VUV photons coming from this decay.</a:t>
            </a:r>
            <a:endParaRPr lang="en-BE" dirty="0"/>
          </a:p>
        </p:txBody>
      </p:sp>
      <p:sp>
        <p:nvSpPr>
          <p:cNvPr id="4" name="Slide Number Placeholder 3"/>
          <p:cNvSpPr>
            <a:spLocks noGrp="1"/>
          </p:cNvSpPr>
          <p:nvPr>
            <p:ph type="sldNum" sz="quarter" idx="5"/>
          </p:nvPr>
        </p:nvSpPr>
        <p:spPr/>
        <p:txBody>
          <a:bodyPr/>
          <a:lstStyle/>
          <a:p>
            <a:fld id="{8954E32A-327F-AF4B-8E1F-209FBF93D26D}" type="slidenum">
              <a:rPr lang="nl-NL" smtClean="0"/>
              <a:t>4</a:t>
            </a:fld>
            <a:endParaRPr lang="nl-NL"/>
          </a:p>
        </p:txBody>
      </p:sp>
    </p:spTree>
    <p:extLst>
      <p:ext uri="{BB962C8B-B14F-4D97-AF65-F5344CB8AC3E}">
        <p14:creationId xmlns:p14="http://schemas.microsoft.com/office/powerpoint/2010/main" val="1799875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do we measure this? We have a VUV spectrometer which is a Czerny-turner monochromator. After implantation, we move our crystals in front of the entrance slit of the spectrometer, which collects all the light, </a:t>
            </a:r>
            <a:r>
              <a:rPr lang="en-US" dirty="0" err="1"/>
              <a:t>parallellises</a:t>
            </a:r>
            <a:r>
              <a:rPr lang="en-US" dirty="0"/>
              <a:t> it onto a diffraction grating and focusses the diffracted light onto a PMT. By turning the grating we can scan the ROI, as you can see in this GIF.</a:t>
            </a:r>
          </a:p>
          <a:p>
            <a:endParaRPr lang="en-US" dirty="0"/>
          </a:p>
          <a:p>
            <a:r>
              <a:rPr lang="en-US" dirty="0"/>
              <a:t>What results did we get so far to reach our goals?</a:t>
            </a:r>
            <a:endParaRPr lang="en-BE" dirty="0"/>
          </a:p>
        </p:txBody>
      </p:sp>
      <p:sp>
        <p:nvSpPr>
          <p:cNvPr id="4" name="Slide Number Placeholder 3"/>
          <p:cNvSpPr>
            <a:spLocks noGrp="1"/>
          </p:cNvSpPr>
          <p:nvPr>
            <p:ph type="sldNum" sz="quarter" idx="5"/>
          </p:nvPr>
        </p:nvSpPr>
        <p:spPr/>
        <p:txBody>
          <a:bodyPr/>
          <a:lstStyle/>
          <a:p>
            <a:fld id="{8954E32A-327F-AF4B-8E1F-209FBF93D26D}" type="slidenum">
              <a:rPr lang="nl-NL" smtClean="0"/>
              <a:t>5</a:t>
            </a:fld>
            <a:endParaRPr lang="nl-NL"/>
          </a:p>
        </p:txBody>
      </p:sp>
    </p:spTree>
    <p:extLst>
      <p:ext uri="{BB962C8B-B14F-4D97-AF65-F5344CB8AC3E}">
        <p14:creationId xmlns:p14="http://schemas.microsoft.com/office/powerpoint/2010/main" val="984471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have a look at the radiative decay fractions. Here on the left, you see the main results on this topic from the 2023 beam time. They have been published in PRR earlier this year by Skyy Pineda. We compared two types of CaF2 thin film, MgF2, and LiSrAlF6 to a CaF2 bulk crystal (which had the highest RDF). And we didn’t see a signal in SiO2 and </a:t>
            </a:r>
            <a:r>
              <a:rPr lang="en-US" dirty="0" err="1"/>
              <a:t>AlN</a:t>
            </a:r>
            <a:r>
              <a:rPr lang="en-US" dirty="0"/>
              <a:t>. The results from our beam time this year have not been </a:t>
            </a:r>
            <a:r>
              <a:rPr lang="en-US" dirty="0" err="1"/>
              <a:t>analysed</a:t>
            </a:r>
            <a:r>
              <a:rPr lang="en-US" dirty="0"/>
              <a:t> yet, but we tested a bunch of new crystals, and I can briefly show here in which ones we saw a signal. So, </a:t>
            </a:r>
            <a:r>
              <a:rPr lang="en-US" dirty="0" err="1"/>
              <a:t>LiCaAlF</a:t>
            </a:r>
            <a:r>
              <a:rPr lang="en-US" dirty="0"/>
              <a:t>, SrF2, BaMgF2 and BaF2.</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baseline="0" dirty="0"/>
              <a:t>NOTES FOR Q/A</a:t>
            </a:r>
            <a:r>
              <a:rPr lang="en-US" sz="100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aseline="0" dirty="0">
                <a:effectLst/>
                <a:latin typeface="Calibri" panose="020F0502020204030204" pitchFamily="34" charset="0"/>
              </a:rPr>
              <a:t>About difference between both CaF2 types: (1) bulk crystal is from Thorlabs, thin films from IMEC. Thin films were grown on Si substrate with Molecular-beam epitaxy method (EBM), apparently, this can induce a large amount of interstitial point defects -&gt; in-gap states. (2) difference between the two thin films because the 350 was grown with A-type stacking -&gt; fully strained on Si substrate, 850 was B-type stacking -&gt; fully relaxed-&gt; more defects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aseline="0" dirty="0">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ffectLst/>
                <a:latin typeface="Calibri" panose="020F0502020204030204" pitchFamily="34" charset="0"/>
              </a:rPr>
              <a:t>About the fact that we didn't see a signal in SiO2: bandgap is only part of the story. When people say that a crystal has the 'proper bandgap', they mean that the thorium inside that crystal doesn't occupy states within the bandgap. Maybe this is not the case in SiO2. Peik has a paper where he did this calculation for CaF2 (DFT calculations). Due to the amorphous nature of our SiO2 crystal, these kind of calculations are very tricky.</a:t>
            </a:r>
          </a:p>
          <a:p>
            <a:r>
              <a:rPr lang="en-US" sz="1000" baseline="0" dirty="0"/>
              <a:t>   </a:t>
            </a:r>
            <a:endParaRPr lang="en-BE" sz="1000" dirty="0"/>
          </a:p>
        </p:txBody>
      </p:sp>
      <p:sp>
        <p:nvSpPr>
          <p:cNvPr id="4" name="Slide Number Placeholder 3"/>
          <p:cNvSpPr>
            <a:spLocks noGrp="1"/>
          </p:cNvSpPr>
          <p:nvPr>
            <p:ph type="sldNum" sz="quarter" idx="5"/>
          </p:nvPr>
        </p:nvSpPr>
        <p:spPr/>
        <p:txBody>
          <a:bodyPr/>
          <a:lstStyle/>
          <a:p>
            <a:fld id="{8954E32A-327F-AF4B-8E1F-209FBF93D26D}" type="slidenum">
              <a:rPr lang="nl-NL" smtClean="0"/>
              <a:t>6</a:t>
            </a:fld>
            <a:endParaRPr lang="nl-NL"/>
          </a:p>
        </p:txBody>
      </p:sp>
    </p:spTree>
    <p:extLst>
      <p:ext uri="{BB962C8B-B14F-4D97-AF65-F5344CB8AC3E}">
        <p14:creationId xmlns:p14="http://schemas.microsoft.com/office/powerpoint/2010/main" val="21625326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what I’m actually more excited about are the time-</a:t>
            </a:r>
            <a:r>
              <a:rPr lang="en-US" dirty="0" err="1"/>
              <a:t>behaviour</a:t>
            </a:r>
            <a:r>
              <a:rPr lang="en-US" dirty="0"/>
              <a:t> measurements. How do we measure the time </a:t>
            </a:r>
            <a:r>
              <a:rPr lang="en-US" dirty="0" err="1"/>
              <a:t>behaviour</a:t>
            </a:r>
            <a:r>
              <a:rPr lang="en-US" dirty="0"/>
              <a:t>? Well, we simply repeatedly scan the region of interest, and plot the peak height as a function of time. Remember, the isomer is fed from an A=229 decay chain, where 229Ac is the longest-living in the chain. What you expect (from Bateman equations) is that the isomer decay grows in for a bit (depending on the </a:t>
            </a:r>
            <a:r>
              <a:rPr lang="en-US" dirty="0" err="1"/>
              <a:t>halflife</a:t>
            </a:r>
            <a:r>
              <a:rPr lang="en-US" dirty="0"/>
              <a:t>) and then reaches transient equilibrium with Ac-229. </a:t>
            </a:r>
          </a:p>
          <a:p>
            <a:endParaRPr lang="en-US" dirty="0"/>
          </a:p>
          <a:p>
            <a:r>
              <a:rPr lang="en-US" dirty="0"/>
              <a:t>What we actually see is this. This is data from 2023. The green points are observations in MgF2 bulk, orange is the </a:t>
            </a:r>
            <a:r>
              <a:rPr lang="en-US" dirty="0" err="1"/>
              <a:t>LiSrAlF</a:t>
            </a:r>
            <a:r>
              <a:rPr lang="en-US" dirty="0"/>
              <a:t>, blue is CaF2 thin film and black is the bulky version. In purple we see the expected decay of Ac-229 (it’s a log scale, so this is a line) and we see that in none of the crystals the transient equilibrium is reached when we expect this to reach. What’s more, when this point is reached seems to depend on the crystal type. The half-life has of course an effect on these time-</a:t>
            </a:r>
            <a:r>
              <a:rPr lang="en-US" dirty="0" err="1"/>
              <a:t>behaviour</a:t>
            </a:r>
            <a:r>
              <a:rPr lang="en-US" dirty="0"/>
              <a:t> curves, but the effect of this would be expected to be seen in the shoulder. Here it looks more like our efficiency is increasing in time, and that this depends on the chemical environment of the isomer. So what’s going on?</a:t>
            </a:r>
          </a:p>
          <a:p>
            <a:endParaRPr lang="en-US" dirty="0"/>
          </a:p>
          <a:p>
            <a:r>
              <a:rPr lang="en-US" dirty="0"/>
              <a:t>It seems that the VUV signal is quenched when we have a lot of activity of the precursors in the crystal.</a:t>
            </a:r>
          </a:p>
          <a:p>
            <a:endParaRPr lang="en-US" dirty="0"/>
          </a:p>
          <a:p>
            <a:r>
              <a:rPr lang="en-US" dirty="0"/>
              <a:t>Well, we’re luckily not the only ones seeing this. It has been observed both to be caused by X-rays at the spring-8 facility in Japan </a:t>
            </a:r>
            <a:r>
              <a:rPr lang="en-US" i="1" dirty="0"/>
              <a:t>and </a:t>
            </a:r>
            <a:r>
              <a:rPr lang="en-US" i="0" dirty="0"/>
              <a:t>by laser light at PTB.</a:t>
            </a:r>
            <a:endParaRPr lang="en-BE" dirty="0"/>
          </a:p>
        </p:txBody>
      </p:sp>
      <p:sp>
        <p:nvSpPr>
          <p:cNvPr id="4" name="Slide Number Placeholder 3"/>
          <p:cNvSpPr>
            <a:spLocks noGrp="1"/>
          </p:cNvSpPr>
          <p:nvPr>
            <p:ph type="sldNum" sz="quarter" idx="5"/>
          </p:nvPr>
        </p:nvSpPr>
        <p:spPr/>
        <p:txBody>
          <a:bodyPr/>
          <a:lstStyle/>
          <a:p>
            <a:fld id="{8954E32A-327F-AF4B-8E1F-209FBF93D26D}" type="slidenum">
              <a:rPr lang="nl-NL" smtClean="0"/>
              <a:t>7</a:t>
            </a:fld>
            <a:endParaRPr lang="nl-NL"/>
          </a:p>
        </p:txBody>
      </p:sp>
    </p:spTree>
    <p:extLst>
      <p:ext uri="{BB962C8B-B14F-4D97-AF65-F5344CB8AC3E}">
        <p14:creationId xmlns:p14="http://schemas.microsoft.com/office/powerpoint/2010/main" val="12092384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the overall radiative-decay fraction is determined by whether the isomer sits in a position where the band gap is preserved. So if the defect state that it introduces sits too close to the valence band, the IC channel is not blocked out, and there are electrons available to take on the energy of the nuclear decay. If it is high enough above valence band, IC is normally forbidden.  </a:t>
            </a:r>
          </a:p>
          <a:p>
            <a:endParaRPr lang="en-US" dirty="0"/>
          </a:p>
          <a:p>
            <a:r>
              <a:rPr lang="en-US" dirty="0"/>
              <a:t>Now, the hypotheses is that the external radiation induced by the X-rays or the laser, allows to excite the defect states in situations where the band gap was preserved, and as a result opens up the IC. That would mean that our radiative decay fraction changes over time, which is exactly what we see happening!</a:t>
            </a:r>
            <a:endParaRPr lang="en-BE" dirty="0"/>
          </a:p>
        </p:txBody>
      </p:sp>
      <p:sp>
        <p:nvSpPr>
          <p:cNvPr id="4" name="Slide Number Placeholder 3"/>
          <p:cNvSpPr>
            <a:spLocks noGrp="1"/>
          </p:cNvSpPr>
          <p:nvPr>
            <p:ph type="sldNum" sz="quarter" idx="5"/>
          </p:nvPr>
        </p:nvSpPr>
        <p:spPr/>
        <p:txBody>
          <a:bodyPr/>
          <a:lstStyle/>
          <a:p>
            <a:fld id="{8954E32A-327F-AF4B-8E1F-209FBF93D26D}" type="slidenum">
              <a:rPr lang="nl-NL" smtClean="0"/>
              <a:t>8</a:t>
            </a:fld>
            <a:endParaRPr lang="nl-NL"/>
          </a:p>
        </p:txBody>
      </p:sp>
    </p:spTree>
    <p:extLst>
      <p:ext uri="{BB962C8B-B14F-4D97-AF65-F5344CB8AC3E}">
        <p14:creationId xmlns:p14="http://schemas.microsoft.com/office/powerpoint/2010/main" val="21887387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are not sensitive to </a:t>
            </a:r>
            <a:r>
              <a:rPr lang="en-US" dirty="0" err="1"/>
              <a:t>aht</a:t>
            </a:r>
            <a:r>
              <a:rPr lang="en-US" dirty="0"/>
              <a:t> these processes actually are, but that doesn’t mean we can’t describe our data.</a:t>
            </a:r>
          </a:p>
          <a:p>
            <a:r>
              <a:rPr lang="en-US" dirty="0"/>
              <a:t>If we now change our Bateman equation, where we have quenched fraction that decays radiatively, we actually manage to describe our results in CaF2. Hammering down the values of these parameters allows us to quantify the strength of this quenching in CaF2.</a:t>
            </a:r>
          </a:p>
          <a:p>
            <a:endParaRPr lang="en-US" dirty="0"/>
          </a:p>
          <a:p>
            <a:r>
              <a:rPr lang="en-US" dirty="0"/>
              <a:t>Now, we were of course intrigued by this, when we saw this in 2023. We saw this quenching from a beta-decay chain, we wondered if we would also see this if we implanted an alpha-decay chain on top of it.</a:t>
            </a:r>
          </a:p>
        </p:txBody>
      </p:sp>
      <p:sp>
        <p:nvSpPr>
          <p:cNvPr id="4" name="Slide Number Placeholder 3"/>
          <p:cNvSpPr>
            <a:spLocks noGrp="1"/>
          </p:cNvSpPr>
          <p:nvPr>
            <p:ph type="sldNum" sz="quarter" idx="5"/>
          </p:nvPr>
        </p:nvSpPr>
        <p:spPr/>
        <p:txBody>
          <a:bodyPr/>
          <a:lstStyle/>
          <a:p>
            <a:fld id="{8954E32A-327F-AF4B-8E1F-209FBF93D26D}" type="slidenum">
              <a:rPr lang="nl-NL" smtClean="0"/>
              <a:t>9</a:t>
            </a:fld>
            <a:endParaRPr lang="nl-NL"/>
          </a:p>
        </p:txBody>
      </p:sp>
    </p:spTree>
    <p:extLst>
      <p:ext uri="{BB962C8B-B14F-4D97-AF65-F5344CB8AC3E}">
        <p14:creationId xmlns:p14="http://schemas.microsoft.com/office/powerpoint/2010/main" val="38291492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sp>
        <p:nvSpPr>
          <p:cNvPr id="7" name="Rechthoek 6"/>
          <p:cNvSpPr/>
          <p:nvPr userDrawn="1"/>
        </p:nvSpPr>
        <p:spPr>
          <a:xfrm>
            <a:off x="0" y="0"/>
            <a:ext cx="12193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10" name="Rechthoek 9"/>
          <p:cNvSpPr/>
          <p:nvPr userDrawn="1"/>
        </p:nvSpPr>
        <p:spPr>
          <a:xfrm>
            <a:off x="0" y="648000"/>
            <a:ext cx="12193200" cy="621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8" name="Rechthoek 7"/>
          <p:cNvSpPr/>
          <p:nvPr userDrawn="1"/>
        </p:nvSpPr>
        <p:spPr>
          <a:xfrm>
            <a:off x="0" y="647998"/>
            <a:ext cx="12193200" cy="4456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pic>
        <p:nvPicPr>
          <p:cNvPr id="9" name="Afbeelding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0000" y="360000"/>
            <a:ext cx="2018135" cy="720000"/>
          </a:xfrm>
          <a:prstGeom prst="rect">
            <a:avLst/>
          </a:prstGeom>
        </p:spPr>
      </p:pic>
      <p:sp>
        <p:nvSpPr>
          <p:cNvPr id="2" name="Titel 1"/>
          <p:cNvSpPr>
            <a:spLocks noGrp="1"/>
          </p:cNvSpPr>
          <p:nvPr>
            <p:ph type="ctrTitle"/>
          </p:nvPr>
        </p:nvSpPr>
        <p:spPr>
          <a:xfrm>
            <a:off x="575999" y="1080000"/>
            <a:ext cx="6096524" cy="4024798"/>
          </a:xfrm>
        </p:spPr>
        <p:txBody>
          <a:bodyPr anchor="ctr" anchorCtr="0">
            <a:normAutofit/>
          </a:bodyPr>
          <a:lstStyle>
            <a:lvl1pPr algn="l">
              <a:defRPr sz="4000" baseline="0">
                <a:solidFill>
                  <a:schemeClr val="bg1"/>
                </a:solidFill>
              </a:defRPr>
            </a:lvl1pPr>
          </a:lstStyle>
          <a:p>
            <a:r>
              <a:rPr lang="en-US"/>
              <a:t>Click to edit Master title style</a:t>
            </a:r>
            <a:endParaRPr lang="nl-NL"/>
          </a:p>
        </p:txBody>
      </p:sp>
      <p:sp>
        <p:nvSpPr>
          <p:cNvPr id="3" name="Ondertitel 2"/>
          <p:cNvSpPr>
            <a:spLocks noGrp="1"/>
          </p:cNvSpPr>
          <p:nvPr>
            <p:ph type="subTitle" idx="1"/>
          </p:nvPr>
        </p:nvSpPr>
        <p:spPr>
          <a:xfrm>
            <a:off x="575999" y="5392801"/>
            <a:ext cx="6096524" cy="730188"/>
          </a:xfrm>
        </p:spPr>
        <p:txBody>
          <a:bodyPr lIns="0" tIns="0" rIns="0" bIns="0"/>
          <a:lstStyle>
            <a:lvl1pPr marL="0" indent="0" algn="l">
              <a:buNone/>
              <a:defRPr sz="240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5" name="Picture Placeholder 4"/>
          <p:cNvSpPr>
            <a:spLocks noGrp="1"/>
          </p:cNvSpPr>
          <p:nvPr>
            <p:ph type="pic" sz="quarter" idx="10"/>
          </p:nvPr>
        </p:nvSpPr>
        <p:spPr>
          <a:xfrm>
            <a:off x="7248525" y="1654175"/>
            <a:ext cx="4368673" cy="4468813"/>
          </a:xfrm>
        </p:spPr>
        <p:txBody>
          <a:bodyPr/>
          <a:lstStyle/>
          <a:p>
            <a:r>
              <a:rPr lang="en-US"/>
              <a:t>Click icon to add picture</a:t>
            </a:r>
            <a:endParaRPr lang="nl-NL"/>
          </a:p>
        </p:txBody>
      </p:sp>
    </p:spTree>
    <p:extLst>
      <p:ext uri="{BB962C8B-B14F-4D97-AF65-F5344CB8AC3E}">
        <p14:creationId xmlns:p14="http://schemas.microsoft.com/office/powerpoint/2010/main" val="1128617704"/>
      </p:ext>
    </p:extLst>
  </p:cSld>
  <p:clrMapOvr>
    <a:masterClrMapping/>
  </p:clrMapOvr>
  <p:extLst>
    <p:ext uri="{DCECCB84-F9BA-43D5-87BE-67443E8EF086}">
      <p15:sldGuideLst xmlns:p15="http://schemas.microsoft.com/office/powerpoint/2012/main">
        <p15:guide id="1" orient="horz" pos="1026">
          <p15:clr>
            <a:srgbClr val="FBAE40"/>
          </p15:clr>
        </p15:guide>
        <p15:guide id="2" pos="4203">
          <p15:clr>
            <a:srgbClr val="FBAE40"/>
          </p15:clr>
        </p15:guide>
        <p15:guide id="3" orient="horz" pos="397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CF68A1-503B-C3FD-98C0-36B2A5ED1C27}"/>
              </a:ext>
            </a:extLst>
          </p:cNvPr>
          <p:cNvSpPr>
            <a:spLocks noGrp="1"/>
          </p:cNvSpPr>
          <p:nvPr>
            <p:ph type="title"/>
          </p:nvPr>
        </p:nvSpPr>
        <p:spPr/>
        <p:txBody>
          <a:bodyPr/>
          <a:lstStyle/>
          <a:p>
            <a:r>
              <a:rPr lang="en-US"/>
              <a:t>Click to edit Master title style</a:t>
            </a:r>
            <a:endParaRPr lang="en-BE"/>
          </a:p>
        </p:txBody>
      </p:sp>
      <p:sp>
        <p:nvSpPr>
          <p:cNvPr id="3" name="Date Placeholder 2">
            <a:extLst>
              <a:ext uri="{FF2B5EF4-FFF2-40B4-BE49-F238E27FC236}">
                <a16:creationId xmlns:a16="http://schemas.microsoft.com/office/drawing/2014/main" id="{E0D9BA9E-F4B4-3921-062F-D9AD91D0FC79}"/>
              </a:ext>
            </a:extLst>
          </p:cNvPr>
          <p:cNvSpPr>
            <a:spLocks noGrp="1"/>
          </p:cNvSpPr>
          <p:nvPr>
            <p:ph type="dt" sz="half" idx="10"/>
          </p:nvPr>
        </p:nvSpPr>
        <p:spPr/>
        <p:txBody>
          <a:bodyPr/>
          <a:lstStyle/>
          <a:p>
            <a:fld id="{DA664056-BCC0-4611-AE7F-BE63D614520A}" type="datetime8">
              <a:rPr lang="en-BE" smtClean="0"/>
              <a:t>02/12/2025 23:04</a:t>
            </a:fld>
            <a:endParaRPr lang="en-BE"/>
          </a:p>
        </p:txBody>
      </p:sp>
      <p:sp>
        <p:nvSpPr>
          <p:cNvPr id="4" name="Footer Placeholder 3">
            <a:extLst>
              <a:ext uri="{FF2B5EF4-FFF2-40B4-BE49-F238E27FC236}">
                <a16:creationId xmlns:a16="http://schemas.microsoft.com/office/drawing/2014/main" id="{20841142-9DB0-7BAC-88FA-2D0F63A5058C}"/>
              </a:ext>
            </a:extLst>
          </p:cNvPr>
          <p:cNvSpPr>
            <a:spLocks noGrp="1"/>
          </p:cNvSpPr>
          <p:nvPr>
            <p:ph type="ftr" sz="quarter" idx="11"/>
          </p:nvPr>
        </p:nvSpPr>
        <p:spPr/>
        <p:txBody>
          <a:bodyPr/>
          <a:lstStyle/>
          <a:p>
            <a:r>
              <a:rPr lang="nl-NL"/>
              <a:t>Instituut voor Kern- en Stralingsfysica</a:t>
            </a:r>
            <a:endParaRPr lang="en-BE"/>
          </a:p>
        </p:txBody>
      </p:sp>
      <p:sp>
        <p:nvSpPr>
          <p:cNvPr id="5" name="Slide Number Placeholder 4">
            <a:extLst>
              <a:ext uri="{FF2B5EF4-FFF2-40B4-BE49-F238E27FC236}">
                <a16:creationId xmlns:a16="http://schemas.microsoft.com/office/drawing/2014/main" id="{91E0CD50-BF11-2D28-7983-45C5E55D45FF}"/>
              </a:ext>
            </a:extLst>
          </p:cNvPr>
          <p:cNvSpPr>
            <a:spLocks noGrp="1"/>
          </p:cNvSpPr>
          <p:nvPr>
            <p:ph type="sldNum" sz="quarter" idx="12"/>
          </p:nvPr>
        </p:nvSpPr>
        <p:spPr/>
        <p:txBody>
          <a:bodyPr/>
          <a:lstStyle/>
          <a:p>
            <a:fld id="{CE7B0E0B-10F2-45D4-B41C-44BE4007C339}" type="slidenum">
              <a:rPr lang="en-BE" smtClean="0"/>
              <a:t>‹#›</a:t>
            </a:fld>
            <a:endParaRPr lang="en-BE"/>
          </a:p>
        </p:txBody>
      </p:sp>
    </p:spTree>
    <p:extLst>
      <p:ext uri="{BB962C8B-B14F-4D97-AF65-F5344CB8AC3E}">
        <p14:creationId xmlns:p14="http://schemas.microsoft.com/office/powerpoint/2010/main" val="2261340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dia">
    <p:spTree>
      <p:nvGrpSpPr>
        <p:cNvPr id="1" name=""/>
        <p:cNvGrpSpPr/>
        <p:nvPr/>
      </p:nvGrpSpPr>
      <p:grpSpPr>
        <a:xfrm>
          <a:off x="0" y="0"/>
          <a:ext cx="0" cy="0"/>
          <a:chOff x="0" y="0"/>
          <a:chExt cx="0" cy="0"/>
        </a:xfrm>
      </p:grpSpPr>
      <p:sp>
        <p:nvSpPr>
          <p:cNvPr id="7" name="Rechthoek 6"/>
          <p:cNvSpPr/>
          <p:nvPr/>
        </p:nvSpPr>
        <p:spPr>
          <a:xfrm>
            <a:off x="0" y="0"/>
            <a:ext cx="12193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8" name="Rechthoek 7"/>
          <p:cNvSpPr/>
          <p:nvPr/>
        </p:nvSpPr>
        <p:spPr>
          <a:xfrm>
            <a:off x="0" y="647998"/>
            <a:ext cx="12193200" cy="6210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pic>
        <p:nvPicPr>
          <p:cNvPr id="9" name="Afbeelding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0000" y="360000"/>
            <a:ext cx="2018135" cy="72000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3791" y="1350253"/>
            <a:ext cx="4648209" cy="5507747"/>
          </a:xfrm>
          <a:prstGeom prst="rect">
            <a:avLst/>
          </a:prstGeom>
        </p:spPr>
      </p:pic>
      <p:sp>
        <p:nvSpPr>
          <p:cNvPr id="12" name="Ondertitel 2"/>
          <p:cNvSpPr>
            <a:spLocks noGrp="1"/>
          </p:cNvSpPr>
          <p:nvPr>
            <p:ph type="subTitle" idx="1"/>
          </p:nvPr>
        </p:nvSpPr>
        <p:spPr>
          <a:xfrm>
            <a:off x="576003" y="4359604"/>
            <a:ext cx="8333999" cy="1655999"/>
          </a:xfrm>
        </p:spPr>
        <p:txBody>
          <a:bodyPr lIns="0" tIns="0" rIns="0" bIns="0"/>
          <a:lstStyle>
            <a:lvl1pPr marL="0" indent="0" algn="l">
              <a:buNone/>
              <a:defRPr sz="2400" baseline="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nl-NL"/>
              <a:t>Klik om de ondertitelstijl van het model te bewerken</a:t>
            </a:r>
          </a:p>
        </p:txBody>
      </p:sp>
      <p:sp>
        <p:nvSpPr>
          <p:cNvPr id="3" name="Title 2"/>
          <p:cNvSpPr>
            <a:spLocks noGrp="1"/>
          </p:cNvSpPr>
          <p:nvPr>
            <p:ph type="title"/>
          </p:nvPr>
        </p:nvSpPr>
        <p:spPr>
          <a:xfrm>
            <a:off x="576000" y="1800000"/>
            <a:ext cx="8334000" cy="2386800"/>
          </a:xfrm>
        </p:spPr>
        <p:txBody>
          <a:bodyPr>
            <a:normAutofit/>
          </a:bodyPr>
          <a:lstStyle>
            <a:lvl1pPr>
              <a:defRPr sz="4000">
                <a:solidFill>
                  <a:schemeClr val="bg1"/>
                </a:solidFill>
              </a:defRPr>
            </a:lvl1pPr>
          </a:lstStyle>
          <a:p>
            <a:r>
              <a:rPr lang="nl-NL"/>
              <a:t>Klik om de stijl te bewerken</a:t>
            </a:r>
          </a:p>
        </p:txBody>
      </p:sp>
    </p:spTree>
    <p:extLst>
      <p:ext uri="{BB962C8B-B14F-4D97-AF65-F5344CB8AC3E}">
        <p14:creationId xmlns:p14="http://schemas.microsoft.com/office/powerpoint/2010/main" val="3320380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ectiekop">
    <p:spTree>
      <p:nvGrpSpPr>
        <p:cNvPr id="1" name=""/>
        <p:cNvGrpSpPr/>
        <p:nvPr/>
      </p:nvGrpSpPr>
      <p:grpSpPr>
        <a:xfrm>
          <a:off x="0" y="0"/>
          <a:ext cx="0" cy="0"/>
          <a:chOff x="0" y="0"/>
          <a:chExt cx="0" cy="0"/>
        </a:xfrm>
      </p:grpSpPr>
      <p:sp>
        <p:nvSpPr>
          <p:cNvPr id="7" name="Rechthoek 6"/>
          <p:cNvSpPr/>
          <p:nvPr/>
        </p:nvSpPr>
        <p:spPr>
          <a:xfrm>
            <a:off x="0" y="0"/>
            <a:ext cx="12193200" cy="62075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4" name="Tijdelijke aanduiding voor datum 3"/>
          <p:cNvSpPr>
            <a:spLocks noGrp="1"/>
          </p:cNvSpPr>
          <p:nvPr>
            <p:ph type="dt" sz="half" idx="10"/>
          </p:nvPr>
        </p:nvSpPr>
        <p:spPr/>
        <p:txBody>
          <a:bodyPr/>
          <a:lstStyle/>
          <a:p>
            <a:r>
              <a:rPr lang="nl-BE"/>
              <a:t>23/09/2025</a:t>
            </a:r>
            <a:endParaRPr lang="nl-NL"/>
          </a:p>
        </p:txBody>
      </p:sp>
      <p:sp>
        <p:nvSpPr>
          <p:cNvPr id="5" name="Tijdelijke aanduiding voor voettekst 4"/>
          <p:cNvSpPr>
            <a:spLocks noGrp="1"/>
          </p:cNvSpPr>
          <p:nvPr>
            <p:ph type="ftr" sz="quarter" idx="11"/>
          </p:nvPr>
        </p:nvSpPr>
        <p:spPr/>
        <p:txBody>
          <a:bodyPr/>
          <a:lstStyle/>
          <a:p>
            <a:r>
              <a:rPr lang="nl-NL"/>
              <a:t>Instituut voor Kern- en Stralingsfysica</a:t>
            </a:r>
          </a:p>
        </p:txBody>
      </p:sp>
      <p:sp>
        <p:nvSpPr>
          <p:cNvPr id="6" name="Tijdelijke aanduiding voor dianummer 5"/>
          <p:cNvSpPr>
            <a:spLocks noGrp="1"/>
          </p:cNvSpPr>
          <p:nvPr>
            <p:ph type="sldNum" sz="quarter" idx="12"/>
          </p:nvPr>
        </p:nvSpPr>
        <p:spPr/>
        <p:txBody>
          <a:bodyPr/>
          <a:lstStyle/>
          <a:p>
            <a:fld id="{CF179DAE-D0A6-40C3-B8BC-6A97C268D03A}" type="slidenum">
              <a:rPr lang="nl-NL" smtClean="0"/>
              <a:t>‹#›</a:t>
            </a:fld>
            <a:endParaRPr lang="nl-NL"/>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3791" y="675126"/>
            <a:ext cx="4648209" cy="5507747"/>
          </a:xfrm>
          <a:prstGeom prst="rect">
            <a:avLst/>
          </a:prstGeom>
        </p:spPr>
      </p:pic>
      <p:sp>
        <p:nvSpPr>
          <p:cNvPr id="9" name="Titel 1"/>
          <p:cNvSpPr>
            <a:spLocks noGrp="1"/>
          </p:cNvSpPr>
          <p:nvPr>
            <p:ph type="title"/>
          </p:nvPr>
        </p:nvSpPr>
        <p:spPr>
          <a:xfrm>
            <a:off x="576003" y="1800000"/>
            <a:ext cx="8333999" cy="2386800"/>
          </a:xfrm>
        </p:spPr>
        <p:txBody>
          <a:bodyPr anchor="b">
            <a:normAutofit/>
          </a:bodyPr>
          <a:lstStyle>
            <a:lvl1pPr>
              <a:defRPr sz="4000" baseline="0">
                <a:solidFill>
                  <a:srgbClr val="1D8DB0"/>
                </a:solidFill>
              </a:defRPr>
            </a:lvl1pPr>
          </a:lstStyle>
          <a:p>
            <a:r>
              <a:rPr lang="nl-NL"/>
              <a:t>Klik om de stijl te bewerken</a:t>
            </a:r>
          </a:p>
        </p:txBody>
      </p:sp>
      <p:sp>
        <p:nvSpPr>
          <p:cNvPr id="10" name="Tijdelijke aanduiding voor tekst 2"/>
          <p:cNvSpPr>
            <a:spLocks noGrp="1"/>
          </p:cNvSpPr>
          <p:nvPr>
            <p:ph type="body" idx="1"/>
          </p:nvPr>
        </p:nvSpPr>
        <p:spPr>
          <a:xfrm>
            <a:off x="576003" y="4359600"/>
            <a:ext cx="8333999" cy="1501200"/>
          </a:xfrm>
        </p:spPr>
        <p:txBody>
          <a:bodyPr lIns="0" tIns="0" rIns="0" bIns="0"/>
          <a:lstStyle>
            <a:lvl1pPr marL="0" indent="0">
              <a:buNone/>
              <a:defRPr sz="2400" baseline="0">
                <a:solidFill>
                  <a:srgbClr val="005E77"/>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nl-NL"/>
              <a:t>Tekststijl van het model bewerken</a:t>
            </a:r>
          </a:p>
        </p:txBody>
      </p:sp>
    </p:spTree>
    <p:extLst>
      <p:ext uri="{BB962C8B-B14F-4D97-AF65-F5344CB8AC3E}">
        <p14:creationId xmlns:p14="http://schemas.microsoft.com/office/powerpoint/2010/main" val="33227703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ekopWit">
    <p:spTree>
      <p:nvGrpSpPr>
        <p:cNvPr id="1" name=""/>
        <p:cNvGrpSpPr/>
        <p:nvPr/>
      </p:nvGrpSpPr>
      <p:grpSpPr>
        <a:xfrm>
          <a:off x="0" y="0"/>
          <a:ext cx="0" cy="0"/>
          <a:chOff x="0" y="0"/>
          <a:chExt cx="0" cy="0"/>
        </a:xfrm>
      </p:grpSpPr>
      <p:sp>
        <p:nvSpPr>
          <p:cNvPr id="4" name="Tijdelijke aanduiding voor datum 3"/>
          <p:cNvSpPr>
            <a:spLocks noGrp="1"/>
          </p:cNvSpPr>
          <p:nvPr>
            <p:ph type="dt" sz="half" idx="10"/>
          </p:nvPr>
        </p:nvSpPr>
        <p:spPr/>
        <p:txBody>
          <a:bodyPr/>
          <a:lstStyle/>
          <a:p>
            <a:r>
              <a:rPr lang="nl-BE"/>
              <a:t>23/09/2025</a:t>
            </a:r>
            <a:endParaRPr lang="nl-NL"/>
          </a:p>
        </p:txBody>
      </p:sp>
      <p:sp>
        <p:nvSpPr>
          <p:cNvPr id="5" name="Tijdelijke aanduiding voor voettekst 4"/>
          <p:cNvSpPr>
            <a:spLocks noGrp="1"/>
          </p:cNvSpPr>
          <p:nvPr>
            <p:ph type="ftr" sz="quarter" idx="11"/>
          </p:nvPr>
        </p:nvSpPr>
        <p:spPr/>
        <p:txBody>
          <a:bodyPr/>
          <a:lstStyle/>
          <a:p>
            <a:r>
              <a:rPr lang="nl-NL"/>
              <a:t>Instituut voor Kern- en Stralingsfysica</a:t>
            </a:r>
          </a:p>
        </p:txBody>
      </p:sp>
      <p:sp>
        <p:nvSpPr>
          <p:cNvPr id="6" name="Tijdelijke aanduiding voor dianummer 5"/>
          <p:cNvSpPr>
            <a:spLocks noGrp="1"/>
          </p:cNvSpPr>
          <p:nvPr>
            <p:ph type="sldNum" sz="quarter" idx="12"/>
          </p:nvPr>
        </p:nvSpPr>
        <p:spPr/>
        <p:txBody>
          <a:bodyPr/>
          <a:lstStyle/>
          <a:p>
            <a:fld id="{CF179DAE-D0A6-40C3-B8BC-6A97C268D03A}" type="slidenum">
              <a:rPr lang="nl-NL" smtClean="0"/>
              <a:t>‹#›</a:t>
            </a:fld>
            <a:endParaRPr lang="nl-NL"/>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3791" y="675126"/>
            <a:ext cx="4648209" cy="5507747"/>
          </a:xfrm>
          <a:prstGeom prst="rect">
            <a:avLst/>
          </a:prstGeom>
        </p:spPr>
      </p:pic>
      <p:sp>
        <p:nvSpPr>
          <p:cNvPr id="8" name="Titel 1"/>
          <p:cNvSpPr>
            <a:spLocks noGrp="1"/>
          </p:cNvSpPr>
          <p:nvPr>
            <p:ph type="title"/>
          </p:nvPr>
        </p:nvSpPr>
        <p:spPr>
          <a:xfrm>
            <a:off x="576003" y="1800000"/>
            <a:ext cx="8333999" cy="2386800"/>
          </a:xfrm>
        </p:spPr>
        <p:txBody>
          <a:bodyPr anchor="b">
            <a:normAutofit/>
          </a:bodyPr>
          <a:lstStyle>
            <a:lvl1pPr>
              <a:defRPr sz="4000"/>
            </a:lvl1pPr>
          </a:lstStyle>
          <a:p>
            <a:r>
              <a:rPr lang="nl-NL"/>
              <a:t>Klik om de stijl te bewerken</a:t>
            </a:r>
          </a:p>
        </p:txBody>
      </p:sp>
      <p:sp>
        <p:nvSpPr>
          <p:cNvPr id="9" name="Tijdelijke aanduiding voor tekst 2"/>
          <p:cNvSpPr>
            <a:spLocks noGrp="1"/>
          </p:cNvSpPr>
          <p:nvPr>
            <p:ph type="body" idx="1"/>
          </p:nvPr>
        </p:nvSpPr>
        <p:spPr>
          <a:xfrm>
            <a:off x="576003" y="4359600"/>
            <a:ext cx="8333999" cy="1501200"/>
          </a:xfrm>
        </p:spPr>
        <p:txBody>
          <a:bodyPr lIns="0" tIns="0" rIns="0" bIns="0"/>
          <a:lstStyle>
            <a:lvl1pPr marL="0" indent="0">
              <a:buNone/>
              <a:defRPr sz="2400" baseline="0">
                <a:solidFill>
                  <a:srgbClr val="2F4D5D"/>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nl-NL"/>
              <a:t>Tekststijl van het model bewerken</a:t>
            </a:r>
          </a:p>
        </p:txBody>
      </p:sp>
    </p:spTree>
    <p:extLst>
      <p:ext uri="{BB962C8B-B14F-4D97-AF65-F5344CB8AC3E}">
        <p14:creationId xmlns:p14="http://schemas.microsoft.com/office/powerpoint/2010/main" val="3270691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ijdelijke aanduiding voor datum 3"/>
          <p:cNvSpPr>
            <a:spLocks noGrp="1"/>
          </p:cNvSpPr>
          <p:nvPr>
            <p:ph type="dt" sz="half" idx="10"/>
          </p:nvPr>
        </p:nvSpPr>
        <p:spPr/>
        <p:txBody>
          <a:bodyPr/>
          <a:lstStyle/>
          <a:p>
            <a:r>
              <a:rPr lang="nl-BE"/>
              <a:t>23/09/2025</a:t>
            </a:r>
            <a:endParaRPr lang="nl-NL"/>
          </a:p>
        </p:txBody>
      </p:sp>
      <p:sp>
        <p:nvSpPr>
          <p:cNvPr id="5" name="Tijdelijke aanduiding voor voettekst 4"/>
          <p:cNvSpPr>
            <a:spLocks noGrp="1"/>
          </p:cNvSpPr>
          <p:nvPr>
            <p:ph type="ftr" sz="quarter" idx="11"/>
          </p:nvPr>
        </p:nvSpPr>
        <p:spPr/>
        <p:txBody>
          <a:bodyPr/>
          <a:lstStyle/>
          <a:p>
            <a:r>
              <a:rPr lang="nl-NL"/>
              <a:t>Instituut voor Kern- en Stralingsfysica</a:t>
            </a:r>
          </a:p>
        </p:txBody>
      </p:sp>
      <p:sp>
        <p:nvSpPr>
          <p:cNvPr id="6" name="Tijdelijke aanduiding voor dianummer 5"/>
          <p:cNvSpPr>
            <a:spLocks noGrp="1"/>
          </p:cNvSpPr>
          <p:nvPr>
            <p:ph type="sldNum" sz="quarter" idx="12"/>
          </p:nvPr>
        </p:nvSpPr>
        <p:spPr/>
        <p:txBody>
          <a:bodyPr/>
          <a:lstStyle/>
          <a:p>
            <a:fld id="{0A297500-7527-634B-90F4-69D0994C32B4}" type="slidenum">
              <a:rPr lang="nl-NL" smtClean="0"/>
              <a:t>‹#›</a:t>
            </a:fld>
            <a:endParaRPr lang="nl-NL"/>
          </a:p>
        </p:txBody>
      </p:sp>
      <p:sp>
        <p:nvSpPr>
          <p:cNvPr id="2" name="Titel 1"/>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2102180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ekop">
    <p:spTree>
      <p:nvGrpSpPr>
        <p:cNvPr id="1" name=""/>
        <p:cNvGrpSpPr/>
        <p:nvPr/>
      </p:nvGrpSpPr>
      <p:grpSpPr>
        <a:xfrm>
          <a:off x="0" y="0"/>
          <a:ext cx="0" cy="0"/>
          <a:chOff x="0" y="0"/>
          <a:chExt cx="0" cy="0"/>
        </a:xfrm>
      </p:grpSpPr>
      <p:sp>
        <p:nvSpPr>
          <p:cNvPr id="7" name="Rechthoek 6"/>
          <p:cNvSpPr/>
          <p:nvPr userDrawn="1"/>
        </p:nvSpPr>
        <p:spPr>
          <a:xfrm>
            <a:off x="0" y="0"/>
            <a:ext cx="12193200" cy="62075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2" name="Titel 1"/>
          <p:cNvSpPr>
            <a:spLocks noGrp="1"/>
          </p:cNvSpPr>
          <p:nvPr>
            <p:ph type="title"/>
          </p:nvPr>
        </p:nvSpPr>
        <p:spPr>
          <a:xfrm>
            <a:off x="575999" y="1800000"/>
            <a:ext cx="6096524" cy="2386800"/>
          </a:xfrm>
        </p:spPr>
        <p:txBody>
          <a:bodyPr anchor="b"/>
          <a:lstStyle>
            <a:lvl1pPr>
              <a:defRPr sz="4000" baseline="0">
                <a:solidFill>
                  <a:schemeClr val="tx2"/>
                </a:solidFill>
              </a:defRPr>
            </a:lvl1pPr>
          </a:lstStyle>
          <a:p>
            <a:r>
              <a:rPr lang="en-US"/>
              <a:t>Click to edit Master title style</a:t>
            </a:r>
            <a:endParaRPr lang="nl-NL"/>
          </a:p>
        </p:txBody>
      </p:sp>
      <p:sp>
        <p:nvSpPr>
          <p:cNvPr id="3" name="Tijdelijke aanduiding voor tekst 2"/>
          <p:cNvSpPr>
            <a:spLocks noGrp="1"/>
          </p:cNvSpPr>
          <p:nvPr>
            <p:ph type="body" idx="1"/>
          </p:nvPr>
        </p:nvSpPr>
        <p:spPr>
          <a:xfrm>
            <a:off x="575999" y="4359600"/>
            <a:ext cx="6096264" cy="1501200"/>
          </a:xfrm>
        </p:spPr>
        <p:txBody>
          <a:bodyPr lIns="0" tIns="0" rIns="0" bIns="0"/>
          <a:lstStyle>
            <a:lvl1pPr marL="0" indent="0">
              <a:buNone/>
              <a:defRPr sz="24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Tijdelijke aanduiding voor datum 3"/>
          <p:cNvSpPr>
            <a:spLocks noGrp="1"/>
          </p:cNvSpPr>
          <p:nvPr>
            <p:ph type="dt" sz="half" idx="10"/>
          </p:nvPr>
        </p:nvSpPr>
        <p:spPr/>
        <p:txBody>
          <a:bodyPr/>
          <a:lstStyle/>
          <a:p>
            <a:r>
              <a:rPr lang="nl-BE"/>
              <a:t>23/09/2025</a:t>
            </a:r>
            <a:endParaRPr lang="nl-NL"/>
          </a:p>
        </p:txBody>
      </p:sp>
      <p:sp>
        <p:nvSpPr>
          <p:cNvPr id="5" name="Tijdelijke aanduiding voor voettekst 4"/>
          <p:cNvSpPr>
            <a:spLocks noGrp="1"/>
          </p:cNvSpPr>
          <p:nvPr>
            <p:ph type="ftr" sz="quarter" idx="11"/>
          </p:nvPr>
        </p:nvSpPr>
        <p:spPr/>
        <p:txBody>
          <a:bodyPr/>
          <a:lstStyle/>
          <a:p>
            <a:r>
              <a:rPr lang="nl-NL"/>
              <a:t>Instituut voor Kern- en Stralingsfysica</a:t>
            </a:r>
          </a:p>
        </p:txBody>
      </p:sp>
      <p:sp>
        <p:nvSpPr>
          <p:cNvPr id="6" name="Tijdelijke aanduiding voor dianummer 5"/>
          <p:cNvSpPr>
            <a:spLocks noGrp="1"/>
          </p:cNvSpPr>
          <p:nvPr>
            <p:ph type="sldNum" sz="quarter" idx="12"/>
          </p:nvPr>
        </p:nvSpPr>
        <p:spPr/>
        <p:txBody>
          <a:bodyPr/>
          <a:lstStyle/>
          <a:p>
            <a:fld id="{0A297500-7527-634B-90F4-69D0994C32B4}" type="slidenum">
              <a:rPr lang="nl-NL" smtClean="0"/>
              <a:t>‹#›</a:t>
            </a:fld>
            <a:endParaRPr lang="nl-NL"/>
          </a:p>
        </p:txBody>
      </p:sp>
      <p:sp>
        <p:nvSpPr>
          <p:cNvPr id="8" name="Picture Placeholder 4"/>
          <p:cNvSpPr>
            <a:spLocks noGrp="1"/>
          </p:cNvSpPr>
          <p:nvPr>
            <p:ph type="pic" sz="quarter" idx="13"/>
          </p:nvPr>
        </p:nvSpPr>
        <p:spPr>
          <a:xfrm>
            <a:off x="7248525" y="584201"/>
            <a:ext cx="4368673" cy="2376000"/>
          </a:xfrm>
        </p:spPr>
        <p:txBody>
          <a:bodyPr/>
          <a:lstStyle/>
          <a:p>
            <a:r>
              <a:rPr lang="en-US"/>
              <a:t>Click icon to add picture</a:t>
            </a:r>
            <a:endParaRPr lang="nl-NL"/>
          </a:p>
        </p:txBody>
      </p:sp>
      <p:sp>
        <p:nvSpPr>
          <p:cNvPr id="9" name="Picture Placeholder 4"/>
          <p:cNvSpPr>
            <a:spLocks noGrp="1"/>
          </p:cNvSpPr>
          <p:nvPr>
            <p:ph type="pic" sz="quarter" idx="14"/>
          </p:nvPr>
        </p:nvSpPr>
        <p:spPr>
          <a:xfrm>
            <a:off x="7248262" y="3248513"/>
            <a:ext cx="4368673" cy="2376000"/>
          </a:xfrm>
        </p:spPr>
        <p:txBody>
          <a:bodyPr/>
          <a:lstStyle/>
          <a:p>
            <a:r>
              <a:rPr lang="en-US"/>
              <a:t>Click icon to add picture</a:t>
            </a:r>
            <a:endParaRPr lang="nl-NL"/>
          </a:p>
        </p:txBody>
      </p:sp>
    </p:spTree>
    <p:extLst>
      <p:ext uri="{BB962C8B-B14F-4D97-AF65-F5344CB8AC3E}">
        <p14:creationId xmlns:p14="http://schemas.microsoft.com/office/powerpoint/2010/main" val="952148524"/>
      </p:ext>
    </p:extLst>
  </p:cSld>
  <p:clrMapOvr>
    <a:masterClrMapping/>
  </p:clrMapOvr>
  <p:extLst>
    <p:ext uri="{DCECCB84-F9BA-43D5-87BE-67443E8EF086}">
      <p15:sldGuideLst xmlns:p15="http://schemas.microsoft.com/office/powerpoint/2012/main">
        <p15:guide id="1" orient="horz" pos="3543">
          <p15:clr>
            <a:srgbClr val="FBAE40"/>
          </p15:clr>
        </p15:guide>
        <p15:guide id="2" pos="4203">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ekopWit">
    <p:spTree>
      <p:nvGrpSpPr>
        <p:cNvPr id="1" name=""/>
        <p:cNvGrpSpPr/>
        <p:nvPr/>
      </p:nvGrpSpPr>
      <p:grpSpPr>
        <a:xfrm>
          <a:off x="0" y="0"/>
          <a:ext cx="0" cy="0"/>
          <a:chOff x="0" y="0"/>
          <a:chExt cx="0" cy="0"/>
        </a:xfrm>
      </p:grpSpPr>
      <p:sp>
        <p:nvSpPr>
          <p:cNvPr id="2" name="Titel 1"/>
          <p:cNvSpPr>
            <a:spLocks noGrp="1"/>
          </p:cNvSpPr>
          <p:nvPr>
            <p:ph type="title"/>
          </p:nvPr>
        </p:nvSpPr>
        <p:spPr>
          <a:xfrm>
            <a:off x="575999" y="1800000"/>
            <a:ext cx="6096264" cy="2386800"/>
          </a:xfrm>
        </p:spPr>
        <p:txBody>
          <a:bodyPr anchor="b">
            <a:normAutofit/>
          </a:bodyPr>
          <a:lstStyle>
            <a:lvl1pPr>
              <a:defRPr sz="4000"/>
            </a:lvl1pPr>
          </a:lstStyle>
          <a:p>
            <a:r>
              <a:rPr lang="en-US"/>
              <a:t>Click to edit Master title style</a:t>
            </a:r>
            <a:endParaRPr lang="nl-NL"/>
          </a:p>
        </p:txBody>
      </p:sp>
      <p:sp>
        <p:nvSpPr>
          <p:cNvPr id="3" name="Tijdelijke aanduiding voor tekst 2"/>
          <p:cNvSpPr>
            <a:spLocks noGrp="1"/>
          </p:cNvSpPr>
          <p:nvPr>
            <p:ph type="body" idx="1"/>
          </p:nvPr>
        </p:nvSpPr>
        <p:spPr>
          <a:xfrm>
            <a:off x="575999" y="4359600"/>
            <a:ext cx="6096264" cy="1501200"/>
          </a:xfrm>
        </p:spPr>
        <p:txBody>
          <a:bodyPr lIns="0" tIns="0" rIns="0" bIns="0"/>
          <a:lstStyle>
            <a:lvl1pPr marL="0" indent="0">
              <a:buNone/>
              <a:defRPr sz="24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Tijdelijke aanduiding voor datum 3"/>
          <p:cNvSpPr>
            <a:spLocks noGrp="1"/>
          </p:cNvSpPr>
          <p:nvPr>
            <p:ph type="dt" sz="half" idx="10"/>
          </p:nvPr>
        </p:nvSpPr>
        <p:spPr/>
        <p:txBody>
          <a:bodyPr/>
          <a:lstStyle/>
          <a:p>
            <a:r>
              <a:rPr lang="nl-BE"/>
              <a:t>23/09/2025</a:t>
            </a:r>
            <a:endParaRPr lang="nl-NL"/>
          </a:p>
        </p:txBody>
      </p:sp>
      <p:sp>
        <p:nvSpPr>
          <p:cNvPr id="5" name="Tijdelijke aanduiding voor voettekst 4"/>
          <p:cNvSpPr>
            <a:spLocks noGrp="1"/>
          </p:cNvSpPr>
          <p:nvPr>
            <p:ph type="ftr" sz="quarter" idx="11"/>
          </p:nvPr>
        </p:nvSpPr>
        <p:spPr/>
        <p:txBody>
          <a:bodyPr/>
          <a:lstStyle/>
          <a:p>
            <a:r>
              <a:rPr lang="nl-NL"/>
              <a:t>Instituut voor Kern- en Stralingsfysica</a:t>
            </a:r>
          </a:p>
        </p:txBody>
      </p:sp>
      <p:sp>
        <p:nvSpPr>
          <p:cNvPr id="6" name="Tijdelijke aanduiding voor dianummer 5"/>
          <p:cNvSpPr>
            <a:spLocks noGrp="1"/>
          </p:cNvSpPr>
          <p:nvPr>
            <p:ph type="sldNum" sz="quarter" idx="12"/>
          </p:nvPr>
        </p:nvSpPr>
        <p:spPr/>
        <p:txBody>
          <a:bodyPr/>
          <a:lstStyle/>
          <a:p>
            <a:fld id="{0A297500-7527-634B-90F4-69D0994C32B4}" type="slidenum">
              <a:rPr lang="nl-NL" smtClean="0"/>
              <a:t>‹#›</a:t>
            </a:fld>
            <a:endParaRPr lang="nl-NL"/>
          </a:p>
        </p:txBody>
      </p:sp>
      <p:sp>
        <p:nvSpPr>
          <p:cNvPr id="7" name="Picture Placeholder 4"/>
          <p:cNvSpPr>
            <a:spLocks noGrp="1"/>
          </p:cNvSpPr>
          <p:nvPr>
            <p:ph type="pic" sz="quarter" idx="13"/>
          </p:nvPr>
        </p:nvSpPr>
        <p:spPr>
          <a:xfrm>
            <a:off x="7248525" y="584201"/>
            <a:ext cx="4368673" cy="5040312"/>
          </a:xfrm>
        </p:spPr>
        <p:txBody>
          <a:bodyPr/>
          <a:lstStyle/>
          <a:p>
            <a:r>
              <a:rPr lang="en-US"/>
              <a:t>Click icon to add picture</a:t>
            </a:r>
            <a:endParaRPr lang="nl-NL"/>
          </a:p>
        </p:txBody>
      </p:sp>
    </p:spTree>
  </p:cSld>
  <p:clrMapOvr>
    <a:masterClrMapping/>
  </p:clrMapOvr>
  <p:extLst>
    <p:ext uri="{DCECCB84-F9BA-43D5-87BE-67443E8EF086}">
      <p15:sldGuideLst xmlns:p15="http://schemas.microsoft.com/office/powerpoint/2012/main">
        <p15:guide id="1" orient="horz" pos="3543" userDrawn="1">
          <p15:clr>
            <a:srgbClr val="FBAE40"/>
          </p15:clr>
        </p15:guide>
        <p15:guide id="2" pos="4203" userDrawn="1">
          <p15:clr>
            <a:srgbClr val="FBAE40"/>
          </p15:clr>
        </p15:guide>
        <p15:guide id="3" orient="horz" pos="368"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ee objecten">
    <p:spTree>
      <p:nvGrpSpPr>
        <p:cNvPr id="1" name=""/>
        <p:cNvGrpSpPr/>
        <p:nvPr/>
      </p:nvGrpSpPr>
      <p:grpSpPr>
        <a:xfrm>
          <a:off x="0" y="0"/>
          <a:ext cx="0" cy="0"/>
          <a:chOff x="0" y="0"/>
          <a:chExt cx="0" cy="0"/>
        </a:xfrm>
      </p:grpSpPr>
      <p:sp>
        <p:nvSpPr>
          <p:cNvPr id="5" name="Tijdelijke aanduiding voor datum 4"/>
          <p:cNvSpPr>
            <a:spLocks noGrp="1"/>
          </p:cNvSpPr>
          <p:nvPr>
            <p:ph type="dt" sz="half" idx="10"/>
          </p:nvPr>
        </p:nvSpPr>
        <p:spPr/>
        <p:txBody>
          <a:bodyPr/>
          <a:lstStyle/>
          <a:p>
            <a:r>
              <a:rPr lang="nl-BE"/>
              <a:t>23/09/2025</a:t>
            </a:r>
            <a:endParaRPr lang="nl-NL"/>
          </a:p>
        </p:txBody>
      </p:sp>
      <p:sp>
        <p:nvSpPr>
          <p:cNvPr id="6" name="Tijdelijke aanduiding voor voettekst 5"/>
          <p:cNvSpPr>
            <a:spLocks noGrp="1"/>
          </p:cNvSpPr>
          <p:nvPr>
            <p:ph type="ftr" sz="quarter" idx="11"/>
          </p:nvPr>
        </p:nvSpPr>
        <p:spPr/>
        <p:txBody>
          <a:bodyPr/>
          <a:lstStyle/>
          <a:p>
            <a:r>
              <a:rPr lang="nl-NL"/>
              <a:t>Instituut voor Kern- en Stralingsfysica</a:t>
            </a:r>
          </a:p>
        </p:txBody>
      </p:sp>
      <p:sp>
        <p:nvSpPr>
          <p:cNvPr id="7" name="Tijdelijke aanduiding voor dianummer 6"/>
          <p:cNvSpPr>
            <a:spLocks noGrp="1"/>
          </p:cNvSpPr>
          <p:nvPr>
            <p:ph type="sldNum" sz="quarter" idx="12"/>
          </p:nvPr>
        </p:nvSpPr>
        <p:spPr/>
        <p:txBody>
          <a:bodyPr/>
          <a:lstStyle/>
          <a:p>
            <a:fld id="{0A297500-7527-634B-90F4-69D0994C32B4}" type="slidenum">
              <a:rPr lang="nl-NL" smtClean="0"/>
              <a:t>‹#›</a:t>
            </a:fld>
            <a:endParaRPr lang="nl-NL"/>
          </a:p>
        </p:txBody>
      </p:sp>
      <p:sp>
        <p:nvSpPr>
          <p:cNvPr id="9" name="Tijdelijke aanduiding voor tekst 2"/>
          <p:cNvSpPr>
            <a:spLocks noGrp="1"/>
          </p:cNvSpPr>
          <p:nvPr>
            <p:ph idx="1"/>
          </p:nvPr>
        </p:nvSpPr>
        <p:spPr>
          <a:xfrm>
            <a:off x="576000" y="1656000"/>
            <a:ext cx="5400000" cy="44640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12" name="Content Placeholder 11"/>
          <p:cNvSpPr>
            <a:spLocks noGrp="1"/>
          </p:cNvSpPr>
          <p:nvPr>
            <p:ph sz="quarter" idx="13"/>
          </p:nvPr>
        </p:nvSpPr>
        <p:spPr>
          <a:xfrm>
            <a:off x="6217200" y="1656000"/>
            <a:ext cx="5400000" cy="4464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2" name="Titel 1"/>
          <p:cNvSpPr>
            <a:spLocks noGrp="1"/>
          </p:cNvSpPr>
          <p:nvPr>
            <p:ph type="title"/>
          </p:nvPr>
        </p:nvSpPr>
        <p:spPr/>
        <p:txBody>
          <a:bodyPr/>
          <a:lstStyle/>
          <a:p>
            <a:r>
              <a:rPr lang="en-US"/>
              <a:t>Click to edit Master title style</a:t>
            </a:r>
            <a:endParaRPr lang="nl-BE"/>
          </a:p>
        </p:txBody>
      </p:sp>
    </p:spTree>
    <p:extLst>
      <p:ext uri="{BB962C8B-B14F-4D97-AF65-F5344CB8AC3E}">
        <p14:creationId xmlns:p14="http://schemas.microsoft.com/office/powerpoint/2010/main" val="1859589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ergelijking">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576000" y="1656000"/>
            <a:ext cx="5421575" cy="54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Tijdelijke aanduiding voor inhoud 3"/>
          <p:cNvSpPr>
            <a:spLocks noGrp="1"/>
          </p:cNvSpPr>
          <p:nvPr>
            <p:ph sz="half" idx="2"/>
          </p:nvPr>
        </p:nvSpPr>
        <p:spPr>
          <a:xfrm>
            <a:off x="576000" y="2276271"/>
            <a:ext cx="5421575" cy="38376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Tijdelijke aanduiding voor tekst 4"/>
          <p:cNvSpPr>
            <a:spLocks noGrp="1"/>
          </p:cNvSpPr>
          <p:nvPr>
            <p:ph type="body" sz="quarter" idx="3"/>
          </p:nvPr>
        </p:nvSpPr>
        <p:spPr>
          <a:xfrm>
            <a:off x="6172200" y="1656000"/>
            <a:ext cx="5445000" cy="54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Tijdelijke aanduiding voor inhoud 5"/>
          <p:cNvSpPr>
            <a:spLocks noGrp="1"/>
          </p:cNvSpPr>
          <p:nvPr>
            <p:ph sz="quarter" idx="4"/>
          </p:nvPr>
        </p:nvSpPr>
        <p:spPr>
          <a:xfrm>
            <a:off x="6172200" y="2276271"/>
            <a:ext cx="5445000" cy="38376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7" name="Tijdelijke aanduiding voor datum 6"/>
          <p:cNvSpPr>
            <a:spLocks noGrp="1"/>
          </p:cNvSpPr>
          <p:nvPr>
            <p:ph type="dt" sz="half" idx="10"/>
          </p:nvPr>
        </p:nvSpPr>
        <p:spPr/>
        <p:txBody>
          <a:bodyPr/>
          <a:lstStyle/>
          <a:p>
            <a:r>
              <a:rPr lang="nl-BE"/>
              <a:t>23/09/2025</a:t>
            </a:r>
            <a:endParaRPr lang="nl-NL"/>
          </a:p>
        </p:txBody>
      </p:sp>
      <p:sp>
        <p:nvSpPr>
          <p:cNvPr id="8" name="Tijdelijke aanduiding voor voettekst 7"/>
          <p:cNvSpPr>
            <a:spLocks noGrp="1"/>
          </p:cNvSpPr>
          <p:nvPr>
            <p:ph type="ftr" sz="quarter" idx="11"/>
          </p:nvPr>
        </p:nvSpPr>
        <p:spPr/>
        <p:txBody>
          <a:bodyPr/>
          <a:lstStyle/>
          <a:p>
            <a:r>
              <a:rPr lang="nl-NL"/>
              <a:t>Instituut voor Kern- en Stralingsfysica</a:t>
            </a:r>
          </a:p>
        </p:txBody>
      </p:sp>
      <p:sp>
        <p:nvSpPr>
          <p:cNvPr id="9" name="Tijdelijke aanduiding voor dianummer 8"/>
          <p:cNvSpPr>
            <a:spLocks noGrp="1"/>
          </p:cNvSpPr>
          <p:nvPr>
            <p:ph type="sldNum" sz="quarter" idx="12"/>
          </p:nvPr>
        </p:nvSpPr>
        <p:spPr/>
        <p:txBody>
          <a:bodyPr/>
          <a:lstStyle/>
          <a:p>
            <a:fld id="{0A297500-7527-634B-90F4-69D0994C32B4}" type="slidenum">
              <a:rPr lang="nl-NL" smtClean="0"/>
              <a:t>‹#›</a:t>
            </a:fld>
            <a:endParaRPr lang="nl-NL"/>
          </a:p>
        </p:txBody>
      </p:sp>
      <p:sp>
        <p:nvSpPr>
          <p:cNvPr id="2" name="Titel 1"/>
          <p:cNvSpPr>
            <a:spLocks noGrp="1"/>
          </p:cNvSpPr>
          <p:nvPr>
            <p:ph type="title"/>
          </p:nvPr>
        </p:nvSpPr>
        <p:spPr/>
        <p:txBody>
          <a:bodyPr/>
          <a:lstStyle/>
          <a:p>
            <a:r>
              <a:rPr lang="en-US"/>
              <a:t>Click to edit Master title style</a:t>
            </a:r>
            <a:endParaRPr lang="nl-BE"/>
          </a:p>
        </p:txBody>
      </p:sp>
    </p:spTree>
    <p:extLst>
      <p:ext uri="{BB962C8B-B14F-4D97-AF65-F5344CB8AC3E}">
        <p14:creationId xmlns:p14="http://schemas.microsoft.com/office/powerpoint/2010/main" val="1784001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een titel">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r>
              <a:rPr lang="nl-BE"/>
              <a:t>23/09/2025</a:t>
            </a:r>
            <a:endParaRPr lang="nl-NL"/>
          </a:p>
        </p:txBody>
      </p:sp>
      <p:sp>
        <p:nvSpPr>
          <p:cNvPr id="4" name="Tijdelijke aanduiding voor voettekst 3"/>
          <p:cNvSpPr>
            <a:spLocks noGrp="1"/>
          </p:cNvSpPr>
          <p:nvPr>
            <p:ph type="ftr" sz="quarter" idx="11"/>
          </p:nvPr>
        </p:nvSpPr>
        <p:spPr/>
        <p:txBody>
          <a:bodyPr/>
          <a:lstStyle/>
          <a:p>
            <a:r>
              <a:rPr lang="nl-NL"/>
              <a:t>Instituut voor Kern- en Stralingsfysica</a:t>
            </a:r>
          </a:p>
        </p:txBody>
      </p:sp>
      <p:sp>
        <p:nvSpPr>
          <p:cNvPr id="5" name="Tijdelijke aanduiding voor dianummer 4"/>
          <p:cNvSpPr>
            <a:spLocks noGrp="1"/>
          </p:cNvSpPr>
          <p:nvPr>
            <p:ph type="sldNum" sz="quarter" idx="12"/>
          </p:nvPr>
        </p:nvSpPr>
        <p:spPr/>
        <p:txBody>
          <a:bodyPr/>
          <a:lstStyle/>
          <a:p>
            <a:fld id="{0A297500-7527-634B-90F4-69D0994C32B4}" type="slidenum">
              <a:rPr lang="nl-NL" smtClean="0"/>
              <a:t>‹#›</a:t>
            </a:fld>
            <a:endParaRPr lang="nl-NL"/>
          </a:p>
        </p:txBody>
      </p:sp>
      <p:sp>
        <p:nvSpPr>
          <p:cNvPr id="6" name="Title 5"/>
          <p:cNvSpPr>
            <a:spLocks noGrp="1"/>
          </p:cNvSpPr>
          <p:nvPr>
            <p:ph type="title"/>
          </p:nvPr>
        </p:nvSpPr>
        <p:spPr/>
        <p:txBody>
          <a:bodyPr/>
          <a:lstStyle/>
          <a:p>
            <a:r>
              <a:rPr lang="en-US"/>
              <a:t>Click to edit Master title style</a:t>
            </a:r>
            <a:endParaRPr lang="nl-NL"/>
          </a:p>
        </p:txBody>
      </p:sp>
    </p:spTree>
    <p:extLst>
      <p:ext uri="{BB962C8B-B14F-4D97-AF65-F5344CB8AC3E}">
        <p14:creationId xmlns:p14="http://schemas.microsoft.com/office/powerpoint/2010/main" val="54663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r>
              <a:rPr lang="nl-BE"/>
              <a:t>23/09/2025</a:t>
            </a:r>
            <a:endParaRPr lang="nl-NL"/>
          </a:p>
        </p:txBody>
      </p:sp>
      <p:sp>
        <p:nvSpPr>
          <p:cNvPr id="3" name="Tijdelijke aanduiding voor voettekst 2"/>
          <p:cNvSpPr>
            <a:spLocks noGrp="1"/>
          </p:cNvSpPr>
          <p:nvPr>
            <p:ph type="ftr" sz="quarter" idx="11"/>
          </p:nvPr>
        </p:nvSpPr>
        <p:spPr/>
        <p:txBody>
          <a:bodyPr/>
          <a:lstStyle/>
          <a:p>
            <a:r>
              <a:rPr lang="nl-NL"/>
              <a:t>Instituut voor Kern- en Stralingsfysica</a:t>
            </a:r>
          </a:p>
        </p:txBody>
      </p:sp>
      <p:sp>
        <p:nvSpPr>
          <p:cNvPr id="4" name="Tijdelijke aanduiding voor dianummer 3"/>
          <p:cNvSpPr>
            <a:spLocks noGrp="1"/>
          </p:cNvSpPr>
          <p:nvPr>
            <p:ph type="sldNum" sz="quarter" idx="12"/>
          </p:nvPr>
        </p:nvSpPr>
        <p:spPr/>
        <p:txBody>
          <a:bodyPr/>
          <a:lstStyle/>
          <a:p>
            <a:fld id="{0A297500-7527-634B-90F4-69D0994C32B4}" type="slidenum">
              <a:rPr lang="nl-NL" smtClean="0"/>
              <a:t>‹#›</a:t>
            </a:fld>
            <a:endParaRPr lang="nl-NL"/>
          </a:p>
        </p:txBody>
      </p:sp>
    </p:spTree>
    <p:extLst>
      <p:ext uri="{BB962C8B-B14F-4D97-AF65-F5344CB8AC3E}">
        <p14:creationId xmlns:p14="http://schemas.microsoft.com/office/powerpoint/2010/main" val="307772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ekopSlot">
    <p:spTree>
      <p:nvGrpSpPr>
        <p:cNvPr id="1" name=""/>
        <p:cNvGrpSpPr/>
        <p:nvPr/>
      </p:nvGrpSpPr>
      <p:grpSpPr>
        <a:xfrm>
          <a:off x="0" y="0"/>
          <a:ext cx="0" cy="0"/>
          <a:chOff x="0" y="0"/>
          <a:chExt cx="0" cy="0"/>
        </a:xfrm>
      </p:grpSpPr>
      <p:sp>
        <p:nvSpPr>
          <p:cNvPr id="9" name="Rechthoek 8"/>
          <p:cNvSpPr/>
          <p:nvPr userDrawn="1"/>
        </p:nvSpPr>
        <p:spPr>
          <a:xfrm>
            <a:off x="0" y="0"/>
            <a:ext cx="12193200" cy="62099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2" name="Titel 1"/>
          <p:cNvSpPr>
            <a:spLocks noGrp="1"/>
          </p:cNvSpPr>
          <p:nvPr>
            <p:ph type="title"/>
          </p:nvPr>
        </p:nvSpPr>
        <p:spPr>
          <a:xfrm>
            <a:off x="579120" y="510988"/>
            <a:ext cx="11039793" cy="5184424"/>
          </a:xfrm>
        </p:spPr>
        <p:txBody>
          <a:bodyPr anchor="ctr" anchorCtr="0">
            <a:noAutofit/>
          </a:bodyPr>
          <a:lstStyle>
            <a:lvl1pPr algn="ctr">
              <a:defRPr sz="6000" baseline="0">
                <a:solidFill>
                  <a:schemeClr val="bg1"/>
                </a:solidFill>
              </a:defRPr>
            </a:lvl1pPr>
          </a:lstStyle>
          <a:p>
            <a:r>
              <a:rPr lang="en-US"/>
              <a:t>Click to edit Master title style</a:t>
            </a:r>
            <a:endParaRPr lang="nl-NL"/>
          </a:p>
        </p:txBody>
      </p:sp>
      <p:sp>
        <p:nvSpPr>
          <p:cNvPr id="4" name="Tijdelijke aanduiding voor datum 3"/>
          <p:cNvSpPr>
            <a:spLocks noGrp="1"/>
          </p:cNvSpPr>
          <p:nvPr>
            <p:ph type="dt" sz="half" idx="10"/>
          </p:nvPr>
        </p:nvSpPr>
        <p:spPr/>
        <p:txBody>
          <a:bodyPr/>
          <a:lstStyle/>
          <a:p>
            <a:r>
              <a:rPr lang="nl-BE"/>
              <a:t>23/09/2025</a:t>
            </a:r>
            <a:endParaRPr lang="nl-NL"/>
          </a:p>
        </p:txBody>
      </p:sp>
      <p:sp>
        <p:nvSpPr>
          <p:cNvPr id="5" name="Tijdelijke aanduiding voor voettekst 4"/>
          <p:cNvSpPr>
            <a:spLocks noGrp="1"/>
          </p:cNvSpPr>
          <p:nvPr>
            <p:ph type="ftr" sz="quarter" idx="11"/>
          </p:nvPr>
        </p:nvSpPr>
        <p:spPr/>
        <p:txBody>
          <a:bodyPr/>
          <a:lstStyle/>
          <a:p>
            <a:r>
              <a:rPr lang="nl-NL"/>
              <a:t>Instituut voor Kern- en Stralingsfysica</a:t>
            </a:r>
          </a:p>
        </p:txBody>
      </p:sp>
      <p:sp>
        <p:nvSpPr>
          <p:cNvPr id="6" name="Tijdelijke aanduiding voor dianummer 5"/>
          <p:cNvSpPr>
            <a:spLocks noGrp="1"/>
          </p:cNvSpPr>
          <p:nvPr>
            <p:ph type="sldNum" sz="quarter" idx="12"/>
          </p:nvPr>
        </p:nvSpPr>
        <p:spPr/>
        <p:txBody>
          <a:bodyPr/>
          <a:lstStyle/>
          <a:p>
            <a:fld id="{0A297500-7527-634B-90F4-69D0994C32B4}" type="slidenum">
              <a:rPr lang="nl-NL" smtClean="0"/>
              <a:t>‹#›</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5" Type="http://schemas.openxmlformats.org/officeDocument/2006/relationships/image" Target="../media/image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hoek 6"/>
          <p:cNvSpPr/>
          <p:nvPr userDrawn="1"/>
        </p:nvSpPr>
        <p:spPr>
          <a:xfrm>
            <a:off x="0" y="6210000"/>
            <a:ext cx="12192000" cy="64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pic>
        <p:nvPicPr>
          <p:cNvPr id="8" name="Afbeelding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1041200" y="6353999"/>
            <a:ext cx="1008305" cy="360000"/>
          </a:xfrm>
          <a:prstGeom prst="rect">
            <a:avLst/>
          </a:prstGeom>
        </p:spPr>
      </p:pic>
      <p:sp>
        <p:nvSpPr>
          <p:cNvPr id="2" name="Tijdelijke aanduiding voor titel 1"/>
          <p:cNvSpPr>
            <a:spLocks noGrp="1"/>
          </p:cNvSpPr>
          <p:nvPr>
            <p:ph type="title"/>
          </p:nvPr>
        </p:nvSpPr>
        <p:spPr>
          <a:xfrm>
            <a:off x="576000" y="207036"/>
            <a:ext cx="11041200" cy="1152000"/>
          </a:xfrm>
          <a:prstGeom prst="rect">
            <a:avLst/>
          </a:prstGeom>
        </p:spPr>
        <p:txBody>
          <a:bodyPr vert="horz" lIns="0" tIns="0" rIns="0" bIns="0" rtlCol="0" anchor="ctr" anchorCtr="0">
            <a:normAutofit/>
          </a:bodyPr>
          <a:lstStyle/>
          <a:p>
            <a:r>
              <a:rPr lang="nl-NL"/>
              <a:t>Titelstijl van model bewerken</a:t>
            </a:r>
          </a:p>
        </p:txBody>
      </p:sp>
      <p:sp>
        <p:nvSpPr>
          <p:cNvPr id="3" name="Tijdelijke aanduiding voor tekst 2"/>
          <p:cNvSpPr>
            <a:spLocks noGrp="1"/>
          </p:cNvSpPr>
          <p:nvPr>
            <p:ph type="body" idx="1"/>
          </p:nvPr>
        </p:nvSpPr>
        <p:spPr>
          <a:xfrm>
            <a:off x="576000" y="1656000"/>
            <a:ext cx="11041200" cy="4464000"/>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1440000" y="6210000"/>
            <a:ext cx="720000" cy="648000"/>
          </a:xfrm>
          <a:prstGeom prst="rect">
            <a:avLst/>
          </a:prstGeom>
        </p:spPr>
        <p:txBody>
          <a:bodyPr vert="horz" lIns="0" tIns="0" rIns="0" bIns="0" rtlCol="0" anchor="ctr"/>
          <a:lstStyle>
            <a:lvl1pPr algn="l">
              <a:defRPr sz="1000" baseline="0">
                <a:solidFill>
                  <a:schemeClr val="bg1"/>
                </a:solidFill>
                <a:latin typeface="Arial" charset="0"/>
              </a:defRPr>
            </a:lvl1pPr>
          </a:lstStyle>
          <a:p>
            <a:r>
              <a:rPr lang="nl-BE"/>
              <a:t>23/09/2025</a:t>
            </a:r>
            <a:endParaRPr lang="nl-NL"/>
          </a:p>
        </p:txBody>
      </p:sp>
      <p:sp>
        <p:nvSpPr>
          <p:cNvPr id="5" name="Tijdelijke aanduiding voor voettekst 4"/>
          <p:cNvSpPr>
            <a:spLocks noGrp="1"/>
          </p:cNvSpPr>
          <p:nvPr>
            <p:ph type="ftr" sz="quarter" idx="3"/>
          </p:nvPr>
        </p:nvSpPr>
        <p:spPr>
          <a:xfrm>
            <a:off x="6033600" y="6210000"/>
            <a:ext cx="4993200" cy="648000"/>
          </a:xfrm>
          <a:prstGeom prst="rect">
            <a:avLst/>
          </a:prstGeom>
        </p:spPr>
        <p:txBody>
          <a:bodyPr vert="horz" lIns="0" tIns="0" rIns="180000" bIns="0" rtlCol="0" anchor="ctr"/>
          <a:lstStyle>
            <a:lvl1pPr algn="r">
              <a:defRPr sz="1000" baseline="0">
                <a:solidFill>
                  <a:schemeClr val="bg1"/>
                </a:solidFill>
                <a:latin typeface="Arial" charset="0"/>
              </a:defRPr>
            </a:lvl1pPr>
          </a:lstStyle>
          <a:p>
            <a:r>
              <a:rPr lang="nl-NL"/>
              <a:t>Instituut voor Kern- en Stralingsfysica</a:t>
            </a:r>
          </a:p>
        </p:txBody>
      </p:sp>
      <p:sp>
        <p:nvSpPr>
          <p:cNvPr id="6" name="Tijdelijke aanduiding voor dianummer 5"/>
          <p:cNvSpPr>
            <a:spLocks noGrp="1"/>
          </p:cNvSpPr>
          <p:nvPr>
            <p:ph type="sldNum" sz="quarter" idx="4"/>
          </p:nvPr>
        </p:nvSpPr>
        <p:spPr>
          <a:xfrm>
            <a:off x="576000" y="6210000"/>
            <a:ext cx="648000" cy="648000"/>
          </a:xfrm>
          <a:prstGeom prst="rect">
            <a:avLst/>
          </a:prstGeom>
        </p:spPr>
        <p:txBody>
          <a:bodyPr vert="horz" lIns="0" tIns="0" rIns="0" bIns="0" rtlCol="0" anchor="ctr"/>
          <a:lstStyle>
            <a:lvl1pPr algn="l">
              <a:defRPr sz="1000" baseline="0">
                <a:solidFill>
                  <a:schemeClr val="bg1"/>
                </a:solidFill>
                <a:latin typeface="Arial" charset="0"/>
              </a:defRPr>
            </a:lvl1pPr>
          </a:lstStyle>
          <a:p>
            <a:fld id="{0A297500-7527-634B-90F4-69D0994C32B4}" type="slidenum">
              <a:rPr lang="nl-NL" smtClean="0"/>
              <a:pPr/>
              <a:t>‹#›</a:t>
            </a:fld>
            <a:endParaRPr lang="nl-NL"/>
          </a:p>
        </p:txBody>
      </p:sp>
    </p:spTree>
    <p:extLst>
      <p:ext uri="{BB962C8B-B14F-4D97-AF65-F5344CB8AC3E}">
        <p14:creationId xmlns:p14="http://schemas.microsoft.com/office/powerpoint/2010/main" val="4637559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52" r:id="rId5"/>
    <p:sldLayoutId id="2147483653" r:id="rId6"/>
    <p:sldLayoutId id="2147483654" r:id="rId7"/>
    <p:sldLayoutId id="2147483655" r:id="rId8"/>
    <p:sldLayoutId id="2147483661" r:id="rId9"/>
    <p:sldLayoutId id="2147483662" r:id="rId10"/>
  </p:sldLayoutIdLst>
  <p:hf hdr="0"/>
  <p:txStyles>
    <p:titleStyle>
      <a:lvl1pPr algn="l" defTabSz="914400" rtl="0" eaLnBrk="1" latinLnBrk="0" hangingPunct="1">
        <a:lnSpc>
          <a:spcPct val="100000"/>
        </a:lnSpc>
        <a:spcBef>
          <a:spcPct val="0"/>
        </a:spcBef>
        <a:buNone/>
        <a:defRPr sz="4000" kern="1200" baseline="0">
          <a:solidFill>
            <a:schemeClr val="tx2"/>
          </a:solidFill>
          <a:latin typeface="Arial" charset="0"/>
          <a:ea typeface="+mj-ea"/>
          <a:cs typeface="+mj-cs"/>
        </a:defRPr>
      </a:lvl1pPr>
    </p:titleStyle>
    <p:bodyStyle>
      <a:lvl1pPr marL="228600" indent="-228600" algn="l" defTabSz="914400" rtl="0" eaLnBrk="1" latinLnBrk="0" hangingPunct="1">
        <a:lnSpc>
          <a:spcPct val="100000"/>
        </a:lnSpc>
        <a:spcBef>
          <a:spcPts val="1000"/>
        </a:spcBef>
        <a:buFont typeface="Arial"/>
        <a:buChar char="•"/>
        <a:defRPr sz="2400" kern="1200" baseline="0">
          <a:solidFill>
            <a:schemeClr val="tx1"/>
          </a:solidFill>
          <a:latin typeface="Arial" charset="0"/>
          <a:ea typeface="+mn-ea"/>
          <a:cs typeface="+mn-cs"/>
        </a:defRPr>
      </a:lvl1pPr>
      <a:lvl2pPr marL="685800" indent="-228600" algn="l" defTabSz="914400" rtl="0" eaLnBrk="1" latinLnBrk="0" hangingPunct="1">
        <a:lnSpc>
          <a:spcPct val="100000"/>
        </a:lnSpc>
        <a:spcBef>
          <a:spcPts val="500"/>
        </a:spcBef>
        <a:buFont typeface="Arial"/>
        <a:buChar char="•"/>
        <a:defRPr sz="2400" kern="1200" baseline="0">
          <a:solidFill>
            <a:schemeClr val="tx1"/>
          </a:solidFill>
          <a:latin typeface="Arial" charset="0"/>
          <a:ea typeface="+mn-ea"/>
          <a:cs typeface="+mn-cs"/>
        </a:defRPr>
      </a:lvl2pPr>
      <a:lvl3pPr marL="1143000" indent="-228600" algn="l" defTabSz="914400" rtl="0" eaLnBrk="1" latinLnBrk="0" hangingPunct="1">
        <a:lnSpc>
          <a:spcPct val="100000"/>
        </a:lnSpc>
        <a:spcBef>
          <a:spcPts val="500"/>
        </a:spcBef>
        <a:buFont typeface="Arial"/>
        <a:buChar char="•"/>
        <a:defRPr sz="2000" kern="1200" baseline="0">
          <a:solidFill>
            <a:schemeClr val="tx1"/>
          </a:solidFill>
          <a:latin typeface="Arial" charset="0"/>
          <a:ea typeface="+mn-ea"/>
          <a:cs typeface="+mn-cs"/>
        </a:defRPr>
      </a:lvl3pPr>
      <a:lvl4pPr marL="1600200" indent="-228600" algn="l" defTabSz="914400" rtl="0" eaLnBrk="1" latinLnBrk="0" hangingPunct="1">
        <a:lnSpc>
          <a:spcPct val="100000"/>
        </a:lnSpc>
        <a:spcBef>
          <a:spcPts val="500"/>
        </a:spcBef>
        <a:buFont typeface="Arial"/>
        <a:buChar char="•"/>
        <a:defRPr sz="1800" kern="1200" baseline="0">
          <a:solidFill>
            <a:schemeClr val="tx1"/>
          </a:solidFill>
          <a:latin typeface="Arial" charset="0"/>
          <a:ea typeface="+mn-ea"/>
          <a:cs typeface="+mn-cs"/>
        </a:defRPr>
      </a:lvl4pPr>
      <a:lvl5pPr marL="2057400" indent="-228600" algn="l" defTabSz="914400" rtl="0" eaLnBrk="1" latinLnBrk="0" hangingPunct="1">
        <a:lnSpc>
          <a:spcPct val="100000"/>
        </a:lnSpc>
        <a:spcBef>
          <a:spcPts val="500"/>
        </a:spcBef>
        <a:buFont typeface="Arial"/>
        <a:buChar char="•"/>
        <a:defRPr sz="1800" kern="1200" baseline="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042" userDrawn="1">
          <p15:clr>
            <a:srgbClr val="F26B43"/>
          </p15:clr>
        </p15:guide>
        <p15:guide id="2" pos="7319" userDrawn="1">
          <p15:clr>
            <a:srgbClr val="F26B43"/>
          </p15:clr>
        </p15:guide>
        <p15:guide id="3" orient="horz" pos="3857" userDrawn="1">
          <p15:clr>
            <a:srgbClr val="F26B43"/>
          </p15:clr>
        </p15:guide>
        <p15:guide id="4" pos="36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hoek 6"/>
          <p:cNvSpPr/>
          <p:nvPr/>
        </p:nvSpPr>
        <p:spPr>
          <a:xfrm>
            <a:off x="0" y="6210000"/>
            <a:ext cx="12192000" cy="64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pic>
        <p:nvPicPr>
          <p:cNvPr id="8" name="Afbeelding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041200" y="6353999"/>
            <a:ext cx="1008305" cy="360000"/>
          </a:xfrm>
          <a:prstGeom prst="rect">
            <a:avLst/>
          </a:prstGeom>
        </p:spPr>
      </p:pic>
      <p:sp>
        <p:nvSpPr>
          <p:cNvPr id="2" name="Tijdelijke aanduiding voor titel 1"/>
          <p:cNvSpPr>
            <a:spLocks noGrp="1"/>
          </p:cNvSpPr>
          <p:nvPr>
            <p:ph type="title"/>
          </p:nvPr>
        </p:nvSpPr>
        <p:spPr>
          <a:xfrm>
            <a:off x="576000" y="216000"/>
            <a:ext cx="11041200" cy="1152000"/>
          </a:xfrm>
          <a:prstGeom prst="rect">
            <a:avLst/>
          </a:prstGeom>
        </p:spPr>
        <p:txBody>
          <a:bodyPr vert="horz" lIns="0" tIns="0" rIns="0" bIns="0" rtlCol="0" anchor="ctr" anchorCtr="0">
            <a:normAutofit/>
          </a:bodyPr>
          <a:lstStyle/>
          <a:p>
            <a:r>
              <a:rPr lang="nl-NL"/>
              <a:t>Titelstijl van model bewerken</a:t>
            </a:r>
          </a:p>
        </p:txBody>
      </p:sp>
      <p:sp>
        <p:nvSpPr>
          <p:cNvPr id="3" name="Tijdelijke aanduiding voor tekst 2"/>
          <p:cNvSpPr>
            <a:spLocks noGrp="1"/>
          </p:cNvSpPr>
          <p:nvPr>
            <p:ph type="body" idx="1"/>
          </p:nvPr>
        </p:nvSpPr>
        <p:spPr>
          <a:xfrm>
            <a:off x="576000" y="1656000"/>
            <a:ext cx="11041200" cy="4464000"/>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1440000" y="6210000"/>
            <a:ext cx="720000" cy="648000"/>
          </a:xfrm>
          <a:prstGeom prst="rect">
            <a:avLst/>
          </a:prstGeom>
        </p:spPr>
        <p:txBody>
          <a:bodyPr vert="horz" lIns="0" tIns="0" rIns="0" bIns="0" rtlCol="0" anchor="ctr"/>
          <a:lstStyle>
            <a:lvl1pPr algn="l">
              <a:defRPr sz="1000" baseline="0">
                <a:solidFill>
                  <a:schemeClr val="bg1"/>
                </a:solidFill>
                <a:latin typeface="Arial" charset="0"/>
              </a:defRPr>
            </a:lvl1pPr>
          </a:lstStyle>
          <a:p>
            <a:r>
              <a:rPr lang="nl-BE"/>
              <a:t>23/09/2025</a:t>
            </a:r>
            <a:endParaRPr lang="nl-NL"/>
          </a:p>
        </p:txBody>
      </p:sp>
      <p:sp>
        <p:nvSpPr>
          <p:cNvPr id="5" name="Tijdelijke aanduiding voor voettekst 4"/>
          <p:cNvSpPr>
            <a:spLocks noGrp="1"/>
          </p:cNvSpPr>
          <p:nvPr>
            <p:ph type="ftr" sz="quarter" idx="3"/>
          </p:nvPr>
        </p:nvSpPr>
        <p:spPr>
          <a:xfrm>
            <a:off x="6033600" y="6210000"/>
            <a:ext cx="4993200" cy="648000"/>
          </a:xfrm>
          <a:prstGeom prst="rect">
            <a:avLst/>
          </a:prstGeom>
        </p:spPr>
        <p:txBody>
          <a:bodyPr vert="horz" lIns="0" tIns="0" rIns="180000" bIns="0" rtlCol="0" anchor="ctr"/>
          <a:lstStyle>
            <a:lvl1pPr algn="r">
              <a:defRPr sz="1000" baseline="0">
                <a:solidFill>
                  <a:schemeClr val="bg1"/>
                </a:solidFill>
                <a:latin typeface="Arial" charset="0"/>
              </a:defRPr>
            </a:lvl1pPr>
          </a:lstStyle>
          <a:p>
            <a:r>
              <a:rPr lang="nl-NL"/>
              <a:t>Instituut voor Kern- en Stralingsfysica</a:t>
            </a:r>
          </a:p>
        </p:txBody>
      </p:sp>
      <p:sp>
        <p:nvSpPr>
          <p:cNvPr id="6" name="Tijdelijke aanduiding voor dianummer 5"/>
          <p:cNvSpPr>
            <a:spLocks noGrp="1"/>
          </p:cNvSpPr>
          <p:nvPr>
            <p:ph type="sldNum" sz="quarter" idx="4"/>
          </p:nvPr>
        </p:nvSpPr>
        <p:spPr>
          <a:xfrm>
            <a:off x="576000" y="6210000"/>
            <a:ext cx="648000" cy="648000"/>
          </a:xfrm>
          <a:prstGeom prst="rect">
            <a:avLst/>
          </a:prstGeom>
        </p:spPr>
        <p:txBody>
          <a:bodyPr vert="horz" lIns="0" tIns="0" rIns="0" bIns="0" rtlCol="0" anchor="ctr"/>
          <a:lstStyle>
            <a:lvl1pPr algn="l">
              <a:defRPr sz="1000" baseline="0">
                <a:solidFill>
                  <a:schemeClr val="bg1"/>
                </a:solidFill>
                <a:latin typeface="Arial" charset="0"/>
              </a:defRPr>
            </a:lvl1pPr>
          </a:lstStyle>
          <a:p>
            <a:fld id="{0A297500-7527-634B-90F4-69D0994C32B4}" type="slidenum">
              <a:rPr lang="nl-NL" smtClean="0"/>
              <a:pPr/>
              <a:t>‹#›</a:t>
            </a:fld>
            <a:endParaRPr lang="nl-NL"/>
          </a:p>
        </p:txBody>
      </p:sp>
    </p:spTree>
    <p:extLst>
      <p:ext uri="{BB962C8B-B14F-4D97-AF65-F5344CB8AC3E}">
        <p14:creationId xmlns:p14="http://schemas.microsoft.com/office/powerpoint/2010/main" val="173252323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Lst>
  <p:hf hdr="0"/>
  <p:txStyles>
    <p:titleStyle>
      <a:lvl1pPr algn="l" defTabSz="914400" rtl="0" eaLnBrk="1" latinLnBrk="0" hangingPunct="1">
        <a:lnSpc>
          <a:spcPct val="100000"/>
        </a:lnSpc>
        <a:spcBef>
          <a:spcPct val="0"/>
        </a:spcBef>
        <a:buNone/>
        <a:defRPr sz="4000" kern="1200" baseline="0">
          <a:solidFill>
            <a:schemeClr val="tx2"/>
          </a:solidFill>
          <a:latin typeface="Arial" charset="0"/>
          <a:ea typeface="+mj-ea"/>
          <a:cs typeface="+mj-cs"/>
        </a:defRPr>
      </a:lvl1pPr>
    </p:titleStyle>
    <p:bodyStyle>
      <a:lvl1pPr marL="228600" indent="-228600" algn="l" defTabSz="914400" rtl="0" eaLnBrk="1" latinLnBrk="0" hangingPunct="1">
        <a:lnSpc>
          <a:spcPct val="100000"/>
        </a:lnSpc>
        <a:spcBef>
          <a:spcPts val="1000"/>
        </a:spcBef>
        <a:buFont typeface="Arial"/>
        <a:buChar char="•"/>
        <a:defRPr sz="2400" kern="1200" baseline="0">
          <a:solidFill>
            <a:schemeClr val="tx1"/>
          </a:solidFill>
          <a:latin typeface="Arial" charset="0"/>
          <a:ea typeface="+mn-ea"/>
          <a:cs typeface="+mn-cs"/>
        </a:defRPr>
      </a:lvl1pPr>
      <a:lvl2pPr marL="685800" indent="-228600" algn="l" defTabSz="914400" rtl="0" eaLnBrk="1" latinLnBrk="0" hangingPunct="1">
        <a:lnSpc>
          <a:spcPct val="100000"/>
        </a:lnSpc>
        <a:spcBef>
          <a:spcPts val="500"/>
        </a:spcBef>
        <a:buFont typeface="Arial"/>
        <a:buChar char="•"/>
        <a:defRPr sz="2400" kern="1200" baseline="0">
          <a:solidFill>
            <a:schemeClr val="tx1"/>
          </a:solidFill>
          <a:latin typeface="Arial" charset="0"/>
          <a:ea typeface="+mn-ea"/>
          <a:cs typeface="+mn-cs"/>
        </a:defRPr>
      </a:lvl2pPr>
      <a:lvl3pPr marL="1143000" indent="-228600" algn="l" defTabSz="914400" rtl="0" eaLnBrk="1" latinLnBrk="0" hangingPunct="1">
        <a:lnSpc>
          <a:spcPct val="100000"/>
        </a:lnSpc>
        <a:spcBef>
          <a:spcPts val="500"/>
        </a:spcBef>
        <a:buFont typeface="Arial"/>
        <a:buChar char="•"/>
        <a:defRPr sz="2000" kern="1200" baseline="0">
          <a:solidFill>
            <a:schemeClr val="tx1"/>
          </a:solidFill>
          <a:latin typeface="Arial" charset="0"/>
          <a:ea typeface="+mn-ea"/>
          <a:cs typeface="+mn-cs"/>
        </a:defRPr>
      </a:lvl3pPr>
      <a:lvl4pPr marL="1600200" indent="-228600" algn="l" defTabSz="914400" rtl="0" eaLnBrk="1" latinLnBrk="0" hangingPunct="1">
        <a:lnSpc>
          <a:spcPct val="100000"/>
        </a:lnSpc>
        <a:spcBef>
          <a:spcPts val="500"/>
        </a:spcBef>
        <a:buFont typeface="Arial"/>
        <a:buChar char="•"/>
        <a:defRPr sz="1800" kern="1200" baseline="0">
          <a:solidFill>
            <a:schemeClr val="tx1"/>
          </a:solidFill>
          <a:latin typeface="Arial" charset="0"/>
          <a:ea typeface="+mn-ea"/>
          <a:cs typeface="+mn-cs"/>
        </a:defRPr>
      </a:lvl4pPr>
      <a:lvl5pPr marL="2057400" indent="-228600" algn="l" defTabSz="914400" rtl="0" eaLnBrk="1" latinLnBrk="0" hangingPunct="1">
        <a:lnSpc>
          <a:spcPct val="100000"/>
        </a:lnSpc>
        <a:spcBef>
          <a:spcPts val="500"/>
        </a:spcBef>
        <a:buFont typeface="Arial"/>
        <a:buChar char="•"/>
        <a:defRPr sz="1800" kern="1200" baseline="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12.png"/><Relationship Id="rId4" Type="http://schemas.openxmlformats.org/officeDocument/2006/relationships/image" Target="../media/image31.sv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40.png"/><Relationship Id="rId5" Type="http://schemas.openxmlformats.org/officeDocument/2006/relationships/image" Target="../media/image330.png"/><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10.xml"/><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4" Type="http://schemas.openxmlformats.org/officeDocument/2006/relationships/image" Target="../media/image390.png"/></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42.png"/><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10.png"/><Relationship Id="rId4" Type="http://schemas.microsoft.com/office/2007/relationships/hdphoto" Target="../media/hdphoto1.wdp"/><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4.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10.xml"/><Relationship Id="rId6" Type="http://schemas.openxmlformats.org/officeDocument/2006/relationships/image" Target="../media/image13.png"/><Relationship Id="rId5" Type="http://schemas.openxmlformats.org/officeDocument/2006/relationships/image" Target="../media/image21.gif"/><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ndertitel 8"/>
          <p:cNvSpPr>
            <a:spLocks noGrp="1"/>
          </p:cNvSpPr>
          <p:nvPr>
            <p:ph type="subTitle" idx="1"/>
          </p:nvPr>
        </p:nvSpPr>
        <p:spPr/>
        <p:txBody>
          <a:bodyPr>
            <a:normAutofit lnSpcReduction="10000"/>
          </a:bodyPr>
          <a:lstStyle/>
          <a:p>
            <a:r>
              <a:rPr lang="nl-NL" dirty="0"/>
              <a:t>Yens Killian Elskens</a:t>
            </a:r>
            <a:br>
              <a:rPr lang="nl-NL" dirty="0"/>
            </a:br>
            <a:r>
              <a:rPr lang="nl-NL" dirty="0"/>
              <a:t>ISOLDE Workshop and Users Meeting 2025</a:t>
            </a:r>
          </a:p>
        </p:txBody>
      </p:sp>
      <p:sp>
        <p:nvSpPr>
          <p:cNvPr id="8" name="Titel 7"/>
          <p:cNvSpPr>
            <a:spLocks noGrp="1"/>
          </p:cNvSpPr>
          <p:nvPr>
            <p:ph type="ctrTitle"/>
          </p:nvPr>
        </p:nvSpPr>
        <p:spPr/>
        <p:txBody>
          <a:bodyPr/>
          <a:lstStyle/>
          <a:p>
            <a:r>
              <a:rPr lang="nl-NL" dirty="0"/>
              <a:t>Measurements of the radiative decay of the </a:t>
            </a:r>
            <a:r>
              <a:rPr lang="nl-NL" baseline="30000" dirty="0"/>
              <a:t>229</a:t>
            </a:r>
            <a:r>
              <a:rPr lang="nl-NL" dirty="0"/>
              <a:t>Th nuclear-clock isomer in solid-state hosts</a:t>
            </a:r>
          </a:p>
        </p:txBody>
      </p:sp>
      <p:pic>
        <p:nvPicPr>
          <p:cNvPr id="3" name="Picture Placeholder 2" descr="A metal plate with wires and wires on a white table&#10;&#10;AI-generated content may be incorrect.">
            <a:extLst>
              <a:ext uri="{FF2B5EF4-FFF2-40B4-BE49-F238E27FC236}">
                <a16:creationId xmlns:a16="http://schemas.microsoft.com/office/drawing/2014/main" id="{62D55FE4-D9B9-CDAB-C5EB-E9B1F59D1A18}"/>
              </a:ext>
            </a:extLst>
          </p:cNvPr>
          <p:cNvPicPr>
            <a:picLocks noGrp="1" noChangeAspect="1"/>
          </p:cNvPicPr>
          <p:nvPr>
            <p:ph type="pic" sz="quarter" idx="10"/>
          </p:nvPr>
        </p:nvPicPr>
        <p:blipFill>
          <a:blip r:embed="rId3"/>
          <a:srcRect l="13339" r="13339"/>
          <a:stretch>
            <a:fillRect/>
          </a:stretch>
        </p:blipFill>
        <p:spPr/>
      </p:pic>
    </p:spTree>
    <p:extLst>
      <p:ext uri="{BB962C8B-B14F-4D97-AF65-F5344CB8AC3E}">
        <p14:creationId xmlns:p14="http://schemas.microsoft.com/office/powerpoint/2010/main" val="3628299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2869E1D-EFEE-A116-97C6-3BE3CFBEE200}"/>
            </a:ext>
          </a:extLst>
        </p:cNvPr>
        <p:cNvGrpSpPr/>
        <p:nvPr/>
      </p:nvGrpSpPr>
      <p:grpSpPr>
        <a:xfrm>
          <a:off x="0" y="0"/>
          <a:ext cx="0" cy="0"/>
          <a:chOff x="0" y="0"/>
          <a:chExt cx="0" cy="0"/>
        </a:xfrm>
      </p:grpSpPr>
      <p:pic>
        <p:nvPicPr>
          <p:cNvPr id="13" name="Graphic 12">
            <a:extLst>
              <a:ext uri="{FF2B5EF4-FFF2-40B4-BE49-F238E27FC236}">
                <a16:creationId xmlns:a16="http://schemas.microsoft.com/office/drawing/2014/main" id="{0002EE18-0459-9100-CB19-0425AEF9AEF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1775228"/>
            <a:ext cx="6559397" cy="4372931"/>
          </a:xfrm>
          <a:prstGeom prst="rect">
            <a:avLst/>
          </a:prstGeom>
        </p:spPr>
      </p:pic>
      <p:sp>
        <p:nvSpPr>
          <p:cNvPr id="2" name="Footer Placeholder 1">
            <a:extLst>
              <a:ext uri="{FF2B5EF4-FFF2-40B4-BE49-F238E27FC236}">
                <a16:creationId xmlns:a16="http://schemas.microsoft.com/office/drawing/2014/main" id="{3B1838E0-B58A-F6CD-161C-B497D78ACFF3}"/>
              </a:ext>
            </a:extLst>
          </p:cNvPr>
          <p:cNvSpPr>
            <a:spLocks noGrp="1"/>
          </p:cNvSpPr>
          <p:nvPr>
            <p:ph type="ftr" sz="quarter" idx="11"/>
          </p:nvPr>
        </p:nvSpPr>
        <p:spPr/>
        <p:txBody>
          <a:bodyPr/>
          <a:lstStyle/>
          <a:p>
            <a:r>
              <a:rPr lang="nl-NL"/>
              <a:t>Instituut voor Kern- en Stralingsfysica</a:t>
            </a:r>
          </a:p>
        </p:txBody>
      </p:sp>
      <p:sp>
        <p:nvSpPr>
          <p:cNvPr id="3" name="Slide Number Placeholder 2">
            <a:extLst>
              <a:ext uri="{FF2B5EF4-FFF2-40B4-BE49-F238E27FC236}">
                <a16:creationId xmlns:a16="http://schemas.microsoft.com/office/drawing/2014/main" id="{63282438-2409-5023-CAAA-13012420D62C}"/>
              </a:ext>
            </a:extLst>
          </p:cNvPr>
          <p:cNvSpPr>
            <a:spLocks noGrp="1"/>
          </p:cNvSpPr>
          <p:nvPr>
            <p:ph type="sldNum" sz="quarter" idx="12"/>
          </p:nvPr>
        </p:nvSpPr>
        <p:spPr/>
        <p:txBody>
          <a:bodyPr/>
          <a:lstStyle/>
          <a:p>
            <a:fld id="{0A297500-7527-634B-90F4-69D0994C32B4}" type="slidenum">
              <a:rPr lang="nl-NL" smtClean="0"/>
              <a:t>10</a:t>
            </a:fld>
            <a:endParaRPr lang="nl-NL"/>
          </a:p>
        </p:txBody>
      </p:sp>
      <p:sp>
        <p:nvSpPr>
          <p:cNvPr id="4" name="Title 3">
            <a:extLst>
              <a:ext uri="{FF2B5EF4-FFF2-40B4-BE49-F238E27FC236}">
                <a16:creationId xmlns:a16="http://schemas.microsoft.com/office/drawing/2014/main" id="{86D7EEE8-E067-225D-A391-B9EF30514201}"/>
              </a:ext>
            </a:extLst>
          </p:cNvPr>
          <p:cNvSpPr>
            <a:spLocks noGrp="1"/>
          </p:cNvSpPr>
          <p:nvPr>
            <p:ph type="title"/>
          </p:nvPr>
        </p:nvSpPr>
        <p:spPr>
          <a:xfrm>
            <a:off x="1760560" y="207036"/>
            <a:ext cx="9856639" cy="1152000"/>
          </a:xfrm>
        </p:spPr>
        <p:txBody>
          <a:bodyPr>
            <a:normAutofit/>
          </a:bodyPr>
          <a:lstStyle/>
          <a:p>
            <a:r>
              <a:rPr lang="en-GB" dirty="0">
                <a:latin typeface="Arial"/>
                <a:cs typeface="Arial"/>
              </a:rPr>
              <a:t>2025: α emitters also quench the signal</a:t>
            </a:r>
            <a:endParaRPr lang="en-GB" dirty="0">
              <a:cs typeface="Arial"/>
            </a:endParaRPr>
          </a:p>
        </p:txBody>
      </p:sp>
      <p:sp>
        <p:nvSpPr>
          <p:cNvPr id="10" name="Oval 9">
            <a:extLst>
              <a:ext uri="{FF2B5EF4-FFF2-40B4-BE49-F238E27FC236}">
                <a16:creationId xmlns:a16="http://schemas.microsoft.com/office/drawing/2014/main" id="{ECF57C47-838C-5638-36B8-366F22C0F13C}"/>
              </a:ext>
            </a:extLst>
          </p:cNvPr>
          <p:cNvSpPr>
            <a:spLocks noChangeAspect="1"/>
          </p:cNvSpPr>
          <p:nvPr/>
        </p:nvSpPr>
        <p:spPr>
          <a:xfrm>
            <a:off x="361242" y="268877"/>
            <a:ext cx="1028318" cy="1028318"/>
          </a:xfrm>
          <a:prstGeom prst="ellipse">
            <a:avLst/>
          </a:prstGeom>
          <a:blipFill dpi="0" rotWithShape="1">
            <a:blip r:embed="rId5"/>
            <a:srcRect/>
            <a:stretch>
              <a:fillRect/>
            </a:stretch>
          </a:blipFill>
          <a:ln>
            <a:noFill/>
            <a:extLst>
              <a:ext uri="{C807C97D-BFC1-408E-A445-0C87EB9F89A2}">
                <ask:lineSketchStyleProps xmlns:ask="http://schemas.microsoft.com/office/drawing/2018/sketchyshapes" sd="1219033472">
                  <a:custGeom>
                    <a:avLst/>
                    <a:gdLst>
                      <a:gd name="connsiteX0" fmla="*/ 0 w 3718319"/>
                      <a:gd name="connsiteY0" fmla="*/ 1859160 h 3718319"/>
                      <a:gd name="connsiteX1" fmla="*/ 1859160 w 3718319"/>
                      <a:gd name="connsiteY1" fmla="*/ 0 h 3718319"/>
                      <a:gd name="connsiteX2" fmla="*/ 3718320 w 3718319"/>
                      <a:gd name="connsiteY2" fmla="*/ 1859160 h 3718319"/>
                      <a:gd name="connsiteX3" fmla="*/ 1859160 w 3718319"/>
                      <a:gd name="connsiteY3" fmla="*/ 3718320 h 3718319"/>
                      <a:gd name="connsiteX4" fmla="*/ 0 w 3718319"/>
                      <a:gd name="connsiteY4" fmla="*/ 1859160 h 3718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8319" h="3718319" fill="none" extrusionOk="0">
                        <a:moveTo>
                          <a:pt x="0" y="1859160"/>
                        </a:moveTo>
                        <a:cubicBezTo>
                          <a:pt x="28153" y="835714"/>
                          <a:pt x="867264" y="-71803"/>
                          <a:pt x="1859160" y="0"/>
                        </a:cubicBezTo>
                        <a:cubicBezTo>
                          <a:pt x="2744848" y="-21607"/>
                          <a:pt x="3687046" y="861818"/>
                          <a:pt x="3718320" y="1859160"/>
                        </a:cubicBezTo>
                        <a:cubicBezTo>
                          <a:pt x="3715201" y="2856202"/>
                          <a:pt x="2813227" y="3819379"/>
                          <a:pt x="1859160" y="3718320"/>
                        </a:cubicBezTo>
                        <a:cubicBezTo>
                          <a:pt x="857656" y="3732474"/>
                          <a:pt x="96226" y="2909082"/>
                          <a:pt x="0" y="1859160"/>
                        </a:cubicBezTo>
                        <a:close/>
                      </a:path>
                      <a:path w="3718319" h="3718319" stroke="0" extrusionOk="0">
                        <a:moveTo>
                          <a:pt x="0" y="1859160"/>
                        </a:moveTo>
                        <a:cubicBezTo>
                          <a:pt x="-166738" y="729526"/>
                          <a:pt x="806826" y="9589"/>
                          <a:pt x="1859160" y="0"/>
                        </a:cubicBezTo>
                        <a:cubicBezTo>
                          <a:pt x="2967858" y="17244"/>
                          <a:pt x="3584179" y="836639"/>
                          <a:pt x="3718320" y="1859160"/>
                        </a:cubicBezTo>
                        <a:cubicBezTo>
                          <a:pt x="3581953" y="3019115"/>
                          <a:pt x="2879509" y="3753901"/>
                          <a:pt x="1859160" y="3718320"/>
                        </a:cubicBezTo>
                        <a:cubicBezTo>
                          <a:pt x="761029" y="3679286"/>
                          <a:pt x="82234" y="2925238"/>
                          <a:pt x="0" y="185916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pic>
        <p:nvPicPr>
          <p:cNvPr id="6" name="Picture 5">
            <a:extLst>
              <a:ext uri="{FF2B5EF4-FFF2-40B4-BE49-F238E27FC236}">
                <a16:creationId xmlns:a16="http://schemas.microsoft.com/office/drawing/2014/main" id="{4C5D00CF-6044-EA1F-C850-59DC961D9862}"/>
              </a:ext>
            </a:extLst>
          </p:cNvPr>
          <p:cNvPicPr>
            <a:picLocks noChangeAspect="1"/>
          </p:cNvPicPr>
          <p:nvPr/>
        </p:nvPicPr>
        <p:blipFill>
          <a:blip r:embed="rId6"/>
          <a:stretch>
            <a:fillRect/>
          </a:stretch>
        </p:blipFill>
        <p:spPr>
          <a:xfrm>
            <a:off x="6934174" y="1359036"/>
            <a:ext cx="4911543" cy="4319678"/>
          </a:xfrm>
          <a:prstGeom prst="rect">
            <a:avLst/>
          </a:prstGeom>
        </p:spPr>
      </p:pic>
      <p:sp>
        <p:nvSpPr>
          <p:cNvPr id="8" name="TextBox 7">
            <a:extLst>
              <a:ext uri="{FF2B5EF4-FFF2-40B4-BE49-F238E27FC236}">
                <a16:creationId xmlns:a16="http://schemas.microsoft.com/office/drawing/2014/main" id="{C7D6C0C9-8E75-0793-044B-84D2470579B2}"/>
              </a:ext>
            </a:extLst>
          </p:cNvPr>
          <p:cNvSpPr txBox="1"/>
          <p:nvPr/>
        </p:nvSpPr>
        <p:spPr>
          <a:xfrm>
            <a:off x="1087931" y="2061190"/>
            <a:ext cx="90079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cs typeface="Arial"/>
              </a:rPr>
              <a:t>A=229</a:t>
            </a:r>
            <a:br>
              <a:rPr lang="en-US" dirty="0">
                <a:cs typeface="Arial"/>
              </a:rPr>
            </a:br>
            <a:r>
              <a:rPr lang="en-US" dirty="0">
                <a:cs typeface="Arial"/>
              </a:rPr>
              <a:t>(1h)</a:t>
            </a:r>
          </a:p>
        </p:txBody>
      </p:sp>
      <p:sp>
        <p:nvSpPr>
          <p:cNvPr id="9" name="TextBox 8">
            <a:extLst>
              <a:ext uri="{FF2B5EF4-FFF2-40B4-BE49-F238E27FC236}">
                <a16:creationId xmlns:a16="http://schemas.microsoft.com/office/drawing/2014/main" id="{89747703-71BB-54E4-F365-16E1C13FB21A}"/>
              </a:ext>
            </a:extLst>
          </p:cNvPr>
          <p:cNvSpPr txBox="1"/>
          <p:nvPr/>
        </p:nvSpPr>
        <p:spPr>
          <a:xfrm>
            <a:off x="3478111" y="4061135"/>
            <a:ext cx="90079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cs typeface="Arial"/>
              </a:rPr>
              <a:t>A=220 </a:t>
            </a:r>
            <a:br>
              <a:rPr lang="en-US" dirty="0">
                <a:cs typeface="Arial"/>
              </a:rPr>
            </a:br>
            <a:r>
              <a:rPr lang="en-US" dirty="0">
                <a:cs typeface="Arial"/>
              </a:rPr>
              <a:t>(2 min)</a:t>
            </a:r>
          </a:p>
        </p:txBody>
      </p:sp>
      <p:sp>
        <p:nvSpPr>
          <p:cNvPr id="12" name="Arc 11">
            <a:extLst>
              <a:ext uri="{FF2B5EF4-FFF2-40B4-BE49-F238E27FC236}">
                <a16:creationId xmlns:a16="http://schemas.microsoft.com/office/drawing/2014/main" id="{B89A1931-27FA-C6BD-1E42-D06F7F67AA78}"/>
              </a:ext>
            </a:extLst>
          </p:cNvPr>
          <p:cNvSpPr/>
          <p:nvPr/>
        </p:nvSpPr>
        <p:spPr>
          <a:xfrm rot="9720000">
            <a:off x="3129563" y="3967782"/>
            <a:ext cx="761546" cy="389162"/>
          </a:xfrm>
          <a:prstGeom prst="arc">
            <a:avLst/>
          </a:prstGeom>
          <a:ln>
            <a:solidFill>
              <a:srgbClr val="2F4D5D"/>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8AF0A8BF-006C-FE6C-71DA-1AFCF8E71B93}"/>
              </a:ext>
            </a:extLst>
          </p:cNvPr>
          <p:cNvSpPr txBox="1"/>
          <p:nvPr/>
        </p:nvSpPr>
        <p:spPr>
          <a:xfrm>
            <a:off x="4566292" y="4276579"/>
            <a:ext cx="2180493" cy="430887"/>
          </a:xfrm>
          <a:prstGeom prst="rect">
            <a:avLst/>
          </a:prstGeom>
          <a:noFill/>
        </p:spPr>
        <p:txBody>
          <a:bodyPr wrap="square" rtlCol="0">
            <a:spAutoFit/>
          </a:bodyPr>
          <a:lstStyle/>
          <a:p>
            <a:r>
              <a:rPr lang="en-GB" sz="2200" b="1" dirty="0"/>
              <a:t>Preliminary</a:t>
            </a:r>
            <a:endParaRPr lang="en-BE" sz="2200" b="1" dirty="0"/>
          </a:p>
        </p:txBody>
      </p:sp>
    </p:spTree>
    <p:extLst>
      <p:ext uri="{BB962C8B-B14F-4D97-AF65-F5344CB8AC3E}">
        <p14:creationId xmlns:p14="http://schemas.microsoft.com/office/powerpoint/2010/main" val="2159599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32FC96D-B5F4-DFA9-CAA1-D4899DD5A1EA}"/>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A584ED44-7249-C67E-2D55-5D22FCF32F2D}"/>
              </a:ext>
            </a:extLst>
          </p:cNvPr>
          <p:cNvSpPr>
            <a:spLocks noGrp="1"/>
          </p:cNvSpPr>
          <p:nvPr>
            <p:ph type="ftr" sz="quarter" idx="11"/>
          </p:nvPr>
        </p:nvSpPr>
        <p:spPr/>
        <p:txBody>
          <a:bodyPr/>
          <a:lstStyle/>
          <a:p>
            <a:r>
              <a:rPr lang="nl-NL"/>
              <a:t>Instituut voor Kern- en Stralingsfysica</a:t>
            </a:r>
          </a:p>
        </p:txBody>
      </p:sp>
      <p:sp>
        <p:nvSpPr>
          <p:cNvPr id="3" name="Slide Number Placeholder 2">
            <a:extLst>
              <a:ext uri="{FF2B5EF4-FFF2-40B4-BE49-F238E27FC236}">
                <a16:creationId xmlns:a16="http://schemas.microsoft.com/office/drawing/2014/main" id="{2A28A9C4-A84D-7DB2-73C2-6AE7E7D545FE}"/>
              </a:ext>
            </a:extLst>
          </p:cNvPr>
          <p:cNvSpPr>
            <a:spLocks noGrp="1"/>
          </p:cNvSpPr>
          <p:nvPr>
            <p:ph type="sldNum" sz="quarter" idx="12"/>
          </p:nvPr>
        </p:nvSpPr>
        <p:spPr/>
        <p:txBody>
          <a:bodyPr/>
          <a:lstStyle/>
          <a:p>
            <a:fld id="{0A297500-7527-634B-90F4-69D0994C32B4}" type="slidenum">
              <a:rPr lang="nl-NL" smtClean="0"/>
              <a:t>11</a:t>
            </a:fld>
            <a:endParaRPr lang="nl-NL"/>
          </a:p>
        </p:txBody>
      </p:sp>
      <p:sp>
        <p:nvSpPr>
          <p:cNvPr id="4" name="Title 3">
            <a:extLst>
              <a:ext uri="{FF2B5EF4-FFF2-40B4-BE49-F238E27FC236}">
                <a16:creationId xmlns:a16="http://schemas.microsoft.com/office/drawing/2014/main" id="{BEEA6153-841D-3CA6-055F-DA2A263B653B}"/>
              </a:ext>
            </a:extLst>
          </p:cNvPr>
          <p:cNvSpPr>
            <a:spLocks noGrp="1"/>
          </p:cNvSpPr>
          <p:nvPr>
            <p:ph type="title"/>
          </p:nvPr>
        </p:nvSpPr>
        <p:spPr>
          <a:xfrm>
            <a:off x="1760560" y="207036"/>
            <a:ext cx="9856639" cy="1152000"/>
          </a:xfrm>
        </p:spPr>
        <p:txBody>
          <a:bodyPr>
            <a:normAutofit/>
          </a:bodyPr>
          <a:lstStyle/>
          <a:p>
            <a:r>
              <a:rPr lang="en-GB" dirty="0">
                <a:latin typeface="Arial"/>
                <a:cs typeface="Arial"/>
              </a:rPr>
              <a:t>2025: effect annealing on quenching</a:t>
            </a:r>
            <a:endParaRPr lang="en-GB" dirty="0">
              <a:cs typeface="Arial"/>
            </a:endParaRPr>
          </a:p>
        </p:txBody>
      </p:sp>
      <p:sp>
        <p:nvSpPr>
          <p:cNvPr id="10" name="Oval 9">
            <a:extLst>
              <a:ext uri="{FF2B5EF4-FFF2-40B4-BE49-F238E27FC236}">
                <a16:creationId xmlns:a16="http://schemas.microsoft.com/office/drawing/2014/main" id="{FE9513B4-AF68-8F7A-B65C-5EDCB008C263}"/>
              </a:ext>
            </a:extLst>
          </p:cNvPr>
          <p:cNvSpPr>
            <a:spLocks noChangeAspect="1"/>
          </p:cNvSpPr>
          <p:nvPr/>
        </p:nvSpPr>
        <p:spPr>
          <a:xfrm>
            <a:off x="361242" y="268877"/>
            <a:ext cx="1028318" cy="1028318"/>
          </a:xfrm>
          <a:prstGeom prst="ellipse">
            <a:avLst/>
          </a:prstGeom>
          <a:blipFill dpi="0" rotWithShape="1">
            <a:blip r:embed="rId3"/>
            <a:srcRect/>
            <a:stretch>
              <a:fillRect/>
            </a:stretch>
          </a:blipFill>
          <a:ln>
            <a:noFill/>
            <a:extLst>
              <a:ext uri="{C807C97D-BFC1-408E-A445-0C87EB9F89A2}">
                <ask:lineSketchStyleProps xmlns:ask="http://schemas.microsoft.com/office/drawing/2018/sketchyshapes" sd="1219033472">
                  <a:custGeom>
                    <a:avLst/>
                    <a:gdLst>
                      <a:gd name="connsiteX0" fmla="*/ 0 w 3718319"/>
                      <a:gd name="connsiteY0" fmla="*/ 1859160 h 3718319"/>
                      <a:gd name="connsiteX1" fmla="*/ 1859160 w 3718319"/>
                      <a:gd name="connsiteY1" fmla="*/ 0 h 3718319"/>
                      <a:gd name="connsiteX2" fmla="*/ 3718320 w 3718319"/>
                      <a:gd name="connsiteY2" fmla="*/ 1859160 h 3718319"/>
                      <a:gd name="connsiteX3" fmla="*/ 1859160 w 3718319"/>
                      <a:gd name="connsiteY3" fmla="*/ 3718320 h 3718319"/>
                      <a:gd name="connsiteX4" fmla="*/ 0 w 3718319"/>
                      <a:gd name="connsiteY4" fmla="*/ 1859160 h 3718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8319" h="3718319" fill="none" extrusionOk="0">
                        <a:moveTo>
                          <a:pt x="0" y="1859160"/>
                        </a:moveTo>
                        <a:cubicBezTo>
                          <a:pt x="28153" y="835714"/>
                          <a:pt x="867264" y="-71803"/>
                          <a:pt x="1859160" y="0"/>
                        </a:cubicBezTo>
                        <a:cubicBezTo>
                          <a:pt x="2744848" y="-21607"/>
                          <a:pt x="3687046" y="861818"/>
                          <a:pt x="3718320" y="1859160"/>
                        </a:cubicBezTo>
                        <a:cubicBezTo>
                          <a:pt x="3715201" y="2856202"/>
                          <a:pt x="2813227" y="3819379"/>
                          <a:pt x="1859160" y="3718320"/>
                        </a:cubicBezTo>
                        <a:cubicBezTo>
                          <a:pt x="857656" y="3732474"/>
                          <a:pt x="96226" y="2909082"/>
                          <a:pt x="0" y="1859160"/>
                        </a:cubicBezTo>
                        <a:close/>
                      </a:path>
                      <a:path w="3718319" h="3718319" stroke="0" extrusionOk="0">
                        <a:moveTo>
                          <a:pt x="0" y="1859160"/>
                        </a:moveTo>
                        <a:cubicBezTo>
                          <a:pt x="-166738" y="729526"/>
                          <a:pt x="806826" y="9589"/>
                          <a:pt x="1859160" y="0"/>
                        </a:cubicBezTo>
                        <a:cubicBezTo>
                          <a:pt x="2967858" y="17244"/>
                          <a:pt x="3584179" y="836639"/>
                          <a:pt x="3718320" y="1859160"/>
                        </a:cubicBezTo>
                        <a:cubicBezTo>
                          <a:pt x="3581953" y="3019115"/>
                          <a:pt x="2879509" y="3753901"/>
                          <a:pt x="1859160" y="3718320"/>
                        </a:cubicBezTo>
                        <a:cubicBezTo>
                          <a:pt x="761029" y="3679286"/>
                          <a:pt x="82234" y="2925238"/>
                          <a:pt x="0" y="185916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pic>
        <p:nvPicPr>
          <p:cNvPr id="5" name="Picture 4">
            <a:extLst>
              <a:ext uri="{FF2B5EF4-FFF2-40B4-BE49-F238E27FC236}">
                <a16:creationId xmlns:a16="http://schemas.microsoft.com/office/drawing/2014/main" id="{03A03C83-A607-8DCA-D5AB-DE459D307209}"/>
              </a:ext>
            </a:extLst>
          </p:cNvPr>
          <p:cNvPicPr>
            <a:picLocks noChangeAspect="1"/>
          </p:cNvPicPr>
          <p:nvPr/>
        </p:nvPicPr>
        <p:blipFill>
          <a:blip r:embed="rId4"/>
          <a:stretch>
            <a:fillRect/>
          </a:stretch>
        </p:blipFill>
        <p:spPr>
          <a:xfrm>
            <a:off x="1923142" y="1710013"/>
            <a:ext cx="8599715" cy="4154615"/>
          </a:xfrm>
          <a:prstGeom prst="rect">
            <a:avLst/>
          </a:prstGeom>
        </p:spPr>
      </p:pic>
      <p:sp>
        <p:nvSpPr>
          <p:cNvPr id="7" name="TextBox 6">
            <a:extLst>
              <a:ext uri="{FF2B5EF4-FFF2-40B4-BE49-F238E27FC236}">
                <a16:creationId xmlns:a16="http://schemas.microsoft.com/office/drawing/2014/main" id="{D316B891-88E5-D5BD-6934-C17A4437E18D}"/>
              </a:ext>
            </a:extLst>
          </p:cNvPr>
          <p:cNvSpPr txBox="1"/>
          <p:nvPr/>
        </p:nvSpPr>
        <p:spPr>
          <a:xfrm>
            <a:off x="2855741" y="3323688"/>
            <a:ext cx="928468" cy="430887"/>
          </a:xfrm>
          <a:prstGeom prst="rect">
            <a:avLst/>
          </a:prstGeom>
          <a:noFill/>
        </p:spPr>
        <p:txBody>
          <a:bodyPr wrap="square" rtlCol="0">
            <a:spAutoFit/>
          </a:bodyPr>
          <a:lstStyle/>
          <a:p>
            <a:r>
              <a:rPr lang="en-GB" sz="2200" b="1" dirty="0"/>
              <a:t>SrF</a:t>
            </a:r>
            <a:r>
              <a:rPr lang="en-GB" sz="2200" b="1" baseline="-25000" dirty="0"/>
              <a:t>2</a:t>
            </a:r>
            <a:endParaRPr lang="en-BE" sz="2200" b="1"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E4A8BFF9-088D-EEDF-687F-622F2E4FE81D}"/>
                  </a:ext>
                </a:extLst>
              </p:cNvPr>
              <p:cNvSpPr txBox="1"/>
              <p:nvPr/>
            </p:nvSpPr>
            <p:spPr>
              <a:xfrm>
                <a:off x="4632960" y="3956133"/>
                <a:ext cx="1463040" cy="9233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BE" i="1" smtClean="0">
                          <a:solidFill>
                            <a:srgbClr val="2F4D5D"/>
                          </a:solidFill>
                          <a:latin typeface="Cambria Math" panose="02040503050406030204" pitchFamily="18" charset="0"/>
                        </a:rPr>
                        <m:t>≲</m:t>
                      </m:r>
                      <m:r>
                        <a:rPr lang="en-GB" b="0" i="1" smtClean="0">
                          <a:solidFill>
                            <a:srgbClr val="2F4D5D"/>
                          </a:solidFill>
                          <a:latin typeface="Cambria Math" panose="02040503050406030204" pitchFamily="18" charset="0"/>
                        </a:rPr>
                        <m:t>300 °</m:t>
                      </m:r>
                      <m:r>
                        <a:rPr lang="en-GB" b="0" i="1" smtClean="0">
                          <a:solidFill>
                            <a:srgbClr val="2F4D5D"/>
                          </a:solidFill>
                          <a:latin typeface="Cambria Math" panose="02040503050406030204" pitchFamily="18" charset="0"/>
                        </a:rPr>
                        <m:t>𝐶</m:t>
                      </m:r>
                    </m:oMath>
                  </m:oMathPara>
                </a14:m>
                <a:endParaRPr lang="en-GB" dirty="0">
                  <a:solidFill>
                    <a:srgbClr val="2F4D5D"/>
                  </a:solidFill>
                </a:endParaRPr>
              </a:p>
              <a:p>
                <a:pPr algn="ctr"/>
                <a:r>
                  <a:rPr lang="en-GB" dirty="0">
                    <a:solidFill>
                      <a:srgbClr val="2F4D5D"/>
                    </a:solidFill>
                  </a:rPr>
                  <a:t>36 min</a:t>
                </a:r>
                <a:br>
                  <a:rPr lang="en-GB" dirty="0">
                    <a:solidFill>
                      <a:srgbClr val="2F4D5D"/>
                    </a:solidFill>
                  </a:rPr>
                </a:br>
                <a:endParaRPr lang="en-BE" dirty="0">
                  <a:solidFill>
                    <a:srgbClr val="2F4D5D"/>
                  </a:solidFill>
                </a:endParaRPr>
              </a:p>
            </p:txBody>
          </p:sp>
        </mc:Choice>
        <mc:Fallback xmlns="">
          <p:sp>
            <p:nvSpPr>
              <p:cNvPr id="11" name="TextBox 10">
                <a:extLst>
                  <a:ext uri="{FF2B5EF4-FFF2-40B4-BE49-F238E27FC236}">
                    <a16:creationId xmlns:a16="http://schemas.microsoft.com/office/drawing/2014/main" id="{E4A8BFF9-088D-EEDF-687F-622F2E4FE81D}"/>
                  </a:ext>
                </a:extLst>
              </p:cNvPr>
              <p:cNvSpPr txBox="1">
                <a:spLocks noRot="1" noChangeAspect="1" noMove="1" noResize="1" noEditPoints="1" noAdjustHandles="1" noChangeArrowheads="1" noChangeShapeType="1" noTextEdit="1"/>
              </p:cNvSpPr>
              <p:nvPr/>
            </p:nvSpPr>
            <p:spPr>
              <a:xfrm>
                <a:off x="4632960" y="3956133"/>
                <a:ext cx="1463040" cy="923330"/>
              </a:xfrm>
              <a:prstGeom prst="rect">
                <a:avLst/>
              </a:prstGeom>
              <a:blipFill>
                <a:blip r:embed="rId5"/>
                <a:stretch>
                  <a:fillRect/>
                </a:stretch>
              </a:blipFill>
            </p:spPr>
            <p:txBody>
              <a:bodyPr/>
              <a:lstStyle/>
              <a:p>
                <a:r>
                  <a:rPr lang="en-BE">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EB33E518-9D07-E319-3FB7-C9BC6B7D02EF}"/>
                  </a:ext>
                </a:extLst>
              </p:cNvPr>
              <p:cNvSpPr txBox="1"/>
              <p:nvPr/>
            </p:nvSpPr>
            <p:spPr>
              <a:xfrm>
                <a:off x="7577908" y="4652319"/>
                <a:ext cx="1463040" cy="9233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BE" i="1" smtClean="0">
                          <a:solidFill>
                            <a:srgbClr val="2F4D5D"/>
                          </a:solidFill>
                          <a:latin typeface="Cambria Math" panose="02040503050406030204" pitchFamily="18" charset="0"/>
                        </a:rPr>
                        <m:t>≲</m:t>
                      </m:r>
                      <m:r>
                        <a:rPr lang="en-GB" b="0" i="1" smtClean="0">
                          <a:solidFill>
                            <a:srgbClr val="2F4D5D"/>
                          </a:solidFill>
                          <a:latin typeface="Cambria Math" panose="02040503050406030204" pitchFamily="18" charset="0"/>
                        </a:rPr>
                        <m:t>300 °</m:t>
                      </m:r>
                      <m:r>
                        <a:rPr lang="en-GB" b="0" i="1" smtClean="0">
                          <a:solidFill>
                            <a:srgbClr val="2F4D5D"/>
                          </a:solidFill>
                          <a:latin typeface="Cambria Math" panose="02040503050406030204" pitchFamily="18" charset="0"/>
                        </a:rPr>
                        <m:t>𝐶</m:t>
                      </m:r>
                    </m:oMath>
                  </m:oMathPara>
                </a14:m>
                <a:endParaRPr lang="en-GB" dirty="0">
                  <a:solidFill>
                    <a:srgbClr val="2F4D5D"/>
                  </a:solidFill>
                </a:endParaRPr>
              </a:p>
              <a:p>
                <a:pPr algn="ctr"/>
                <a:r>
                  <a:rPr lang="en-GB" dirty="0">
                    <a:solidFill>
                      <a:srgbClr val="2F4D5D"/>
                    </a:solidFill>
                  </a:rPr>
                  <a:t>23 min</a:t>
                </a:r>
                <a:br>
                  <a:rPr lang="en-GB" dirty="0">
                    <a:solidFill>
                      <a:srgbClr val="2F4D5D"/>
                    </a:solidFill>
                  </a:rPr>
                </a:br>
                <a:endParaRPr lang="en-BE" dirty="0">
                  <a:solidFill>
                    <a:srgbClr val="2F4D5D"/>
                  </a:solidFill>
                </a:endParaRPr>
              </a:p>
            </p:txBody>
          </p:sp>
        </mc:Choice>
        <mc:Fallback xmlns="">
          <p:sp>
            <p:nvSpPr>
              <p:cNvPr id="13" name="TextBox 12">
                <a:extLst>
                  <a:ext uri="{FF2B5EF4-FFF2-40B4-BE49-F238E27FC236}">
                    <a16:creationId xmlns:a16="http://schemas.microsoft.com/office/drawing/2014/main" id="{EB33E518-9D07-E319-3FB7-C9BC6B7D02EF}"/>
                  </a:ext>
                </a:extLst>
              </p:cNvPr>
              <p:cNvSpPr txBox="1">
                <a:spLocks noRot="1" noChangeAspect="1" noMove="1" noResize="1" noEditPoints="1" noAdjustHandles="1" noChangeArrowheads="1" noChangeShapeType="1" noTextEdit="1"/>
              </p:cNvSpPr>
              <p:nvPr/>
            </p:nvSpPr>
            <p:spPr>
              <a:xfrm>
                <a:off x="7577908" y="4652319"/>
                <a:ext cx="1463040" cy="923330"/>
              </a:xfrm>
              <a:prstGeom prst="rect">
                <a:avLst/>
              </a:prstGeom>
              <a:blipFill>
                <a:blip r:embed="rId6"/>
                <a:stretch>
                  <a:fillRect/>
                </a:stretch>
              </a:blipFill>
            </p:spPr>
            <p:txBody>
              <a:bodyPr/>
              <a:lstStyle/>
              <a:p>
                <a:r>
                  <a:rPr lang="en-BE">
                    <a:noFill/>
                  </a:rPr>
                  <a:t> </a:t>
                </a:r>
              </a:p>
            </p:txBody>
          </p:sp>
        </mc:Fallback>
      </mc:AlternateContent>
      <p:sp>
        <p:nvSpPr>
          <p:cNvPr id="14" name="Arc 13">
            <a:extLst>
              <a:ext uri="{FF2B5EF4-FFF2-40B4-BE49-F238E27FC236}">
                <a16:creationId xmlns:a16="http://schemas.microsoft.com/office/drawing/2014/main" id="{07129781-F72A-0610-3C88-CBE7D00E23B7}"/>
              </a:ext>
            </a:extLst>
          </p:cNvPr>
          <p:cNvSpPr/>
          <p:nvPr/>
        </p:nvSpPr>
        <p:spPr>
          <a:xfrm rot="265267">
            <a:off x="4311247" y="3467483"/>
            <a:ext cx="1032618" cy="885625"/>
          </a:xfrm>
          <a:prstGeom prst="arc">
            <a:avLst>
              <a:gd name="adj1" fmla="val 15179703"/>
              <a:gd name="adj2" fmla="val 0"/>
            </a:avLst>
          </a:prstGeom>
          <a:ln>
            <a:solidFill>
              <a:srgbClr val="2F4D5D"/>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BE"/>
          </a:p>
        </p:txBody>
      </p:sp>
      <p:sp>
        <p:nvSpPr>
          <p:cNvPr id="15" name="Arc 14">
            <a:extLst>
              <a:ext uri="{FF2B5EF4-FFF2-40B4-BE49-F238E27FC236}">
                <a16:creationId xmlns:a16="http://schemas.microsoft.com/office/drawing/2014/main" id="{2617F836-62B8-693A-88B2-A491DEB70BFA}"/>
              </a:ext>
            </a:extLst>
          </p:cNvPr>
          <p:cNvSpPr/>
          <p:nvPr/>
        </p:nvSpPr>
        <p:spPr>
          <a:xfrm rot="1812239" flipV="1">
            <a:off x="7265648" y="4744518"/>
            <a:ext cx="608373" cy="385138"/>
          </a:xfrm>
          <a:prstGeom prst="arc">
            <a:avLst>
              <a:gd name="adj1" fmla="val 15179703"/>
              <a:gd name="adj2" fmla="val 0"/>
            </a:avLst>
          </a:prstGeom>
          <a:ln>
            <a:solidFill>
              <a:srgbClr val="2F4D5D"/>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BE"/>
          </a:p>
        </p:txBody>
      </p:sp>
      <p:sp>
        <p:nvSpPr>
          <p:cNvPr id="16" name="TextBox 15">
            <a:extLst>
              <a:ext uri="{FF2B5EF4-FFF2-40B4-BE49-F238E27FC236}">
                <a16:creationId xmlns:a16="http://schemas.microsoft.com/office/drawing/2014/main" id="{371A35BF-110F-7D77-DBFD-5CE84CD27396}"/>
              </a:ext>
            </a:extLst>
          </p:cNvPr>
          <p:cNvSpPr txBox="1"/>
          <p:nvPr/>
        </p:nvSpPr>
        <p:spPr>
          <a:xfrm>
            <a:off x="8201464" y="2534836"/>
            <a:ext cx="2180493" cy="430887"/>
          </a:xfrm>
          <a:prstGeom prst="rect">
            <a:avLst/>
          </a:prstGeom>
          <a:noFill/>
        </p:spPr>
        <p:txBody>
          <a:bodyPr wrap="square" rtlCol="0">
            <a:spAutoFit/>
          </a:bodyPr>
          <a:lstStyle/>
          <a:p>
            <a:r>
              <a:rPr lang="en-GB" sz="2200" b="1" dirty="0"/>
              <a:t>Preliminary</a:t>
            </a:r>
            <a:endParaRPr lang="en-BE" sz="2200" b="1" dirty="0"/>
          </a:p>
        </p:txBody>
      </p:sp>
    </p:spTree>
    <p:extLst>
      <p:ext uri="{BB962C8B-B14F-4D97-AF65-F5344CB8AC3E}">
        <p14:creationId xmlns:p14="http://schemas.microsoft.com/office/powerpoint/2010/main" val="3421728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3" grpId="0"/>
      <p:bldP spid="14" grpId="0" animBg="1"/>
      <p:bldP spid="15" grpId="0" animBg="1"/>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13AFE-D3E6-2147-12C6-51C576CC6FBB}"/>
              </a:ext>
            </a:extLst>
          </p:cNvPr>
          <p:cNvSpPr>
            <a:spLocks noGrp="1"/>
          </p:cNvSpPr>
          <p:nvPr>
            <p:ph type="title"/>
          </p:nvPr>
        </p:nvSpPr>
        <p:spPr/>
        <p:txBody>
          <a:bodyPr/>
          <a:lstStyle/>
          <a:p>
            <a:r>
              <a:rPr lang="en-GB" dirty="0"/>
              <a:t>Conclusion</a:t>
            </a:r>
            <a:endParaRPr lang="en-BE" dirty="0"/>
          </a:p>
        </p:txBody>
      </p:sp>
      <p:sp>
        <p:nvSpPr>
          <p:cNvPr id="4" name="Footer Placeholder 3">
            <a:extLst>
              <a:ext uri="{FF2B5EF4-FFF2-40B4-BE49-F238E27FC236}">
                <a16:creationId xmlns:a16="http://schemas.microsoft.com/office/drawing/2014/main" id="{BF229DF0-EC54-2C3A-F54F-DA214C71A684}"/>
              </a:ext>
            </a:extLst>
          </p:cNvPr>
          <p:cNvSpPr>
            <a:spLocks noGrp="1"/>
          </p:cNvSpPr>
          <p:nvPr>
            <p:ph type="ftr" sz="quarter" idx="11"/>
          </p:nvPr>
        </p:nvSpPr>
        <p:spPr/>
        <p:txBody>
          <a:bodyPr/>
          <a:lstStyle/>
          <a:p>
            <a:r>
              <a:rPr lang="nl-NL" dirty="0"/>
              <a:t>Instituut voor Kern- en Stralingsfysica</a:t>
            </a:r>
            <a:endParaRPr lang="en-BE" dirty="0"/>
          </a:p>
        </p:txBody>
      </p:sp>
      <p:sp>
        <p:nvSpPr>
          <p:cNvPr id="5" name="Slide Number Placeholder 4">
            <a:extLst>
              <a:ext uri="{FF2B5EF4-FFF2-40B4-BE49-F238E27FC236}">
                <a16:creationId xmlns:a16="http://schemas.microsoft.com/office/drawing/2014/main" id="{4C09F4EA-C38A-08D6-77C4-2078F060C184}"/>
              </a:ext>
            </a:extLst>
          </p:cNvPr>
          <p:cNvSpPr>
            <a:spLocks noGrp="1"/>
          </p:cNvSpPr>
          <p:nvPr>
            <p:ph type="sldNum" sz="quarter" idx="12"/>
          </p:nvPr>
        </p:nvSpPr>
        <p:spPr/>
        <p:txBody>
          <a:bodyPr/>
          <a:lstStyle/>
          <a:p>
            <a:fld id="{CE7B0E0B-10F2-45D4-B41C-44BE4007C339}" type="slidenum">
              <a:rPr lang="en-BE" smtClean="0"/>
              <a:t>12</a:t>
            </a:fld>
            <a:endParaRPr lang="en-BE"/>
          </a:p>
        </p:txBody>
      </p:sp>
      <p:sp>
        <p:nvSpPr>
          <p:cNvPr id="7" name="TextBox 6">
            <a:extLst>
              <a:ext uri="{FF2B5EF4-FFF2-40B4-BE49-F238E27FC236}">
                <a16:creationId xmlns:a16="http://schemas.microsoft.com/office/drawing/2014/main" id="{2AE0F76A-AE99-0517-F0FC-B69E20C29D6D}"/>
              </a:ext>
            </a:extLst>
          </p:cNvPr>
          <p:cNvSpPr txBox="1"/>
          <p:nvPr/>
        </p:nvSpPr>
        <p:spPr>
          <a:xfrm>
            <a:off x="1588958" y="2318978"/>
            <a:ext cx="9335707" cy="3539430"/>
          </a:xfrm>
          <a:prstGeom prst="rect">
            <a:avLst/>
          </a:prstGeom>
          <a:noFill/>
        </p:spPr>
        <p:txBody>
          <a:bodyPr wrap="square" rtlCol="0">
            <a:spAutoFit/>
          </a:bodyPr>
          <a:lstStyle/>
          <a:p>
            <a:r>
              <a:rPr lang="en-GB" sz="2800" dirty="0"/>
              <a:t>measure the effect of the chemical environment on the </a:t>
            </a:r>
            <a:r>
              <a:rPr lang="en-GB" sz="2800" b="1" dirty="0"/>
              <a:t>radiative-decay fraction</a:t>
            </a:r>
            <a:r>
              <a:rPr lang="en-GB" sz="2800" dirty="0"/>
              <a:t> </a:t>
            </a:r>
          </a:p>
          <a:p>
            <a:r>
              <a:rPr lang="en-GB" sz="2800" dirty="0"/>
              <a:t>	</a:t>
            </a:r>
            <a:endParaRPr lang="en-GB" sz="2800" b="1" dirty="0"/>
          </a:p>
          <a:p>
            <a:r>
              <a:rPr lang="en-GB" sz="2800" dirty="0"/>
              <a:t>investigate a </a:t>
            </a:r>
            <a:r>
              <a:rPr lang="en-GB" sz="2800" b="1" dirty="0"/>
              <a:t>quenching mechanism </a:t>
            </a:r>
            <a:r>
              <a:rPr lang="en-GB" sz="2800" dirty="0"/>
              <a:t>of the radiative decay, which can be …</a:t>
            </a:r>
          </a:p>
          <a:p>
            <a:r>
              <a:rPr lang="en-GB" sz="2800" dirty="0"/>
              <a:t>	α-decay induced</a:t>
            </a:r>
          </a:p>
          <a:p>
            <a:r>
              <a:rPr lang="en-GB" sz="2800" dirty="0"/>
              <a:t>	β-decay induced</a:t>
            </a:r>
          </a:p>
          <a:p>
            <a:r>
              <a:rPr lang="en-GB" sz="2800" dirty="0"/>
              <a:t>	Temperature enhanced</a:t>
            </a:r>
          </a:p>
        </p:txBody>
      </p:sp>
      <p:sp>
        <p:nvSpPr>
          <p:cNvPr id="3" name="Oval 2">
            <a:extLst>
              <a:ext uri="{FF2B5EF4-FFF2-40B4-BE49-F238E27FC236}">
                <a16:creationId xmlns:a16="http://schemas.microsoft.com/office/drawing/2014/main" id="{C31FF9A8-B8F7-B40E-2E3A-2BA2B5627FBD}"/>
              </a:ext>
            </a:extLst>
          </p:cNvPr>
          <p:cNvSpPr>
            <a:spLocks noChangeAspect="1"/>
          </p:cNvSpPr>
          <p:nvPr/>
        </p:nvSpPr>
        <p:spPr>
          <a:xfrm>
            <a:off x="937555" y="2456218"/>
            <a:ext cx="651403" cy="651403"/>
          </a:xfrm>
          <a:prstGeom prst="ellipse">
            <a:avLst/>
          </a:prstGeom>
          <a:blipFill dpi="0" rotWithShape="1">
            <a:blip r:embed="rId3"/>
            <a:srcRect/>
            <a:stretch>
              <a:fillRect t="12000"/>
            </a:stretch>
          </a:blipFill>
          <a:ln>
            <a:noFill/>
            <a:extLst>
              <a:ext uri="{C807C97D-BFC1-408E-A445-0C87EB9F89A2}">
                <ask:lineSketchStyleProps xmlns:ask="http://schemas.microsoft.com/office/drawing/2018/sketchyshapes" sd="1219033472">
                  <a:custGeom>
                    <a:avLst/>
                    <a:gdLst>
                      <a:gd name="connsiteX0" fmla="*/ 0 w 3718319"/>
                      <a:gd name="connsiteY0" fmla="*/ 1859160 h 3718319"/>
                      <a:gd name="connsiteX1" fmla="*/ 1859160 w 3718319"/>
                      <a:gd name="connsiteY1" fmla="*/ 0 h 3718319"/>
                      <a:gd name="connsiteX2" fmla="*/ 3718320 w 3718319"/>
                      <a:gd name="connsiteY2" fmla="*/ 1859160 h 3718319"/>
                      <a:gd name="connsiteX3" fmla="*/ 1859160 w 3718319"/>
                      <a:gd name="connsiteY3" fmla="*/ 3718320 h 3718319"/>
                      <a:gd name="connsiteX4" fmla="*/ 0 w 3718319"/>
                      <a:gd name="connsiteY4" fmla="*/ 1859160 h 3718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8319" h="3718319" fill="none" extrusionOk="0">
                        <a:moveTo>
                          <a:pt x="0" y="1859160"/>
                        </a:moveTo>
                        <a:cubicBezTo>
                          <a:pt x="28153" y="835714"/>
                          <a:pt x="867264" y="-71803"/>
                          <a:pt x="1859160" y="0"/>
                        </a:cubicBezTo>
                        <a:cubicBezTo>
                          <a:pt x="2744848" y="-21607"/>
                          <a:pt x="3687046" y="861818"/>
                          <a:pt x="3718320" y="1859160"/>
                        </a:cubicBezTo>
                        <a:cubicBezTo>
                          <a:pt x="3715201" y="2856202"/>
                          <a:pt x="2813227" y="3819379"/>
                          <a:pt x="1859160" y="3718320"/>
                        </a:cubicBezTo>
                        <a:cubicBezTo>
                          <a:pt x="857656" y="3732474"/>
                          <a:pt x="96226" y="2909082"/>
                          <a:pt x="0" y="1859160"/>
                        </a:cubicBezTo>
                        <a:close/>
                      </a:path>
                      <a:path w="3718319" h="3718319" stroke="0" extrusionOk="0">
                        <a:moveTo>
                          <a:pt x="0" y="1859160"/>
                        </a:moveTo>
                        <a:cubicBezTo>
                          <a:pt x="-166738" y="729526"/>
                          <a:pt x="806826" y="9589"/>
                          <a:pt x="1859160" y="0"/>
                        </a:cubicBezTo>
                        <a:cubicBezTo>
                          <a:pt x="2967858" y="17244"/>
                          <a:pt x="3584179" y="836639"/>
                          <a:pt x="3718320" y="1859160"/>
                        </a:cubicBezTo>
                        <a:cubicBezTo>
                          <a:pt x="3581953" y="3019115"/>
                          <a:pt x="2879509" y="3753901"/>
                          <a:pt x="1859160" y="3718320"/>
                        </a:cubicBezTo>
                        <a:cubicBezTo>
                          <a:pt x="761029" y="3679286"/>
                          <a:pt x="82234" y="2925238"/>
                          <a:pt x="0" y="185916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 name="Oval 5">
            <a:extLst>
              <a:ext uri="{FF2B5EF4-FFF2-40B4-BE49-F238E27FC236}">
                <a16:creationId xmlns:a16="http://schemas.microsoft.com/office/drawing/2014/main" id="{E68777BD-0D79-B55A-E489-CB823B05B7A3}"/>
              </a:ext>
            </a:extLst>
          </p:cNvPr>
          <p:cNvSpPr>
            <a:spLocks noChangeAspect="1"/>
          </p:cNvSpPr>
          <p:nvPr/>
        </p:nvSpPr>
        <p:spPr>
          <a:xfrm>
            <a:off x="937555" y="3762992"/>
            <a:ext cx="651403" cy="651403"/>
          </a:xfrm>
          <a:prstGeom prst="ellipse">
            <a:avLst/>
          </a:prstGeom>
          <a:blipFill dpi="0" rotWithShape="1">
            <a:blip r:embed="rId4"/>
            <a:srcRect/>
            <a:stretch>
              <a:fillRect/>
            </a:stretch>
          </a:blipFill>
          <a:ln>
            <a:noFill/>
            <a:extLst>
              <a:ext uri="{C807C97D-BFC1-408E-A445-0C87EB9F89A2}">
                <ask:lineSketchStyleProps xmlns:ask="http://schemas.microsoft.com/office/drawing/2018/sketchyshapes" sd="1219033472">
                  <a:custGeom>
                    <a:avLst/>
                    <a:gdLst>
                      <a:gd name="connsiteX0" fmla="*/ 0 w 3718319"/>
                      <a:gd name="connsiteY0" fmla="*/ 1859160 h 3718319"/>
                      <a:gd name="connsiteX1" fmla="*/ 1859160 w 3718319"/>
                      <a:gd name="connsiteY1" fmla="*/ 0 h 3718319"/>
                      <a:gd name="connsiteX2" fmla="*/ 3718320 w 3718319"/>
                      <a:gd name="connsiteY2" fmla="*/ 1859160 h 3718319"/>
                      <a:gd name="connsiteX3" fmla="*/ 1859160 w 3718319"/>
                      <a:gd name="connsiteY3" fmla="*/ 3718320 h 3718319"/>
                      <a:gd name="connsiteX4" fmla="*/ 0 w 3718319"/>
                      <a:gd name="connsiteY4" fmla="*/ 1859160 h 3718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8319" h="3718319" fill="none" extrusionOk="0">
                        <a:moveTo>
                          <a:pt x="0" y="1859160"/>
                        </a:moveTo>
                        <a:cubicBezTo>
                          <a:pt x="28153" y="835714"/>
                          <a:pt x="867264" y="-71803"/>
                          <a:pt x="1859160" y="0"/>
                        </a:cubicBezTo>
                        <a:cubicBezTo>
                          <a:pt x="2744848" y="-21607"/>
                          <a:pt x="3687046" y="861818"/>
                          <a:pt x="3718320" y="1859160"/>
                        </a:cubicBezTo>
                        <a:cubicBezTo>
                          <a:pt x="3715201" y="2856202"/>
                          <a:pt x="2813227" y="3819379"/>
                          <a:pt x="1859160" y="3718320"/>
                        </a:cubicBezTo>
                        <a:cubicBezTo>
                          <a:pt x="857656" y="3732474"/>
                          <a:pt x="96226" y="2909082"/>
                          <a:pt x="0" y="1859160"/>
                        </a:cubicBezTo>
                        <a:close/>
                      </a:path>
                      <a:path w="3718319" h="3718319" stroke="0" extrusionOk="0">
                        <a:moveTo>
                          <a:pt x="0" y="1859160"/>
                        </a:moveTo>
                        <a:cubicBezTo>
                          <a:pt x="-166738" y="729526"/>
                          <a:pt x="806826" y="9589"/>
                          <a:pt x="1859160" y="0"/>
                        </a:cubicBezTo>
                        <a:cubicBezTo>
                          <a:pt x="2967858" y="17244"/>
                          <a:pt x="3584179" y="836639"/>
                          <a:pt x="3718320" y="1859160"/>
                        </a:cubicBezTo>
                        <a:cubicBezTo>
                          <a:pt x="3581953" y="3019115"/>
                          <a:pt x="2879509" y="3753901"/>
                          <a:pt x="1859160" y="3718320"/>
                        </a:cubicBezTo>
                        <a:cubicBezTo>
                          <a:pt x="761029" y="3679286"/>
                          <a:pt x="82234" y="2925238"/>
                          <a:pt x="0" y="185916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8" name="TextBox 7">
            <a:extLst>
              <a:ext uri="{FF2B5EF4-FFF2-40B4-BE49-F238E27FC236}">
                <a16:creationId xmlns:a16="http://schemas.microsoft.com/office/drawing/2014/main" id="{F84F4532-705B-B51D-F2B2-280700E62693}"/>
              </a:ext>
            </a:extLst>
          </p:cNvPr>
          <p:cNvSpPr txBox="1"/>
          <p:nvPr/>
        </p:nvSpPr>
        <p:spPr>
          <a:xfrm>
            <a:off x="914398" y="1505212"/>
            <a:ext cx="10692984" cy="523220"/>
          </a:xfrm>
          <a:prstGeom prst="rect">
            <a:avLst/>
          </a:prstGeom>
          <a:noFill/>
        </p:spPr>
        <p:txBody>
          <a:bodyPr wrap="square" rtlCol="0">
            <a:spAutoFit/>
          </a:bodyPr>
          <a:lstStyle/>
          <a:p>
            <a:r>
              <a:rPr lang="en-GB" sz="2800" dirty="0">
                <a:latin typeface="Aptos" panose="020B0004020202020204" pitchFamily="34" charset="0"/>
              </a:rPr>
              <a:t>We performed </a:t>
            </a:r>
            <a:r>
              <a:rPr lang="en-GB" sz="2800" b="1" dirty="0">
                <a:latin typeface="Aptos" panose="020B0004020202020204" pitchFamily="34" charset="0"/>
              </a:rPr>
              <a:t>vacuum-ultraviolet spectroscopy </a:t>
            </a:r>
            <a:r>
              <a:rPr lang="en-GB" sz="2800" dirty="0">
                <a:latin typeface="Aptos" panose="020B0004020202020204" pitchFamily="34" charset="0"/>
              </a:rPr>
              <a:t>on </a:t>
            </a:r>
            <a:r>
              <a:rPr lang="en-GB" sz="2800" baseline="30000" dirty="0">
                <a:latin typeface="Aptos" panose="020B0004020202020204" pitchFamily="34" charset="0"/>
              </a:rPr>
              <a:t>229m</a:t>
            </a:r>
            <a:r>
              <a:rPr lang="en-GB" sz="2800" dirty="0">
                <a:latin typeface="Aptos" panose="020B0004020202020204" pitchFamily="34" charset="0"/>
              </a:rPr>
              <a:t>Th to… </a:t>
            </a:r>
          </a:p>
        </p:txBody>
      </p:sp>
      <p:pic>
        <p:nvPicPr>
          <p:cNvPr id="9" name="Picture 8" descr="A triangle with rainbows and arrows&#10;&#10;Description automatically generated with medium confidence">
            <a:extLst>
              <a:ext uri="{FF2B5EF4-FFF2-40B4-BE49-F238E27FC236}">
                <a16:creationId xmlns:a16="http://schemas.microsoft.com/office/drawing/2014/main" id="{ED41F7D1-AD1E-290F-F7EF-FD3513EC085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994" y="1441120"/>
            <a:ext cx="651404" cy="651404"/>
          </a:xfrm>
          <a:prstGeom prst="rect">
            <a:avLst/>
          </a:prstGeom>
        </p:spPr>
      </p:pic>
    </p:spTree>
    <p:extLst>
      <p:ext uri="{BB962C8B-B14F-4D97-AF65-F5344CB8AC3E}">
        <p14:creationId xmlns:p14="http://schemas.microsoft.com/office/powerpoint/2010/main" val="28572748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C9661FE-D780-4537-F6BF-7215D3AC0D89}"/>
              </a:ext>
            </a:extLst>
          </p:cNvPr>
          <p:cNvSpPr>
            <a:spLocks noGrp="1"/>
          </p:cNvSpPr>
          <p:nvPr>
            <p:ph type="ftr" sz="quarter" idx="11"/>
          </p:nvPr>
        </p:nvSpPr>
        <p:spPr/>
        <p:txBody>
          <a:bodyPr/>
          <a:lstStyle/>
          <a:p>
            <a:r>
              <a:rPr lang="nl-NL"/>
              <a:t>Instituut voor Kern- en Stralingsfysica</a:t>
            </a:r>
          </a:p>
        </p:txBody>
      </p:sp>
      <p:sp>
        <p:nvSpPr>
          <p:cNvPr id="3" name="Slide Number Placeholder 2">
            <a:extLst>
              <a:ext uri="{FF2B5EF4-FFF2-40B4-BE49-F238E27FC236}">
                <a16:creationId xmlns:a16="http://schemas.microsoft.com/office/drawing/2014/main" id="{4689EF63-9486-25D7-6F5D-49E5ACAFE23F}"/>
              </a:ext>
            </a:extLst>
          </p:cNvPr>
          <p:cNvSpPr>
            <a:spLocks noGrp="1"/>
          </p:cNvSpPr>
          <p:nvPr>
            <p:ph type="sldNum" sz="quarter" idx="12"/>
          </p:nvPr>
        </p:nvSpPr>
        <p:spPr/>
        <p:txBody>
          <a:bodyPr/>
          <a:lstStyle/>
          <a:p>
            <a:fld id="{0A297500-7527-634B-90F4-69D0994C32B4}" type="slidenum">
              <a:rPr lang="nl-NL" smtClean="0"/>
              <a:t>13</a:t>
            </a:fld>
            <a:endParaRPr lang="nl-NL"/>
          </a:p>
        </p:txBody>
      </p:sp>
      <p:sp>
        <p:nvSpPr>
          <p:cNvPr id="4" name="Title 3">
            <a:extLst>
              <a:ext uri="{FF2B5EF4-FFF2-40B4-BE49-F238E27FC236}">
                <a16:creationId xmlns:a16="http://schemas.microsoft.com/office/drawing/2014/main" id="{0756D7C4-9F2B-E38F-4E4D-FEEBD4527396}"/>
              </a:ext>
            </a:extLst>
          </p:cNvPr>
          <p:cNvSpPr>
            <a:spLocks noGrp="1"/>
          </p:cNvSpPr>
          <p:nvPr>
            <p:ph type="title"/>
          </p:nvPr>
        </p:nvSpPr>
        <p:spPr/>
        <p:txBody>
          <a:bodyPr/>
          <a:lstStyle/>
          <a:p>
            <a:r>
              <a:rPr lang="en-US" dirty="0"/>
              <a:t>Acknowledgements</a:t>
            </a:r>
            <a:endParaRPr lang="en-BE" dirty="0"/>
          </a:p>
        </p:txBody>
      </p:sp>
      <p:sp>
        <p:nvSpPr>
          <p:cNvPr id="9" name="TextBox 8">
            <a:extLst>
              <a:ext uri="{FF2B5EF4-FFF2-40B4-BE49-F238E27FC236}">
                <a16:creationId xmlns:a16="http://schemas.microsoft.com/office/drawing/2014/main" id="{2A09F3F3-3561-A920-2782-6C80BB9CFB3A}"/>
              </a:ext>
            </a:extLst>
          </p:cNvPr>
          <p:cNvSpPr txBox="1"/>
          <p:nvPr/>
        </p:nvSpPr>
        <p:spPr>
          <a:xfrm>
            <a:off x="576000" y="1654175"/>
            <a:ext cx="11042913" cy="2862322"/>
          </a:xfrm>
          <a:prstGeom prst="rect">
            <a:avLst/>
          </a:prstGeom>
          <a:noFill/>
        </p:spPr>
        <p:txBody>
          <a:bodyPr wrap="square" rtlCol="0">
            <a:spAutoFit/>
          </a:bodyPr>
          <a:lstStyle/>
          <a:p>
            <a:r>
              <a:rPr lang="en-US" sz="2000" b="1" dirty="0"/>
              <a:t>The IS715 collaboration</a:t>
            </a:r>
          </a:p>
          <a:p>
            <a:endParaRPr lang="en-US" sz="2000" b="1" dirty="0"/>
          </a:p>
          <a:p>
            <a:r>
              <a:rPr lang="en-US" sz="2000" dirty="0"/>
              <a:t>M. Athanasakis, S. </a:t>
            </a:r>
            <a:r>
              <a:rPr lang="en-US" sz="2000" dirty="0" err="1"/>
              <a:t>Arasada</a:t>
            </a:r>
            <a:r>
              <a:rPr lang="en-US" sz="2000" dirty="0"/>
              <a:t>, M. Au, S. Bara, M. </a:t>
            </a:r>
            <a:r>
              <a:rPr lang="en-US" sz="2000" dirty="0" err="1"/>
              <a:t>Bartokos</a:t>
            </a:r>
            <a:r>
              <a:rPr lang="en-US" sz="2000" dirty="0"/>
              <a:t>, K. Beeks, S. </a:t>
            </a:r>
            <a:r>
              <a:rPr lang="en-US" sz="2000" dirty="0" err="1"/>
              <a:t>Casci</a:t>
            </a:r>
            <a:r>
              <a:rPr lang="en-US" sz="2000" dirty="0"/>
              <a:t>, P. Chhetri, K. </a:t>
            </a:r>
            <a:r>
              <a:rPr lang="en-US" sz="2000" dirty="0" err="1"/>
              <a:t>Chrysalidis</a:t>
            </a:r>
            <a:r>
              <a:rPr lang="en-US" sz="2000" dirty="0"/>
              <a:t>, A. Claessens, J. G. Correia, Ch. </a:t>
            </a:r>
            <a:r>
              <a:rPr lang="en-US" sz="2000" dirty="0" err="1"/>
              <a:t>Dullmann</a:t>
            </a:r>
            <a:r>
              <a:rPr lang="en-US" sz="2000" dirty="0"/>
              <a:t>, Y. Elskens, R. Ferrer, R. Heinke, G. Holthoff, E. Hudson, F. Ivandikov, U. K</a:t>
            </a:r>
            <a:r>
              <a:rPr lang="en-GB" sz="2000" dirty="0"/>
              <a:t>ö</a:t>
            </a:r>
            <a:r>
              <a:rPr lang="en-US" sz="2000" dirty="0" err="1"/>
              <a:t>ster</a:t>
            </a:r>
            <a:r>
              <a:rPr lang="en-US" sz="2000" dirty="0"/>
              <a:t>, S. Kraemer, M. Laatiaoui, R. Lica, G. Magchiels, J. Moens, H. Morgan, D. Moritz, I. Morawetz, L. Pereira, S. V. Pineda, S. Raeder, S. Rother, A. de Roubin, S. </a:t>
            </a:r>
            <a:r>
              <a:rPr lang="en-US" sz="2000" dirty="0" err="1"/>
              <a:t>Sabrieva</a:t>
            </a:r>
            <a:r>
              <a:rPr lang="en-US" sz="2000" dirty="0"/>
              <a:t>, M. </a:t>
            </a:r>
            <a:r>
              <a:rPr lang="en-US" sz="2000" dirty="0" err="1"/>
              <a:t>Satrazani</a:t>
            </a:r>
            <a:r>
              <a:rPr lang="en-US" sz="2000" dirty="0"/>
              <a:t>, F. </a:t>
            </a:r>
            <a:r>
              <a:rPr lang="en-US" sz="2000" dirty="0" err="1"/>
              <a:t>Schaden</a:t>
            </a:r>
            <a:r>
              <a:rPr lang="en-US" sz="2000" dirty="0"/>
              <a:t>, K. </a:t>
            </a:r>
            <a:r>
              <a:rPr lang="en-US" sz="2000" dirty="0" err="1"/>
              <a:t>Scharl</a:t>
            </a:r>
            <a:r>
              <a:rPr lang="en-US" sz="2000" dirty="0"/>
              <a:t>, T. Schumm, S. Stegeman, J. Stricker, T. Teschler, P. Thirolf, P. Van Duppen, A. Vantomme, R. Villarreal, U. Wahl, Y. Wang, M. Wiesinger, F. Zacherl</a:t>
            </a:r>
            <a:endParaRPr lang="en-BE" sz="2000" dirty="0"/>
          </a:p>
        </p:txBody>
      </p:sp>
      <p:pic>
        <p:nvPicPr>
          <p:cNvPr id="10" name="Picture 9" descr="A logo for a science company&#10;&#10;Description automatically generated">
            <a:extLst>
              <a:ext uri="{FF2B5EF4-FFF2-40B4-BE49-F238E27FC236}">
                <a16:creationId xmlns:a16="http://schemas.microsoft.com/office/drawing/2014/main" id="{7B2664EC-9B31-DF2A-572F-48369BFEC7AF}"/>
              </a:ext>
            </a:extLst>
          </p:cNvPr>
          <p:cNvPicPr>
            <a:picLocks noChangeAspect="1"/>
          </p:cNvPicPr>
          <p:nvPr/>
        </p:nvPicPr>
        <p:blipFill>
          <a:blip r:embed="rId3"/>
          <a:stretch>
            <a:fillRect/>
          </a:stretch>
        </p:blipFill>
        <p:spPr>
          <a:xfrm>
            <a:off x="576000" y="4921022"/>
            <a:ext cx="2451287" cy="1201966"/>
          </a:xfrm>
          <a:prstGeom prst="rect">
            <a:avLst/>
          </a:prstGeom>
        </p:spPr>
      </p:pic>
    </p:spTree>
    <p:extLst>
      <p:ext uri="{BB962C8B-B14F-4D97-AF65-F5344CB8AC3E}">
        <p14:creationId xmlns:p14="http://schemas.microsoft.com/office/powerpoint/2010/main" val="38490236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22E65-AD02-FB9C-76C0-2F50D90515A4}"/>
              </a:ext>
            </a:extLst>
          </p:cNvPr>
          <p:cNvSpPr>
            <a:spLocks noGrp="1"/>
          </p:cNvSpPr>
          <p:nvPr>
            <p:ph type="title"/>
          </p:nvPr>
        </p:nvSpPr>
        <p:spPr/>
        <p:txBody>
          <a:bodyPr/>
          <a:lstStyle/>
          <a:p>
            <a:r>
              <a:rPr lang="en-US" dirty="0">
                <a:latin typeface="Arial"/>
                <a:cs typeface="Arial"/>
              </a:rPr>
              <a:t>Back up</a:t>
            </a:r>
            <a:endParaRPr lang="en-US" dirty="0"/>
          </a:p>
        </p:txBody>
      </p:sp>
      <p:sp>
        <p:nvSpPr>
          <p:cNvPr id="3" name="Footer Placeholder 2">
            <a:extLst>
              <a:ext uri="{FF2B5EF4-FFF2-40B4-BE49-F238E27FC236}">
                <a16:creationId xmlns:a16="http://schemas.microsoft.com/office/drawing/2014/main" id="{CF32B769-C0E8-7231-B41B-79A87FE1CEDD}"/>
              </a:ext>
            </a:extLst>
          </p:cNvPr>
          <p:cNvSpPr>
            <a:spLocks noGrp="1"/>
          </p:cNvSpPr>
          <p:nvPr>
            <p:ph type="ftr" sz="quarter" idx="11"/>
          </p:nvPr>
        </p:nvSpPr>
        <p:spPr/>
        <p:txBody>
          <a:bodyPr/>
          <a:lstStyle/>
          <a:p>
            <a:r>
              <a:rPr lang="nl-NL"/>
              <a:t>Instituut voor Kern- en Stralingsfysica</a:t>
            </a:r>
          </a:p>
        </p:txBody>
      </p:sp>
      <p:sp>
        <p:nvSpPr>
          <p:cNvPr id="4" name="Slide Number Placeholder 3">
            <a:extLst>
              <a:ext uri="{FF2B5EF4-FFF2-40B4-BE49-F238E27FC236}">
                <a16:creationId xmlns:a16="http://schemas.microsoft.com/office/drawing/2014/main" id="{B98A4B62-CA20-9C26-AF77-D6BBDFFEC46A}"/>
              </a:ext>
            </a:extLst>
          </p:cNvPr>
          <p:cNvSpPr>
            <a:spLocks noGrp="1"/>
          </p:cNvSpPr>
          <p:nvPr>
            <p:ph type="sldNum" sz="quarter" idx="12"/>
          </p:nvPr>
        </p:nvSpPr>
        <p:spPr/>
        <p:txBody>
          <a:bodyPr/>
          <a:lstStyle/>
          <a:p>
            <a:fld id="{0A297500-7527-634B-90F4-69D0994C32B4}" type="slidenum">
              <a:rPr lang="nl-NL" smtClean="0"/>
              <a:t>14</a:t>
            </a:fld>
            <a:endParaRPr lang="nl-NL"/>
          </a:p>
        </p:txBody>
      </p:sp>
    </p:spTree>
    <p:extLst>
      <p:ext uri="{BB962C8B-B14F-4D97-AF65-F5344CB8AC3E}">
        <p14:creationId xmlns:p14="http://schemas.microsoft.com/office/powerpoint/2010/main" val="8677672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3C41743D-6029-270C-B1B1-C2B6B5CD1117}"/>
              </a:ext>
            </a:extLst>
          </p:cNvPr>
          <p:cNvSpPr txBox="1"/>
          <p:nvPr/>
        </p:nvSpPr>
        <p:spPr>
          <a:xfrm>
            <a:off x="6489998" y="5532119"/>
            <a:ext cx="2154737" cy="646331"/>
          </a:xfrm>
          <a:prstGeom prst="rect">
            <a:avLst/>
          </a:prstGeom>
          <a:noFill/>
        </p:spPr>
        <p:txBody>
          <a:bodyPr wrap="square" rtlCol="0">
            <a:spAutoFit/>
          </a:bodyPr>
          <a:lstStyle/>
          <a:p>
            <a:r>
              <a:rPr lang="en-GB" dirty="0">
                <a:solidFill>
                  <a:srgbClr val="00AA48"/>
                </a:solidFill>
              </a:rPr>
              <a:t>Internal conversion forbidden</a:t>
            </a:r>
            <a:endParaRPr lang="en-BE" dirty="0">
              <a:solidFill>
                <a:srgbClr val="00AA48"/>
              </a:solidFill>
            </a:endParaRPr>
          </a:p>
        </p:txBody>
      </p:sp>
      <p:grpSp>
        <p:nvGrpSpPr>
          <p:cNvPr id="12" name="Group 11">
            <a:extLst>
              <a:ext uri="{FF2B5EF4-FFF2-40B4-BE49-F238E27FC236}">
                <a16:creationId xmlns:a16="http://schemas.microsoft.com/office/drawing/2014/main" id="{1142E828-4C25-BEF3-3A74-685FA6757CEA}"/>
              </a:ext>
            </a:extLst>
          </p:cNvPr>
          <p:cNvGrpSpPr/>
          <p:nvPr/>
        </p:nvGrpSpPr>
        <p:grpSpPr>
          <a:xfrm>
            <a:off x="6655587" y="877501"/>
            <a:ext cx="1427148" cy="1521038"/>
            <a:chOff x="3856383" y="1013792"/>
            <a:chExt cx="4518994" cy="4816290"/>
          </a:xfrm>
        </p:grpSpPr>
        <p:sp>
          <p:nvSpPr>
            <p:cNvPr id="13" name="Oval 12">
              <a:extLst>
                <a:ext uri="{FF2B5EF4-FFF2-40B4-BE49-F238E27FC236}">
                  <a16:creationId xmlns:a16="http://schemas.microsoft.com/office/drawing/2014/main" id="{8E2B590C-A859-FA66-8963-13FC66B887CD}"/>
                </a:ext>
              </a:extLst>
            </p:cNvPr>
            <p:cNvSpPr/>
            <p:nvPr/>
          </p:nvSpPr>
          <p:spPr>
            <a:xfrm>
              <a:off x="6539326" y="2597786"/>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14" name="Straight Connector 13">
              <a:extLst>
                <a:ext uri="{FF2B5EF4-FFF2-40B4-BE49-F238E27FC236}">
                  <a16:creationId xmlns:a16="http://schemas.microsoft.com/office/drawing/2014/main" id="{6295C767-0913-D304-FB60-ECD42B9995F0}"/>
                </a:ext>
              </a:extLst>
            </p:cNvPr>
            <p:cNvCxnSpPr>
              <a:cxnSpLocks/>
              <a:stCxn id="19" idx="3"/>
            </p:cNvCxnSpPr>
            <p:nvPr/>
          </p:nvCxnSpPr>
          <p:spPr>
            <a:xfrm flipH="1">
              <a:off x="4280456" y="4022311"/>
              <a:ext cx="1026767" cy="88549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849D1ECE-CBBF-EDB2-3AC0-72F856D7B7A2}"/>
                </a:ext>
              </a:extLst>
            </p:cNvPr>
            <p:cNvSpPr/>
            <p:nvPr/>
          </p:nvSpPr>
          <p:spPr>
            <a:xfrm>
              <a:off x="3856383" y="1961322"/>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6" name="Oval 15">
              <a:extLst>
                <a:ext uri="{FF2B5EF4-FFF2-40B4-BE49-F238E27FC236}">
                  <a16:creationId xmlns:a16="http://schemas.microsoft.com/office/drawing/2014/main" id="{FDF861A6-33A0-E1DB-FBDC-FBCF7681A7AA}"/>
                </a:ext>
              </a:extLst>
            </p:cNvPr>
            <p:cNvSpPr/>
            <p:nvPr/>
          </p:nvSpPr>
          <p:spPr>
            <a:xfrm>
              <a:off x="5241238" y="1013792"/>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7" name="Oval 16">
              <a:extLst>
                <a:ext uri="{FF2B5EF4-FFF2-40B4-BE49-F238E27FC236}">
                  <a16:creationId xmlns:a16="http://schemas.microsoft.com/office/drawing/2014/main" id="{D57F0B20-F0A4-8CEA-1A28-EDE4F6ACD3EC}"/>
                </a:ext>
              </a:extLst>
            </p:cNvPr>
            <p:cNvSpPr/>
            <p:nvPr/>
          </p:nvSpPr>
          <p:spPr>
            <a:xfrm>
              <a:off x="7924803" y="1464366"/>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8" name="Oval 17">
              <a:extLst>
                <a:ext uri="{FF2B5EF4-FFF2-40B4-BE49-F238E27FC236}">
                  <a16:creationId xmlns:a16="http://schemas.microsoft.com/office/drawing/2014/main" id="{D7749EFD-53D9-49F5-7375-991E0FE5D9FF}"/>
                </a:ext>
              </a:extLst>
            </p:cNvPr>
            <p:cNvSpPr/>
            <p:nvPr/>
          </p:nvSpPr>
          <p:spPr>
            <a:xfrm>
              <a:off x="7851916" y="4227444"/>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9" name="Oval 18">
              <a:extLst>
                <a:ext uri="{FF2B5EF4-FFF2-40B4-BE49-F238E27FC236}">
                  <a16:creationId xmlns:a16="http://schemas.microsoft.com/office/drawing/2014/main" id="{AFA2BA7E-99EB-C813-419E-9D3B2231F3B8}"/>
                </a:ext>
              </a:extLst>
            </p:cNvPr>
            <p:cNvSpPr/>
            <p:nvPr/>
          </p:nvSpPr>
          <p:spPr>
            <a:xfrm>
              <a:off x="5241238" y="3637722"/>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0" name="Oval 19">
              <a:extLst>
                <a:ext uri="{FF2B5EF4-FFF2-40B4-BE49-F238E27FC236}">
                  <a16:creationId xmlns:a16="http://schemas.microsoft.com/office/drawing/2014/main" id="{714D7555-3247-BFD7-5A9E-3D721D3218A4}"/>
                </a:ext>
              </a:extLst>
            </p:cNvPr>
            <p:cNvSpPr/>
            <p:nvPr/>
          </p:nvSpPr>
          <p:spPr>
            <a:xfrm>
              <a:off x="3856383" y="4756657"/>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1" name="Oval 20">
              <a:extLst>
                <a:ext uri="{FF2B5EF4-FFF2-40B4-BE49-F238E27FC236}">
                  <a16:creationId xmlns:a16="http://schemas.microsoft.com/office/drawing/2014/main" id="{538B04D9-A4F2-4E72-2334-6702943B06F7}"/>
                </a:ext>
              </a:extLst>
            </p:cNvPr>
            <p:cNvSpPr/>
            <p:nvPr/>
          </p:nvSpPr>
          <p:spPr>
            <a:xfrm>
              <a:off x="6606209" y="5379508"/>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2" name="Oval 21">
              <a:extLst>
                <a:ext uri="{FF2B5EF4-FFF2-40B4-BE49-F238E27FC236}">
                  <a16:creationId xmlns:a16="http://schemas.microsoft.com/office/drawing/2014/main" id="{9A61C043-A62D-2E1E-A99D-752EC262F296}"/>
                </a:ext>
              </a:extLst>
            </p:cNvPr>
            <p:cNvSpPr/>
            <p:nvPr/>
          </p:nvSpPr>
          <p:spPr>
            <a:xfrm>
              <a:off x="5897217" y="4465983"/>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3" name="Oval 22">
              <a:extLst>
                <a:ext uri="{FF2B5EF4-FFF2-40B4-BE49-F238E27FC236}">
                  <a16:creationId xmlns:a16="http://schemas.microsoft.com/office/drawing/2014/main" id="{1A5E8429-825C-BD41-9526-8D7FC34D35C8}"/>
                </a:ext>
              </a:extLst>
            </p:cNvPr>
            <p:cNvSpPr/>
            <p:nvPr/>
          </p:nvSpPr>
          <p:spPr>
            <a:xfrm>
              <a:off x="4591878" y="2849457"/>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4" name="Oval 23">
              <a:extLst>
                <a:ext uri="{FF2B5EF4-FFF2-40B4-BE49-F238E27FC236}">
                  <a16:creationId xmlns:a16="http://schemas.microsoft.com/office/drawing/2014/main" id="{28B84A54-08BD-1A62-CACD-C0A11D0DF31E}"/>
                </a:ext>
              </a:extLst>
            </p:cNvPr>
            <p:cNvSpPr/>
            <p:nvPr/>
          </p:nvSpPr>
          <p:spPr>
            <a:xfrm>
              <a:off x="7275447" y="3385931"/>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5" name="Oval 24">
              <a:extLst>
                <a:ext uri="{FF2B5EF4-FFF2-40B4-BE49-F238E27FC236}">
                  <a16:creationId xmlns:a16="http://schemas.microsoft.com/office/drawing/2014/main" id="{26488784-878B-3A00-D9BA-1CD32CFAE553}"/>
                </a:ext>
              </a:extLst>
            </p:cNvPr>
            <p:cNvSpPr/>
            <p:nvPr/>
          </p:nvSpPr>
          <p:spPr>
            <a:xfrm flipV="1">
              <a:off x="4989447" y="2652076"/>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6" name="Oval 25">
              <a:extLst>
                <a:ext uri="{FF2B5EF4-FFF2-40B4-BE49-F238E27FC236}">
                  <a16:creationId xmlns:a16="http://schemas.microsoft.com/office/drawing/2014/main" id="{FFFE56F5-4EFC-07A3-2B72-6B035396A740}"/>
                </a:ext>
              </a:extLst>
            </p:cNvPr>
            <p:cNvSpPr/>
            <p:nvPr/>
          </p:nvSpPr>
          <p:spPr>
            <a:xfrm flipV="1">
              <a:off x="6379990" y="2908940"/>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7" name="Oval 26">
              <a:extLst>
                <a:ext uri="{FF2B5EF4-FFF2-40B4-BE49-F238E27FC236}">
                  <a16:creationId xmlns:a16="http://schemas.microsoft.com/office/drawing/2014/main" id="{4F3D482C-D55A-6123-02C0-9D4AD5EEBBF4}"/>
                </a:ext>
              </a:extLst>
            </p:cNvPr>
            <p:cNvSpPr/>
            <p:nvPr/>
          </p:nvSpPr>
          <p:spPr>
            <a:xfrm flipV="1">
              <a:off x="5698438" y="2140967"/>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8" name="Oval 27">
              <a:extLst>
                <a:ext uri="{FF2B5EF4-FFF2-40B4-BE49-F238E27FC236}">
                  <a16:creationId xmlns:a16="http://schemas.microsoft.com/office/drawing/2014/main" id="{B5973ADA-6A6C-B268-7C5C-A1615530B917}"/>
                </a:ext>
              </a:extLst>
            </p:cNvPr>
            <p:cNvSpPr/>
            <p:nvPr/>
          </p:nvSpPr>
          <p:spPr>
            <a:xfrm flipV="1">
              <a:off x="6997771" y="2419262"/>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9" name="Oval 28">
              <a:extLst>
                <a:ext uri="{FF2B5EF4-FFF2-40B4-BE49-F238E27FC236}">
                  <a16:creationId xmlns:a16="http://schemas.microsoft.com/office/drawing/2014/main" id="{1864539B-069F-2DA8-D196-B6FEC8B9B20A}"/>
                </a:ext>
              </a:extLst>
            </p:cNvPr>
            <p:cNvSpPr/>
            <p:nvPr/>
          </p:nvSpPr>
          <p:spPr>
            <a:xfrm flipV="1">
              <a:off x="6379990" y="4326836"/>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0" name="Oval 29">
              <a:extLst>
                <a:ext uri="{FF2B5EF4-FFF2-40B4-BE49-F238E27FC236}">
                  <a16:creationId xmlns:a16="http://schemas.microsoft.com/office/drawing/2014/main" id="{0EF93E67-1821-B4BF-838F-A86FBA70B643}"/>
                </a:ext>
              </a:extLst>
            </p:cNvPr>
            <p:cNvSpPr/>
            <p:nvPr/>
          </p:nvSpPr>
          <p:spPr>
            <a:xfrm flipV="1">
              <a:off x="6997771" y="3775826"/>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1" name="Oval 30">
              <a:extLst>
                <a:ext uri="{FF2B5EF4-FFF2-40B4-BE49-F238E27FC236}">
                  <a16:creationId xmlns:a16="http://schemas.microsoft.com/office/drawing/2014/main" id="{94AACD1D-E3F1-DBCF-F474-A34EA63C334C}"/>
                </a:ext>
              </a:extLst>
            </p:cNvPr>
            <p:cNvSpPr/>
            <p:nvPr/>
          </p:nvSpPr>
          <p:spPr>
            <a:xfrm flipV="1">
              <a:off x="4989448" y="4045435"/>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2" name="Oval 31">
              <a:extLst>
                <a:ext uri="{FF2B5EF4-FFF2-40B4-BE49-F238E27FC236}">
                  <a16:creationId xmlns:a16="http://schemas.microsoft.com/office/drawing/2014/main" id="{36FDE0DF-3053-87C1-8E9C-AFBD8CC933D0}"/>
                </a:ext>
              </a:extLst>
            </p:cNvPr>
            <p:cNvSpPr/>
            <p:nvPr/>
          </p:nvSpPr>
          <p:spPr>
            <a:xfrm flipV="1">
              <a:off x="5698438" y="3511827"/>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3" name="Oval 32">
              <a:extLst>
                <a:ext uri="{FF2B5EF4-FFF2-40B4-BE49-F238E27FC236}">
                  <a16:creationId xmlns:a16="http://schemas.microsoft.com/office/drawing/2014/main" id="{2E0A032A-482A-75D6-2CAB-C723038AEB89}"/>
                </a:ext>
              </a:extLst>
            </p:cNvPr>
            <p:cNvSpPr/>
            <p:nvPr/>
          </p:nvSpPr>
          <p:spPr>
            <a:xfrm>
              <a:off x="5814561" y="1634121"/>
              <a:ext cx="654402" cy="654402"/>
            </a:xfrm>
            <a:prstGeom prst="ellipse">
              <a:avLst/>
            </a:prstGeom>
            <a:solidFill>
              <a:srgbClr val="C000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34" name="Straight Connector 33">
              <a:extLst>
                <a:ext uri="{FF2B5EF4-FFF2-40B4-BE49-F238E27FC236}">
                  <a16:creationId xmlns:a16="http://schemas.microsoft.com/office/drawing/2014/main" id="{58D70BB0-BE15-D55A-BBFD-539174FC6FC1}"/>
                </a:ext>
              </a:extLst>
            </p:cNvPr>
            <p:cNvCxnSpPr>
              <a:cxnSpLocks/>
              <a:stCxn id="55" idx="4"/>
              <a:endCxn id="21" idx="0"/>
            </p:cNvCxnSpPr>
            <p:nvPr/>
          </p:nvCxnSpPr>
          <p:spPr>
            <a:xfrm>
              <a:off x="6831496" y="2943098"/>
              <a:ext cx="0" cy="243641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AB0B159F-D968-0BF6-333D-AE22E77B8EE7}"/>
                </a:ext>
              </a:extLst>
            </p:cNvPr>
            <p:cNvCxnSpPr/>
            <p:nvPr/>
          </p:nvCxnSpPr>
          <p:spPr>
            <a:xfrm>
              <a:off x="8150090" y="1860815"/>
              <a:ext cx="0" cy="243641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2BA18216-D314-915C-D967-7A7A06E95FC5}"/>
                </a:ext>
              </a:extLst>
            </p:cNvPr>
            <p:cNvCxnSpPr/>
            <p:nvPr/>
          </p:nvCxnSpPr>
          <p:spPr>
            <a:xfrm>
              <a:off x="4081670" y="2392757"/>
              <a:ext cx="0" cy="243641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D9331FA-6EA2-D7AC-EC4D-41308DA71C2A}"/>
                </a:ext>
              </a:extLst>
            </p:cNvPr>
            <p:cNvCxnSpPr>
              <a:cxnSpLocks/>
              <a:stCxn id="16" idx="3"/>
            </p:cNvCxnSpPr>
            <p:nvPr/>
          </p:nvCxnSpPr>
          <p:spPr>
            <a:xfrm flipH="1">
              <a:off x="4281075" y="1398381"/>
              <a:ext cx="1026148" cy="69416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D5C94E01-BB6A-2A17-EA29-C951B465B22B}"/>
                </a:ext>
              </a:extLst>
            </p:cNvPr>
            <p:cNvCxnSpPr>
              <a:cxnSpLocks/>
              <a:stCxn id="17" idx="2"/>
            </p:cNvCxnSpPr>
            <p:nvPr/>
          </p:nvCxnSpPr>
          <p:spPr>
            <a:xfrm flipH="1" flipV="1">
              <a:off x="5671177" y="1290898"/>
              <a:ext cx="2253626" cy="39875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9" name="Oval 38">
              <a:extLst>
                <a:ext uri="{FF2B5EF4-FFF2-40B4-BE49-F238E27FC236}">
                  <a16:creationId xmlns:a16="http://schemas.microsoft.com/office/drawing/2014/main" id="{9254DAB7-1F56-7EA8-2CC9-4D875F5E97F7}"/>
                </a:ext>
              </a:extLst>
            </p:cNvPr>
            <p:cNvSpPr/>
            <p:nvPr/>
          </p:nvSpPr>
          <p:spPr>
            <a:xfrm flipV="1">
              <a:off x="6675788" y="1347208"/>
              <a:ext cx="251790" cy="251790"/>
            </a:xfrm>
            <a:prstGeom prst="ellipse">
              <a:avLst/>
            </a:prstGeom>
            <a:solidFill>
              <a:schemeClr val="accent5">
                <a:lumMod val="75000"/>
              </a:schemeClr>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40" name="Straight Connector 39">
              <a:extLst>
                <a:ext uri="{FF2B5EF4-FFF2-40B4-BE49-F238E27FC236}">
                  <a16:creationId xmlns:a16="http://schemas.microsoft.com/office/drawing/2014/main" id="{1EE8A035-44D0-0356-981A-E3DF9714E58E}"/>
                </a:ext>
              </a:extLst>
            </p:cNvPr>
            <p:cNvCxnSpPr>
              <a:cxnSpLocks/>
              <a:stCxn id="55" idx="2"/>
            </p:cNvCxnSpPr>
            <p:nvPr/>
          </p:nvCxnSpPr>
          <p:spPr>
            <a:xfrm flipH="1" flipV="1">
              <a:off x="4303868" y="2291219"/>
              <a:ext cx="2302341" cy="426592"/>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C00970F2-7B2D-47B0-7580-A4FA6A1481A9}"/>
                </a:ext>
              </a:extLst>
            </p:cNvPr>
            <p:cNvCxnSpPr>
              <a:cxnSpLocks/>
              <a:stCxn id="21" idx="2"/>
              <a:endCxn id="20" idx="5"/>
            </p:cNvCxnSpPr>
            <p:nvPr/>
          </p:nvCxnSpPr>
          <p:spPr>
            <a:xfrm flipH="1" flipV="1">
              <a:off x="4240972" y="5141246"/>
              <a:ext cx="2365237" cy="46354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A4C519F-48DF-320C-2C8C-CB63FC6D9328}"/>
                </a:ext>
              </a:extLst>
            </p:cNvPr>
            <p:cNvCxnSpPr>
              <a:cxnSpLocks/>
              <a:endCxn id="21" idx="6"/>
            </p:cNvCxnSpPr>
            <p:nvPr/>
          </p:nvCxnSpPr>
          <p:spPr>
            <a:xfrm flipH="1">
              <a:off x="7056783" y="4663893"/>
              <a:ext cx="921022" cy="940902"/>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2A93C26C-1902-C4D9-174F-9F9014ECFF3E}"/>
                </a:ext>
              </a:extLst>
            </p:cNvPr>
            <p:cNvCxnSpPr>
              <a:cxnSpLocks/>
              <a:stCxn id="17" idx="3"/>
            </p:cNvCxnSpPr>
            <p:nvPr/>
          </p:nvCxnSpPr>
          <p:spPr>
            <a:xfrm flipH="1">
              <a:off x="7076668" y="1848955"/>
              <a:ext cx="914120" cy="831976"/>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C23AF87E-49AF-0356-349C-DE1C92EC3D0D}"/>
                </a:ext>
              </a:extLst>
            </p:cNvPr>
            <p:cNvSpPr/>
            <p:nvPr/>
          </p:nvSpPr>
          <p:spPr>
            <a:xfrm flipV="1">
              <a:off x="7391399" y="2140967"/>
              <a:ext cx="251790" cy="251790"/>
            </a:xfrm>
            <a:prstGeom prst="ellipse">
              <a:avLst/>
            </a:prstGeom>
            <a:solidFill>
              <a:schemeClr val="accent5">
                <a:lumMod val="75000"/>
              </a:schemeClr>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45" name="Straight Connector 44">
              <a:extLst>
                <a:ext uri="{FF2B5EF4-FFF2-40B4-BE49-F238E27FC236}">
                  <a16:creationId xmlns:a16="http://schemas.microsoft.com/office/drawing/2014/main" id="{2CEB575B-0C71-2911-D722-A82A20D37CE8}"/>
                </a:ext>
              </a:extLst>
            </p:cNvPr>
            <p:cNvCxnSpPr>
              <a:cxnSpLocks/>
              <a:stCxn id="29" idx="2"/>
            </p:cNvCxnSpPr>
            <p:nvPr/>
          </p:nvCxnSpPr>
          <p:spPr>
            <a:xfrm flipH="1" flipV="1">
              <a:off x="5224890" y="4233972"/>
              <a:ext cx="1155100" cy="218759"/>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ED89E22-E799-B1AD-A1EA-1E81B95A454B}"/>
                </a:ext>
              </a:extLst>
            </p:cNvPr>
            <p:cNvCxnSpPr>
              <a:cxnSpLocks/>
              <a:stCxn id="30" idx="2"/>
            </p:cNvCxnSpPr>
            <p:nvPr/>
          </p:nvCxnSpPr>
          <p:spPr>
            <a:xfrm flipH="1" flipV="1">
              <a:off x="5943602" y="3697271"/>
              <a:ext cx="1054169" cy="204450"/>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D8FD63C-EB78-9574-36F0-8C1DC6F532EB}"/>
                </a:ext>
              </a:extLst>
            </p:cNvPr>
            <p:cNvCxnSpPr>
              <a:cxnSpLocks/>
            </p:cNvCxnSpPr>
            <p:nvPr/>
          </p:nvCxnSpPr>
          <p:spPr>
            <a:xfrm flipH="1" flipV="1">
              <a:off x="5241237" y="2815640"/>
              <a:ext cx="1138753" cy="233394"/>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C406954-4842-4D05-74A9-FC9E10B781BA}"/>
                </a:ext>
              </a:extLst>
            </p:cNvPr>
            <p:cNvCxnSpPr>
              <a:cxnSpLocks/>
              <a:stCxn id="29" idx="4"/>
              <a:endCxn id="26" idx="0"/>
            </p:cNvCxnSpPr>
            <p:nvPr/>
          </p:nvCxnSpPr>
          <p:spPr>
            <a:xfrm flipV="1">
              <a:off x="6505885" y="3160730"/>
              <a:ext cx="0" cy="1166106"/>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1598BBF0-EF81-0EC0-4548-6F831AD8C02D}"/>
                </a:ext>
              </a:extLst>
            </p:cNvPr>
            <p:cNvCxnSpPr>
              <a:cxnSpLocks/>
            </p:cNvCxnSpPr>
            <p:nvPr/>
          </p:nvCxnSpPr>
          <p:spPr>
            <a:xfrm flipV="1">
              <a:off x="5134288" y="2903866"/>
              <a:ext cx="0" cy="1166106"/>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700587F3-33CF-2637-48E6-5A88B30D6AF0}"/>
                </a:ext>
              </a:extLst>
            </p:cNvPr>
            <p:cNvCxnSpPr>
              <a:cxnSpLocks/>
              <a:stCxn id="29" idx="5"/>
              <a:endCxn id="30" idx="1"/>
            </p:cNvCxnSpPr>
            <p:nvPr/>
          </p:nvCxnSpPr>
          <p:spPr>
            <a:xfrm flipV="1">
              <a:off x="6594906" y="3990742"/>
              <a:ext cx="439739" cy="372968"/>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B2713282-B906-09F3-A904-FD8DC649BBB7}"/>
                </a:ext>
              </a:extLst>
            </p:cNvPr>
            <p:cNvCxnSpPr>
              <a:cxnSpLocks/>
            </p:cNvCxnSpPr>
            <p:nvPr/>
          </p:nvCxnSpPr>
          <p:spPr>
            <a:xfrm flipH="1" flipV="1">
              <a:off x="5632454" y="3968154"/>
              <a:ext cx="2358334" cy="45789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D2413E7C-91A2-A1A7-4DB1-CC8E78324FC1}"/>
                </a:ext>
              </a:extLst>
            </p:cNvPr>
            <p:cNvCxnSpPr/>
            <p:nvPr/>
          </p:nvCxnSpPr>
          <p:spPr>
            <a:xfrm>
              <a:off x="5466525" y="1337714"/>
              <a:ext cx="0" cy="243641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1A0CF268-080F-A4DE-EEB8-AF9921D5FE2A}"/>
                </a:ext>
              </a:extLst>
            </p:cNvPr>
            <p:cNvCxnSpPr>
              <a:cxnSpLocks/>
              <a:endCxn id="27" idx="1"/>
            </p:cNvCxnSpPr>
            <p:nvPr/>
          </p:nvCxnSpPr>
          <p:spPr>
            <a:xfrm flipV="1">
              <a:off x="5212556" y="2355883"/>
              <a:ext cx="522756" cy="332530"/>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77613EF7-50AC-4E6C-32B2-B928A7025A17}"/>
                </a:ext>
              </a:extLst>
            </p:cNvPr>
            <p:cNvCxnSpPr>
              <a:cxnSpLocks/>
              <a:stCxn id="26" idx="6"/>
            </p:cNvCxnSpPr>
            <p:nvPr/>
          </p:nvCxnSpPr>
          <p:spPr>
            <a:xfrm flipV="1">
              <a:off x="6631780" y="2640997"/>
              <a:ext cx="447066" cy="393838"/>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sp>
          <p:nvSpPr>
            <p:cNvPr id="55" name="Oval 54">
              <a:extLst>
                <a:ext uri="{FF2B5EF4-FFF2-40B4-BE49-F238E27FC236}">
                  <a16:creationId xmlns:a16="http://schemas.microsoft.com/office/drawing/2014/main" id="{1E714B5F-6CB2-A3BE-32A5-8598B92B8FF8}"/>
                </a:ext>
              </a:extLst>
            </p:cNvPr>
            <p:cNvSpPr/>
            <p:nvPr/>
          </p:nvSpPr>
          <p:spPr>
            <a:xfrm>
              <a:off x="6606209" y="2492524"/>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56" name="Straight Connector 55">
              <a:extLst>
                <a:ext uri="{FF2B5EF4-FFF2-40B4-BE49-F238E27FC236}">
                  <a16:creationId xmlns:a16="http://schemas.microsoft.com/office/drawing/2014/main" id="{1C7261AE-72B1-1028-EE53-2FBBE8C6B916}"/>
                </a:ext>
              </a:extLst>
            </p:cNvPr>
            <p:cNvCxnSpPr>
              <a:cxnSpLocks/>
              <a:stCxn id="30" idx="4"/>
            </p:cNvCxnSpPr>
            <p:nvPr/>
          </p:nvCxnSpPr>
          <p:spPr>
            <a:xfrm flipV="1">
              <a:off x="7123666" y="2670399"/>
              <a:ext cx="0" cy="1105427"/>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5B04297B-F628-0037-5B4F-D1CC742F2DD6}"/>
                </a:ext>
              </a:extLst>
            </p:cNvPr>
            <p:cNvCxnSpPr>
              <a:cxnSpLocks/>
            </p:cNvCxnSpPr>
            <p:nvPr/>
          </p:nvCxnSpPr>
          <p:spPr>
            <a:xfrm flipV="1">
              <a:off x="5824333" y="2404345"/>
              <a:ext cx="0" cy="1105427"/>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150E925B-72D7-CAE8-480E-764B33AF6287}"/>
                </a:ext>
              </a:extLst>
            </p:cNvPr>
            <p:cNvCxnSpPr>
              <a:cxnSpLocks/>
              <a:endCxn id="32" idx="1"/>
            </p:cNvCxnSpPr>
            <p:nvPr/>
          </p:nvCxnSpPr>
          <p:spPr>
            <a:xfrm flipV="1">
              <a:off x="5224841" y="3726743"/>
              <a:ext cx="510471" cy="351723"/>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030F4FC9-D1AC-9F21-4532-B516C8FF64F7}"/>
                </a:ext>
              </a:extLst>
            </p:cNvPr>
            <p:cNvCxnSpPr>
              <a:cxnSpLocks/>
            </p:cNvCxnSpPr>
            <p:nvPr/>
          </p:nvCxnSpPr>
          <p:spPr>
            <a:xfrm flipH="1" flipV="1">
              <a:off x="5931539" y="2308674"/>
              <a:ext cx="1104348" cy="204450"/>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grpSp>
      <p:pic>
        <p:nvPicPr>
          <p:cNvPr id="6" name="Picture 5">
            <a:extLst>
              <a:ext uri="{FF2B5EF4-FFF2-40B4-BE49-F238E27FC236}">
                <a16:creationId xmlns:a16="http://schemas.microsoft.com/office/drawing/2014/main" id="{4BC521FE-831B-4BB0-4866-EAF849F2AD55}"/>
              </a:ext>
            </a:extLst>
          </p:cNvPr>
          <p:cNvPicPr>
            <a:picLocks noChangeAspect="1"/>
          </p:cNvPicPr>
          <p:nvPr/>
        </p:nvPicPr>
        <p:blipFill>
          <a:blip r:embed="rId3"/>
          <a:stretch>
            <a:fillRect/>
          </a:stretch>
        </p:blipFill>
        <p:spPr>
          <a:xfrm>
            <a:off x="2039814" y="2627358"/>
            <a:ext cx="6685707" cy="2921426"/>
          </a:xfrm>
          <a:prstGeom prst="rect">
            <a:avLst/>
          </a:prstGeom>
        </p:spPr>
      </p:pic>
      <p:sp>
        <p:nvSpPr>
          <p:cNvPr id="3" name="Footer Placeholder 2">
            <a:extLst>
              <a:ext uri="{FF2B5EF4-FFF2-40B4-BE49-F238E27FC236}">
                <a16:creationId xmlns:a16="http://schemas.microsoft.com/office/drawing/2014/main" id="{A5248695-D09D-990C-EA8A-49571808B9E3}"/>
              </a:ext>
            </a:extLst>
          </p:cNvPr>
          <p:cNvSpPr>
            <a:spLocks noGrp="1"/>
          </p:cNvSpPr>
          <p:nvPr>
            <p:ph type="ftr" sz="quarter" idx="11"/>
          </p:nvPr>
        </p:nvSpPr>
        <p:spPr/>
        <p:txBody>
          <a:bodyPr/>
          <a:lstStyle/>
          <a:p>
            <a:r>
              <a:rPr lang="nl-NL"/>
              <a:t>Instituut voor Kern- en Stralingsfysica</a:t>
            </a:r>
            <a:endParaRPr lang="en-BE"/>
          </a:p>
        </p:txBody>
      </p:sp>
      <p:sp>
        <p:nvSpPr>
          <p:cNvPr id="4" name="Slide Number Placeholder 3">
            <a:extLst>
              <a:ext uri="{FF2B5EF4-FFF2-40B4-BE49-F238E27FC236}">
                <a16:creationId xmlns:a16="http://schemas.microsoft.com/office/drawing/2014/main" id="{232B9F96-71D0-08E5-990C-C4B86FED6741}"/>
              </a:ext>
            </a:extLst>
          </p:cNvPr>
          <p:cNvSpPr>
            <a:spLocks noGrp="1"/>
          </p:cNvSpPr>
          <p:nvPr>
            <p:ph type="sldNum" sz="quarter" idx="12"/>
          </p:nvPr>
        </p:nvSpPr>
        <p:spPr/>
        <p:txBody>
          <a:bodyPr/>
          <a:lstStyle/>
          <a:p>
            <a:fld id="{CE7B0E0B-10F2-45D4-B41C-44BE4007C339}" type="slidenum">
              <a:rPr lang="en-BE" smtClean="0"/>
              <a:t>15</a:t>
            </a:fld>
            <a:endParaRPr lang="en-BE"/>
          </a:p>
        </p:txBody>
      </p:sp>
      <p:sp>
        <p:nvSpPr>
          <p:cNvPr id="7" name="TextBox 6">
            <a:extLst>
              <a:ext uri="{FF2B5EF4-FFF2-40B4-BE49-F238E27FC236}">
                <a16:creationId xmlns:a16="http://schemas.microsoft.com/office/drawing/2014/main" id="{0C336E36-46FB-FF8C-2157-82B16B633CB6}"/>
              </a:ext>
            </a:extLst>
          </p:cNvPr>
          <p:cNvSpPr txBox="1"/>
          <p:nvPr/>
        </p:nvSpPr>
        <p:spPr>
          <a:xfrm>
            <a:off x="4335261" y="5532119"/>
            <a:ext cx="2154737" cy="646331"/>
          </a:xfrm>
          <a:prstGeom prst="rect">
            <a:avLst/>
          </a:prstGeom>
          <a:noFill/>
        </p:spPr>
        <p:txBody>
          <a:bodyPr wrap="square" rtlCol="0">
            <a:spAutoFit/>
          </a:bodyPr>
          <a:lstStyle/>
          <a:p>
            <a:r>
              <a:rPr lang="en-GB" dirty="0">
                <a:solidFill>
                  <a:srgbClr val="FF0000"/>
                </a:solidFill>
              </a:rPr>
              <a:t>Internal conversion allowed</a:t>
            </a:r>
            <a:endParaRPr lang="en-BE" dirty="0">
              <a:solidFill>
                <a:srgbClr val="FF0000"/>
              </a:solidFill>
            </a:endParaRPr>
          </a:p>
        </p:txBody>
      </p:sp>
      <p:grpSp>
        <p:nvGrpSpPr>
          <p:cNvPr id="60" name="Group 59">
            <a:extLst>
              <a:ext uri="{FF2B5EF4-FFF2-40B4-BE49-F238E27FC236}">
                <a16:creationId xmlns:a16="http://schemas.microsoft.com/office/drawing/2014/main" id="{4D96D1AA-3E5D-F70F-61B1-E606997FA3A0}"/>
              </a:ext>
            </a:extLst>
          </p:cNvPr>
          <p:cNvGrpSpPr/>
          <p:nvPr/>
        </p:nvGrpSpPr>
        <p:grpSpPr>
          <a:xfrm>
            <a:off x="4710995" y="920421"/>
            <a:ext cx="1442960" cy="1537890"/>
            <a:chOff x="6237580" y="1030795"/>
            <a:chExt cx="4518994" cy="4816290"/>
          </a:xfrm>
        </p:grpSpPr>
        <p:sp>
          <p:nvSpPr>
            <p:cNvPr id="61" name="Oval 60">
              <a:extLst>
                <a:ext uri="{FF2B5EF4-FFF2-40B4-BE49-F238E27FC236}">
                  <a16:creationId xmlns:a16="http://schemas.microsoft.com/office/drawing/2014/main" id="{1F1EB514-93A6-52D7-D8DA-BB4772B64C42}"/>
                </a:ext>
              </a:extLst>
            </p:cNvPr>
            <p:cNvSpPr/>
            <p:nvPr/>
          </p:nvSpPr>
          <p:spPr>
            <a:xfrm>
              <a:off x="8920523" y="2614789"/>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62" name="Straight Connector 61">
              <a:extLst>
                <a:ext uri="{FF2B5EF4-FFF2-40B4-BE49-F238E27FC236}">
                  <a16:creationId xmlns:a16="http://schemas.microsoft.com/office/drawing/2014/main" id="{3EED7FA0-7A78-3A63-3BCB-16B9751139FB}"/>
                </a:ext>
              </a:extLst>
            </p:cNvPr>
            <p:cNvCxnSpPr>
              <a:cxnSpLocks/>
              <a:stCxn id="67" idx="3"/>
            </p:cNvCxnSpPr>
            <p:nvPr/>
          </p:nvCxnSpPr>
          <p:spPr>
            <a:xfrm flipH="1">
              <a:off x="6661653" y="4039314"/>
              <a:ext cx="1026767" cy="88549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63" name="Oval 62">
              <a:extLst>
                <a:ext uri="{FF2B5EF4-FFF2-40B4-BE49-F238E27FC236}">
                  <a16:creationId xmlns:a16="http://schemas.microsoft.com/office/drawing/2014/main" id="{34085FB0-950D-F050-4971-6C861D432CF4}"/>
                </a:ext>
              </a:extLst>
            </p:cNvPr>
            <p:cNvSpPr/>
            <p:nvPr/>
          </p:nvSpPr>
          <p:spPr>
            <a:xfrm>
              <a:off x="6237580" y="1978325"/>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4" name="Oval 63">
              <a:extLst>
                <a:ext uri="{FF2B5EF4-FFF2-40B4-BE49-F238E27FC236}">
                  <a16:creationId xmlns:a16="http://schemas.microsoft.com/office/drawing/2014/main" id="{4EF66921-6D34-0AC1-C799-644D737CD9E1}"/>
                </a:ext>
              </a:extLst>
            </p:cNvPr>
            <p:cNvSpPr/>
            <p:nvPr/>
          </p:nvSpPr>
          <p:spPr>
            <a:xfrm>
              <a:off x="7622435" y="1030795"/>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5" name="Oval 64">
              <a:extLst>
                <a:ext uri="{FF2B5EF4-FFF2-40B4-BE49-F238E27FC236}">
                  <a16:creationId xmlns:a16="http://schemas.microsoft.com/office/drawing/2014/main" id="{96B922E9-2E1C-1595-1EDA-767BD5F33E91}"/>
                </a:ext>
              </a:extLst>
            </p:cNvPr>
            <p:cNvSpPr/>
            <p:nvPr/>
          </p:nvSpPr>
          <p:spPr>
            <a:xfrm>
              <a:off x="10306000" y="1481369"/>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6" name="Oval 65">
              <a:extLst>
                <a:ext uri="{FF2B5EF4-FFF2-40B4-BE49-F238E27FC236}">
                  <a16:creationId xmlns:a16="http://schemas.microsoft.com/office/drawing/2014/main" id="{61AC355B-D2A0-7F54-DAD2-B0C94FB16DE5}"/>
                </a:ext>
              </a:extLst>
            </p:cNvPr>
            <p:cNvSpPr/>
            <p:nvPr/>
          </p:nvSpPr>
          <p:spPr>
            <a:xfrm>
              <a:off x="10233113" y="4244447"/>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7" name="Oval 66">
              <a:extLst>
                <a:ext uri="{FF2B5EF4-FFF2-40B4-BE49-F238E27FC236}">
                  <a16:creationId xmlns:a16="http://schemas.microsoft.com/office/drawing/2014/main" id="{02DAD650-F1FD-0BBF-AB89-1A218BF2EC79}"/>
                </a:ext>
              </a:extLst>
            </p:cNvPr>
            <p:cNvSpPr/>
            <p:nvPr/>
          </p:nvSpPr>
          <p:spPr>
            <a:xfrm>
              <a:off x="7622435" y="3654725"/>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8" name="Oval 67">
              <a:extLst>
                <a:ext uri="{FF2B5EF4-FFF2-40B4-BE49-F238E27FC236}">
                  <a16:creationId xmlns:a16="http://schemas.microsoft.com/office/drawing/2014/main" id="{C713FA79-ADB4-9FB8-25B7-AABBA2EA821F}"/>
                </a:ext>
              </a:extLst>
            </p:cNvPr>
            <p:cNvSpPr/>
            <p:nvPr/>
          </p:nvSpPr>
          <p:spPr>
            <a:xfrm>
              <a:off x="6237580" y="4773660"/>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9" name="Oval 68">
              <a:extLst>
                <a:ext uri="{FF2B5EF4-FFF2-40B4-BE49-F238E27FC236}">
                  <a16:creationId xmlns:a16="http://schemas.microsoft.com/office/drawing/2014/main" id="{43CA28FF-C3F4-AC27-A305-96F88CCFAA3D}"/>
                </a:ext>
              </a:extLst>
            </p:cNvPr>
            <p:cNvSpPr/>
            <p:nvPr/>
          </p:nvSpPr>
          <p:spPr>
            <a:xfrm>
              <a:off x="8987406" y="5396511"/>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0" name="Oval 69">
              <a:extLst>
                <a:ext uri="{FF2B5EF4-FFF2-40B4-BE49-F238E27FC236}">
                  <a16:creationId xmlns:a16="http://schemas.microsoft.com/office/drawing/2014/main" id="{D47CA00C-9A70-C663-AE64-076EB9BBC7EA}"/>
                </a:ext>
              </a:extLst>
            </p:cNvPr>
            <p:cNvSpPr/>
            <p:nvPr/>
          </p:nvSpPr>
          <p:spPr>
            <a:xfrm>
              <a:off x="8278414" y="4482986"/>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1" name="Oval 70">
              <a:extLst>
                <a:ext uri="{FF2B5EF4-FFF2-40B4-BE49-F238E27FC236}">
                  <a16:creationId xmlns:a16="http://schemas.microsoft.com/office/drawing/2014/main" id="{8AAEFB96-6B60-F29C-E689-156B259C94B4}"/>
                </a:ext>
              </a:extLst>
            </p:cNvPr>
            <p:cNvSpPr/>
            <p:nvPr/>
          </p:nvSpPr>
          <p:spPr>
            <a:xfrm>
              <a:off x="6973075" y="2866460"/>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2" name="Oval 71">
              <a:extLst>
                <a:ext uri="{FF2B5EF4-FFF2-40B4-BE49-F238E27FC236}">
                  <a16:creationId xmlns:a16="http://schemas.microsoft.com/office/drawing/2014/main" id="{28B3FC8F-CACC-5C10-DC33-0D5611170716}"/>
                </a:ext>
              </a:extLst>
            </p:cNvPr>
            <p:cNvSpPr/>
            <p:nvPr/>
          </p:nvSpPr>
          <p:spPr>
            <a:xfrm>
              <a:off x="9656644" y="3402934"/>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3" name="Oval 72">
              <a:extLst>
                <a:ext uri="{FF2B5EF4-FFF2-40B4-BE49-F238E27FC236}">
                  <a16:creationId xmlns:a16="http://schemas.microsoft.com/office/drawing/2014/main" id="{0502927A-383B-6C14-1154-3AB9B33C1C50}"/>
                </a:ext>
              </a:extLst>
            </p:cNvPr>
            <p:cNvSpPr/>
            <p:nvPr/>
          </p:nvSpPr>
          <p:spPr>
            <a:xfrm flipV="1">
              <a:off x="7370644" y="2669079"/>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4" name="Oval 73">
              <a:extLst>
                <a:ext uri="{FF2B5EF4-FFF2-40B4-BE49-F238E27FC236}">
                  <a16:creationId xmlns:a16="http://schemas.microsoft.com/office/drawing/2014/main" id="{143FB76D-4B93-C3BB-264B-90E22C7BB8ED}"/>
                </a:ext>
              </a:extLst>
            </p:cNvPr>
            <p:cNvSpPr/>
            <p:nvPr/>
          </p:nvSpPr>
          <p:spPr>
            <a:xfrm flipV="1">
              <a:off x="8761187" y="2925943"/>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5" name="Oval 74">
              <a:extLst>
                <a:ext uri="{FF2B5EF4-FFF2-40B4-BE49-F238E27FC236}">
                  <a16:creationId xmlns:a16="http://schemas.microsoft.com/office/drawing/2014/main" id="{9F2A75A6-3FB1-0EC4-9A11-84484B4EB5AA}"/>
                </a:ext>
              </a:extLst>
            </p:cNvPr>
            <p:cNvSpPr/>
            <p:nvPr/>
          </p:nvSpPr>
          <p:spPr>
            <a:xfrm flipV="1">
              <a:off x="8079635" y="2157970"/>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6" name="Oval 75">
              <a:extLst>
                <a:ext uri="{FF2B5EF4-FFF2-40B4-BE49-F238E27FC236}">
                  <a16:creationId xmlns:a16="http://schemas.microsoft.com/office/drawing/2014/main" id="{478B13B4-DB14-76AB-4ECA-65DD74BD3DBC}"/>
                </a:ext>
              </a:extLst>
            </p:cNvPr>
            <p:cNvSpPr/>
            <p:nvPr/>
          </p:nvSpPr>
          <p:spPr>
            <a:xfrm flipV="1">
              <a:off x="9378968" y="2436265"/>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7" name="Oval 76">
              <a:extLst>
                <a:ext uri="{FF2B5EF4-FFF2-40B4-BE49-F238E27FC236}">
                  <a16:creationId xmlns:a16="http://schemas.microsoft.com/office/drawing/2014/main" id="{08FC26B2-1391-F4BA-BC60-68E175FCE185}"/>
                </a:ext>
              </a:extLst>
            </p:cNvPr>
            <p:cNvSpPr/>
            <p:nvPr/>
          </p:nvSpPr>
          <p:spPr>
            <a:xfrm flipV="1">
              <a:off x="8761187" y="4343839"/>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8" name="Oval 77">
              <a:extLst>
                <a:ext uri="{FF2B5EF4-FFF2-40B4-BE49-F238E27FC236}">
                  <a16:creationId xmlns:a16="http://schemas.microsoft.com/office/drawing/2014/main" id="{94F7064B-70B1-F4A5-9C4C-65C68F6B9311}"/>
                </a:ext>
              </a:extLst>
            </p:cNvPr>
            <p:cNvSpPr/>
            <p:nvPr/>
          </p:nvSpPr>
          <p:spPr>
            <a:xfrm flipV="1">
              <a:off x="9378968" y="3792829"/>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9" name="Oval 78">
              <a:extLst>
                <a:ext uri="{FF2B5EF4-FFF2-40B4-BE49-F238E27FC236}">
                  <a16:creationId xmlns:a16="http://schemas.microsoft.com/office/drawing/2014/main" id="{6FB6152A-8DF5-EE6D-944C-56B0A51B9F16}"/>
                </a:ext>
              </a:extLst>
            </p:cNvPr>
            <p:cNvSpPr/>
            <p:nvPr/>
          </p:nvSpPr>
          <p:spPr>
            <a:xfrm flipV="1">
              <a:off x="7370645" y="4062438"/>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80" name="Oval 79">
              <a:extLst>
                <a:ext uri="{FF2B5EF4-FFF2-40B4-BE49-F238E27FC236}">
                  <a16:creationId xmlns:a16="http://schemas.microsoft.com/office/drawing/2014/main" id="{FFE00795-1119-6C1C-511B-5B98BDC29340}"/>
                </a:ext>
              </a:extLst>
            </p:cNvPr>
            <p:cNvSpPr/>
            <p:nvPr/>
          </p:nvSpPr>
          <p:spPr>
            <a:xfrm flipV="1">
              <a:off x="8079635" y="3528830"/>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81" name="Straight Connector 80">
              <a:extLst>
                <a:ext uri="{FF2B5EF4-FFF2-40B4-BE49-F238E27FC236}">
                  <a16:creationId xmlns:a16="http://schemas.microsoft.com/office/drawing/2014/main" id="{70D13C47-BC48-8335-207F-A8F13D6F5286}"/>
                </a:ext>
              </a:extLst>
            </p:cNvPr>
            <p:cNvCxnSpPr>
              <a:cxnSpLocks/>
              <a:stCxn id="102" idx="4"/>
              <a:endCxn id="69" idx="0"/>
            </p:cNvCxnSpPr>
            <p:nvPr/>
          </p:nvCxnSpPr>
          <p:spPr>
            <a:xfrm>
              <a:off x="9212693" y="2960101"/>
              <a:ext cx="0" cy="243641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FE200EF0-21D1-DEB7-BE30-38C81AD7721E}"/>
                </a:ext>
              </a:extLst>
            </p:cNvPr>
            <p:cNvCxnSpPr/>
            <p:nvPr/>
          </p:nvCxnSpPr>
          <p:spPr>
            <a:xfrm>
              <a:off x="10531287" y="1877818"/>
              <a:ext cx="0" cy="243641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D8CDDF02-49B4-1960-390C-8943D5F092F7}"/>
                </a:ext>
              </a:extLst>
            </p:cNvPr>
            <p:cNvCxnSpPr/>
            <p:nvPr/>
          </p:nvCxnSpPr>
          <p:spPr>
            <a:xfrm>
              <a:off x="6462867" y="2409760"/>
              <a:ext cx="0" cy="243641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37DB1964-52DC-FBFB-B687-70219F025C91}"/>
                </a:ext>
              </a:extLst>
            </p:cNvPr>
            <p:cNvCxnSpPr>
              <a:cxnSpLocks/>
              <a:stCxn id="64" idx="3"/>
            </p:cNvCxnSpPr>
            <p:nvPr/>
          </p:nvCxnSpPr>
          <p:spPr>
            <a:xfrm flipH="1">
              <a:off x="6662272" y="1415384"/>
              <a:ext cx="1026148" cy="69416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69973C2F-05A9-D52E-EC25-951AF9A8ED50}"/>
                </a:ext>
              </a:extLst>
            </p:cNvPr>
            <p:cNvCxnSpPr>
              <a:cxnSpLocks/>
              <a:stCxn id="65" idx="2"/>
            </p:cNvCxnSpPr>
            <p:nvPr/>
          </p:nvCxnSpPr>
          <p:spPr>
            <a:xfrm flipH="1" flipV="1">
              <a:off x="8052374" y="1307901"/>
              <a:ext cx="2253626" cy="39875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86" name="Oval 85">
              <a:extLst>
                <a:ext uri="{FF2B5EF4-FFF2-40B4-BE49-F238E27FC236}">
                  <a16:creationId xmlns:a16="http://schemas.microsoft.com/office/drawing/2014/main" id="{516BE862-A65E-805C-7A7A-1369E2C3C3D6}"/>
                </a:ext>
              </a:extLst>
            </p:cNvPr>
            <p:cNvSpPr/>
            <p:nvPr/>
          </p:nvSpPr>
          <p:spPr>
            <a:xfrm flipV="1">
              <a:off x="9056985" y="1364211"/>
              <a:ext cx="251790" cy="251790"/>
            </a:xfrm>
            <a:prstGeom prst="ellipse">
              <a:avLst/>
            </a:prstGeom>
            <a:solidFill>
              <a:schemeClr val="accent5">
                <a:lumMod val="75000"/>
              </a:schemeClr>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87" name="Straight Connector 86">
              <a:extLst>
                <a:ext uri="{FF2B5EF4-FFF2-40B4-BE49-F238E27FC236}">
                  <a16:creationId xmlns:a16="http://schemas.microsoft.com/office/drawing/2014/main" id="{AC394572-4DEA-E26C-C220-52D772849873}"/>
                </a:ext>
              </a:extLst>
            </p:cNvPr>
            <p:cNvCxnSpPr>
              <a:cxnSpLocks/>
              <a:stCxn id="102" idx="2"/>
            </p:cNvCxnSpPr>
            <p:nvPr/>
          </p:nvCxnSpPr>
          <p:spPr>
            <a:xfrm flipH="1" flipV="1">
              <a:off x="6685065" y="2308222"/>
              <a:ext cx="2302341" cy="426592"/>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556DE7A9-05F3-CBF5-55A1-9F303D4BC0AD}"/>
                </a:ext>
              </a:extLst>
            </p:cNvPr>
            <p:cNvCxnSpPr>
              <a:cxnSpLocks/>
              <a:stCxn id="69" idx="2"/>
              <a:endCxn id="68" idx="5"/>
            </p:cNvCxnSpPr>
            <p:nvPr/>
          </p:nvCxnSpPr>
          <p:spPr>
            <a:xfrm flipH="1" flipV="1">
              <a:off x="6622169" y="5158249"/>
              <a:ext cx="2365237" cy="46354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8904FCC1-6EA5-A421-1362-0CCB8B45DE23}"/>
                </a:ext>
              </a:extLst>
            </p:cNvPr>
            <p:cNvCxnSpPr>
              <a:cxnSpLocks/>
              <a:endCxn id="69" idx="6"/>
            </p:cNvCxnSpPr>
            <p:nvPr/>
          </p:nvCxnSpPr>
          <p:spPr>
            <a:xfrm flipH="1">
              <a:off x="9437980" y="4680896"/>
              <a:ext cx="921022" cy="940902"/>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B5374A96-A90D-4F99-81EA-132A1A956396}"/>
                </a:ext>
              </a:extLst>
            </p:cNvPr>
            <p:cNvCxnSpPr>
              <a:cxnSpLocks/>
              <a:stCxn id="65" idx="3"/>
            </p:cNvCxnSpPr>
            <p:nvPr/>
          </p:nvCxnSpPr>
          <p:spPr>
            <a:xfrm flipH="1">
              <a:off x="9457865" y="1865958"/>
              <a:ext cx="914120" cy="831976"/>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91" name="Oval 90">
              <a:extLst>
                <a:ext uri="{FF2B5EF4-FFF2-40B4-BE49-F238E27FC236}">
                  <a16:creationId xmlns:a16="http://schemas.microsoft.com/office/drawing/2014/main" id="{0D28D060-BEFD-2B9D-A311-0C463E9F256A}"/>
                </a:ext>
              </a:extLst>
            </p:cNvPr>
            <p:cNvSpPr/>
            <p:nvPr/>
          </p:nvSpPr>
          <p:spPr>
            <a:xfrm flipV="1">
              <a:off x="9772596" y="2157970"/>
              <a:ext cx="251790" cy="251790"/>
            </a:xfrm>
            <a:prstGeom prst="ellipse">
              <a:avLst/>
            </a:prstGeom>
            <a:solidFill>
              <a:schemeClr val="accent5">
                <a:lumMod val="75000"/>
              </a:schemeClr>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92" name="Straight Connector 91">
              <a:extLst>
                <a:ext uri="{FF2B5EF4-FFF2-40B4-BE49-F238E27FC236}">
                  <a16:creationId xmlns:a16="http://schemas.microsoft.com/office/drawing/2014/main" id="{D8869FBF-3ADF-02DE-E7F1-7EA16695F68D}"/>
                </a:ext>
              </a:extLst>
            </p:cNvPr>
            <p:cNvCxnSpPr>
              <a:cxnSpLocks/>
              <a:stCxn id="77" idx="2"/>
            </p:cNvCxnSpPr>
            <p:nvPr/>
          </p:nvCxnSpPr>
          <p:spPr>
            <a:xfrm flipH="1" flipV="1">
              <a:off x="7606087" y="4250975"/>
              <a:ext cx="1155100" cy="218759"/>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F60D8EF7-6BA8-D227-4A92-D1B04382E343}"/>
                </a:ext>
              </a:extLst>
            </p:cNvPr>
            <p:cNvCxnSpPr>
              <a:cxnSpLocks/>
              <a:stCxn id="78" idx="2"/>
            </p:cNvCxnSpPr>
            <p:nvPr/>
          </p:nvCxnSpPr>
          <p:spPr>
            <a:xfrm flipH="1" flipV="1">
              <a:off x="8324799" y="3714274"/>
              <a:ext cx="1054169" cy="204450"/>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3151CD7D-5538-04AE-598A-3E1B83E7B5C4}"/>
                </a:ext>
              </a:extLst>
            </p:cNvPr>
            <p:cNvCxnSpPr>
              <a:cxnSpLocks/>
            </p:cNvCxnSpPr>
            <p:nvPr/>
          </p:nvCxnSpPr>
          <p:spPr>
            <a:xfrm flipH="1" flipV="1">
              <a:off x="7622434" y="2832643"/>
              <a:ext cx="1138753" cy="233394"/>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2B16F0E4-3E82-BC5B-FB37-208A7E639A26}"/>
                </a:ext>
              </a:extLst>
            </p:cNvPr>
            <p:cNvCxnSpPr>
              <a:cxnSpLocks/>
              <a:stCxn id="77" idx="4"/>
              <a:endCxn id="74" idx="0"/>
            </p:cNvCxnSpPr>
            <p:nvPr/>
          </p:nvCxnSpPr>
          <p:spPr>
            <a:xfrm flipV="1">
              <a:off x="8887082" y="3177733"/>
              <a:ext cx="0" cy="1166106"/>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1F114DB7-FDEF-E307-B4F3-33EB8BC4A334}"/>
                </a:ext>
              </a:extLst>
            </p:cNvPr>
            <p:cNvCxnSpPr>
              <a:cxnSpLocks/>
            </p:cNvCxnSpPr>
            <p:nvPr/>
          </p:nvCxnSpPr>
          <p:spPr>
            <a:xfrm flipV="1">
              <a:off x="7515485" y="2920869"/>
              <a:ext cx="0" cy="1166106"/>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1FF38AD5-00E4-3874-C555-6630C4CD42B3}"/>
                </a:ext>
              </a:extLst>
            </p:cNvPr>
            <p:cNvCxnSpPr>
              <a:cxnSpLocks/>
              <a:stCxn id="77" idx="5"/>
              <a:endCxn id="78" idx="1"/>
            </p:cNvCxnSpPr>
            <p:nvPr/>
          </p:nvCxnSpPr>
          <p:spPr>
            <a:xfrm flipV="1">
              <a:off x="8976103" y="4007745"/>
              <a:ext cx="439739" cy="372968"/>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FB9897D9-226F-8633-781E-2B9AD1B61CAB}"/>
                </a:ext>
              </a:extLst>
            </p:cNvPr>
            <p:cNvCxnSpPr>
              <a:cxnSpLocks/>
            </p:cNvCxnSpPr>
            <p:nvPr/>
          </p:nvCxnSpPr>
          <p:spPr>
            <a:xfrm flipH="1" flipV="1">
              <a:off x="8013651" y="3985157"/>
              <a:ext cx="2358334" cy="45789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3DCE3F40-F278-7425-70B5-78488DB3E55E}"/>
                </a:ext>
              </a:extLst>
            </p:cNvPr>
            <p:cNvCxnSpPr/>
            <p:nvPr/>
          </p:nvCxnSpPr>
          <p:spPr>
            <a:xfrm>
              <a:off x="7847722" y="1354717"/>
              <a:ext cx="0" cy="243641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09E5C347-EC73-E23B-D029-1932693A8817}"/>
                </a:ext>
              </a:extLst>
            </p:cNvPr>
            <p:cNvCxnSpPr>
              <a:cxnSpLocks/>
              <a:endCxn id="75" idx="1"/>
            </p:cNvCxnSpPr>
            <p:nvPr/>
          </p:nvCxnSpPr>
          <p:spPr>
            <a:xfrm flipV="1">
              <a:off x="7593753" y="2372886"/>
              <a:ext cx="522756" cy="332530"/>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7C472458-5D95-9F39-43C6-C35960C2B7DC}"/>
                </a:ext>
              </a:extLst>
            </p:cNvPr>
            <p:cNvCxnSpPr>
              <a:cxnSpLocks/>
              <a:stCxn id="74" idx="6"/>
            </p:cNvCxnSpPr>
            <p:nvPr/>
          </p:nvCxnSpPr>
          <p:spPr>
            <a:xfrm flipV="1">
              <a:off x="9012977" y="2658000"/>
              <a:ext cx="447066" cy="393838"/>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sp>
          <p:nvSpPr>
            <p:cNvPr id="102" name="Oval 101">
              <a:extLst>
                <a:ext uri="{FF2B5EF4-FFF2-40B4-BE49-F238E27FC236}">
                  <a16:creationId xmlns:a16="http://schemas.microsoft.com/office/drawing/2014/main" id="{E1421AD5-A541-F7D1-F059-DC9C52B2D72C}"/>
                </a:ext>
              </a:extLst>
            </p:cNvPr>
            <p:cNvSpPr/>
            <p:nvPr/>
          </p:nvSpPr>
          <p:spPr>
            <a:xfrm>
              <a:off x="8987406" y="2509527"/>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103" name="Straight Connector 102">
              <a:extLst>
                <a:ext uri="{FF2B5EF4-FFF2-40B4-BE49-F238E27FC236}">
                  <a16:creationId xmlns:a16="http://schemas.microsoft.com/office/drawing/2014/main" id="{02F8E9ED-7944-9167-1C94-6F19E274E17A}"/>
                </a:ext>
              </a:extLst>
            </p:cNvPr>
            <p:cNvCxnSpPr>
              <a:cxnSpLocks/>
              <a:stCxn id="78" idx="4"/>
            </p:cNvCxnSpPr>
            <p:nvPr/>
          </p:nvCxnSpPr>
          <p:spPr>
            <a:xfrm flipV="1">
              <a:off x="9504863" y="2687402"/>
              <a:ext cx="0" cy="1105427"/>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8D05B535-B14D-9019-8316-FA93A19BF9C9}"/>
                </a:ext>
              </a:extLst>
            </p:cNvPr>
            <p:cNvCxnSpPr>
              <a:cxnSpLocks/>
            </p:cNvCxnSpPr>
            <p:nvPr/>
          </p:nvCxnSpPr>
          <p:spPr>
            <a:xfrm flipV="1">
              <a:off x="8205530" y="2421348"/>
              <a:ext cx="0" cy="1105427"/>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936D452F-97CB-1B18-9BF8-961B2783E905}"/>
                </a:ext>
              </a:extLst>
            </p:cNvPr>
            <p:cNvCxnSpPr>
              <a:cxnSpLocks/>
              <a:endCxn id="80" idx="1"/>
            </p:cNvCxnSpPr>
            <p:nvPr/>
          </p:nvCxnSpPr>
          <p:spPr>
            <a:xfrm flipV="1">
              <a:off x="7606038" y="3743746"/>
              <a:ext cx="510471" cy="351723"/>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7FA1B3A3-8BB2-A392-B419-946A4B767E26}"/>
                </a:ext>
              </a:extLst>
            </p:cNvPr>
            <p:cNvCxnSpPr>
              <a:cxnSpLocks/>
            </p:cNvCxnSpPr>
            <p:nvPr/>
          </p:nvCxnSpPr>
          <p:spPr>
            <a:xfrm flipH="1" flipV="1">
              <a:off x="8312736" y="2325677"/>
              <a:ext cx="1104348" cy="204450"/>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sp>
          <p:nvSpPr>
            <p:cNvPr id="107" name="Oval 106">
              <a:extLst>
                <a:ext uri="{FF2B5EF4-FFF2-40B4-BE49-F238E27FC236}">
                  <a16:creationId xmlns:a16="http://schemas.microsoft.com/office/drawing/2014/main" id="{FC154A60-5461-73B7-F391-F02538E93B6D}"/>
                </a:ext>
              </a:extLst>
            </p:cNvPr>
            <p:cNvSpPr/>
            <p:nvPr/>
          </p:nvSpPr>
          <p:spPr>
            <a:xfrm>
              <a:off x="8285552" y="1758726"/>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08" name="Oval 107">
              <a:extLst>
                <a:ext uri="{FF2B5EF4-FFF2-40B4-BE49-F238E27FC236}">
                  <a16:creationId xmlns:a16="http://schemas.microsoft.com/office/drawing/2014/main" id="{74F18DDA-C200-1035-81BF-F0CB4E74979F}"/>
                </a:ext>
              </a:extLst>
            </p:cNvPr>
            <p:cNvSpPr/>
            <p:nvPr/>
          </p:nvSpPr>
          <p:spPr>
            <a:xfrm>
              <a:off x="6895667" y="1400468"/>
              <a:ext cx="654402" cy="654402"/>
            </a:xfrm>
            <a:prstGeom prst="ellipse">
              <a:avLst/>
            </a:prstGeom>
            <a:solidFill>
              <a:srgbClr val="C000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grpSp>
      <p:sp>
        <p:nvSpPr>
          <p:cNvPr id="2" name="Title 1">
            <a:extLst>
              <a:ext uri="{FF2B5EF4-FFF2-40B4-BE49-F238E27FC236}">
                <a16:creationId xmlns:a16="http://schemas.microsoft.com/office/drawing/2014/main" id="{A08051CD-3F79-2A00-DC8C-A63EEBA918BC}"/>
              </a:ext>
            </a:extLst>
          </p:cNvPr>
          <p:cNvSpPr>
            <a:spLocks noGrp="1"/>
          </p:cNvSpPr>
          <p:nvPr>
            <p:ph type="title"/>
          </p:nvPr>
        </p:nvSpPr>
        <p:spPr/>
        <p:txBody>
          <a:bodyPr>
            <a:normAutofit fontScale="90000"/>
          </a:bodyPr>
          <a:lstStyle/>
          <a:p>
            <a:r>
              <a:rPr lang="en-GB"/>
              <a:t>Forcing the radiative decay with large-bandgap crystals</a:t>
            </a:r>
            <a:endParaRPr lang="en-BE"/>
          </a:p>
        </p:txBody>
      </p:sp>
      <p:sp>
        <p:nvSpPr>
          <p:cNvPr id="5" name="TextBox 4">
            <a:extLst>
              <a:ext uri="{FF2B5EF4-FFF2-40B4-BE49-F238E27FC236}">
                <a16:creationId xmlns:a16="http://schemas.microsoft.com/office/drawing/2014/main" id="{906170E3-6FEB-E891-CBF4-2451D17D93DE}"/>
              </a:ext>
            </a:extLst>
          </p:cNvPr>
          <p:cNvSpPr txBox="1"/>
          <p:nvPr/>
        </p:nvSpPr>
        <p:spPr>
          <a:xfrm>
            <a:off x="969302" y="6373965"/>
            <a:ext cx="7679345" cy="276999"/>
          </a:xfrm>
          <a:prstGeom prst="rect">
            <a:avLst/>
          </a:prstGeom>
          <a:noFill/>
        </p:spPr>
        <p:txBody>
          <a:bodyPr wrap="square" rtlCol="0">
            <a:spAutoFit/>
          </a:bodyPr>
          <a:lstStyle/>
          <a:p>
            <a:r>
              <a:rPr lang="en-US" sz="1200" dirty="0">
                <a:solidFill>
                  <a:schemeClr val="bg1"/>
                </a:solidFill>
              </a:rPr>
              <a:t>[10] H. W. T. Morgan et al. </a:t>
            </a:r>
            <a:r>
              <a:rPr lang="en-US" sz="1200" i="1" dirty="0">
                <a:solidFill>
                  <a:schemeClr val="bg1"/>
                </a:solidFill>
              </a:rPr>
              <a:t>Theory of internal conversion of the </a:t>
            </a:r>
            <a:r>
              <a:rPr lang="en-US" sz="1200" i="1" baseline="30000" dirty="0">
                <a:solidFill>
                  <a:schemeClr val="bg1"/>
                </a:solidFill>
              </a:rPr>
              <a:t>229</a:t>
            </a:r>
            <a:r>
              <a:rPr lang="en-US" sz="1200" i="1" dirty="0">
                <a:solidFill>
                  <a:schemeClr val="bg1"/>
                </a:solidFill>
              </a:rPr>
              <a:t>Th nuclear clock isomer in solid-state hosts</a:t>
            </a:r>
            <a:endParaRPr lang="en-BE" sz="1200" dirty="0">
              <a:solidFill>
                <a:schemeClr val="bg1"/>
              </a:solidFill>
            </a:endParaRPr>
          </a:p>
        </p:txBody>
      </p:sp>
      <p:sp>
        <p:nvSpPr>
          <p:cNvPr id="8" name="Rectangle 7">
            <a:extLst>
              <a:ext uri="{FF2B5EF4-FFF2-40B4-BE49-F238E27FC236}">
                <a16:creationId xmlns:a16="http://schemas.microsoft.com/office/drawing/2014/main" id="{4E718B8E-CE7F-A3A0-4ECB-903FBBC51ECA}"/>
              </a:ext>
            </a:extLst>
          </p:cNvPr>
          <p:cNvSpPr/>
          <p:nvPr/>
        </p:nvSpPr>
        <p:spPr>
          <a:xfrm>
            <a:off x="6570784" y="858129"/>
            <a:ext cx="2154737" cy="5227212"/>
          </a:xfrm>
          <a:prstGeom prst="rect">
            <a:avLst/>
          </a:prstGeom>
          <a:solidFill>
            <a:srgbClr val="FFFFFF">
              <a:alpha val="7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Tree>
    <p:extLst>
      <p:ext uri="{BB962C8B-B14F-4D97-AF65-F5344CB8AC3E}">
        <p14:creationId xmlns:p14="http://schemas.microsoft.com/office/powerpoint/2010/main" val="10900921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13ECBB7-FD86-CE18-0F2B-18CF64079AE2}"/>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C18939FA-420C-88DF-9395-5EB9BB0D26BB}"/>
              </a:ext>
            </a:extLst>
          </p:cNvPr>
          <p:cNvSpPr txBox="1"/>
          <p:nvPr/>
        </p:nvSpPr>
        <p:spPr>
          <a:xfrm>
            <a:off x="6489998" y="5532119"/>
            <a:ext cx="2154737" cy="646331"/>
          </a:xfrm>
          <a:prstGeom prst="rect">
            <a:avLst/>
          </a:prstGeom>
          <a:noFill/>
        </p:spPr>
        <p:txBody>
          <a:bodyPr wrap="square" rtlCol="0">
            <a:spAutoFit/>
          </a:bodyPr>
          <a:lstStyle/>
          <a:p>
            <a:r>
              <a:rPr lang="en-GB" dirty="0">
                <a:solidFill>
                  <a:srgbClr val="00AA48"/>
                </a:solidFill>
              </a:rPr>
              <a:t>Internal conversion forbidden</a:t>
            </a:r>
            <a:endParaRPr lang="en-BE" dirty="0">
              <a:solidFill>
                <a:srgbClr val="00AA48"/>
              </a:solidFill>
            </a:endParaRPr>
          </a:p>
        </p:txBody>
      </p:sp>
      <p:grpSp>
        <p:nvGrpSpPr>
          <p:cNvPr id="12" name="Group 11">
            <a:extLst>
              <a:ext uri="{FF2B5EF4-FFF2-40B4-BE49-F238E27FC236}">
                <a16:creationId xmlns:a16="http://schemas.microsoft.com/office/drawing/2014/main" id="{0688D1E4-65AF-CF61-376A-AB424BD51F21}"/>
              </a:ext>
            </a:extLst>
          </p:cNvPr>
          <p:cNvGrpSpPr/>
          <p:nvPr/>
        </p:nvGrpSpPr>
        <p:grpSpPr>
          <a:xfrm>
            <a:off x="6655587" y="877501"/>
            <a:ext cx="1427148" cy="1521038"/>
            <a:chOff x="3856383" y="1013792"/>
            <a:chExt cx="4518994" cy="4816290"/>
          </a:xfrm>
        </p:grpSpPr>
        <p:sp>
          <p:nvSpPr>
            <p:cNvPr id="13" name="Oval 12">
              <a:extLst>
                <a:ext uri="{FF2B5EF4-FFF2-40B4-BE49-F238E27FC236}">
                  <a16:creationId xmlns:a16="http://schemas.microsoft.com/office/drawing/2014/main" id="{53D96C64-F1DC-84AD-D186-C9FAC3A6AE4B}"/>
                </a:ext>
              </a:extLst>
            </p:cNvPr>
            <p:cNvSpPr/>
            <p:nvPr/>
          </p:nvSpPr>
          <p:spPr>
            <a:xfrm>
              <a:off x="6539326" y="2597786"/>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14" name="Straight Connector 13">
              <a:extLst>
                <a:ext uri="{FF2B5EF4-FFF2-40B4-BE49-F238E27FC236}">
                  <a16:creationId xmlns:a16="http://schemas.microsoft.com/office/drawing/2014/main" id="{8D8DA60C-2333-9415-8B6E-F8A7CF4BAF23}"/>
                </a:ext>
              </a:extLst>
            </p:cNvPr>
            <p:cNvCxnSpPr>
              <a:cxnSpLocks/>
              <a:stCxn id="19" idx="3"/>
            </p:cNvCxnSpPr>
            <p:nvPr/>
          </p:nvCxnSpPr>
          <p:spPr>
            <a:xfrm flipH="1">
              <a:off x="4280456" y="4022311"/>
              <a:ext cx="1026767" cy="88549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A08980FF-2F96-40BF-49B8-14FECD5AD24A}"/>
                </a:ext>
              </a:extLst>
            </p:cNvPr>
            <p:cNvSpPr/>
            <p:nvPr/>
          </p:nvSpPr>
          <p:spPr>
            <a:xfrm>
              <a:off x="3856383" y="1961322"/>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6" name="Oval 15">
              <a:extLst>
                <a:ext uri="{FF2B5EF4-FFF2-40B4-BE49-F238E27FC236}">
                  <a16:creationId xmlns:a16="http://schemas.microsoft.com/office/drawing/2014/main" id="{4142E17A-7C2B-5209-29FB-7492FD75FC05}"/>
                </a:ext>
              </a:extLst>
            </p:cNvPr>
            <p:cNvSpPr/>
            <p:nvPr/>
          </p:nvSpPr>
          <p:spPr>
            <a:xfrm>
              <a:off x="5241238" y="1013792"/>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7" name="Oval 16">
              <a:extLst>
                <a:ext uri="{FF2B5EF4-FFF2-40B4-BE49-F238E27FC236}">
                  <a16:creationId xmlns:a16="http://schemas.microsoft.com/office/drawing/2014/main" id="{515F9D70-31D3-0DEA-E23E-77686329CA62}"/>
                </a:ext>
              </a:extLst>
            </p:cNvPr>
            <p:cNvSpPr/>
            <p:nvPr/>
          </p:nvSpPr>
          <p:spPr>
            <a:xfrm>
              <a:off x="7924803" y="1464366"/>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8" name="Oval 17">
              <a:extLst>
                <a:ext uri="{FF2B5EF4-FFF2-40B4-BE49-F238E27FC236}">
                  <a16:creationId xmlns:a16="http://schemas.microsoft.com/office/drawing/2014/main" id="{E27220F1-4C4E-AD00-186C-E8A9BD0733C0}"/>
                </a:ext>
              </a:extLst>
            </p:cNvPr>
            <p:cNvSpPr/>
            <p:nvPr/>
          </p:nvSpPr>
          <p:spPr>
            <a:xfrm>
              <a:off x="7851916" y="4227444"/>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9" name="Oval 18">
              <a:extLst>
                <a:ext uri="{FF2B5EF4-FFF2-40B4-BE49-F238E27FC236}">
                  <a16:creationId xmlns:a16="http://schemas.microsoft.com/office/drawing/2014/main" id="{4173C0FE-E56E-599F-5BA5-5467C9F03BFD}"/>
                </a:ext>
              </a:extLst>
            </p:cNvPr>
            <p:cNvSpPr/>
            <p:nvPr/>
          </p:nvSpPr>
          <p:spPr>
            <a:xfrm>
              <a:off x="5241238" y="3637722"/>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0" name="Oval 19">
              <a:extLst>
                <a:ext uri="{FF2B5EF4-FFF2-40B4-BE49-F238E27FC236}">
                  <a16:creationId xmlns:a16="http://schemas.microsoft.com/office/drawing/2014/main" id="{32B1C4D6-5AEB-1E2D-C655-57AA8044DE2A}"/>
                </a:ext>
              </a:extLst>
            </p:cNvPr>
            <p:cNvSpPr/>
            <p:nvPr/>
          </p:nvSpPr>
          <p:spPr>
            <a:xfrm>
              <a:off x="3856383" y="4756657"/>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1" name="Oval 20">
              <a:extLst>
                <a:ext uri="{FF2B5EF4-FFF2-40B4-BE49-F238E27FC236}">
                  <a16:creationId xmlns:a16="http://schemas.microsoft.com/office/drawing/2014/main" id="{3BFE8E69-EC3D-68B6-2957-A9D786CCBD4D}"/>
                </a:ext>
              </a:extLst>
            </p:cNvPr>
            <p:cNvSpPr/>
            <p:nvPr/>
          </p:nvSpPr>
          <p:spPr>
            <a:xfrm>
              <a:off x="6606209" y="5379508"/>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2" name="Oval 21">
              <a:extLst>
                <a:ext uri="{FF2B5EF4-FFF2-40B4-BE49-F238E27FC236}">
                  <a16:creationId xmlns:a16="http://schemas.microsoft.com/office/drawing/2014/main" id="{5C09B87D-9FE2-9517-E482-83403F000CCD}"/>
                </a:ext>
              </a:extLst>
            </p:cNvPr>
            <p:cNvSpPr/>
            <p:nvPr/>
          </p:nvSpPr>
          <p:spPr>
            <a:xfrm>
              <a:off x="5897217" y="4465983"/>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3" name="Oval 22">
              <a:extLst>
                <a:ext uri="{FF2B5EF4-FFF2-40B4-BE49-F238E27FC236}">
                  <a16:creationId xmlns:a16="http://schemas.microsoft.com/office/drawing/2014/main" id="{38EC6B7F-FABF-5FA9-DC18-448148B8FADE}"/>
                </a:ext>
              </a:extLst>
            </p:cNvPr>
            <p:cNvSpPr/>
            <p:nvPr/>
          </p:nvSpPr>
          <p:spPr>
            <a:xfrm>
              <a:off x="4591878" y="2849457"/>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4" name="Oval 23">
              <a:extLst>
                <a:ext uri="{FF2B5EF4-FFF2-40B4-BE49-F238E27FC236}">
                  <a16:creationId xmlns:a16="http://schemas.microsoft.com/office/drawing/2014/main" id="{08076B41-C3DD-BA5E-6AB0-51F66249E92F}"/>
                </a:ext>
              </a:extLst>
            </p:cNvPr>
            <p:cNvSpPr/>
            <p:nvPr/>
          </p:nvSpPr>
          <p:spPr>
            <a:xfrm>
              <a:off x="7275447" y="3385931"/>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5" name="Oval 24">
              <a:extLst>
                <a:ext uri="{FF2B5EF4-FFF2-40B4-BE49-F238E27FC236}">
                  <a16:creationId xmlns:a16="http://schemas.microsoft.com/office/drawing/2014/main" id="{EE7DEA76-14F8-FC25-7DC9-598FC70E479B}"/>
                </a:ext>
              </a:extLst>
            </p:cNvPr>
            <p:cNvSpPr/>
            <p:nvPr/>
          </p:nvSpPr>
          <p:spPr>
            <a:xfrm flipV="1">
              <a:off x="4989447" y="2652076"/>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6" name="Oval 25">
              <a:extLst>
                <a:ext uri="{FF2B5EF4-FFF2-40B4-BE49-F238E27FC236}">
                  <a16:creationId xmlns:a16="http://schemas.microsoft.com/office/drawing/2014/main" id="{A53E8107-DFF9-3C4B-68EA-825CB41CC8D5}"/>
                </a:ext>
              </a:extLst>
            </p:cNvPr>
            <p:cNvSpPr/>
            <p:nvPr/>
          </p:nvSpPr>
          <p:spPr>
            <a:xfrm flipV="1">
              <a:off x="6379990" y="2908940"/>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7" name="Oval 26">
              <a:extLst>
                <a:ext uri="{FF2B5EF4-FFF2-40B4-BE49-F238E27FC236}">
                  <a16:creationId xmlns:a16="http://schemas.microsoft.com/office/drawing/2014/main" id="{14F75630-782C-E264-7383-56016E0F276A}"/>
                </a:ext>
              </a:extLst>
            </p:cNvPr>
            <p:cNvSpPr/>
            <p:nvPr/>
          </p:nvSpPr>
          <p:spPr>
            <a:xfrm flipV="1">
              <a:off x="5698438" y="2140967"/>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8" name="Oval 27">
              <a:extLst>
                <a:ext uri="{FF2B5EF4-FFF2-40B4-BE49-F238E27FC236}">
                  <a16:creationId xmlns:a16="http://schemas.microsoft.com/office/drawing/2014/main" id="{F321E06B-4037-DD38-203A-CB902328041D}"/>
                </a:ext>
              </a:extLst>
            </p:cNvPr>
            <p:cNvSpPr/>
            <p:nvPr/>
          </p:nvSpPr>
          <p:spPr>
            <a:xfrm flipV="1">
              <a:off x="6997771" y="2419262"/>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9" name="Oval 28">
              <a:extLst>
                <a:ext uri="{FF2B5EF4-FFF2-40B4-BE49-F238E27FC236}">
                  <a16:creationId xmlns:a16="http://schemas.microsoft.com/office/drawing/2014/main" id="{0E746941-8216-AFA8-46C2-DA0D91134314}"/>
                </a:ext>
              </a:extLst>
            </p:cNvPr>
            <p:cNvSpPr/>
            <p:nvPr/>
          </p:nvSpPr>
          <p:spPr>
            <a:xfrm flipV="1">
              <a:off x="6379990" y="4326836"/>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0" name="Oval 29">
              <a:extLst>
                <a:ext uri="{FF2B5EF4-FFF2-40B4-BE49-F238E27FC236}">
                  <a16:creationId xmlns:a16="http://schemas.microsoft.com/office/drawing/2014/main" id="{2A6FF09C-60A2-3AAB-B43A-89A69265F920}"/>
                </a:ext>
              </a:extLst>
            </p:cNvPr>
            <p:cNvSpPr/>
            <p:nvPr/>
          </p:nvSpPr>
          <p:spPr>
            <a:xfrm flipV="1">
              <a:off x="6997771" y="3775826"/>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1" name="Oval 30">
              <a:extLst>
                <a:ext uri="{FF2B5EF4-FFF2-40B4-BE49-F238E27FC236}">
                  <a16:creationId xmlns:a16="http://schemas.microsoft.com/office/drawing/2014/main" id="{4197CCD0-EB8C-69BF-1EBA-30AE70EC1C1B}"/>
                </a:ext>
              </a:extLst>
            </p:cNvPr>
            <p:cNvSpPr/>
            <p:nvPr/>
          </p:nvSpPr>
          <p:spPr>
            <a:xfrm flipV="1">
              <a:off x="4989448" y="4045435"/>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2" name="Oval 31">
              <a:extLst>
                <a:ext uri="{FF2B5EF4-FFF2-40B4-BE49-F238E27FC236}">
                  <a16:creationId xmlns:a16="http://schemas.microsoft.com/office/drawing/2014/main" id="{1E18D275-74A1-C961-D5D6-6D1B1E0D3631}"/>
                </a:ext>
              </a:extLst>
            </p:cNvPr>
            <p:cNvSpPr/>
            <p:nvPr/>
          </p:nvSpPr>
          <p:spPr>
            <a:xfrm flipV="1">
              <a:off x="5698438" y="3511827"/>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3" name="Oval 32">
              <a:extLst>
                <a:ext uri="{FF2B5EF4-FFF2-40B4-BE49-F238E27FC236}">
                  <a16:creationId xmlns:a16="http://schemas.microsoft.com/office/drawing/2014/main" id="{4F5597BA-B4D0-19E2-CDF7-F141239ADDE7}"/>
                </a:ext>
              </a:extLst>
            </p:cNvPr>
            <p:cNvSpPr/>
            <p:nvPr/>
          </p:nvSpPr>
          <p:spPr>
            <a:xfrm>
              <a:off x="5814561" y="1634121"/>
              <a:ext cx="654402" cy="654402"/>
            </a:xfrm>
            <a:prstGeom prst="ellipse">
              <a:avLst/>
            </a:prstGeom>
            <a:solidFill>
              <a:srgbClr val="C000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34" name="Straight Connector 33">
              <a:extLst>
                <a:ext uri="{FF2B5EF4-FFF2-40B4-BE49-F238E27FC236}">
                  <a16:creationId xmlns:a16="http://schemas.microsoft.com/office/drawing/2014/main" id="{5539D455-F119-6646-FB9C-AC5D709FE93A}"/>
                </a:ext>
              </a:extLst>
            </p:cNvPr>
            <p:cNvCxnSpPr>
              <a:cxnSpLocks/>
              <a:stCxn id="55" idx="4"/>
              <a:endCxn id="21" idx="0"/>
            </p:cNvCxnSpPr>
            <p:nvPr/>
          </p:nvCxnSpPr>
          <p:spPr>
            <a:xfrm>
              <a:off x="6831496" y="2943098"/>
              <a:ext cx="0" cy="243641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91E772D3-D2D4-5B6E-74BD-E5C1A79ABAC8}"/>
                </a:ext>
              </a:extLst>
            </p:cNvPr>
            <p:cNvCxnSpPr/>
            <p:nvPr/>
          </p:nvCxnSpPr>
          <p:spPr>
            <a:xfrm>
              <a:off x="8150090" y="1860815"/>
              <a:ext cx="0" cy="243641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33B79BD8-8689-B8D0-6AED-CEC3E6C34A96}"/>
                </a:ext>
              </a:extLst>
            </p:cNvPr>
            <p:cNvCxnSpPr/>
            <p:nvPr/>
          </p:nvCxnSpPr>
          <p:spPr>
            <a:xfrm>
              <a:off x="4081670" y="2392757"/>
              <a:ext cx="0" cy="243641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D744B91-4483-94D1-D7DA-BD7455A6B04E}"/>
                </a:ext>
              </a:extLst>
            </p:cNvPr>
            <p:cNvCxnSpPr>
              <a:cxnSpLocks/>
              <a:stCxn id="16" idx="3"/>
            </p:cNvCxnSpPr>
            <p:nvPr/>
          </p:nvCxnSpPr>
          <p:spPr>
            <a:xfrm flipH="1">
              <a:off x="4281075" y="1398381"/>
              <a:ext cx="1026148" cy="69416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985FEEC-55F1-DFB7-0513-7603AE439DC2}"/>
                </a:ext>
              </a:extLst>
            </p:cNvPr>
            <p:cNvCxnSpPr>
              <a:cxnSpLocks/>
              <a:stCxn id="17" idx="2"/>
            </p:cNvCxnSpPr>
            <p:nvPr/>
          </p:nvCxnSpPr>
          <p:spPr>
            <a:xfrm flipH="1" flipV="1">
              <a:off x="5671177" y="1290898"/>
              <a:ext cx="2253626" cy="39875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9" name="Oval 38">
              <a:extLst>
                <a:ext uri="{FF2B5EF4-FFF2-40B4-BE49-F238E27FC236}">
                  <a16:creationId xmlns:a16="http://schemas.microsoft.com/office/drawing/2014/main" id="{1F2FBBDA-B124-7FBB-1BEA-1A2C8CB208B4}"/>
                </a:ext>
              </a:extLst>
            </p:cNvPr>
            <p:cNvSpPr/>
            <p:nvPr/>
          </p:nvSpPr>
          <p:spPr>
            <a:xfrm flipV="1">
              <a:off x="6675788" y="1347208"/>
              <a:ext cx="251790" cy="251790"/>
            </a:xfrm>
            <a:prstGeom prst="ellipse">
              <a:avLst/>
            </a:prstGeom>
            <a:solidFill>
              <a:schemeClr val="accent5">
                <a:lumMod val="75000"/>
              </a:schemeClr>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40" name="Straight Connector 39">
              <a:extLst>
                <a:ext uri="{FF2B5EF4-FFF2-40B4-BE49-F238E27FC236}">
                  <a16:creationId xmlns:a16="http://schemas.microsoft.com/office/drawing/2014/main" id="{5A69B38C-7832-843B-DA75-7C6D1A30B7F8}"/>
                </a:ext>
              </a:extLst>
            </p:cNvPr>
            <p:cNvCxnSpPr>
              <a:cxnSpLocks/>
              <a:stCxn id="55" idx="2"/>
            </p:cNvCxnSpPr>
            <p:nvPr/>
          </p:nvCxnSpPr>
          <p:spPr>
            <a:xfrm flipH="1" flipV="1">
              <a:off x="4303868" y="2291219"/>
              <a:ext cx="2302341" cy="426592"/>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DCE86A1C-A100-C578-A063-3A60A2B94BA9}"/>
                </a:ext>
              </a:extLst>
            </p:cNvPr>
            <p:cNvCxnSpPr>
              <a:cxnSpLocks/>
              <a:stCxn id="21" idx="2"/>
              <a:endCxn id="20" idx="5"/>
            </p:cNvCxnSpPr>
            <p:nvPr/>
          </p:nvCxnSpPr>
          <p:spPr>
            <a:xfrm flipH="1" flipV="1">
              <a:off x="4240972" y="5141246"/>
              <a:ext cx="2365237" cy="46354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68A63423-4BF1-A79A-333D-83F4C4798442}"/>
                </a:ext>
              </a:extLst>
            </p:cNvPr>
            <p:cNvCxnSpPr>
              <a:cxnSpLocks/>
              <a:endCxn id="21" idx="6"/>
            </p:cNvCxnSpPr>
            <p:nvPr/>
          </p:nvCxnSpPr>
          <p:spPr>
            <a:xfrm flipH="1">
              <a:off x="7056783" y="4663893"/>
              <a:ext cx="921022" cy="940902"/>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AEE335E2-8588-C2C0-EF1E-21189F1BFCEA}"/>
                </a:ext>
              </a:extLst>
            </p:cNvPr>
            <p:cNvCxnSpPr>
              <a:cxnSpLocks/>
              <a:stCxn id="17" idx="3"/>
            </p:cNvCxnSpPr>
            <p:nvPr/>
          </p:nvCxnSpPr>
          <p:spPr>
            <a:xfrm flipH="1">
              <a:off x="7076668" y="1848955"/>
              <a:ext cx="914120" cy="831976"/>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A21EC265-2E17-8575-1B56-0B6BA5EFFB4E}"/>
                </a:ext>
              </a:extLst>
            </p:cNvPr>
            <p:cNvSpPr/>
            <p:nvPr/>
          </p:nvSpPr>
          <p:spPr>
            <a:xfrm flipV="1">
              <a:off x="7391399" y="2140967"/>
              <a:ext cx="251790" cy="251790"/>
            </a:xfrm>
            <a:prstGeom prst="ellipse">
              <a:avLst/>
            </a:prstGeom>
            <a:solidFill>
              <a:schemeClr val="accent5">
                <a:lumMod val="75000"/>
              </a:schemeClr>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45" name="Straight Connector 44">
              <a:extLst>
                <a:ext uri="{FF2B5EF4-FFF2-40B4-BE49-F238E27FC236}">
                  <a16:creationId xmlns:a16="http://schemas.microsoft.com/office/drawing/2014/main" id="{ABA41F1F-AB02-8FD4-B6C6-25CDED6A0C38}"/>
                </a:ext>
              </a:extLst>
            </p:cNvPr>
            <p:cNvCxnSpPr>
              <a:cxnSpLocks/>
              <a:stCxn id="29" idx="2"/>
            </p:cNvCxnSpPr>
            <p:nvPr/>
          </p:nvCxnSpPr>
          <p:spPr>
            <a:xfrm flipH="1" flipV="1">
              <a:off x="5224890" y="4233972"/>
              <a:ext cx="1155100" cy="218759"/>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4495604-A381-3EC1-0E78-317FA90CE645}"/>
                </a:ext>
              </a:extLst>
            </p:cNvPr>
            <p:cNvCxnSpPr>
              <a:cxnSpLocks/>
              <a:stCxn id="30" idx="2"/>
            </p:cNvCxnSpPr>
            <p:nvPr/>
          </p:nvCxnSpPr>
          <p:spPr>
            <a:xfrm flipH="1" flipV="1">
              <a:off x="5943602" y="3697271"/>
              <a:ext cx="1054169" cy="204450"/>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C1FF9C51-2F42-F9F1-744E-7A5483CC6AA6}"/>
                </a:ext>
              </a:extLst>
            </p:cNvPr>
            <p:cNvCxnSpPr>
              <a:cxnSpLocks/>
            </p:cNvCxnSpPr>
            <p:nvPr/>
          </p:nvCxnSpPr>
          <p:spPr>
            <a:xfrm flipH="1" flipV="1">
              <a:off x="5241237" y="2815640"/>
              <a:ext cx="1138753" cy="233394"/>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53563B56-C2B7-BF61-D3DD-295842FB9ED7}"/>
                </a:ext>
              </a:extLst>
            </p:cNvPr>
            <p:cNvCxnSpPr>
              <a:cxnSpLocks/>
              <a:stCxn id="29" idx="4"/>
              <a:endCxn id="26" idx="0"/>
            </p:cNvCxnSpPr>
            <p:nvPr/>
          </p:nvCxnSpPr>
          <p:spPr>
            <a:xfrm flipV="1">
              <a:off x="6505885" y="3160730"/>
              <a:ext cx="0" cy="1166106"/>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26EF3B0A-31FC-37E9-7321-0971CBD009FC}"/>
                </a:ext>
              </a:extLst>
            </p:cNvPr>
            <p:cNvCxnSpPr>
              <a:cxnSpLocks/>
            </p:cNvCxnSpPr>
            <p:nvPr/>
          </p:nvCxnSpPr>
          <p:spPr>
            <a:xfrm flipV="1">
              <a:off x="5134288" y="2903866"/>
              <a:ext cx="0" cy="1166106"/>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155654C3-86F1-F0DA-98A7-A6B7B10ACD29}"/>
                </a:ext>
              </a:extLst>
            </p:cNvPr>
            <p:cNvCxnSpPr>
              <a:cxnSpLocks/>
              <a:stCxn id="29" idx="5"/>
              <a:endCxn id="30" idx="1"/>
            </p:cNvCxnSpPr>
            <p:nvPr/>
          </p:nvCxnSpPr>
          <p:spPr>
            <a:xfrm flipV="1">
              <a:off x="6594906" y="3990742"/>
              <a:ext cx="439739" cy="372968"/>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887DB258-00BB-9492-C218-0D52F5B92E9D}"/>
                </a:ext>
              </a:extLst>
            </p:cNvPr>
            <p:cNvCxnSpPr>
              <a:cxnSpLocks/>
            </p:cNvCxnSpPr>
            <p:nvPr/>
          </p:nvCxnSpPr>
          <p:spPr>
            <a:xfrm flipH="1" flipV="1">
              <a:off x="5632454" y="3968154"/>
              <a:ext cx="2358334" cy="45789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E0F79200-6F68-056D-D41B-1B2ACB5652B5}"/>
                </a:ext>
              </a:extLst>
            </p:cNvPr>
            <p:cNvCxnSpPr/>
            <p:nvPr/>
          </p:nvCxnSpPr>
          <p:spPr>
            <a:xfrm>
              <a:off x="5466525" y="1337714"/>
              <a:ext cx="0" cy="243641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FEF64550-2B4E-4A5E-2BBC-AF2BDCEB2694}"/>
                </a:ext>
              </a:extLst>
            </p:cNvPr>
            <p:cNvCxnSpPr>
              <a:cxnSpLocks/>
              <a:endCxn id="27" idx="1"/>
            </p:cNvCxnSpPr>
            <p:nvPr/>
          </p:nvCxnSpPr>
          <p:spPr>
            <a:xfrm flipV="1">
              <a:off x="5212556" y="2355883"/>
              <a:ext cx="522756" cy="332530"/>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5B5169DB-34F6-35B5-7FEB-6BB845249F7B}"/>
                </a:ext>
              </a:extLst>
            </p:cNvPr>
            <p:cNvCxnSpPr>
              <a:cxnSpLocks/>
              <a:stCxn id="26" idx="6"/>
            </p:cNvCxnSpPr>
            <p:nvPr/>
          </p:nvCxnSpPr>
          <p:spPr>
            <a:xfrm flipV="1">
              <a:off x="6631780" y="2640997"/>
              <a:ext cx="447066" cy="393838"/>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sp>
          <p:nvSpPr>
            <p:cNvPr id="55" name="Oval 54">
              <a:extLst>
                <a:ext uri="{FF2B5EF4-FFF2-40B4-BE49-F238E27FC236}">
                  <a16:creationId xmlns:a16="http://schemas.microsoft.com/office/drawing/2014/main" id="{414AF887-CABA-DDD2-C488-3840895952E4}"/>
                </a:ext>
              </a:extLst>
            </p:cNvPr>
            <p:cNvSpPr/>
            <p:nvPr/>
          </p:nvSpPr>
          <p:spPr>
            <a:xfrm>
              <a:off x="6606209" y="2492524"/>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56" name="Straight Connector 55">
              <a:extLst>
                <a:ext uri="{FF2B5EF4-FFF2-40B4-BE49-F238E27FC236}">
                  <a16:creationId xmlns:a16="http://schemas.microsoft.com/office/drawing/2014/main" id="{3C114A3A-1E83-3562-8411-482821E0F8C4}"/>
                </a:ext>
              </a:extLst>
            </p:cNvPr>
            <p:cNvCxnSpPr>
              <a:cxnSpLocks/>
              <a:stCxn id="30" idx="4"/>
            </p:cNvCxnSpPr>
            <p:nvPr/>
          </p:nvCxnSpPr>
          <p:spPr>
            <a:xfrm flipV="1">
              <a:off x="7123666" y="2670399"/>
              <a:ext cx="0" cy="1105427"/>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A80E8541-BA00-E832-B632-B5EE9456DD03}"/>
                </a:ext>
              </a:extLst>
            </p:cNvPr>
            <p:cNvCxnSpPr>
              <a:cxnSpLocks/>
            </p:cNvCxnSpPr>
            <p:nvPr/>
          </p:nvCxnSpPr>
          <p:spPr>
            <a:xfrm flipV="1">
              <a:off x="5824333" y="2404345"/>
              <a:ext cx="0" cy="1105427"/>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126D36E1-C709-6B2A-35A9-306CD071D6BF}"/>
                </a:ext>
              </a:extLst>
            </p:cNvPr>
            <p:cNvCxnSpPr>
              <a:cxnSpLocks/>
              <a:endCxn id="32" idx="1"/>
            </p:cNvCxnSpPr>
            <p:nvPr/>
          </p:nvCxnSpPr>
          <p:spPr>
            <a:xfrm flipV="1">
              <a:off x="5224841" y="3726743"/>
              <a:ext cx="510471" cy="351723"/>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4E712623-6239-E808-3B4E-BB45DB5433B7}"/>
                </a:ext>
              </a:extLst>
            </p:cNvPr>
            <p:cNvCxnSpPr>
              <a:cxnSpLocks/>
            </p:cNvCxnSpPr>
            <p:nvPr/>
          </p:nvCxnSpPr>
          <p:spPr>
            <a:xfrm flipH="1" flipV="1">
              <a:off x="5931539" y="2308674"/>
              <a:ext cx="1104348" cy="204450"/>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grpSp>
      <p:pic>
        <p:nvPicPr>
          <p:cNvPr id="6" name="Picture 5">
            <a:extLst>
              <a:ext uri="{FF2B5EF4-FFF2-40B4-BE49-F238E27FC236}">
                <a16:creationId xmlns:a16="http://schemas.microsoft.com/office/drawing/2014/main" id="{E60EDF7E-9B0D-ABB5-5404-891A40799ECE}"/>
              </a:ext>
            </a:extLst>
          </p:cNvPr>
          <p:cNvPicPr>
            <a:picLocks noChangeAspect="1"/>
          </p:cNvPicPr>
          <p:nvPr/>
        </p:nvPicPr>
        <p:blipFill>
          <a:blip r:embed="rId3"/>
          <a:stretch>
            <a:fillRect/>
          </a:stretch>
        </p:blipFill>
        <p:spPr>
          <a:xfrm>
            <a:off x="2039814" y="2627358"/>
            <a:ext cx="6685707" cy="2921426"/>
          </a:xfrm>
          <a:prstGeom prst="rect">
            <a:avLst/>
          </a:prstGeom>
        </p:spPr>
      </p:pic>
      <p:sp>
        <p:nvSpPr>
          <p:cNvPr id="3" name="Footer Placeholder 2">
            <a:extLst>
              <a:ext uri="{FF2B5EF4-FFF2-40B4-BE49-F238E27FC236}">
                <a16:creationId xmlns:a16="http://schemas.microsoft.com/office/drawing/2014/main" id="{96F8076A-F381-EE49-4E3B-F54F29AF2D5A}"/>
              </a:ext>
            </a:extLst>
          </p:cNvPr>
          <p:cNvSpPr>
            <a:spLocks noGrp="1"/>
          </p:cNvSpPr>
          <p:nvPr>
            <p:ph type="ftr" sz="quarter" idx="11"/>
          </p:nvPr>
        </p:nvSpPr>
        <p:spPr/>
        <p:txBody>
          <a:bodyPr/>
          <a:lstStyle/>
          <a:p>
            <a:r>
              <a:rPr lang="nl-NL"/>
              <a:t>Instituut voor Kern- en Stralingsfysica</a:t>
            </a:r>
            <a:endParaRPr lang="en-BE"/>
          </a:p>
        </p:txBody>
      </p:sp>
      <p:sp>
        <p:nvSpPr>
          <p:cNvPr id="4" name="Slide Number Placeholder 3">
            <a:extLst>
              <a:ext uri="{FF2B5EF4-FFF2-40B4-BE49-F238E27FC236}">
                <a16:creationId xmlns:a16="http://schemas.microsoft.com/office/drawing/2014/main" id="{F8B166EB-9DAC-75DE-4673-43F0D6712F1C}"/>
              </a:ext>
            </a:extLst>
          </p:cNvPr>
          <p:cNvSpPr>
            <a:spLocks noGrp="1"/>
          </p:cNvSpPr>
          <p:nvPr>
            <p:ph type="sldNum" sz="quarter" idx="12"/>
          </p:nvPr>
        </p:nvSpPr>
        <p:spPr/>
        <p:txBody>
          <a:bodyPr/>
          <a:lstStyle/>
          <a:p>
            <a:fld id="{CE7B0E0B-10F2-45D4-B41C-44BE4007C339}" type="slidenum">
              <a:rPr lang="en-BE" smtClean="0"/>
              <a:t>16</a:t>
            </a:fld>
            <a:endParaRPr lang="en-BE"/>
          </a:p>
        </p:txBody>
      </p:sp>
      <p:sp>
        <p:nvSpPr>
          <p:cNvPr id="7" name="TextBox 6">
            <a:extLst>
              <a:ext uri="{FF2B5EF4-FFF2-40B4-BE49-F238E27FC236}">
                <a16:creationId xmlns:a16="http://schemas.microsoft.com/office/drawing/2014/main" id="{84390C7F-A61D-4768-EB49-2AFA29618152}"/>
              </a:ext>
            </a:extLst>
          </p:cNvPr>
          <p:cNvSpPr txBox="1"/>
          <p:nvPr/>
        </p:nvSpPr>
        <p:spPr>
          <a:xfrm>
            <a:off x="4335261" y="5532119"/>
            <a:ext cx="2154737" cy="646331"/>
          </a:xfrm>
          <a:prstGeom prst="rect">
            <a:avLst/>
          </a:prstGeom>
          <a:noFill/>
        </p:spPr>
        <p:txBody>
          <a:bodyPr wrap="square" rtlCol="0">
            <a:spAutoFit/>
          </a:bodyPr>
          <a:lstStyle/>
          <a:p>
            <a:r>
              <a:rPr lang="en-GB" dirty="0">
                <a:solidFill>
                  <a:srgbClr val="FF0000"/>
                </a:solidFill>
              </a:rPr>
              <a:t>Internal conversion allowed</a:t>
            </a:r>
            <a:endParaRPr lang="en-BE" dirty="0">
              <a:solidFill>
                <a:srgbClr val="FF0000"/>
              </a:solidFill>
            </a:endParaRPr>
          </a:p>
        </p:txBody>
      </p:sp>
      <p:grpSp>
        <p:nvGrpSpPr>
          <p:cNvPr id="60" name="Group 59">
            <a:extLst>
              <a:ext uri="{FF2B5EF4-FFF2-40B4-BE49-F238E27FC236}">
                <a16:creationId xmlns:a16="http://schemas.microsoft.com/office/drawing/2014/main" id="{204B0F22-EFDB-55A2-0468-D3DDDC078699}"/>
              </a:ext>
            </a:extLst>
          </p:cNvPr>
          <p:cNvGrpSpPr/>
          <p:nvPr/>
        </p:nvGrpSpPr>
        <p:grpSpPr>
          <a:xfrm>
            <a:off x="4710995" y="920421"/>
            <a:ext cx="1442960" cy="1537890"/>
            <a:chOff x="6237580" y="1030795"/>
            <a:chExt cx="4518994" cy="4816290"/>
          </a:xfrm>
        </p:grpSpPr>
        <p:sp>
          <p:nvSpPr>
            <p:cNvPr id="61" name="Oval 60">
              <a:extLst>
                <a:ext uri="{FF2B5EF4-FFF2-40B4-BE49-F238E27FC236}">
                  <a16:creationId xmlns:a16="http://schemas.microsoft.com/office/drawing/2014/main" id="{6A78633E-B156-358F-3E75-4106B1867969}"/>
                </a:ext>
              </a:extLst>
            </p:cNvPr>
            <p:cNvSpPr/>
            <p:nvPr/>
          </p:nvSpPr>
          <p:spPr>
            <a:xfrm>
              <a:off x="8920523" y="2614789"/>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62" name="Straight Connector 61">
              <a:extLst>
                <a:ext uri="{FF2B5EF4-FFF2-40B4-BE49-F238E27FC236}">
                  <a16:creationId xmlns:a16="http://schemas.microsoft.com/office/drawing/2014/main" id="{2CD418AA-1E9C-52E7-9618-8C167975F5DD}"/>
                </a:ext>
              </a:extLst>
            </p:cNvPr>
            <p:cNvCxnSpPr>
              <a:cxnSpLocks/>
              <a:stCxn id="67" idx="3"/>
            </p:cNvCxnSpPr>
            <p:nvPr/>
          </p:nvCxnSpPr>
          <p:spPr>
            <a:xfrm flipH="1">
              <a:off x="6661653" y="4039314"/>
              <a:ext cx="1026767" cy="88549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63" name="Oval 62">
              <a:extLst>
                <a:ext uri="{FF2B5EF4-FFF2-40B4-BE49-F238E27FC236}">
                  <a16:creationId xmlns:a16="http://schemas.microsoft.com/office/drawing/2014/main" id="{3FD5AD11-C602-A030-5269-7AFCDC098FD9}"/>
                </a:ext>
              </a:extLst>
            </p:cNvPr>
            <p:cNvSpPr/>
            <p:nvPr/>
          </p:nvSpPr>
          <p:spPr>
            <a:xfrm>
              <a:off x="6237580" y="1978325"/>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4" name="Oval 63">
              <a:extLst>
                <a:ext uri="{FF2B5EF4-FFF2-40B4-BE49-F238E27FC236}">
                  <a16:creationId xmlns:a16="http://schemas.microsoft.com/office/drawing/2014/main" id="{66A30894-D53A-0F6B-4D04-F119922C0137}"/>
                </a:ext>
              </a:extLst>
            </p:cNvPr>
            <p:cNvSpPr/>
            <p:nvPr/>
          </p:nvSpPr>
          <p:spPr>
            <a:xfrm>
              <a:off x="7622435" y="1030795"/>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5" name="Oval 64">
              <a:extLst>
                <a:ext uri="{FF2B5EF4-FFF2-40B4-BE49-F238E27FC236}">
                  <a16:creationId xmlns:a16="http://schemas.microsoft.com/office/drawing/2014/main" id="{6A486DC8-CEF9-6893-778E-BCFE8FF156CA}"/>
                </a:ext>
              </a:extLst>
            </p:cNvPr>
            <p:cNvSpPr/>
            <p:nvPr/>
          </p:nvSpPr>
          <p:spPr>
            <a:xfrm>
              <a:off x="10306000" y="1481369"/>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6" name="Oval 65">
              <a:extLst>
                <a:ext uri="{FF2B5EF4-FFF2-40B4-BE49-F238E27FC236}">
                  <a16:creationId xmlns:a16="http://schemas.microsoft.com/office/drawing/2014/main" id="{2D449670-63A7-F4F2-E4C0-12CB315A2A6B}"/>
                </a:ext>
              </a:extLst>
            </p:cNvPr>
            <p:cNvSpPr/>
            <p:nvPr/>
          </p:nvSpPr>
          <p:spPr>
            <a:xfrm>
              <a:off x="10233113" y="4244447"/>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7" name="Oval 66">
              <a:extLst>
                <a:ext uri="{FF2B5EF4-FFF2-40B4-BE49-F238E27FC236}">
                  <a16:creationId xmlns:a16="http://schemas.microsoft.com/office/drawing/2014/main" id="{61659857-2CB5-6C85-185F-4C81BDD9215C}"/>
                </a:ext>
              </a:extLst>
            </p:cNvPr>
            <p:cNvSpPr/>
            <p:nvPr/>
          </p:nvSpPr>
          <p:spPr>
            <a:xfrm>
              <a:off x="7622435" y="3654725"/>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8" name="Oval 67">
              <a:extLst>
                <a:ext uri="{FF2B5EF4-FFF2-40B4-BE49-F238E27FC236}">
                  <a16:creationId xmlns:a16="http://schemas.microsoft.com/office/drawing/2014/main" id="{DB57CCA5-5EB0-5074-B0C4-EBFF804C830C}"/>
                </a:ext>
              </a:extLst>
            </p:cNvPr>
            <p:cNvSpPr/>
            <p:nvPr/>
          </p:nvSpPr>
          <p:spPr>
            <a:xfrm>
              <a:off x="6237580" y="4773660"/>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9" name="Oval 68">
              <a:extLst>
                <a:ext uri="{FF2B5EF4-FFF2-40B4-BE49-F238E27FC236}">
                  <a16:creationId xmlns:a16="http://schemas.microsoft.com/office/drawing/2014/main" id="{EA48D972-2045-1EFF-CE45-ED5AC0C0F856}"/>
                </a:ext>
              </a:extLst>
            </p:cNvPr>
            <p:cNvSpPr/>
            <p:nvPr/>
          </p:nvSpPr>
          <p:spPr>
            <a:xfrm>
              <a:off x="8987406" y="5396511"/>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0" name="Oval 69">
              <a:extLst>
                <a:ext uri="{FF2B5EF4-FFF2-40B4-BE49-F238E27FC236}">
                  <a16:creationId xmlns:a16="http://schemas.microsoft.com/office/drawing/2014/main" id="{98E62D39-BF5F-0D37-7C64-991FF10540E0}"/>
                </a:ext>
              </a:extLst>
            </p:cNvPr>
            <p:cNvSpPr/>
            <p:nvPr/>
          </p:nvSpPr>
          <p:spPr>
            <a:xfrm>
              <a:off x="8278414" y="4482986"/>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1" name="Oval 70">
              <a:extLst>
                <a:ext uri="{FF2B5EF4-FFF2-40B4-BE49-F238E27FC236}">
                  <a16:creationId xmlns:a16="http://schemas.microsoft.com/office/drawing/2014/main" id="{1D478C35-99E5-8E70-06B6-6B4A20A91581}"/>
                </a:ext>
              </a:extLst>
            </p:cNvPr>
            <p:cNvSpPr/>
            <p:nvPr/>
          </p:nvSpPr>
          <p:spPr>
            <a:xfrm>
              <a:off x="6973075" y="2866460"/>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2" name="Oval 71">
              <a:extLst>
                <a:ext uri="{FF2B5EF4-FFF2-40B4-BE49-F238E27FC236}">
                  <a16:creationId xmlns:a16="http://schemas.microsoft.com/office/drawing/2014/main" id="{7D3E6E5E-8642-580D-E495-0A8BAE864B74}"/>
                </a:ext>
              </a:extLst>
            </p:cNvPr>
            <p:cNvSpPr/>
            <p:nvPr/>
          </p:nvSpPr>
          <p:spPr>
            <a:xfrm>
              <a:off x="9656644" y="3402934"/>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3" name="Oval 72">
              <a:extLst>
                <a:ext uri="{FF2B5EF4-FFF2-40B4-BE49-F238E27FC236}">
                  <a16:creationId xmlns:a16="http://schemas.microsoft.com/office/drawing/2014/main" id="{EA030F53-474B-F9C8-D002-8112241010A9}"/>
                </a:ext>
              </a:extLst>
            </p:cNvPr>
            <p:cNvSpPr/>
            <p:nvPr/>
          </p:nvSpPr>
          <p:spPr>
            <a:xfrm flipV="1">
              <a:off x="7370644" y="2669079"/>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4" name="Oval 73">
              <a:extLst>
                <a:ext uri="{FF2B5EF4-FFF2-40B4-BE49-F238E27FC236}">
                  <a16:creationId xmlns:a16="http://schemas.microsoft.com/office/drawing/2014/main" id="{DC5B54BE-A8B6-C0CB-1BA4-0867111E0A2C}"/>
                </a:ext>
              </a:extLst>
            </p:cNvPr>
            <p:cNvSpPr/>
            <p:nvPr/>
          </p:nvSpPr>
          <p:spPr>
            <a:xfrm flipV="1">
              <a:off x="8761187" y="2925943"/>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5" name="Oval 74">
              <a:extLst>
                <a:ext uri="{FF2B5EF4-FFF2-40B4-BE49-F238E27FC236}">
                  <a16:creationId xmlns:a16="http://schemas.microsoft.com/office/drawing/2014/main" id="{EED7B951-4F6B-C9A0-94D0-0048A57D6ABE}"/>
                </a:ext>
              </a:extLst>
            </p:cNvPr>
            <p:cNvSpPr/>
            <p:nvPr/>
          </p:nvSpPr>
          <p:spPr>
            <a:xfrm flipV="1">
              <a:off x="8079635" y="2157970"/>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6" name="Oval 75">
              <a:extLst>
                <a:ext uri="{FF2B5EF4-FFF2-40B4-BE49-F238E27FC236}">
                  <a16:creationId xmlns:a16="http://schemas.microsoft.com/office/drawing/2014/main" id="{55308834-5A9D-88FF-3EDC-1EE9E87970A6}"/>
                </a:ext>
              </a:extLst>
            </p:cNvPr>
            <p:cNvSpPr/>
            <p:nvPr/>
          </p:nvSpPr>
          <p:spPr>
            <a:xfrm flipV="1">
              <a:off x="9378968" y="2436265"/>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7" name="Oval 76">
              <a:extLst>
                <a:ext uri="{FF2B5EF4-FFF2-40B4-BE49-F238E27FC236}">
                  <a16:creationId xmlns:a16="http://schemas.microsoft.com/office/drawing/2014/main" id="{40717373-64AA-5F6F-A349-76661816A634}"/>
                </a:ext>
              </a:extLst>
            </p:cNvPr>
            <p:cNvSpPr/>
            <p:nvPr/>
          </p:nvSpPr>
          <p:spPr>
            <a:xfrm flipV="1">
              <a:off x="8761187" y="4343839"/>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8" name="Oval 77">
              <a:extLst>
                <a:ext uri="{FF2B5EF4-FFF2-40B4-BE49-F238E27FC236}">
                  <a16:creationId xmlns:a16="http://schemas.microsoft.com/office/drawing/2014/main" id="{A01F5862-BF63-2B7A-766D-76E04659555F}"/>
                </a:ext>
              </a:extLst>
            </p:cNvPr>
            <p:cNvSpPr/>
            <p:nvPr/>
          </p:nvSpPr>
          <p:spPr>
            <a:xfrm flipV="1">
              <a:off x="9378968" y="3792829"/>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9" name="Oval 78">
              <a:extLst>
                <a:ext uri="{FF2B5EF4-FFF2-40B4-BE49-F238E27FC236}">
                  <a16:creationId xmlns:a16="http://schemas.microsoft.com/office/drawing/2014/main" id="{3BB2177C-8544-9D4B-2445-7DC185E1D246}"/>
                </a:ext>
              </a:extLst>
            </p:cNvPr>
            <p:cNvSpPr/>
            <p:nvPr/>
          </p:nvSpPr>
          <p:spPr>
            <a:xfrm flipV="1">
              <a:off x="7370645" y="4062438"/>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80" name="Oval 79">
              <a:extLst>
                <a:ext uri="{FF2B5EF4-FFF2-40B4-BE49-F238E27FC236}">
                  <a16:creationId xmlns:a16="http://schemas.microsoft.com/office/drawing/2014/main" id="{B36CBC56-86D0-5475-FC52-57840371982D}"/>
                </a:ext>
              </a:extLst>
            </p:cNvPr>
            <p:cNvSpPr/>
            <p:nvPr/>
          </p:nvSpPr>
          <p:spPr>
            <a:xfrm flipV="1">
              <a:off x="8079635" y="3528830"/>
              <a:ext cx="251790" cy="251790"/>
            </a:xfrm>
            <a:prstGeom prst="ellipse">
              <a:avLst/>
            </a:prstGeom>
            <a:solidFill>
              <a:srgbClr val="60A5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81" name="Straight Connector 80">
              <a:extLst>
                <a:ext uri="{FF2B5EF4-FFF2-40B4-BE49-F238E27FC236}">
                  <a16:creationId xmlns:a16="http://schemas.microsoft.com/office/drawing/2014/main" id="{5C1C325E-2DBE-65C2-015D-20FC1FE86718}"/>
                </a:ext>
              </a:extLst>
            </p:cNvPr>
            <p:cNvCxnSpPr>
              <a:cxnSpLocks/>
              <a:stCxn id="102" idx="4"/>
              <a:endCxn id="69" idx="0"/>
            </p:cNvCxnSpPr>
            <p:nvPr/>
          </p:nvCxnSpPr>
          <p:spPr>
            <a:xfrm>
              <a:off x="9212693" y="2960101"/>
              <a:ext cx="0" cy="243641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55FC2585-704A-9083-C2FB-FC71989C64C7}"/>
                </a:ext>
              </a:extLst>
            </p:cNvPr>
            <p:cNvCxnSpPr/>
            <p:nvPr/>
          </p:nvCxnSpPr>
          <p:spPr>
            <a:xfrm>
              <a:off x="10531287" y="1877818"/>
              <a:ext cx="0" cy="243641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C0B6735E-DCAA-35B8-411D-F62DAA368388}"/>
                </a:ext>
              </a:extLst>
            </p:cNvPr>
            <p:cNvCxnSpPr/>
            <p:nvPr/>
          </p:nvCxnSpPr>
          <p:spPr>
            <a:xfrm>
              <a:off x="6462867" y="2409760"/>
              <a:ext cx="0" cy="243641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06BF5BE1-8468-857B-4F35-B9A6103A041F}"/>
                </a:ext>
              </a:extLst>
            </p:cNvPr>
            <p:cNvCxnSpPr>
              <a:cxnSpLocks/>
              <a:stCxn id="64" idx="3"/>
            </p:cNvCxnSpPr>
            <p:nvPr/>
          </p:nvCxnSpPr>
          <p:spPr>
            <a:xfrm flipH="1">
              <a:off x="6662272" y="1415384"/>
              <a:ext cx="1026148" cy="69416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19BEC41A-2048-E40F-51B0-B194393B6E23}"/>
                </a:ext>
              </a:extLst>
            </p:cNvPr>
            <p:cNvCxnSpPr>
              <a:cxnSpLocks/>
              <a:stCxn id="65" idx="2"/>
            </p:cNvCxnSpPr>
            <p:nvPr/>
          </p:nvCxnSpPr>
          <p:spPr>
            <a:xfrm flipH="1" flipV="1">
              <a:off x="8052374" y="1307901"/>
              <a:ext cx="2253626" cy="39875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86" name="Oval 85">
              <a:extLst>
                <a:ext uri="{FF2B5EF4-FFF2-40B4-BE49-F238E27FC236}">
                  <a16:creationId xmlns:a16="http://schemas.microsoft.com/office/drawing/2014/main" id="{DD79E579-7943-9473-C1E7-EF200B373AB8}"/>
                </a:ext>
              </a:extLst>
            </p:cNvPr>
            <p:cNvSpPr/>
            <p:nvPr/>
          </p:nvSpPr>
          <p:spPr>
            <a:xfrm flipV="1">
              <a:off x="9056985" y="1364211"/>
              <a:ext cx="251790" cy="251790"/>
            </a:xfrm>
            <a:prstGeom prst="ellipse">
              <a:avLst/>
            </a:prstGeom>
            <a:solidFill>
              <a:schemeClr val="accent5">
                <a:lumMod val="75000"/>
              </a:schemeClr>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87" name="Straight Connector 86">
              <a:extLst>
                <a:ext uri="{FF2B5EF4-FFF2-40B4-BE49-F238E27FC236}">
                  <a16:creationId xmlns:a16="http://schemas.microsoft.com/office/drawing/2014/main" id="{F5138E25-2176-64A3-E05B-68A5C909B01E}"/>
                </a:ext>
              </a:extLst>
            </p:cNvPr>
            <p:cNvCxnSpPr>
              <a:cxnSpLocks/>
              <a:stCxn id="102" idx="2"/>
            </p:cNvCxnSpPr>
            <p:nvPr/>
          </p:nvCxnSpPr>
          <p:spPr>
            <a:xfrm flipH="1" flipV="1">
              <a:off x="6685065" y="2308222"/>
              <a:ext cx="2302341" cy="426592"/>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BEDED70E-41F0-50EF-CC28-7543392906C5}"/>
                </a:ext>
              </a:extLst>
            </p:cNvPr>
            <p:cNvCxnSpPr>
              <a:cxnSpLocks/>
              <a:stCxn id="69" idx="2"/>
              <a:endCxn id="68" idx="5"/>
            </p:cNvCxnSpPr>
            <p:nvPr/>
          </p:nvCxnSpPr>
          <p:spPr>
            <a:xfrm flipH="1" flipV="1">
              <a:off x="6622169" y="5158249"/>
              <a:ext cx="2365237" cy="46354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F2219AFC-2F73-5BE1-2A77-048AC1FD5D3E}"/>
                </a:ext>
              </a:extLst>
            </p:cNvPr>
            <p:cNvCxnSpPr>
              <a:cxnSpLocks/>
              <a:endCxn id="69" idx="6"/>
            </p:cNvCxnSpPr>
            <p:nvPr/>
          </p:nvCxnSpPr>
          <p:spPr>
            <a:xfrm flipH="1">
              <a:off x="9437980" y="4680896"/>
              <a:ext cx="921022" cy="940902"/>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F9A075C3-C589-2565-C2EF-8CC5CC410D98}"/>
                </a:ext>
              </a:extLst>
            </p:cNvPr>
            <p:cNvCxnSpPr>
              <a:cxnSpLocks/>
              <a:stCxn id="65" idx="3"/>
            </p:cNvCxnSpPr>
            <p:nvPr/>
          </p:nvCxnSpPr>
          <p:spPr>
            <a:xfrm flipH="1">
              <a:off x="9457865" y="1865958"/>
              <a:ext cx="914120" cy="831976"/>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91" name="Oval 90">
              <a:extLst>
                <a:ext uri="{FF2B5EF4-FFF2-40B4-BE49-F238E27FC236}">
                  <a16:creationId xmlns:a16="http://schemas.microsoft.com/office/drawing/2014/main" id="{DD3AF32F-2274-5D13-5008-99FF0B758E9D}"/>
                </a:ext>
              </a:extLst>
            </p:cNvPr>
            <p:cNvSpPr/>
            <p:nvPr/>
          </p:nvSpPr>
          <p:spPr>
            <a:xfrm flipV="1">
              <a:off x="9772596" y="2157970"/>
              <a:ext cx="251790" cy="251790"/>
            </a:xfrm>
            <a:prstGeom prst="ellipse">
              <a:avLst/>
            </a:prstGeom>
            <a:solidFill>
              <a:schemeClr val="accent5">
                <a:lumMod val="75000"/>
              </a:schemeClr>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92" name="Straight Connector 91">
              <a:extLst>
                <a:ext uri="{FF2B5EF4-FFF2-40B4-BE49-F238E27FC236}">
                  <a16:creationId xmlns:a16="http://schemas.microsoft.com/office/drawing/2014/main" id="{42A88D5E-DD40-E2B5-587B-86F2FDA1B65D}"/>
                </a:ext>
              </a:extLst>
            </p:cNvPr>
            <p:cNvCxnSpPr>
              <a:cxnSpLocks/>
              <a:stCxn id="77" idx="2"/>
            </p:cNvCxnSpPr>
            <p:nvPr/>
          </p:nvCxnSpPr>
          <p:spPr>
            <a:xfrm flipH="1" flipV="1">
              <a:off x="7606087" y="4250975"/>
              <a:ext cx="1155100" cy="218759"/>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E7DDEE52-65EA-CDFC-F544-AFEF30F5E538}"/>
                </a:ext>
              </a:extLst>
            </p:cNvPr>
            <p:cNvCxnSpPr>
              <a:cxnSpLocks/>
              <a:stCxn id="78" idx="2"/>
            </p:cNvCxnSpPr>
            <p:nvPr/>
          </p:nvCxnSpPr>
          <p:spPr>
            <a:xfrm flipH="1" flipV="1">
              <a:off x="8324799" y="3714274"/>
              <a:ext cx="1054169" cy="204450"/>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494E9C86-A96C-8E07-7C41-9EFFE6362446}"/>
                </a:ext>
              </a:extLst>
            </p:cNvPr>
            <p:cNvCxnSpPr>
              <a:cxnSpLocks/>
            </p:cNvCxnSpPr>
            <p:nvPr/>
          </p:nvCxnSpPr>
          <p:spPr>
            <a:xfrm flipH="1" flipV="1">
              <a:off x="7622434" y="2832643"/>
              <a:ext cx="1138753" cy="233394"/>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4DE4F22D-B6B4-EC3F-A146-F7CFE8FE491B}"/>
                </a:ext>
              </a:extLst>
            </p:cNvPr>
            <p:cNvCxnSpPr>
              <a:cxnSpLocks/>
              <a:stCxn id="77" idx="4"/>
              <a:endCxn id="74" idx="0"/>
            </p:cNvCxnSpPr>
            <p:nvPr/>
          </p:nvCxnSpPr>
          <p:spPr>
            <a:xfrm flipV="1">
              <a:off x="8887082" y="3177733"/>
              <a:ext cx="0" cy="1166106"/>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582BDE02-478A-3412-3E5F-214F96729F14}"/>
                </a:ext>
              </a:extLst>
            </p:cNvPr>
            <p:cNvCxnSpPr>
              <a:cxnSpLocks/>
            </p:cNvCxnSpPr>
            <p:nvPr/>
          </p:nvCxnSpPr>
          <p:spPr>
            <a:xfrm flipV="1">
              <a:off x="7515485" y="2920869"/>
              <a:ext cx="0" cy="1166106"/>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E1BCB1E5-8190-D8DE-F3F1-4727AFCFC05F}"/>
                </a:ext>
              </a:extLst>
            </p:cNvPr>
            <p:cNvCxnSpPr>
              <a:cxnSpLocks/>
              <a:stCxn id="77" idx="5"/>
              <a:endCxn id="78" idx="1"/>
            </p:cNvCxnSpPr>
            <p:nvPr/>
          </p:nvCxnSpPr>
          <p:spPr>
            <a:xfrm flipV="1">
              <a:off x="8976103" y="4007745"/>
              <a:ext cx="439739" cy="372968"/>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3129C220-36A9-28F5-1D40-A521CEDA76DD}"/>
                </a:ext>
              </a:extLst>
            </p:cNvPr>
            <p:cNvCxnSpPr>
              <a:cxnSpLocks/>
            </p:cNvCxnSpPr>
            <p:nvPr/>
          </p:nvCxnSpPr>
          <p:spPr>
            <a:xfrm flipH="1" flipV="1">
              <a:off x="8013651" y="3985157"/>
              <a:ext cx="2358334" cy="45789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5D26DAD5-1A42-D6EE-472B-F652516CC424}"/>
                </a:ext>
              </a:extLst>
            </p:cNvPr>
            <p:cNvCxnSpPr/>
            <p:nvPr/>
          </p:nvCxnSpPr>
          <p:spPr>
            <a:xfrm>
              <a:off x="7847722" y="1354717"/>
              <a:ext cx="0" cy="243641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6336ADD6-44CB-D356-08CE-41C69E002DD3}"/>
                </a:ext>
              </a:extLst>
            </p:cNvPr>
            <p:cNvCxnSpPr>
              <a:cxnSpLocks/>
              <a:endCxn id="75" idx="1"/>
            </p:cNvCxnSpPr>
            <p:nvPr/>
          </p:nvCxnSpPr>
          <p:spPr>
            <a:xfrm flipV="1">
              <a:off x="7593753" y="2372886"/>
              <a:ext cx="522756" cy="332530"/>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7FC549FC-9AC7-96B9-5EC9-A400C969F41B}"/>
                </a:ext>
              </a:extLst>
            </p:cNvPr>
            <p:cNvCxnSpPr>
              <a:cxnSpLocks/>
              <a:stCxn id="74" idx="6"/>
            </p:cNvCxnSpPr>
            <p:nvPr/>
          </p:nvCxnSpPr>
          <p:spPr>
            <a:xfrm flipV="1">
              <a:off x="9012977" y="2658000"/>
              <a:ext cx="447066" cy="393838"/>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sp>
          <p:nvSpPr>
            <p:cNvPr id="102" name="Oval 101">
              <a:extLst>
                <a:ext uri="{FF2B5EF4-FFF2-40B4-BE49-F238E27FC236}">
                  <a16:creationId xmlns:a16="http://schemas.microsoft.com/office/drawing/2014/main" id="{70E053A5-4F52-824C-792E-879B7647EF3C}"/>
                </a:ext>
              </a:extLst>
            </p:cNvPr>
            <p:cNvSpPr/>
            <p:nvPr/>
          </p:nvSpPr>
          <p:spPr>
            <a:xfrm>
              <a:off x="8987406" y="2509527"/>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103" name="Straight Connector 102">
              <a:extLst>
                <a:ext uri="{FF2B5EF4-FFF2-40B4-BE49-F238E27FC236}">
                  <a16:creationId xmlns:a16="http://schemas.microsoft.com/office/drawing/2014/main" id="{B9DAC0AB-24C7-9A8B-B478-933D3AFED138}"/>
                </a:ext>
              </a:extLst>
            </p:cNvPr>
            <p:cNvCxnSpPr>
              <a:cxnSpLocks/>
              <a:stCxn id="78" idx="4"/>
            </p:cNvCxnSpPr>
            <p:nvPr/>
          </p:nvCxnSpPr>
          <p:spPr>
            <a:xfrm flipV="1">
              <a:off x="9504863" y="2687402"/>
              <a:ext cx="0" cy="1105427"/>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67B2FC59-3466-99C4-DE35-F1C663519909}"/>
                </a:ext>
              </a:extLst>
            </p:cNvPr>
            <p:cNvCxnSpPr>
              <a:cxnSpLocks/>
            </p:cNvCxnSpPr>
            <p:nvPr/>
          </p:nvCxnSpPr>
          <p:spPr>
            <a:xfrm flipV="1">
              <a:off x="8205530" y="2421348"/>
              <a:ext cx="0" cy="1105427"/>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C22A6E80-B324-3189-7490-C70B17F8F999}"/>
                </a:ext>
              </a:extLst>
            </p:cNvPr>
            <p:cNvCxnSpPr>
              <a:cxnSpLocks/>
              <a:endCxn id="80" idx="1"/>
            </p:cNvCxnSpPr>
            <p:nvPr/>
          </p:nvCxnSpPr>
          <p:spPr>
            <a:xfrm flipV="1">
              <a:off x="7606038" y="3743746"/>
              <a:ext cx="510471" cy="351723"/>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EA7E6E5F-5ADD-9032-2731-FFF2BC00E595}"/>
                </a:ext>
              </a:extLst>
            </p:cNvPr>
            <p:cNvCxnSpPr>
              <a:cxnSpLocks/>
            </p:cNvCxnSpPr>
            <p:nvPr/>
          </p:nvCxnSpPr>
          <p:spPr>
            <a:xfrm flipH="1" flipV="1">
              <a:off x="8312736" y="2325677"/>
              <a:ext cx="1104348" cy="204450"/>
            </a:xfrm>
            <a:prstGeom prst="line">
              <a:avLst/>
            </a:prstGeom>
            <a:ln w="28575">
              <a:solidFill>
                <a:srgbClr val="60A500"/>
              </a:solidFill>
            </a:ln>
          </p:spPr>
          <p:style>
            <a:lnRef idx="1">
              <a:schemeClr val="accent1"/>
            </a:lnRef>
            <a:fillRef idx="0">
              <a:schemeClr val="accent1"/>
            </a:fillRef>
            <a:effectRef idx="0">
              <a:schemeClr val="accent1"/>
            </a:effectRef>
            <a:fontRef idx="minor">
              <a:schemeClr val="tx1"/>
            </a:fontRef>
          </p:style>
        </p:cxnSp>
        <p:sp>
          <p:nvSpPr>
            <p:cNvPr id="107" name="Oval 106">
              <a:extLst>
                <a:ext uri="{FF2B5EF4-FFF2-40B4-BE49-F238E27FC236}">
                  <a16:creationId xmlns:a16="http://schemas.microsoft.com/office/drawing/2014/main" id="{95E8D1DD-3642-3EE2-77E1-D8296A668B33}"/>
                </a:ext>
              </a:extLst>
            </p:cNvPr>
            <p:cNvSpPr/>
            <p:nvPr/>
          </p:nvSpPr>
          <p:spPr>
            <a:xfrm>
              <a:off x="8285552" y="1758726"/>
              <a:ext cx="450574" cy="450574"/>
            </a:xfrm>
            <a:prstGeom prst="ellipse">
              <a:avLst/>
            </a:prstGeom>
            <a:solidFill>
              <a:schemeClr val="tx2"/>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08" name="Oval 107">
              <a:extLst>
                <a:ext uri="{FF2B5EF4-FFF2-40B4-BE49-F238E27FC236}">
                  <a16:creationId xmlns:a16="http://schemas.microsoft.com/office/drawing/2014/main" id="{E107F9BB-FD65-CDE7-B2E0-9723DD655FED}"/>
                </a:ext>
              </a:extLst>
            </p:cNvPr>
            <p:cNvSpPr/>
            <p:nvPr/>
          </p:nvSpPr>
          <p:spPr>
            <a:xfrm>
              <a:off x="6895667" y="1400468"/>
              <a:ext cx="654402" cy="654402"/>
            </a:xfrm>
            <a:prstGeom prst="ellipse">
              <a:avLst/>
            </a:prstGeom>
            <a:solidFill>
              <a:srgbClr val="C00000"/>
            </a:solidFill>
            <a:ln>
              <a:solidFill>
                <a:schemeClr val="tx1"/>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grpSp>
      <p:sp>
        <p:nvSpPr>
          <p:cNvPr id="2" name="Title 1">
            <a:extLst>
              <a:ext uri="{FF2B5EF4-FFF2-40B4-BE49-F238E27FC236}">
                <a16:creationId xmlns:a16="http://schemas.microsoft.com/office/drawing/2014/main" id="{78B34E88-D600-19BF-7827-9102E848E719}"/>
              </a:ext>
            </a:extLst>
          </p:cNvPr>
          <p:cNvSpPr>
            <a:spLocks noGrp="1"/>
          </p:cNvSpPr>
          <p:nvPr>
            <p:ph type="title"/>
          </p:nvPr>
        </p:nvSpPr>
        <p:spPr/>
        <p:txBody>
          <a:bodyPr>
            <a:normAutofit fontScale="90000"/>
          </a:bodyPr>
          <a:lstStyle/>
          <a:p>
            <a:r>
              <a:rPr lang="en-GB"/>
              <a:t>Forcing the radiative decay with large-bandgap crystals</a:t>
            </a:r>
            <a:endParaRPr lang="en-BE"/>
          </a:p>
        </p:txBody>
      </p:sp>
      <p:sp>
        <p:nvSpPr>
          <p:cNvPr id="5" name="TextBox 4">
            <a:extLst>
              <a:ext uri="{FF2B5EF4-FFF2-40B4-BE49-F238E27FC236}">
                <a16:creationId xmlns:a16="http://schemas.microsoft.com/office/drawing/2014/main" id="{D9AD3B4F-CFCE-B558-3E7E-6BA2D6FB687C}"/>
              </a:ext>
            </a:extLst>
          </p:cNvPr>
          <p:cNvSpPr txBox="1"/>
          <p:nvPr/>
        </p:nvSpPr>
        <p:spPr>
          <a:xfrm>
            <a:off x="969302" y="6373965"/>
            <a:ext cx="7679345" cy="276999"/>
          </a:xfrm>
          <a:prstGeom prst="rect">
            <a:avLst/>
          </a:prstGeom>
          <a:noFill/>
        </p:spPr>
        <p:txBody>
          <a:bodyPr wrap="square" rtlCol="0">
            <a:spAutoFit/>
          </a:bodyPr>
          <a:lstStyle/>
          <a:p>
            <a:r>
              <a:rPr lang="en-US" sz="1200" dirty="0">
                <a:solidFill>
                  <a:schemeClr val="bg1"/>
                </a:solidFill>
              </a:rPr>
              <a:t>[10] H. W. T. Morgan et al. </a:t>
            </a:r>
            <a:r>
              <a:rPr lang="en-US" sz="1200" i="1" dirty="0">
                <a:solidFill>
                  <a:schemeClr val="bg1"/>
                </a:solidFill>
              </a:rPr>
              <a:t>Theory of internal conversion of the </a:t>
            </a:r>
            <a:r>
              <a:rPr lang="en-US" sz="1200" i="1" baseline="30000" dirty="0">
                <a:solidFill>
                  <a:schemeClr val="bg1"/>
                </a:solidFill>
              </a:rPr>
              <a:t>229</a:t>
            </a:r>
            <a:r>
              <a:rPr lang="en-US" sz="1200" i="1" dirty="0">
                <a:solidFill>
                  <a:schemeClr val="bg1"/>
                </a:solidFill>
              </a:rPr>
              <a:t>Th nuclear clock isomer in solid-state hosts</a:t>
            </a:r>
            <a:endParaRPr lang="en-BE" sz="1200" dirty="0">
              <a:solidFill>
                <a:schemeClr val="bg1"/>
              </a:solidFill>
            </a:endParaRPr>
          </a:p>
        </p:txBody>
      </p:sp>
      <p:sp>
        <p:nvSpPr>
          <p:cNvPr id="8" name="Rectangle 7">
            <a:extLst>
              <a:ext uri="{FF2B5EF4-FFF2-40B4-BE49-F238E27FC236}">
                <a16:creationId xmlns:a16="http://schemas.microsoft.com/office/drawing/2014/main" id="{08AA0A06-C3A7-7F0A-4C9C-715380AEB17A}"/>
              </a:ext>
            </a:extLst>
          </p:cNvPr>
          <p:cNvSpPr/>
          <p:nvPr/>
        </p:nvSpPr>
        <p:spPr>
          <a:xfrm>
            <a:off x="4418435" y="858129"/>
            <a:ext cx="2154737" cy="5227212"/>
          </a:xfrm>
          <a:prstGeom prst="rect">
            <a:avLst/>
          </a:prstGeom>
          <a:solidFill>
            <a:srgbClr val="FFFFFF">
              <a:alpha val="7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Tree>
    <p:extLst>
      <p:ext uri="{BB962C8B-B14F-4D97-AF65-F5344CB8AC3E}">
        <p14:creationId xmlns:p14="http://schemas.microsoft.com/office/powerpoint/2010/main" val="218014644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65B68C-EC68-80A5-92E8-199AC82E5770}"/>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59029D72-89F9-142B-FB80-F13A68F99898}"/>
              </a:ext>
            </a:extLst>
          </p:cNvPr>
          <p:cNvSpPr>
            <a:spLocks noGrp="1"/>
          </p:cNvSpPr>
          <p:nvPr>
            <p:ph type="ftr" sz="quarter" idx="11"/>
          </p:nvPr>
        </p:nvSpPr>
        <p:spPr/>
        <p:txBody>
          <a:bodyPr/>
          <a:lstStyle/>
          <a:p>
            <a:r>
              <a:rPr lang="nl-NL"/>
              <a:t>Instituut voor Kern- en Stralingsfysica</a:t>
            </a:r>
          </a:p>
        </p:txBody>
      </p:sp>
      <p:sp>
        <p:nvSpPr>
          <p:cNvPr id="3" name="Slide Number Placeholder 2">
            <a:extLst>
              <a:ext uri="{FF2B5EF4-FFF2-40B4-BE49-F238E27FC236}">
                <a16:creationId xmlns:a16="http://schemas.microsoft.com/office/drawing/2014/main" id="{5EAACEBE-91CC-D8E6-C124-A11DBE3C0DB9}"/>
              </a:ext>
            </a:extLst>
          </p:cNvPr>
          <p:cNvSpPr>
            <a:spLocks noGrp="1"/>
          </p:cNvSpPr>
          <p:nvPr>
            <p:ph type="sldNum" sz="quarter" idx="12"/>
          </p:nvPr>
        </p:nvSpPr>
        <p:spPr/>
        <p:txBody>
          <a:bodyPr/>
          <a:lstStyle/>
          <a:p>
            <a:fld id="{0A297500-7527-634B-90F4-69D0994C32B4}" type="slidenum">
              <a:rPr lang="nl-NL" smtClean="0"/>
              <a:t>17</a:t>
            </a:fld>
            <a:endParaRPr lang="nl-NL"/>
          </a:p>
        </p:txBody>
      </p:sp>
      <p:sp>
        <p:nvSpPr>
          <p:cNvPr id="4" name="Title 3">
            <a:extLst>
              <a:ext uri="{FF2B5EF4-FFF2-40B4-BE49-F238E27FC236}">
                <a16:creationId xmlns:a16="http://schemas.microsoft.com/office/drawing/2014/main" id="{BDBAC120-0A23-02F3-350A-5F24C2A63844}"/>
              </a:ext>
            </a:extLst>
          </p:cNvPr>
          <p:cNvSpPr>
            <a:spLocks noGrp="1"/>
          </p:cNvSpPr>
          <p:nvPr>
            <p:ph type="title"/>
          </p:nvPr>
        </p:nvSpPr>
        <p:spPr>
          <a:xfrm>
            <a:off x="1760560" y="207036"/>
            <a:ext cx="9856639" cy="1152000"/>
          </a:xfrm>
        </p:spPr>
        <p:txBody>
          <a:bodyPr>
            <a:normAutofit fontScale="90000"/>
          </a:bodyPr>
          <a:lstStyle/>
          <a:p>
            <a:r>
              <a:rPr lang="en-GB" dirty="0">
                <a:latin typeface="Arial"/>
                <a:cs typeface="Arial"/>
              </a:rPr>
              <a:t>Describing the quenching mechanism in MgF</a:t>
            </a:r>
            <a:r>
              <a:rPr lang="en-GB" baseline="-25000" dirty="0">
                <a:latin typeface="Arial"/>
                <a:cs typeface="Arial"/>
              </a:rPr>
              <a:t>2</a:t>
            </a:r>
            <a:endParaRPr lang="en-US" baseline="-25000" dirty="0">
              <a:cs typeface="Arial"/>
            </a:endParaRPr>
          </a:p>
        </p:txBody>
      </p:sp>
      <p:sp>
        <p:nvSpPr>
          <p:cNvPr id="10" name="Oval 9">
            <a:extLst>
              <a:ext uri="{FF2B5EF4-FFF2-40B4-BE49-F238E27FC236}">
                <a16:creationId xmlns:a16="http://schemas.microsoft.com/office/drawing/2014/main" id="{205B0A93-C79D-1696-FC87-AF23DFF6AF21}"/>
              </a:ext>
            </a:extLst>
          </p:cNvPr>
          <p:cNvSpPr>
            <a:spLocks noChangeAspect="1"/>
          </p:cNvSpPr>
          <p:nvPr/>
        </p:nvSpPr>
        <p:spPr>
          <a:xfrm>
            <a:off x="361242" y="268877"/>
            <a:ext cx="1028318" cy="1028318"/>
          </a:xfrm>
          <a:prstGeom prst="ellipse">
            <a:avLst/>
          </a:prstGeom>
          <a:blipFill dpi="0" rotWithShape="1">
            <a:blip r:embed="rId3"/>
            <a:srcRect/>
            <a:stretch>
              <a:fillRect/>
            </a:stretch>
          </a:blipFill>
          <a:ln>
            <a:noFill/>
            <a:extLst>
              <a:ext uri="{C807C97D-BFC1-408E-A445-0C87EB9F89A2}">
                <ask:lineSketchStyleProps xmlns:ask="http://schemas.microsoft.com/office/drawing/2018/sketchyshapes" sd="1219033472">
                  <a:custGeom>
                    <a:avLst/>
                    <a:gdLst>
                      <a:gd name="connsiteX0" fmla="*/ 0 w 3718319"/>
                      <a:gd name="connsiteY0" fmla="*/ 1859160 h 3718319"/>
                      <a:gd name="connsiteX1" fmla="*/ 1859160 w 3718319"/>
                      <a:gd name="connsiteY1" fmla="*/ 0 h 3718319"/>
                      <a:gd name="connsiteX2" fmla="*/ 3718320 w 3718319"/>
                      <a:gd name="connsiteY2" fmla="*/ 1859160 h 3718319"/>
                      <a:gd name="connsiteX3" fmla="*/ 1859160 w 3718319"/>
                      <a:gd name="connsiteY3" fmla="*/ 3718320 h 3718319"/>
                      <a:gd name="connsiteX4" fmla="*/ 0 w 3718319"/>
                      <a:gd name="connsiteY4" fmla="*/ 1859160 h 3718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8319" h="3718319" fill="none" extrusionOk="0">
                        <a:moveTo>
                          <a:pt x="0" y="1859160"/>
                        </a:moveTo>
                        <a:cubicBezTo>
                          <a:pt x="28153" y="835714"/>
                          <a:pt x="867264" y="-71803"/>
                          <a:pt x="1859160" y="0"/>
                        </a:cubicBezTo>
                        <a:cubicBezTo>
                          <a:pt x="2744848" y="-21607"/>
                          <a:pt x="3687046" y="861818"/>
                          <a:pt x="3718320" y="1859160"/>
                        </a:cubicBezTo>
                        <a:cubicBezTo>
                          <a:pt x="3715201" y="2856202"/>
                          <a:pt x="2813227" y="3819379"/>
                          <a:pt x="1859160" y="3718320"/>
                        </a:cubicBezTo>
                        <a:cubicBezTo>
                          <a:pt x="857656" y="3732474"/>
                          <a:pt x="96226" y="2909082"/>
                          <a:pt x="0" y="1859160"/>
                        </a:cubicBezTo>
                        <a:close/>
                      </a:path>
                      <a:path w="3718319" h="3718319" stroke="0" extrusionOk="0">
                        <a:moveTo>
                          <a:pt x="0" y="1859160"/>
                        </a:moveTo>
                        <a:cubicBezTo>
                          <a:pt x="-166738" y="729526"/>
                          <a:pt x="806826" y="9589"/>
                          <a:pt x="1859160" y="0"/>
                        </a:cubicBezTo>
                        <a:cubicBezTo>
                          <a:pt x="2967858" y="17244"/>
                          <a:pt x="3584179" y="836639"/>
                          <a:pt x="3718320" y="1859160"/>
                        </a:cubicBezTo>
                        <a:cubicBezTo>
                          <a:pt x="3581953" y="3019115"/>
                          <a:pt x="2879509" y="3753901"/>
                          <a:pt x="1859160" y="3718320"/>
                        </a:cubicBezTo>
                        <a:cubicBezTo>
                          <a:pt x="761029" y="3679286"/>
                          <a:pt x="82234" y="2925238"/>
                          <a:pt x="0" y="185916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pic>
        <p:nvPicPr>
          <p:cNvPr id="7" name="Picture 6" descr="A graph of a patient's implantation&#10;&#10;AI-generated content may be incorrect.">
            <a:extLst>
              <a:ext uri="{FF2B5EF4-FFF2-40B4-BE49-F238E27FC236}">
                <a16:creationId xmlns:a16="http://schemas.microsoft.com/office/drawing/2014/main" id="{08DD57A2-8AD3-D8B9-504E-8BF441728C62}"/>
              </a:ext>
            </a:extLst>
          </p:cNvPr>
          <p:cNvPicPr>
            <a:picLocks noChangeAspect="1"/>
          </p:cNvPicPr>
          <p:nvPr/>
        </p:nvPicPr>
        <p:blipFill>
          <a:blip r:embed="rId4"/>
          <a:srcRect t="6817"/>
          <a:stretch>
            <a:fillRect/>
          </a:stretch>
        </p:blipFill>
        <p:spPr>
          <a:xfrm>
            <a:off x="6241144" y="2025749"/>
            <a:ext cx="5578050" cy="3913562"/>
          </a:xfrm>
          <a:prstGeom prst="rect">
            <a:avLst/>
          </a:prstGeom>
        </p:spPr>
      </p:pic>
      <p:pic>
        <p:nvPicPr>
          <p:cNvPr id="13" name="Picture 12" descr="A math equations on a white background&#10;&#10;AI-generated content may be incorrect.">
            <a:extLst>
              <a:ext uri="{FF2B5EF4-FFF2-40B4-BE49-F238E27FC236}">
                <a16:creationId xmlns:a16="http://schemas.microsoft.com/office/drawing/2014/main" id="{2D56E7BB-DC47-8FAC-129E-89AA9CF7A368}"/>
              </a:ext>
            </a:extLst>
          </p:cNvPr>
          <p:cNvPicPr>
            <a:picLocks noChangeAspect="1"/>
          </p:cNvPicPr>
          <p:nvPr/>
        </p:nvPicPr>
        <p:blipFill>
          <a:blip r:embed="rId5"/>
          <a:stretch>
            <a:fillRect/>
          </a:stretch>
        </p:blipFill>
        <p:spPr>
          <a:xfrm>
            <a:off x="361242" y="3304223"/>
            <a:ext cx="5578050" cy="1808148"/>
          </a:xfrm>
          <a:prstGeom prst="rect">
            <a:avLst/>
          </a:prstGeom>
        </p:spPr>
      </p:pic>
      <p:sp>
        <p:nvSpPr>
          <p:cNvPr id="14" name="TextBox 13">
            <a:extLst>
              <a:ext uri="{FF2B5EF4-FFF2-40B4-BE49-F238E27FC236}">
                <a16:creationId xmlns:a16="http://schemas.microsoft.com/office/drawing/2014/main" id="{A86D287F-DC1E-CDBF-1D8F-48F73B658BB8}"/>
              </a:ext>
            </a:extLst>
          </p:cNvPr>
          <p:cNvSpPr txBox="1"/>
          <p:nvPr/>
        </p:nvSpPr>
        <p:spPr>
          <a:xfrm>
            <a:off x="305133" y="2092449"/>
            <a:ext cx="596735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Arial"/>
              </a:rPr>
              <a:t>Assume 2 lattice sites which preserve the bandgap, each with a different quenching cross section.</a:t>
            </a:r>
            <a:endParaRPr lang="en-US" dirty="0"/>
          </a:p>
        </p:txBody>
      </p:sp>
      <p:sp>
        <p:nvSpPr>
          <p:cNvPr id="15" name="TextBox 14">
            <a:extLst>
              <a:ext uri="{FF2B5EF4-FFF2-40B4-BE49-F238E27FC236}">
                <a16:creationId xmlns:a16="http://schemas.microsoft.com/office/drawing/2014/main" id="{F195C123-8A0D-93A2-5D1E-878AE159164D}"/>
              </a:ext>
            </a:extLst>
          </p:cNvPr>
          <p:cNvSpPr txBox="1"/>
          <p:nvPr/>
        </p:nvSpPr>
        <p:spPr>
          <a:xfrm>
            <a:off x="7547069" y="3465241"/>
            <a:ext cx="1066800" cy="523220"/>
          </a:xfrm>
          <a:prstGeom prst="rect">
            <a:avLst/>
          </a:prstGeom>
          <a:noFill/>
        </p:spPr>
        <p:txBody>
          <a:bodyPr wrap="square" rtlCol="0">
            <a:spAutoFit/>
          </a:bodyPr>
          <a:lstStyle/>
          <a:p>
            <a:r>
              <a:rPr lang="en-GB" sz="2800" dirty="0"/>
              <a:t>MgF</a:t>
            </a:r>
            <a:r>
              <a:rPr lang="en-GB" sz="2800" baseline="-25000" dirty="0"/>
              <a:t>2</a:t>
            </a:r>
            <a:endParaRPr lang="en-BE" sz="2800" dirty="0"/>
          </a:p>
        </p:txBody>
      </p:sp>
    </p:spTree>
    <p:extLst>
      <p:ext uri="{BB962C8B-B14F-4D97-AF65-F5344CB8AC3E}">
        <p14:creationId xmlns:p14="http://schemas.microsoft.com/office/powerpoint/2010/main" val="1318711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E171EA5-C4FE-596E-7538-D5FC38F2BC55}"/>
              </a:ext>
            </a:extLst>
          </p:cNvPr>
          <p:cNvSpPr>
            <a:spLocks noGrp="1"/>
          </p:cNvSpPr>
          <p:nvPr>
            <p:ph type="ftr" sz="quarter" idx="11"/>
          </p:nvPr>
        </p:nvSpPr>
        <p:spPr/>
        <p:txBody>
          <a:bodyPr/>
          <a:lstStyle/>
          <a:p>
            <a:r>
              <a:rPr lang="nl-NL"/>
              <a:t>Instituut voor Kern- en Stralingsfysica</a:t>
            </a:r>
          </a:p>
        </p:txBody>
      </p:sp>
      <p:sp>
        <p:nvSpPr>
          <p:cNvPr id="3" name="Slide Number Placeholder 2">
            <a:extLst>
              <a:ext uri="{FF2B5EF4-FFF2-40B4-BE49-F238E27FC236}">
                <a16:creationId xmlns:a16="http://schemas.microsoft.com/office/drawing/2014/main" id="{6781A5F8-45A6-4E39-3DD4-F3FE6DE59AFC}"/>
              </a:ext>
            </a:extLst>
          </p:cNvPr>
          <p:cNvSpPr>
            <a:spLocks noGrp="1"/>
          </p:cNvSpPr>
          <p:nvPr>
            <p:ph type="sldNum" sz="quarter" idx="12"/>
          </p:nvPr>
        </p:nvSpPr>
        <p:spPr/>
        <p:txBody>
          <a:bodyPr/>
          <a:lstStyle/>
          <a:p>
            <a:fld id="{0A297500-7527-634B-90F4-69D0994C32B4}" type="slidenum">
              <a:rPr lang="nl-NL" smtClean="0"/>
              <a:t>18</a:t>
            </a:fld>
            <a:endParaRPr lang="nl-NL"/>
          </a:p>
        </p:txBody>
      </p:sp>
      <p:sp>
        <p:nvSpPr>
          <p:cNvPr id="4" name="Title 3">
            <a:extLst>
              <a:ext uri="{FF2B5EF4-FFF2-40B4-BE49-F238E27FC236}">
                <a16:creationId xmlns:a16="http://schemas.microsoft.com/office/drawing/2014/main" id="{29701649-F174-E0E9-597E-B8FF9C4DB85A}"/>
              </a:ext>
            </a:extLst>
          </p:cNvPr>
          <p:cNvSpPr>
            <a:spLocks noGrp="1"/>
          </p:cNvSpPr>
          <p:nvPr>
            <p:ph type="title"/>
          </p:nvPr>
        </p:nvSpPr>
        <p:spPr>
          <a:xfrm>
            <a:off x="602504" y="207036"/>
            <a:ext cx="11041200" cy="1152000"/>
          </a:xfrm>
        </p:spPr>
        <p:txBody>
          <a:bodyPr/>
          <a:lstStyle/>
          <a:p>
            <a:r>
              <a:rPr lang="en-US" dirty="0"/>
              <a:t>Q: Is the ‘quenching’ actually a dead-time issue? </a:t>
            </a:r>
            <a:endParaRPr lang="en-BE" dirty="0"/>
          </a:p>
        </p:txBody>
      </p:sp>
      <p:pic>
        <p:nvPicPr>
          <p:cNvPr id="6" name="Picture 5" descr="A graph with red lines&#10;&#10;Description automatically generated">
            <a:extLst>
              <a:ext uri="{FF2B5EF4-FFF2-40B4-BE49-F238E27FC236}">
                <a16:creationId xmlns:a16="http://schemas.microsoft.com/office/drawing/2014/main" id="{3067E164-D208-C41E-6EDA-AA9AFE5D9EDF}"/>
              </a:ext>
            </a:extLst>
          </p:cNvPr>
          <p:cNvPicPr>
            <a:picLocks noChangeAspect="1"/>
          </p:cNvPicPr>
          <p:nvPr/>
        </p:nvPicPr>
        <p:blipFill>
          <a:blip r:embed="rId2"/>
          <a:stretch>
            <a:fillRect/>
          </a:stretch>
        </p:blipFill>
        <p:spPr>
          <a:xfrm>
            <a:off x="3069734" y="1654175"/>
            <a:ext cx="6701772" cy="4355685"/>
          </a:xfrm>
          <a:prstGeom prst="rect">
            <a:avLst/>
          </a:prstGeom>
        </p:spPr>
      </p:pic>
      <p:pic>
        <p:nvPicPr>
          <p:cNvPr id="8" name="Picture 7" descr="A graph with numbers and points&#10;&#10;Description automatically generated">
            <a:extLst>
              <a:ext uri="{FF2B5EF4-FFF2-40B4-BE49-F238E27FC236}">
                <a16:creationId xmlns:a16="http://schemas.microsoft.com/office/drawing/2014/main" id="{9A8298A4-14C7-2361-5865-1871C2A48617}"/>
              </a:ext>
            </a:extLst>
          </p:cNvPr>
          <p:cNvPicPr>
            <a:picLocks noChangeAspect="1"/>
          </p:cNvPicPr>
          <p:nvPr/>
        </p:nvPicPr>
        <p:blipFill>
          <a:blip r:embed="rId3"/>
          <a:stretch>
            <a:fillRect/>
          </a:stretch>
        </p:blipFill>
        <p:spPr>
          <a:xfrm>
            <a:off x="8242852" y="2041347"/>
            <a:ext cx="3129098" cy="2033696"/>
          </a:xfrm>
          <a:prstGeom prst="rect">
            <a:avLst/>
          </a:prstGeom>
        </p:spPr>
      </p:pic>
      <p:sp>
        <p:nvSpPr>
          <p:cNvPr id="9" name="Oval 8">
            <a:extLst>
              <a:ext uri="{FF2B5EF4-FFF2-40B4-BE49-F238E27FC236}">
                <a16:creationId xmlns:a16="http://schemas.microsoft.com/office/drawing/2014/main" id="{03C07DFB-2411-D69C-7E94-0686225B897B}"/>
              </a:ext>
            </a:extLst>
          </p:cNvPr>
          <p:cNvSpPr/>
          <p:nvPr/>
        </p:nvSpPr>
        <p:spPr>
          <a:xfrm>
            <a:off x="8627166" y="3074504"/>
            <a:ext cx="450574" cy="450574"/>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0" name="Oval 9">
            <a:extLst>
              <a:ext uri="{FF2B5EF4-FFF2-40B4-BE49-F238E27FC236}">
                <a16:creationId xmlns:a16="http://schemas.microsoft.com/office/drawing/2014/main" id="{5B97633A-04ED-DC72-49A2-7721561B3193}"/>
              </a:ext>
            </a:extLst>
          </p:cNvPr>
          <p:cNvSpPr/>
          <p:nvPr/>
        </p:nvSpPr>
        <p:spPr>
          <a:xfrm>
            <a:off x="10846908" y="3438936"/>
            <a:ext cx="450574" cy="450574"/>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1" name="TextBox 10">
            <a:extLst>
              <a:ext uri="{FF2B5EF4-FFF2-40B4-BE49-F238E27FC236}">
                <a16:creationId xmlns:a16="http://schemas.microsoft.com/office/drawing/2014/main" id="{B097AF26-A4AD-69DB-817E-CF29BBF98DCD}"/>
              </a:ext>
            </a:extLst>
          </p:cNvPr>
          <p:cNvSpPr txBox="1"/>
          <p:nvPr/>
        </p:nvSpPr>
        <p:spPr>
          <a:xfrm>
            <a:off x="561423" y="1869068"/>
            <a:ext cx="1676870" cy="707886"/>
          </a:xfrm>
          <a:prstGeom prst="rect">
            <a:avLst/>
          </a:prstGeom>
          <a:noFill/>
        </p:spPr>
        <p:txBody>
          <a:bodyPr wrap="square" rtlCol="0">
            <a:spAutoFit/>
          </a:bodyPr>
          <a:lstStyle/>
          <a:p>
            <a:r>
              <a:rPr lang="en-US" sz="4000" dirty="0">
                <a:solidFill>
                  <a:schemeClr val="tx2"/>
                </a:solidFill>
                <a:latin typeface="Arial" charset="0"/>
                <a:ea typeface="+mj-ea"/>
                <a:cs typeface="+mj-cs"/>
              </a:rPr>
              <a:t>A: No</a:t>
            </a:r>
            <a:endParaRPr lang="en-BE" sz="4000" dirty="0">
              <a:solidFill>
                <a:schemeClr val="tx2"/>
              </a:solidFill>
              <a:latin typeface="Arial" charset="0"/>
              <a:ea typeface="+mj-ea"/>
              <a:cs typeface="+mj-cs"/>
            </a:endParaRP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6A2389F0-EAA4-68AB-2BB4-EE9632162417}"/>
                  </a:ext>
                </a:extLst>
              </p:cNvPr>
              <p:cNvSpPr txBox="1"/>
              <p:nvPr/>
            </p:nvSpPr>
            <p:spPr>
              <a:xfrm>
                <a:off x="3949148" y="4326832"/>
                <a:ext cx="3346645" cy="606769"/>
              </a:xfrm>
              <a:prstGeom prst="rect">
                <a:avLst/>
              </a:prstGeom>
              <a:noFill/>
            </p:spPr>
            <p:txBody>
              <a:bodyPr wrap="square" rtlCol="0">
                <a:spAutoFit/>
              </a:bodyPr>
              <a:lstStyle/>
              <a:p>
                <a14:m>
                  <m:oMath xmlns:m="http://schemas.openxmlformats.org/officeDocument/2006/math">
                    <m:sSubSup>
                      <m:sSubSupPr>
                        <m:ctrlPr>
                          <a:rPr lang="en-US" sz="2400" b="1" i="1" smtClean="0">
                            <a:solidFill>
                              <a:srgbClr val="FF0000"/>
                            </a:solidFill>
                            <a:latin typeface="Cambria Math" panose="02040503050406030204" pitchFamily="18" charset="0"/>
                          </a:rPr>
                        </m:ctrlPr>
                      </m:sSubSupPr>
                      <m:e>
                        <m:r>
                          <a:rPr lang="en-US" sz="2400" b="1" i="1" smtClean="0">
                            <a:solidFill>
                              <a:srgbClr val="FF0000"/>
                            </a:solidFill>
                            <a:latin typeface="Cambria Math" panose="02040503050406030204" pitchFamily="18" charset="0"/>
                          </a:rPr>
                          <m:t>𝒕</m:t>
                        </m:r>
                      </m:e>
                      <m:sub>
                        <m:r>
                          <a:rPr lang="en-US" sz="2400" b="1" i="1" smtClean="0">
                            <a:solidFill>
                              <a:srgbClr val="FF0000"/>
                            </a:solidFill>
                            <a:latin typeface="Cambria Math" panose="02040503050406030204" pitchFamily="18" charset="0"/>
                          </a:rPr>
                          <m:t>𝟏</m:t>
                        </m:r>
                        <m:r>
                          <a:rPr lang="en-US" sz="2400" b="1" i="1" smtClean="0">
                            <a:solidFill>
                              <a:srgbClr val="FF0000"/>
                            </a:solidFill>
                            <a:latin typeface="Cambria Math" panose="02040503050406030204" pitchFamily="18" charset="0"/>
                          </a:rPr>
                          <m:t>/</m:t>
                        </m:r>
                        <m:r>
                          <a:rPr lang="en-US" sz="2400" b="1" i="1" smtClean="0">
                            <a:solidFill>
                              <a:srgbClr val="FF0000"/>
                            </a:solidFill>
                            <a:latin typeface="Cambria Math" panose="02040503050406030204" pitchFamily="18" charset="0"/>
                          </a:rPr>
                          <m:t>𝟐</m:t>
                        </m:r>
                      </m:sub>
                      <m:sup>
                        <m:r>
                          <a:rPr lang="en-US" sz="2400" b="1" i="1" smtClean="0">
                            <a:solidFill>
                              <a:srgbClr val="FF0000"/>
                            </a:solidFill>
                            <a:latin typeface="Cambria Math" panose="02040503050406030204" pitchFamily="18" charset="0"/>
                          </a:rPr>
                          <m:t>𝒇𝒊𝒕</m:t>
                        </m:r>
                      </m:sup>
                    </m:sSubSup>
                    <m:r>
                      <a:rPr lang="en-US" sz="2400" b="1" i="1" smtClean="0">
                        <a:solidFill>
                          <a:srgbClr val="FF0000"/>
                        </a:solidFill>
                        <a:latin typeface="Cambria Math" panose="02040503050406030204" pitchFamily="18" charset="0"/>
                      </a:rPr>
                      <m:t>=</m:t>
                    </m:r>
                    <m:r>
                      <a:rPr lang="en-US" sz="2400" b="1" i="1" smtClean="0">
                        <a:solidFill>
                          <a:srgbClr val="FF0000"/>
                        </a:solidFill>
                        <a:latin typeface="Cambria Math" panose="02040503050406030204" pitchFamily="18" charset="0"/>
                      </a:rPr>
                      <m:t>𝟔𝟒</m:t>
                    </m:r>
                    <m:r>
                      <a:rPr lang="en-US" sz="2400" b="1" i="1" smtClean="0">
                        <a:solidFill>
                          <a:srgbClr val="FF0000"/>
                        </a:solidFill>
                        <a:latin typeface="Cambria Math" panose="02040503050406030204" pitchFamily="18" charset="0"/>
                      </a:rPr>
                      <m:t>.</m:t>
                    </m:r>
                    <m:r>
                      <a:rPr lang="en-US" sz="2400" b="1" i="1" smtClean="0">
                        <a:solidFill>
                          <a:srgbClr val="FF0000"/>
                        </a:solidFill>
                        <a:latin typeface="Cambria Math" panose="02040503050406030204" pitchFamily="18" charset="0"/>
                      </a:rPr>
                      <m:t>𝟏</m:t>
                    </m:r>
                    <m:r>
                      <a:rPr lang="en-US" sz="2400" b="1" i="1" smtClean="0">
                        <a:solidFill>
                          <a:srgbClr val="FF0000"/>
                        </a:solidFill>
                        <a:latin typeface="Cambria Math" panose="02040503050406030204" pitchFamily="18" charset="0"/>
                        <a:ea typeface="Cambria Math" panose="02040503050406030204" pitchFamily="18" charset="0"/>
                      </a:rPr>
                      <m:t>±</m:t>
                    </m:r>
                    <m:r>
                      <a:rPr lang="en-US" sz="2400" b="1" i="1" smtClean="0">
                        <a:solidFill>
                          <a:srgbClr val="FF0000"/>
                        </a:solidFill>
                        <a:latin typeface="Cambria Math" panose="02040503050406030204" pitchFamily="18" charset="0"/>
                        <a:ea typeface="Cambria Math" panose="02040503050406030204" pitchFamily="18" charset="0"/>
                      </a:rPr>
                      <m:t>𝟎</m:t>
                    </m:r>
                    <m:r>
                      <a:rPr lang="en-US" sz="2400" b="1" i="1" smtClean="0">
                        <a:solidFill>
                          <a:srgbClr val="FF0000"/>
                        </a:solidFill>
                        <a:latin typeface="Cambria Math" panose="02040503050406030204" pitchFamily="18" charset="0"/>
                        <a:ea typeface="Cambria Math" panose="02040503050406030204" pitchFamily="18" charset="0"/>
                      </a:rPr>
                      <m:t>.</m:t>
                    </m:r>
                    <m:r>
                      <a:rPr lang="en-US" sz="2400" b="1" i="1" smtClean="0">
                        <a:solidFill>
                          <a:srgbClr val="FF0000"/>
                        </a:solidFill>
                        <a:latin typeface="Cambria Math" panose="02040503050406030204" pitchFamily="18" charset="0"/>
                        <a:ea typeface="Cambria Math" panose="02040503050406030204" pitchFamily="18" charset="0"/>
                      </a:rPr>
                      <m:t>𝟓</m:t>
                    </m:r>
                  </m:oMath>
                </a14:m>
                <a:r>
                  <a:rPr lang="en-US" sz="2400" b="1" dirty="0">
                    <a:solidFill>
                      <a:srgbClr val="FF0000"/>
                    </a:solidFill>
                  </a:rPr>
                  <a:t> min</a:t>
                </a:r>
                <a:endParaRPr lang="en-BE" sz="2400" b="1" dirty="0">
                  <a:solidFill>
                    <a:srgbClr val="FF0000"/>
                  </a:solidFill>
                </a:endParaRPr>
              </a:p>
            </p:txBody>
          </p:sp>
        </mc:Choice>
        <mc:Fallback xmlns="">
          <p:sp>
            <p:nvSpPr>
              <p:cNvPr id="13" name="TextBox 12">
                <a:extLst>
                  <a:ext uri="{FF2B5EF4-FFF2-40B4-BE49-F238E27FC236}">
                    <a16:creationId xmlns:a16="http://schemas.microsoft.com/office/drawing/2014/main" id="{6A2389F0-EAA4-68AB-2BB4-EE9632162417}"/>
                  </a:ext>
                </a:extLst>
              </p:cNvPr>
              <p:cNvSpPr txBox="1">
                <a:spLocks noRot="1" noChangeAspect="1" noMove="1" noResize="1" noEditPoints="1" noAdjustHandles="1" noChangeArrowheads="1" noChangeShapeType="1" noTextEdit="1"/>
              </p:cNvSpPr>
              <p:nvPr/>
            </p:nvSpPr>
            <p:spPr>
              <a:xfrm>
                <a:off x="3949148" y="4326832"/>
                <a:ext cx="3346645" cy="606769"/>
              </a:xfrm>
              <a:prstGeom prst="rect">
                <a:avLst/>
              </a:prstGeom>
              <a:blipFill>
                <a:blip r:embed="rId4"/>
                <a:stretch>
                  <a:fillRect b="-11111"/>
                </a:stretch>
              </a:blipFill>
            </p:spPr>
            <p:txBody>
              <a:bodyPr/>
              <a:lstStyle/>
              <a:p>
                <a:r>
                  <a:rPr lang="en-BE">
                    <a:noFill/>
                  </a:rPr>
                  <a:t> </a:t>
                </a:r>
              </a:p>
            </p:txBody>
          </p:sp>
        </mc:Fallback>
      </mc:AlternateContent>
      <p:sp>
        <p:nvSpPr>
          <p:cNvPr id="14" name="Oval 13">
            <a:extLst>
              <a:ext uri="{FF2B5EF4-FFF2-40B4-BE49-F238E27FC236}">
                <a16:creationId xmlns:a16="http://schemas.microsoft.com/office/drawing/2014/main" id="{DFB75D01-0325-B391-4895-656DC9FEEB0B}"/>
              </a:ext>
            </a:extLst>
          </p:cNvPr>
          <p:cNvSpPr/>
          <p:nvPr/>
        </p:nvSpPr>
        <p:spPr>
          <a:xfrm>
            <a:off x="4094919" y="2001076"/>
            <a:ext cx="450574" cy="45057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5" name="TextBox 14">
            <a:extLst>
              <a:ext uri="{FF2B5EF4-FFF2-40B4-BE49-F238E27FC236}">
                <a16:creationId xmlns:a16="http://schemas.microsoft.com/office/drawing/2014/main" id="{6264427E-A722-205B-E15A-5B1526B5AD16}"/>
              </a:ext>
            </a:extLst>
          </p:cNvPr>
          <p:cNvSpPr txBox="1"/>
          <p:nvPr/>
        </p:nvSpPr>
        <p:spPr>
          <a:xfrm>
            <a:off x="3448681" y="1579682"/>
            <a:ext cx="1000934" cy="461665"/>
          </a:xfrm>
          <a:prstGeom prst="rect">
            <a:avLst/>
          </a:prstGeom>
          <a:noFill/>
        </p:spPr>
        <p:txBody>
          <a:bodyPr wrap="square" rtlCol="0">
            <a:spAutoFit/>
          </a:bodyPr>
          <a:lstStyle/>
          <a:p>
            <a:r>
              <a:rPr lang="en-US" sz="2400" baseline="30000" dirty="0">
                <a:solidFill>
                  <a:srgbClr val="FF0000"/>
                </a:solidFill>
              </a:rPr>
              <a:t>229</a:t>
            </a:r>
            <a:r>
              <a:rPr lang="en-US" sz="2400" dirty="0">
                <a:solidFill>
                  <a:srgbClr val="FF0000"/>
                </a:solidFill>
              </a:rPr>
              <a:t>Ra</a:t>
            </a:r>
            <a:endParaRPr lang="en-BE" sz="2400" baseline="30000" dirty="0">
              <a:solidFill>
                <a:srgbClr val="FF0000"/>
              </a:solidFill>
            </a:endParaRPr>
          </a:p>
        </p:txBody>
      </p:sp>
    </p:spTree>
    <p:extLst>
      <p:ext uri="{BB962C8B-B14F-4D97-AF65-F5344CB8AC3E}">
        <p14:creationId xmlns:p14="http://schemas.microsoft.com/office/powerpoint/2010/main" val="7965642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math equation with numbers and symbols&#10;&#10;Description automatically generated">
            <a:extLst>
              <a:ext uri="{FF2B5EF4-FFF2-40B4-BE49-F238E27FC236}">
                <a16:creationId xmlns:a16="http://schemas.microsoft.com/office/drawing/2014/main" id="{1FE9B502-2C97-79D0-8981-F5D7EE49C211}"/>
              </a:ext>
            </a:extLst>
          </p:cNvPr>
          <p:cNvPicPr>
            <a:picLocks noChangeAspect="1"/>
          </p:cNvPicPr>
          <p:nvPr/>
        </p:nvPicPr>
        <p:blipFill>
          <a:blip r:embed="rId3"/>
          <a:stretch>
            <a:fillRect/>
          </a:stretch>
        </p:blipFill>
        <p:spPr>
          <a:xfrm>
            <a:off x="9197050" y="1816218"/>
            <a:ext cx="1645312" cy="1244482"/>
          </a:xfrm>
          <a:prstGeom prst="rect">
            <a:avLst/>
          </a:prstGeom>
        </p:spPr>
      </p:pic>
      <p:sp>
        <p:nvSpPr>
          <p:cNvPr id="2" name="Footer Placeholder 1">
            <a:extLst>
              <a:ext uri="{FF2B5EF4-FFF2-40B4-BE49-F238E27FC236}">
                <a16:creationId xmlns:a16="http://schemas.microsoft.com/office/drawing/2014/main" id="{960523CB-F478-ED03-18C5-573D97ABFA30}"/>
              </a:ext>
            </a:extLst>
          </p:cNvPr>
          <p:cNvSpPr>
            <a:spLocks noGrp="1"/>
          </p:cNvSpPr>
          <p:nvPr>
            <p:ph type="ftr" sz="quarter" idx="11"/>
          </p:nvPr>
        </p:nvSpPr>
        <p:spPr/>
        <p:txBody>
          <a:bodyPr/>
          <a:lstStyle/>
          <a:p>
            <a:r>
              <a:rPr lang="nl-NL"/>
              <a:t>Instituut voor Kern- en Stralingsfysica</a:t>
            </a:r>
            <a:endParaRPr lang="nl-NL" dirty="0"/>
          </a:p>
        </p:txBody>
      </p:sp>
      <p:sp>
        <p:nvSpPr>
          <p:cNvPr id="3" name="Slide Number Placeholder 2">
            <a:extLst>
              <a:ext uri="{FF2B5EF4-FFF2-40B4-BE49-F238E27FC236}">
                <a16:creationId xmlns:a16="http://schemas.microsoft.com/office/drawing/2014/main" id="{7C6113B1-FDF5-C56D-0833-83B9C9DCA98C}"/>
              </a:ext>
            </a:extLst>
          </p:cNvPr>
          <p:cNvSpPr>
            <a:spLocks noGrp="1"/>
          </p:cNvSpPr>
          <p:nvPr>
            <p:ph type="sldNum" sz="quarter" idx="12"/>
          </p:nvPr>
        </p:nvSpPr>
        <p:spPr/>
        <p:txBody>
          <a:bodyPr/>
          <a:lstStyle/>
          <a:p>
            <a:fld id="{0A297500-7527-634B-90F4-69D0994C32B4}" type="slidenum">
              <a:rPr lang="nl-NL" smtClean="0"/>
              <a:t>19</a:t>
            </a:fld>
            <a:endParaRPr lang="nl-NL"/>
          </a:p>
        </p:txBody>
      </p:sp>
      <p:sp>
        <p:nvSpPr>
          <p:cNvPr id="4" name="Title 3">
            <a:extLst>
              <a:ext uri="{FF2B5EF4-FFF2-40B4-BE49-F238E27FC236}">
                <a16:creationId xmlns:a16="http://schemas.microsoft.com/office/drawing/2014/main" id="{9C28D17C-1A89-4A24-5A60-55E81B2A299B}"/>
              </a:ext>
            </a:extLst>
          </p:cNvPr>
          <p:cNvSpPr>
            <a:spLocks noGrp="1"/>
          </p:cNvSpPr>
          <p:nvPr>
            <p:ph type="title"/>
          </p:nvPr>
        </p:nvSpPr>
        <p:spPr/>
        <p:txBody>
          <a:bodyPr/>
          <a:lstStyle/>
          <a:p>
            <a:r>
              <a:rPr lang="en-US" dirty="0"/>
              <a:t>‘Quenching’ of the </a:t>
            </a:r>
            <a:r>
              <a:rPr lang="en-US" dirty="0" err="1"/>
              <a:t>halflife</a:t>
            </a:r>
            <a:endParaRPr lang="en-BE" dirty="0"/>
          </a:p>
        </p:txBody>
      </p:sp>
      <p:pic>
        <p:nvPicPr>
          <p:cNvPr id="6" name="Picture 5" descr="A graph of a function&#10;&#10;Description automatically generated with medium confidence">
            <a:extLst>
              <a:ext uri="{FF2B5EF4-FFF2-40B4-BE49-F238E27FC236}">
                <a16:creationId xmlns:a16="http://schemas.microsoft.com/office/drawing/2014/main" id="{5DA68957-3F05-EB60-1305-26BC3450AB19}"/>
              </a:ext>
            </a:extLst>
          </p:cNvPr>
          <p:cNvPicPr>
            <a:picLocks noChangeAspect="1"/>
          </p:cNvPicPr>
          <p:nvPr/>
        </p:nvPicPr>
        <p:blipFill>
          <a:blip r:embed="rId4"/>
          <a:stretch>
            <a:fillRect/>
          </a:stretch>
        </p:blipFill>
        <p:spPr>
          <a:xfrm>
            <a:off x="348758" y="3060700"/>
            <a:ext cx="7085807" cy="3062288"/>
          </a:xfrm>
          <a:prstGeom prst="rect">
            <a:avLst/>
          </a:prstGeom>
        </p:spPr>
      </p:pic>
      <p:pic>
        <p:nvPicPr>
          <p:cNvPr id="8" name="Picture 7" descr="A graph of a function&#10;&#10;Description automatically generated">
            <a:extLst>
              <a:ext uri="{FF2B5EF4-FFF2-40B4-BE49-F238E27FC236}">
                <a16:creationId xmlns:a16="http://schemas.microsoft.com/office/drawing/2014/main" id="{7E5DD513-DA39-37E5-5A2B-BB6952D5C736}"/>
              </a:ext>
            </a:extLst>
          </p:cNvPr>
          <p:cNvPicPr>
            <a:picLocks noChangeAspect="1"/>
          </p:cNvPicPr>
          <p:nvPr/>
        </p:nvPicPr>
        <p:blipFill>
          <a:blip r:embed="rId5"/>
          <a:stretch>
            <a:fillRect/>
          </a:stretch>
        </p:blipFill>
        <p:spPr>
          <a:xfrm>
            <a:off x="7866691" y="3060700"/>
            <a:ext cx="4065451" cy="3062287"/>
          </a:xfrm>
          <a:prstGeom prst="rect">
            <a:avLst/>
          </a:prstGeom>
        </p:spPr>
      </p:pic>
      <p:sp>
        <p:nvSpPr>
          <p:cNvPr id="9" name="TextBox 8">
            <a:extLst>
              <a:ext uri="{FF2B5EF4-FFF2-40B4-BE49-F238E27FC236}">
                <a16:creationId xmlns:a16="http://schemas.microsoft.com/office/drawing/2014/main" id="{6F63A302-9FD2-166F-9AFC-33D32C39DE75}"/>
              </a:ext>
            </a:extLst>
          </p:cNvPr>
          <p:cNvSpPr txBox="1"/>
          <p:nvPr/>
        </p:nvSpPr>
        <p:spPr>
          <a:xfrm>
            <a:off x="575999" y="1359036"/>
            <a:ext cx="7590101" cy="1569660"/>
          </a:xfrm>
          <a:prstGeom prst="rect">
            <a:avLst/>
          </a:prstGeom>
          <a:noFill/>
        </p:spPr>
        <p:txBody>
          <a:bodyPr wrap="square" rtlCol="0">
            <a:spAutoFit/>
          </a:bodyPr>
          <a:lstStyle/>
          <a:p>
            <a:r>
              <a:rPr lang="en-US" sz="2400" dirty="0"/>
              <a:t>VUV spectroscopy at Spring-8 by X-ray pumping the isomer</a:t>
            </a:r>
          </a:p>
          <a:p>
            <a:endParaRPr lang="en-US" sz="2400" dirty="0"/>
          </a:p>
          <a:p>
            <a:r>
              <a:rPr lang="en-US" sz="2400" dirty="0"/>
              <a:t>Flux-dependent ‘quenching’ of the observed </a:t>
            </a:r>
            <a:r>
              <a:rPr lang="en-US" sz="2400" dirty="0" err="1"/>
              <a:t>halflife</a:t>
            </a:r>
            <a:endParaRPr lang="en-BE" sz="2400" dirty="0"/>
          </a:p>
        </p:txBody>
      </p:sp>
      <p:sp>
        <p:nvSpPr>
          <p:cNvPr id="12" name="TextBox 11">
            <a:extLst>
              <a:ext uri="{FF2B5EF4-FFF2-40B4-BE49-F238E27FC236}">
                <a16:creationId xmlns:a16="http://schemas.microsoft.com/office/drawing/2014/main" id="{9BCF61AA-68FE-905F-D997-9F8B291C83A3}"/>
              </a:ext>
            </a:extLst>
          </p:cNvPr>
          <p:cNvSpPr txBox="1"/>
          <p:nvPr/>
        </p:nvSpPr>
        <p:spPr>
          <a:xfrm>
            <a:off x="841803" y="6395500"/>
            <a:ext cx="7292340" cy="276999"/>
          </a:xfrm>
          <a:prstGeom prst="rect">
            <a:avLst/>
          </a:prstGeom>
          <a:noFill/>
        </p:spPr>
        <p:txBody>
          <a:bodyPr wrap="square" rtlCol="0">
            <a:spAutoFit/>
          </a:bodyPr>
          <a:lstStyle/>
          <a:p>
            <a:r>
              <a:rPr lang="en-US" sz="1200" dirty="0">
                <a:solidFill>
                  <a:schemeClr val="bg1"/>
                </a:solidFill>
              </a:rPr>
              <a:t>[11] T. Hiraki et al. </a:t>
            </a:r>
            <a:r>
              <a:rPr lang="en-US" sz="1200" i="1" dirty="0">
                <a:solidFill>
                  <a:schemeClr val="bg1"/>
                </a:solidFill>
              </a:rPr>
              <a:t>Controlling </a:t>
            </a:r>
            <a:r>
              <a:rPr lang="en-US" sz="1200" i="1" baseline="30000" dirty="0">
                <a:solidFill>
                  <a:schemeClr val="bg1"/>
                </a:solidFill>
              </a:rPr>
              <a:t>229</a:t>
            </a:r>
            <a:r>
              <a:rPr lang="en-US" sz="1200" i="1" dirty="0">
                <a:solidFill>
                  <a:schemeClr val="bg1"/>
                </a:solidFill>
              </a:rPr>
              <a:t>Th isomeric state population in a VUV transparent crystal, </a:t>
            </a:r>
            <a:r>
              <a:rPr lang="en-US" sz="1200" dirty="0">
                <a:solidFill>
                  <a:schemeClr val="bg1"/>
                </a:solidFill>
              </a:rPr>
              <a:t>2024</a:t>
            </a:r>
            <a:endParaRPr lang="en-BE" sz="1200" dirty="0">
              <a:solidFill>
                <a:schemeClr val="bg1"/>
              </a:solidFill>
            </a:endParaRPr>
          </a:p>
        </p:txBody>
      </p:sp>
    </p:spTree>
    <p:extLst>
      <p:ext uri="{BB962C8B-B14F-4D97-AF65-F5344CB8AC3E}">
        <p14:creationId xmlns:p14="http://schemas.microsoft.com/office/powerpoint/2010/main" val="1632206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3355BC-5166-97DD-B009-00F6B4A3AD6D}"/>
              </a:ext>
            </a:extLst>
          </p:cNvPr>
          <p:cNvSpPr>
            <a:spLocks noGrp="1"/>
          </p:cNvSpPr>
          <p:nvPr>
            <p:ph type="ftr" sz="quarter" idx="11"/>
          </p:nvPr>
        </p:nvSpPr>
        <p:spPr/>
        <p:txBody>
          <a:bodyPr/>
          <a:lstStyle/>
          <a:p>
            <a:r>
              <a:rPr lang="nl-NL"/>
              <a:t>Instituut voor Kern- en Stralingsfysica</a:t>
            </a:r>
          </a:p>
        </p:txBody>
      </p:sp>
      <p:sp>
        <p:nvSpPr>
          <p:cNvPr id="4" name="Slide Number Placeholder 3">
            <a:extLst>
              <a:ext uri="{FF2B5EF4-FFF2-40B4-BE49-F238E27FC236}">
                <a16:creationId xmlns:a16="http://schemas.microsoft.com/office/drawing/2014/main" id="{B1F8D22A-C12F-CDB8-2C5C-24C2350F7069}"/>
              </a:ext>
            </a:extLst>
          </p:cNvPr>
          <p:cNvSpPr>
            <a:spLocks noGrp="1"/>
          </p:cNvSpPr>
          <p:nvPr>
            <p:ph type="sldNum" sz="quarter" idx="12"/>
          </p:nvPr>
        </p:nvSpPr>
        <p:spPr/>
        <p:txBody>
          <a:bodyPr/>
          <a:lstStyle/>
          <a:p>
            <a:fld id="{0A297500-7527-634B-90F4-69D0994C32B4}" type="slidenum">
              <a:rPr lang="nl-NL" smtClean="0"/>
              <a:t>2</a:t>
            </a:fld>
            <a:endParaRPr lang="nl-NL"/>
          </a:p>
        </p:txBody>
      </p:sp>
      <p:sp>
        <p:nvSpPr>
          <p:cNvPr id="5" name="Title 4">
            <a:extLst>
              <a:ext uri="{FF2B5EF4-FFF2-40B4-BE49-F238E27FC236}">
                <a16:creationId xmlns:a16="http://schemas.microsoft.com/office/drawing/2014/main" id="{63EE652C-7FE9-FD06-E057-E68A70A264CF}"/>
              </a:ext>
            </a:extLst>
          </p:cNvPr>
          <p:cNvSpPr>
            <a:spLocks noGrp="1"/>
          </p:cNvSpPr>
          <p:nvPr>
            <p:ph type="title"/>
          </p:nvPr>
        </p:nvSpPr>
        <p:spPr/>
        <p:txBody>
          <a:bodyPr/>
          <a:lstStyle/>
          <a:p>
            <a:r>
              <a:rPr lang="en-US"/>
              <a:t>Context</a:t>
            </a:r>
            <a:endParaRPr lang="en-BE"/>
          </a:p>
        </p:txBody>
      </p:sp>
      <p:sp>
        <p:nvSpPr>
          <p:cNvPr id="15" name="TextBox 14">
            <a:extLst>
              <a:ext uri="{FF2B5EF4-FFF2-40B4-BE49-F238E27FC236}">
                <a16:creationId xmlns:a16="http://schemas.microsoft.com/office/drawing/2014/main" id="{D721FAEC-A74E-24DB-3D42-3753DC70A1A0}"/>
              </a:ext>
            </a:extLst>
          </p:cNvPr>
          <p:cNvSpPr txBox="1"/>
          <p:nvPr/>
        </p:nvSpPr>
        <p:spPr>
          <a:xfrm>
            <a:off x="590407" y="1331246"/>
            <a:ext cx="5558244" cy="4914166"/>
          </a:xfrm>
          <a:prstGeom prst="rect">
            <a:avLst/>
          </a:prstGeom>
          <a:noFill/>
        </p:spPr>
        <p:txBody>
          <a:bodyPr wrap="square" rtlCol="0">
            <a:spAutoFit/>
          </a:bodyPr>
          <a:lstStyle/>
          <a:p>
            <a:r>
              <a:rPr lang="en-US" sz="2000" baseline="30000" dirty="0"/>
              <a:t>229</a:t>
            </a:r>
            <a:r>
              <a:rPr lang="en-US" sz="2000" dirty="0"/>
              <a:t>Th has an isomer that lies low enough to probe with a laser</a:t>
            </a:r>
          </a:p>
          <a:p>
            <a:endParaRPr lang="en-US" sz="2000" baseline="30000" dirty="0"/>
          </a:p>
          <a:p>
            <a:r>
              <a:rPr lang="en-US" sz="2000" dirty="0"/>
              <a:t>Ideal two-level system for a </a:t>
            </a:r>
            <a:r>
              <a:rPr lang="en-US" sz="2000" b="1" dirty="0"/>
              <a:t>nuclear clock</a:t>
            </a:r>
            <a:endParaRPr lang="en-US" sz="2000" dirty="0"/>
          </a:p>
          <a:p>
            <a:endParaRPr lang="en-US" sz="2000" dirty="0"/>
          </a:p>
          <a:p>
            <a:r>
              <a:rPr lang="en-US" sz="2000" dirty="0"/>
              <a:t>Challenge: dominating IC decay</a:t>
            </a:r>
          </a:p>
          <a:p>
            <a:endParaRPr lang="en-US" sz="2000" dirty="0"/>
          </a:p>
          <a:p>
            <a:r>
              <a:rPr lang="en-US" sz="2000" dirty="0"/>
              <a:t> Populating the isomer through the </a:t>
            </a:r>
            <a:r>
              <a:rPr lang="en-US" sz="2000" b="1" dirty="0"/>
              <a:t>β-decay of </a:t>
            </a:r>
            <a:r>
              <a:rPr lang="en-US" sz="2000" b="1" baseline="30000" dirty="0"/>
              <a:t>229</a:t>
            </a:r>
            <a:r>
              <a:rPr lang="en-US" sz="2000" b="1" dirty="0"/>
              <a:t>Ac</a:t>
            </a:r>
            <a:r>
              <a:rPr lang="en-US" sz="2000" dirty="0"/>
              <a:t> within the context of a </a:t>
            </a:r>
            <a:r>
              <a:rPr lang="en-US" sz="2000" b="1" dirty="0"/>
              <a:t>large-bandgap crystal</a:t>
            </a:r>
          </a:p>
          <a:p>
            <a:endParaRPr lang="en-US" sz="2000" b="1" dirty="0"/>
          </a:p>
          <a:p>
            <a:r>
              <a:rPr lang="en-US" sz="2000" dirty="0"/>
              <a:t>Results from 2021 ISOLDE beam time led to laser excitation in CaF</a:t>
            </a:r>
            <a:r>
              <a:rPr lang="en-US" sz="2000" baseline="-25000" dirty="0"/>
              <a:t>2 </a:t>
            </a:r>
            <a:r>
              <a:rPr lang="en-US" sz="2000" dirty="0"/>
              <a:t>(PTB)</a:t>
            </a:r>
            <a:r>
              <a:rPr lang="en-US" sz="2000" baseline="-25000" dirty="0"/>
              <a:t> </a:t>
            </a:r>
            <a:r>
              <a:rPr lang="en-US" sz="2000" dirty="0"/>
              <a:t>and LiSrAlF</a:t>
            </a:r>
            <a:r>
              <a:rPr lang="en-US" sz="2000" baseline="-25000" dirty="0"/>
              <a:t>6 </a:t>
            </a:r>
            <a:r>
              <a:rPr lang="en-US" sz="2000" dirty="0"/>
              <a:t>(UCLA), and even excitation with a frequency comb (JILA)</a:t>
            </a:r>
          </a:p>
          <a:p>
            <a:endParaRPr lang="en-BE" sz="2000" dirty="0"/>
          </a:p>
        </p:txBody>
      </p:sp>
      <p:grpSp>
        <p:nvGrpSpPr>
          <p:cNvPr id="85" name="Group 84">
            <a:extLst>
              <a:ext uri="{FF2B5EF4-FFF2-40B4-BE49-F238E27FC236}">
                <a16:creationId xmlns:a16="http://schemas.microsoft.com/office/drawing/2014/main" id="{8E9A6014-685B-3BE9-A1D1-FC6C45DE45BD}"/>
              </a:ext>
            </a:extLst>
          </p:cNvPr>
          <p:cNvGrpSpPr/>
          <p:nvPr/>
        </p:nvGrpSpPr>
        <p:grpSpPr>
          <a:xfrm>
            <a:off x="9377699" y="434756"/>
            <a:ext cx="2044801" cy="2190574"/>
            <a:chOff x="6522338" y="802537"/>
            <a:chExt cx="2044801" cy="2190574"/>
          </a:xfrm>
        </p:grpSpPr>
        <p:grpSp>
          <p:nvGrpSpPr>
            <p:cNvPr id="34" name="Group 33">
              <a:extLst>
                <a:ext uri="{FF2B5EF4-FFF2-40B4-BE49-F238E27FC236}">
                  <a16:creationId xmlns:a16="http://schemas.microsoft.com/office/drawing/2014/main" id="{80ACAC69-E966-54CC-B9E6-61F238226167}"/>
                </a:ext>
              </a:extLst>
            </p:cNvPr>
            <p:cNvGrpSpPr>
              <a:grpSpLocks noChangeAspect="1"/>
            </p:cNvGrpSpPr>
            <p:nvPr/>
          </p:nvGrpSpPr>
          <p:grpSpPr>
            <a:xfrm>
              <a:off x="6626346" y="932492"/>
              <a:ext cx="1054491" cy="1152000"/>
              <a:chOff x="6851011" y="1378914"/>
              <a:chExt cx="1903854" cy="2079903"/>
            </a:xfrm>
          </p:grpSpPr>
          <p:sp>
            <p:nvSpPr>
              <p:cNvPr id="19" name="Rectangle 18">
                <a:extLst>
                  <a:ext uri="{FF2B5EF4-FFF2-40B4-BE49-F238E27FC236}">
                    <a16:creationId xmlns:a16="http://schemas.microsoft.com/office/drawing/2014/main" id="{00C4C50C-DFF7-70F4-635A-0446E232988F}"/>
                  </a:ext>
                </a:extLst>
              </p:cNvPr>
              <p:cNvSpPr/>
              <p:nvPr/>
            </p:nvSpPr>
            <p:spPr>
              <a:xfrm>
                <a:off x="6851011" y="2001078"/>
                <a:ext cx="1431235" cy="1457739"/>
              </a:xfrm>
              <a:prstGeom prst="rect">
                <a:avLst/>
              </a:prstGeom>
              <a:noFill/>
              <a:ln w="38100">
                <a:solidFill>
                  <a:srgbClr val="2F4D5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0" name="Rectangle 19">
                <a:extLst>
                  <a:ext uri="{FF2B5EF4-FFF2-40B4-BE49-F238E27FC236}">
                    <a16:creationId xmlns:a16="http://schemas.microsoft.com/office/drawing/2014/main" id="{7D3A8FE5-0447-F281-0D97-02C41D69764B}"/>
                  </a:ext>
                </a:extLst>
              </p:cNvPr>
              <p:cNvSpPr/>
              <p:nvPr/>
            </p:nvSpPr>
            <p:spPr>
              <a:xfrm>
                <a:off x="7310375" y="1385748"/>
                <a:ext cx="1431235" cy="1457739"/>
              </a:xfrm>
              <a:prstGeom prst="rect">
                <a:avLst/>
              </a:prstGeom>
              <a:noFill/>
              <a:ln w="38100">
                <a:solidFill>
                  <a:srgbClr val="2F4D5D"/>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22" name="Straight Connector 21">
                <a:extLst>
                  <a:ext uri="{FF2B5EF4-FFF2-40B4-BE49-F238E27FC236}">
                    <a16:creationId xmlns:a16="http://schemas.microsoft.com/office/drawing/2014/main" id="{36E8BE2F-7301-D78D-81EE-C640D33D651F}"/>
                  </a:ext>
                </a:extLst>
              </p:cNvPr>
              <p:cNvCxnSpPr>
                <a:cxnSpLocks/>
              </p:cNvCxnSpPr>
              <p:nvPr/>
            </p:nvCxnSpPr>
            <p:spPr>
              <a:xfrm flipV="1">
                <a:off x="6851011" y="1378914"/>
                <a:ext cx="459364" cy="605263"/>
              </a:xfrm>
              <a:prstGeom prst="line">
                <a:avLst/>
              </a:prstGeom>
              <a:ln w="38100">
                <a:solidFill>
                  <a:srgbClr val="2F4D5D"/>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67523DF-8D67-CED4-4116-56F15652FCD0}"/>
                  </a:ext>
                </a:extLst>
              </p:cNvPr>
              <p:cNvCxnSpPr>
                <a:cxnSpLocks/>
              </p:cNvCxnSpPr>
              <p:nvPr/>
            </p:nvCxnSpPr>
            <p:spPr>
              <a:xfrm flipV="1">
                <a:off x="8288873" y="1398794"/>
                <a:ext cx="459364" cy="605263"/>
              </a:xfrm>
              <a:prstGeom prst="line">
                <a:avLst/>
              </a:prstGeom>
              <a:ln w="38100">
                <a:solidFill>
                  <a:srgbClr val="2F4D5D"/>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160E2B8F-3EC9-6566-40D2-64A3B12FBD82}"/>
                  </a:ext>
                </a:extLst>
              </p:cNvPr>
              <p:cNvCxnSpPr>
                <a:cxnSpLocks/>
              </p:cNvCxnSpPr>
              <p:nvPr/>
            </p:nvCxnSpPr>
            <p:spPr>
              <a:xfrm flipV="1">
                <a:off x="8295501" y="2836658"/>
                <a:ext cx="459364" cy="605263"/>
              </a:xfrm>
              <a:prstGeom prst="line">
                <a:avLst/>
              </a:prstGeom>
              <a:ln w="38100">
                <a:solidFill>
                  <a:srgbClr val="2F4D5D"/>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393D9170-42B6-14B5-96EE-58C49421F6EE}"/>
                  </a:ext>
                </a:extLst>
              </p:cNvPr>
              <p:cNvCxnSpPr>
                <a:cxnSpLocks/>
              </p:cNvCxnSpPr>
              <p:nvPr/>
            </p:nvCxnSpPr>
            <p:spPr>
              <a:xfrm flipV="1">
                <a:off x="6857639" y="2843286"/>
                <a:ext cx="459364" cy="605263"/>
              </a:xfrm>
              <a:prstGeom prst="line">
                <a:avLst/>
              </a:prstGeom>
              <a:ln w="38100">
                <a:solidFill>
                  <a:srgbClr val="2F4D5D"/>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6E997C29-E027-FFD6-675D-178E961EF939}"/>
                  </a:ext>
                </a:extLst>
              </p:cNvPr>
              <p:cNvCxnSpPr>
                <a:cxnSpLocks/>
              </p:cNvCxnSpPr>
              <p:nvPr/>
            </p:nvCxnSpPr>
            <p:spPr>
              <a:xfrm>
                <a:off x="8746432" y="1414340"/>
                <a:ext cx="0" cy="1444823"/>
              </a:xfrm>
              <a:prstGeom prst="line">
                <a:avLst/>
              </a:prstGeom>
              <a:ln w="38100">
                <a:solidFill>
                  <a:srgbClr val="2F4D5D"/>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D7204AB2-4856-495C-79B9-FECD79A3F4E0}"/>
                  </a:ext>
                </a:extLst>
              </p:cNvPr>
              <p:cNvCxnSpPr>
                <a:cxnSpLocks/>
              </p:cNvCxnSpPr>
              <p:nvPr/>
            </p:nvCxnSpPr>
            <p:spPr>
              <a:xfrm rot="5400000">
                <a:off x="8024188" y="665594"/>
                <a:ext cx="0" cy="1444823"/>
              </a:xfrm>
              <a:prstGeom prst="line">
                <a:avLst/>
              </a:prstGeom>
              <a:ln w="38100">
                <a:solidFill>
                  <a:srgbClr val="2F4D5D"/>
                </a:solidFill>
              </a:ln>
            </p:spPr>
            <p:style>
              <a:lnRef idx="1">
                <a:schemeClr val="accent1"/>
              </a:lnRef>
              <a:fillRef idx="0">
                <a:schemeClr val="accent1"/>
              </a:fillRef>
              <a:effectRef idx="0">
                <a:schemeClr val="accent1"/>
              </a:effectRef>
              <a:fontRef idx="minor">
                <a:schemeClr val="tx1"/>
              </a:fontRef>
            </p:style>
          </p:cxnSp>
        </p:grpSp>
        <p:grpSp>
          <p:nvGrpSpPr>
            <p:cNvPr id="35" name="Group 34">
              <a:extLst>
                <a:ext uri="{FF2B5EF4-FFF2-40B4-BE49-F238E27FC236}">
                  <a16:creationId xmlns:a16="http://schemas.microsoft.com/office/drawing/2014/main" id="{9609BB37-F599-56FC-3461-38584AFB3658}"/>
                </a:ext>
              </a:extLst>
            </p:cNvPr>
            <p:cNvGrpSpPr>
              <a:grpSpLocks noChangeAspect="1"/>
            </p:cNvGrpSpPr>
            <p:nvPr/>
          </p:nvGrpSpPr>
          <p:grpSpPr>
            <a:xfrm>
              <a:off x="7411720" y="926805"/>
              <a:ext cx="1054491" cy="1152000"/>
              <a:chOff x="6851011" y="1378914"/>
              <a:chExt cx="1903854" cy="2079903"/>
            </a:xfrm>
          </p:grpSpPr>
          <p:sp>
            <p:nvSpPr>
              <p:cNvPr id="36" name="Rectangle 35">
                <a:extLst>
                  <a:ext uri="{FF2B5EF4-FFF2-40B4-BE49-F238E27FC236}">
                    <a16:creationId xmlns:a16="http://schemas.microsoft.com/office/drawing/2014/main" id="{B9537AF2-7AF2-E33B-A407-EA9B858E89E9}"/>
                  </a:ext>
                </a:extLst>
              </p:cNvPr>
              <p:cNvSpPr/>
              <p:nvPr/>
            </p:nvSpPr>
            <p:spPr>
              <a:xfrm>
                <a:off x="6851011" y="2001078"/>
                <a:ext cx="1431235" cy="1457739"/>
              </a:xfrm>
              <a:prstGeom prst="rect">
                <a:avLst/>
              </a:prstGeom>
              <a:noFill/>
              <a:ln w="38100">
                <a:solidFill>
                  <a:srgbClr val="2F4D5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7" name="Rectangle 36">
                <a:extLst>
                  <a:ext uri="{FF2B5EF4-FFF2-40B4-BE49-F238E27FC236}">
                    <a16:creationId xmlns:a16="http://schemas.microsoft.com/office/drawing/2014/main" id="{F2EE7714-C232-B68C-811E-26B8ACB86FFD}"/>
                  </a:ext>
                </a:extLst>
              </p:cNvPr>
              <p:cNvSpPr/>
              <p:nvPr/>
            </p:nvSpPr>
            <p:spPr>
              <a:xfrm>
                <a:off x="7310375" y="1385748"/>
                <a:ext cx="1431235" cy="1457739"/>
              </a:xfrm>
              <a:prstGeom prst="rect">
                <a:avLst/>
              </a:prstGeom>
              <a:noFill/>
              <a:ln w="38100">
                <a:solidFill>
                  <a:srgbClr val="2F4D5D"/>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38" name="Straight Connector 37">
                <a:extLst>
                  <a:ext uri="{FF2B5EF4-FFF2-40B4-BE49-F238E27FC236}">
                    <a16:creationId xmlns:a16="http://schemas.microsoft.com/office/drawing/2014/main" id="{73EE7AAA-538A-E202-97B7-7F1A25E235EA}"/>
                  </a:ext>
                </a:extLst>
              </p:cNvPr>
              <p:cNvCxnSpPr>
                <a:cxnSpLocks/>
              </p:cNvCxnSpPr>
              <p:nvPr/>
            </p:nvCxnSpPr>
            <p:spPr>
              <a:xfrm flipV="1">
                <a:off x="6851011" y="1378914"/>
                <a:ext cx="459364" cy="605263"/>
              </a:xfrm>
              <a:prstGeom prst="line">
                <a:avLst/>
              </a:prstGeom>
              <a:ln w="38100">
                <a:solidFill>
                  <a:srgbClr val="2F4D5D"/>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1C465DFF-2AD4-39ED-A09C-539CF902981E}"/>
                  </a:ext>
                </a:extLst>
              </p:cNvPr>
              <p:cNvCxnSpPr>
                <a:cxnSpLocks/>
              </p:cNvCxnSpPr>
              <p:nvPr/>
            </p:nvCxnSpPr>
            <p:spPr>
              <a:xfrm flipV="1">
                <a:off x="8288873" y="1398794"/>
                <a:ext cx="459364" cy="605263"/>
              </a:xfrm>
              <a:prstGeom prst="line">
                <a:avLst/>
              </a:prstGeom>
              <a:ln w="38100">
                <a:solidFill>
                  <a:srgbClr val="2F4D5D"/>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EF8094E-A7CF-F19B-B483-6DF18ADC4DA6}"/>
                  </a:ext>
                </a:extLst>
              </p:cNvPr>
              <p:cNvCxnSpPr>
                <a:cxnSpLocks/>
              </p:cNvCxnSpPr>
              <p:nvPr/>
            </p:nvCxnSpPr>
            <p:spPr>
              <a:xfrm flipV="1">
                <a:off x="8295501" y="2836658"/>
                <a:ext cx="459364" cy="605263"/>
              </a:xfrm>
              <a:prstGeom prst="line">
                <a:avLst/>
              </a:prstGeom>
              <a:ln w="38100">
                <a:solidFill>
                  <a:srgbClr val="2F4D5D"/>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7353FEE-E69F-40DF-7AD3-E96D98A3523F}"/>
                  </a:ext>
                </a:extLst>
              </p:cNvPr>
              <p:cNvCxnSpPr>
                <a:cxnSpLocks/>
              </p:cNvCxnSpPr>
              <p:nvPr/>
            </p:nvCxnSpPr>
            <p:spPr>
              <a:xfrm flipV="1">
                <a:off x="6857639" y="2843286"/>
                <a:ext cx="459364" cy="605263"/>
              </a:xfrm>
              <a:prstGeom prst="line">
                <a:avLst/>
              </a:prstGeom>
              <a:ln w="38100">
                <a:solidFill>
                  <a:srgbClr val="2F4D5D"/>
                </a:solidFill>
                <a:prstDash val="sys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28FE27D-2DC4-1C19-F266-B24D5A3C71BE}"/>
                  </a:ext>
                </a:extLst>
              </p:cNvPr>
              <p:cNvCxnSpPr>
                <a:cxnSpLocks/>
              </p:cNvCxnSpPr>
              <p:nvPr/>
            </p:nvCxnSpPr>
            <p:spPr>
              <a:xfrm>
                <a:off x="8746432" y="1414340"/>
                <a:ext cx="0" cy="1444823"/>
              </a:xfrm>
              <a:prstGeom prst="line">
                <a:avLst/>
              </a:prstGeom>
              <a:ln w="38100">
                <a:solidFill>
                  <a:srgbClr val="2F4D5D"/>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9C5810D6-AEE9-C619-B0BF-0B88E9B472E4}"/>
                  </a:ext>
                </a:extLst>
              </p:cNvPr>
              <p:cNvCxnSpPr>
                <a:cxnSpLocks/>
              </p:cNvCxnSpPr>
              <p:nvPr/>
            </p:nvCxnSpPr>
            <p:spPr>
              <a:xfrm rot="5400000">
                <a:off x="8024188" y="665594"/>
                <a:ext cx="0" cy="1444823"/>
              </a:xfrm>
              <a:prstGeom prst="line">
                <a:avLst/>
              </a:prstGeom>
              <a:ln w="38100">
                <a:solidFill>
                  <a:srgbClr val="2F4D5D"/>
                </a:solidFill>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83AB9F88-83B9-F5E2-0407-CBE928347B4F}"/>
                </a:ext>
              </a:extLst>
            </p:cNvPr>
            <p:cNvGrpSpPr>
              <a:grpSpLocks noChangeAspect="1"/>
            </p:cNvGrpSpPr>
            <p:nvPr/>
          </p:nvGrpSpPr>
          <p:grpSpPr>
            <a:xfrm>
              <a:off x="6619005" y="1734209"/>
              <a:ext cx="1054491" cy="1152000"/>
              <a:chOff x="6851011" y="1378914"/>
              <a:chExt cx="1903854" cy="2079903"/>
            </a:xfrm>
          </p:grpSpPr>
          <p:sp>
            <p:nvSpPr>
              <p:cNvPr id="45" name="Rectangle 44">
                <a:extLst>
                  <a:ext uri="{FF2B5EF4-FFF2-40B4-BE49-F238E27FC236}">
                    <a16:creationId xmlns:a16="http://schemas.microsoft.com/office/drawing/2014/main" id="{FDC34505-CB25-C9B4-10D2-15D80DBC2397}"/>
                  </a:ext>
                </a:extLst>
              </p:cNvPr>
              <p:cNvSpPr/>
              <p:nvPr/>
            </p:nvSpPr>
            <p:spPr>
              <a:xfrm>
                <a:off x="6851011" y="2001078"/>
                <a:ext cx="1431235" cy="1457739"/>
              </a:xfrm>
              <a:prstGeom prst="rect">
                <a:avLst/>
              </a:prstGeom>
              <a:noFill/>
              <a:ln w="38100">
                <a:solidFill>
                  <a:srgbClr val="2F4D5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46" name="Rectangle 45">
                <a:extLst>
                  <a:ext uri="{FF2B5EF4-FFF2-40B4-BE49-F238E27FC236}">
                    <a16:creationId xmlns:a16="http://schemas.microsoft.com/office/drawing/2014/main" id="{9ED72684-3BF4-67D0-B8E1-6BE1B856E0A5}"/>
                  </a:ext>
                </a:extLst>
              </p:cNvPr>
              <p:cNvSpPr/>
              <p:nvPr/>
            </p:nvSpPr>
            <p:spPr>
              <a:xfrm>
                <a:off x="7310375" y="1385748"/>
                <a:ext cx="1431235" cy="1457739"/>
              </a:xfrm>
              <a:prstGeom prst="rect">
                <a:avLst/>
              </a:prstGeom>
              <a:noFill/>
              <a:ln w="38100">
                <a:solidFill>
                  <a:srgbClr val="2F4D5D"/>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47" name="Straight Connector 46">
                <a:extLst>
                  <a:ext uri="{FF2B5EF4-FFF2-40B4-BE49-F238E27FC236}">
                    <a16:creationId xmlns:a16="http://schemas.microsoft.com/office/drawing/2014/main" id="{B4506315-90B6-E4FD-59D2-1198E6D59A4D}"/>
                  </a:ext>
                </a:extLst>
              </p:cNvPr>
              <p:cNvCxnSpPr>
                <a:cxnSpLocks/>
              </p:cNvCxnSpPr>
              <p:nvPr/>
            </p:nvCxnSpPr>
            <p:spPr>
              <a:xfrm flipV="1">
                <a:off x="6851011" y="1378914"/>
                <a:ext cx="459364" cy="605263"/>
              </a:xfrm>
              <a:prstGeom prst="line">
                <a:avLst/>
              </a:prstGeom>
              <a:ln w="38100">
                <a:solidFill>
                  <a:srgbClr val="2F4D5D"/>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3CAD0F16-8BBF-C12C-7977-45EDD12BD3EE}"/>
                  </a:ext>
                </a:extLst>
              </p:cNvPr>
              <p:cNvCxnSpPr>
                <a:cxnSpLocks/>
              </p:cNvCxnSpPr>
              <p:nvPr/>
            </p:nvCxnSpPr>
            <p:spPr>
              <a:xfrm flipV="1">
                <a:off x="8288873" y="1398794"/>
                <a:ext cx="459364" cy="605263"/>
              </a:xfrm>
              <a:prstGeom prst="line">
                <a:avLst/>
              </a:prstGeom>
              <a:ln w="38100">
                <a:solidFill>
                  <a:srgbClr val="2F4D5D"/>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677115BA-A383-CEF5-6C1E-29D07586947A}"/>
                  </a:ext>
                </a:extLst>
              </p:cNvPr>
              <p:cNvCxnSpPr>
                <a:cxnSpLocks/>
              </p:cNvCxnSpPr>
              <p:nvPr/>
            </p:nvCxnSpPr>
            <p:spPr>
              <a:xfrm flipV="1">
                <a:off x="8295501" y="2836658"/>
                <a:ext cx="459364" cy="605263"/>
              </a:xfrm>
              <a:prstGeom prst="line">
                <a:avLst/>
              </a:prstGeom>
              <a:ln w="38100">
                <a:solidFill>
                  <a:srgbClr val="2F4D5D"/>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FF2FFA8D-3A72-D851-4C9C-9348142AFE57}"/>
                  </a:ext>
                </a:extLst>
              </p:cNvPr>
              <p:cNvCxnSpPr>
                <a:cxnSpLocks/>
              </p:cNvCxnSpPr>
              <p:nvPr/>
            </p:nvCxnSpPr>
            <p:spPr>
              <a:xfrm flipV="1">
                <a:off x="6857639" y="2843286"/>
                <a:ext cx="459364" cy="605263"/>
              </a:xfrm>
              <a:prstGeom prst="line">
                <a:avLst/>
              </a:prstGeom>
              <a:ln w="38100">
                <a:solidFill>
                  <a:srgbClr val="2F4D5D"/>
                </a:solidFill>
                <a:prstDash val="sysDash"/>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F15B0AFC-A893-E962-D01A-3E49EAFF7463}"/>
                  </a:ext>
                </a:extLst>
              </p:cNvPr>
              <p:cNvCxnSpPr>
                <a:cxnSpLocks/>
              </p:cNvCxnSpPr>
              <p:nvPr/>
            </p:nvCxnSpPr>
            <p:spPr>
              <a:xfrm>
                <a:off x="8746432" y="1414340"/>
                <a:ext cx="0" cy="1444823"/>
              </a:xfrm>
              <a:prstGeom prst="line">
                <a:avLst/>
              </a:prstGeom>
              <a:ln w="38100">
                <a:solidFill>
                  <a:srgbClr val="2F4D5D"/>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D82905C1-4ED1-FC18-6828-7726C9ABF3B8}"/>
                  </a:ext>
                </a:extLst>
              </p:cNvPr>
              <p:cNvCxnSpPr>
                <a:cxnSpLocks/>
              </p:cNvCxnSpPr>
              <p:nvPr/>
            </p:nvCxnSpPr>
            <p:spPr>
              <a:xfrm rot="5400000">
                <a:off x="8024188" y="665594"/>
                <a:ext cx="0" cy="1444823"/>
              </a:xfrm>
              <a:prstGeom prst="line">
                <a:avLst/>
              </a:prstGeom>
              <a:ln w="38100">
                <a:solidFill>
                  <a:srgbClr val="2F4D5D"/>
                </a:solidFill>
              </a:ln>
            </p:spPr>
            <p:style>
              <a:lnRef idx="1">
                <a:schemeClr val="accent1"/>
              </a:lnRef>
              <a:fillRef idx="0">
                <a:schemeClr val="accent1"/>
              </a:fillRef>
              <a:effectRef idx="0">
                <a:schemeClr val="accent1"/>
              </a:effectRef>
              <a:fontRef idx="minor">
                <a:schemeClr val="tx1"/>
              </a:fontRef>
            </p:style>
          </p:cxnSp>
        </p:grpSp>
        <p:grpSp>
          <p:nvGrpSpPr>
            <p:cNvPr id="53" name="Group 52">
              <a:extLst>
                <a:ext uri="{FF2B5EF4-FFF2-40B4-BE49-F238E27FC236}">
                  <a16:creationId xmlns:a16="http://schemas.microsoft.com/office/drawing/2014/main" id="{1A745090-6A19-7A75-5009-F66A657860F9}"/>
                </a:ext>
              </a:extLst>
            </p:cNvPr>
            <p:cNvGrpSpPr>
              <a:grpSpLocks noChangeAspect="1"/>
            </p:cNvGrpSpPr>
            <p:nvPr/>
          </p:nvGrpSpPr>
          <p:grpSpPr>
            <a:xfrm>
              <a:off x="7415386" y="1721082"/>
              <a:ext cx="1054491" cy="1152000"/>
              <a:chOff x="6851011" y="1378914"/>
              <a:chExt cx="1903854" cy="2079903"/>
            </a:xfrm>
          </p:grpSpPr>
          <p:sp>
            <p:nvSpPr>
              <p:cNvPr id="54" name="Rectangle 53">
                <a:extLst>
                  <a:ext uri="{FF2B5EF4-FFF2-40B4-BE49-F238E27FC236}">
                    <a16:creationId xmlns:a16="http://schemas.microsoft.com/office/drawing/2014/main" id="{58587F05-A983-4DA2-63AA-621AEFF1A66F}"/>
                  </a:ext>
                </a:extLst>
              </p:cNvPr>
              <p:cNvSpPr/>
              <p:nvPr/>
            </p:nvSpPr>
            <p:spPr>
              <a:xfrm>
                <a:off x="6851011" y="2001078"/>
                <a:ext cx="1431235" cy="1457739"/>
              </a:xfrm>
              <a:prstGeom prst="rect">
                <a:avLst/>
              </a:prstGeom>
              <a:noFill/>
              <a:ln w="38100">
                <a:solidFill>
                  <a:srgbClr val="2F4D5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55" name="Rectangle 54">
                <a:extLst>
                  <a:ext uri="{FF2B5EF4-FFF2-40B4-BE49-F238E27FC236}">
                    <a16:creationId xmlns:a16="http://schemas.microsoft.com/office/drawing/2014/main" id="{DCCC6799-C9BB-FF64-55BA-E1857ECC952C}"/>
                  </a:ext>
                </a:extLst>
              </p:cNvPr>
              <p:cNvSpPr/>
              <p:nvPr/>
            </p:nvSpPr>
            <p:spPr>
              <a:xfrm>
                <a:off x="7310375" y="1385748"/>
                <a:ext cx="1431235" cy="1457739"/>
              </a:xfrm>
              <a:prstGeom prst="rect">
                <a:avLst/>
              </a:prstGeom>
              <a:noFill/>
              <a:ln w="38100">
                <a:solidFill>
                  <a:srgbClr val="2F4D5D"/>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56" name="Straight Connector 55">
                <a:extLst>
                  <a:ext uri="{FF2B5EF4-FFF2-40B4-BE49-F238E27FC236}">
                    <a16:creationId xmlns:a16="http://schemas.microsoft.com/office/drawing/2014/main" id="{42685778-2010-FF8B-826D-39EF3A4261B8}"/>
                  </a:ext>
                </a:extLst>
              </p:cNvPr>
              <p:cNvCxnSpPr>
                <a:cxnSpLocks/>
              </p:cNvCxnSpPr>
              <p:nvPr/>
            </p:nvCxnSpPr>
            <p:spPr>
              <a:xfrm flipV="1">
                <a:off x="6851011" y="1378914"/>
                <a:ext cx="459364" cy="605263"/>
              </a:xfrm>
              <a:prstGeom prst="line">
                <a:avLst/>
              </a:prstGeom>
              <a:ln w="38100">
                <a:solidFill>
                  <a:srgbClr val="2F4D5D"/>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0917DDD9-BEFB-BD65-93D4-B08C7E517BB8}"/>
                  </a:ext>
                </a:extLst>
              </p:cNvPr>
              <p:cNvCxnSpPr>
                <a:cxnSpLocks/>
              </p:cNvCxnSpPr>
              <p:nvPr/>
            </p:nvCxnSpPr>
            <p:spPr>
              <a:xfrm flipV="1">
                <a:off x="8288873" y="1398794"/>
                <a:ext cx="459364" cy="605263"/>
              </a:xfrm>
              <a:prstGeom prst="line">
                <a:avLst/>
              </a:prstGeom>
              <a:ln w="38100">
                <a:solidFill>
                  <a:srgbClr val="2F4D5D"/>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587AE578-2E6A-80B1-E4EE-86E0CE96B9EE}"/>
                  </a:ext>
                </a:extLst>
              </p:cNvPr>
              <p:cNvCxnSpPr>
                <a:cxnSpLocks/>
              </p:cNvCxnSpPr>
              <p:nvPr/>
            </p:nvCxnSpPr>
            <p:spPr>
              <a:xfrm flipV="1">
                <a:off x="8295501" y="2836658"/>
                <a:ext cx="459364" cy="605263"/>
              </a:xfrm>
              <a:prstGeom prst="line">
                <a:avLst/>
              </a:prstGeom>
              <a:ln w="38100">
                <a:solidFill>
                  <a:srgbClr val="2F4D5D"/>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E1E44605-445F-C5B3-5AEA-972924897A84}"/>
                  </a:ext>
                </a:extLst>
              </p:cNvPr>
              <p:cNvCxnSpPr>
                <a:cxnSpLocks/>
              </p:cNvCxnSpPr>
              <p:nvPr/>
            </p:nvCxnSpPr>
            <p:spPr>
              <a:xfrm flipV="1">
                <a:off x="6857639" y="2843286"/>
                <a:ext cx="459364" cy="605263"/>
              </a:xfrm>
              <a:prstGeom prst="line">
                <a:avLst/>
              </a:prstGeom>
              <a:ln w="38100">
                <a:solidFill>
                  <a:srgbClr val="2F4D5D"/>
                </a:solidFill>
                <a:prstDash val="sys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8820B938-8186-0441-13E0-5FB5A7D58AFC}"/>
                  </a:ext>
                </a:extLst>
              </p:cNvPr>
              <p:cNvCxnSpPr>
                <a:cxnSpLocks/>
              </p:cNvCxnSpPr>
              <p:nvPr/>
            </p:nvCxnSpPr>
            <p:spPr>
              <a:xfrm>
                <a:off x="8746432" y="1414340"/>
                <a:ext cx="0" cy="1444823"/>
              </a:xfrm>
              <a:prstGeom prst="line">
                <a:avLst/>
              </a:prstGeom>
              <a:ln w="38100">
                <a:solidFill>
                  <a:srgbClr val="2F4D5D"/>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5A1432A6-EA90-1880-147A-D4F9DEC7260E}"/>
                  </a:ext>
                </a:extLst>
              </p:cNvPr>
              <p:cNvCxnSpPr>
                <a:cxnSpLocks/>
              </p:cNvCxnSpPr>
              <p:nvPr/>
            </p:nvCxnSpPr>
            <p:spPr>
              <a:xfrm rot="5400000">
                <a:off x="8024188" y="665594"/>
                <a:ext cx="0" cy="1444823"/>
              </a:xfrm>
              <a:prstGeom prst="line">
                <a:avLst/>
              </a:prstGeom>
              <a:ln w="38100">
                <a:solidFill>
                  <a:srgbClr val="2F4D5D"/>
                </a:solidFill>
              </a:ln>
            </p:spPr>
            <p:style>
              <a:lnRef idx="1">
                <a:schemeClr val="accent1"/>
              </a:lnRef>
              <a:fillRef idx="0">
                <a:schemeClr val="accent1"/>
              </a:fillRef>
              <a:effectRef idx="0">
                <a:schemeClr val="accent1"/>
              </a:effectRef>
              <a:fontRef idx="minor">
                <a:schemeClr val="tx1"/>
              </a:fontRef>
            </p:style>
          </p:cxnSp>
        </p:grpSp>
        <p:sp>
          <p:nvSpPr>
            <p:cNvPr id="63" name="Oval 62">
              <a:extLst>
                <a:ext uri="{FF2B5EF4-FFF2-40B4-BE49-F238E27FC236}">
                  <a16:creationId xmlns:a16="http://schemas.microsoft.com/office/drawing/2014/main" id="{BAC47895-BAB1-5E51-7737-A1AA8E9F5EF2}"/>
                </a:ext>
              </a:extLst>
            </p:cNvPr>
            <p:cNvSpPr/>
            <p:nvPr/>
          </p:nvSpPr>
          <p:spPr>
            <a:xfrm>
              <a:off x="6522338" y="1163662"/>
              <a:ext cx="216000" cy="216000"/>
            </a:xfrm>
            <a:prstGeom prst="ellipse">
              <a:avLst/>
            </a:prstGeom>
            <a:solidFill>
              <a:srgbClr val="60A500"/>
            </a:solidFill>
            <a:ln>
              <a:solidFill>
                <a:srgbClr val="60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4" name="Oval 63">
              <a:extLst>
                <a:ext uri="{FF2B5EF4-FFF2-40B4-BE49-F238E27FC236}">
                  <a16:creationId xmlns:a16="http://schemas.microsoft.com/office/drawing/2014/main" id="{DA0C2FCC-35CF-11DE-63DF-238266FD2861}"/>
                </a:ext>
              </a:extLst>
            </p:cNvPr>
            <p:cNvSpPr/>
            <p:nvPr/>
          </p:nvSpPr>
          <p:spPr>
            <a:xfrm>
              <a:off x="6774126" y="802537"/>
              <a:ext cx="216000" cy="216000"/>
            </a:xfrm>
            <a:prstGeom prst="ellipse">
              <a:avLst/>
            </a:prstGeom>
            <a:solidFill>
              <a:srgbClr val="60A500"/>
            </a:solidFill>
            <a:ln>
              <a:solidFill>
                <a:srgbClr val="60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5" name="Oval 64">
              <a:extLst>
                <a:ext uri="{FF2B5EF4-FFF2-40B4-BE49-F238E27FC236}">
                  <a16:creationId xmlns:a16="http://schemas.microsoft.com/office/drawing/2014/main" id="{602B674C-BE72-32B4-E2B7-1D27F0B5AEE9}"/>
                </a:ext>
              </a:extLst>
            </p:cNvPr>
            <p:cNvSpPr/>
            <p:nvPr/>
          </p:nvSpPr>
          <p:spPr>
            <a:xfrm>
              <a:off x="7310841" y="1163662"/>
              <a:ext cx="216000" cy="216000"/>
            </a:xfrm>
            <a:prstGeom prst="ellipse">
              <a:avLst/>
            </a:prstGeom>
            <a:solidFill>
              <a:srgbClr val="60A500"/>
            </a:solidFill>
            <a:ln>
              <a:solidFill>
                <a:srgbClr val="60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6" name="Oval 65">
              <a:extLst>
                <a:ext uri="{FF2B5EF4-FFF2-40B4-BE49-F238E27FC236}">
                  <a16:creationId xmlns:a16="http://schemas.microsoft.com/office/drawing/2014/main" id="{350AB1C2-9BCD-05CA-CF64-83B8BCC51A41}"/>
                </a:ext>
              </a:extLst>
            </p:cNvPr>
            <p:cNvSpPr/>
            <p:nvPr/>
          </p:nvSpPr>
          <p:spPr>
            <a:xfrm>
              <a:off x="7569259" y="802537"/>
              <a:ext cx="216000" cy="216000"/>
            </a:xfrm>
            <a:prstGeom prst="ellipse">
              <a:avLst/>
            </a:prstGeom>
            <a:solidFill>
              <a:srgbClr val="60A500"/>
            </a:solidFill>
            <a:ln>
              <a:solidFill>
                <a:srgbClr val="60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7" name="Oval 66">
              <a:extLst>
                <a:ext uri="{FF2B5EF4-FFF2-40B4-BE49-F238E27FC236}">
                  <a16:creationId xmlns:a16="http://schemas.microsoft.com/office/drawing/2014/main" id="{D6F61265-F702-F4A1-E92D-46B32E5D3935}"/>
                </a:ext>
              </a:extLst>
            </p:cNvPr>
            <p:cNvSpPr/>
            <p:nvPr/>
          </p:nvSpPr>
          <p:spPr>
            <a:xfrm>
              <a:off x="6522338" y="1972044"/>
              <a:ext cx="216000" cy="216000"/>
            </a:xfrm>
            <a:prstGeom prst="ellipse">
              <a:avLst/>
            </a:prstGeom>
            <a:solidFill>
              <a:srgbClr val="60A500"/>
            </a:solidFill>
            <a:ln>
              <a:solidFill>
                <a:srgbClr val="60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8" name="Oval 67">
              <a:extLst>
                <a:ext uri="{FF2B5EF4-FFF2-40B4-BE49-F238E27FC236}">
                  <a16:creationId xmlns:a16="http://schemas.microsoft.com/office/drawing/2014/main" id="{C944A121-322A-F36F-8523-7FADCB07C7B6}"/>
                </a:ext>
              </a:extLst>
            </p:cNvPr>
            <p:cNvSpPr/>
            <p:nvPr/>
          </p:nvSpPr>
          <p:spPr>
            <a:xfrm>
              <a:off x="6522338" y="2777111"/>
              <a:ext cx="216000" cy="216000"/>
            </a:xfrm>
            <a:prstGeom prst="ellipse">
              <a:avLst/>
            </a:prstGeom>
            <a:solidFill>
              <a:srgbClr val="60A500"/>
            </a:solidFill>
            <a:ln>
              <a:solidFill>
                <a:srgbClr val="60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9" name="Oval 68">
              <a:extLst>
                <a:ext uri="{FF2B5EF4-FFF2-40B4-BE49-F238E27FC236}">
                  <a16:creationId xmlns:a16="http://schemas.microsoft.com/office/drawing/2014/main" id="{651F3409-7BE9-183B-FE19-7F6E6AC320F3}"/>
                </a:ext>
              </a:extLst>
            </p:cNvPr>
            <p:cNvSpPr/>
            <p:nvPr/>
          </p:nvSpPr>
          <p:spPr>
            <a:xfrm>
              <a:off x="6774126" y="1630797"/>
              <a:ext cx="216000" cy="216000"/>
            </a:xfrm>
            <a:prstGeom prst="ellipse">
              <a:avLst/>
            </a:prstGeom>
            <a:solidFill>
              <a:srgbClr val="60A500"/>
            </a:solidFill>
            <a:ln>
              <a:solidFill>
                <a:srgbClr val="60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0" name="Oval 69">
              <a:extLst>
                <a:ext uri="{FF2B5EF4-FFF2-40B4-BE49-F238E27FC236}">
                  <a16:creationId xmlns:a16="http://schemas.microsoft.com/office/drawing/2014/main" id="{6B975810-9E13-FD05-8B2B-CB3B937640C3}"/>
                </a:ext>
              </a:extLst>
            </p:cNvPr>
            <p:cNvSpPr/>
            <p:nvPr/>
          </p:nvSpPr>
          <p:spPr>
            <a:xfrm>
              <a:off x="6774126" y="2425930"/>
              <a:ext cx="216000" cy="216000"/>
            </a:xfrm>
            <a:prstGeom prst="ellipse">
              <a:avLst/>
            </a:prstGeom>
            <a:solidFill>
              <a:srgbClr val="60A500"/>
            </a:solidFill>
            <a:ln>
              <a:solidFill>
                <a:srgbClr val="60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1" name="Oval 70">
              <a:extLst>
                <a:ext uri="{FF2B5EF4-FFF2-40B4-BE49-F238E27FC236}">
                  <a16:creationId xmlns:a16="http://schemas.microsoft.com/office/drawing/2014/main" id="{D22E0A9B-4686-04EE-356E-60889F357731}"/>
                </a:ext>
              </a:extLst>
            </p:cNvPr>
            <p:cNvSpPr/>
            <p:nvPr/>
          </p:nvSpPr>
          <p:spPr>
            <a:xfrm>
              <a:off x="7310841" y="1972044"/>
              <a:ext cx="216000" cy="216000"/>
            </a:xfrm>
            <a:prstGeom prst="ellipse">
              <a:avLst/>
            </a:prstGeom>
            <a:solidFill>
              <a:srgbClr val="60A500"/>
            </a:solidFill>
            <a:ln>
              <a:solidFill>
                <a:srgbClr val="60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2" name="Oval 71">
              <a:extLst>
                <a:ext uri="{FF2B5EF4-FFF2-40B4-BE49-F238E27FC236}">
                  <a16:creationId xmlns:a16="http://schemas.microsoft.com/office/drawing/2014/main" id="{BC68B30C-7B53-A1D7-810A-74CC9685110D}"/>
                </a:ext>
              </a:extLst>
            </p:cNvPr>
            <p:cNvSpPr/>
            <p:nvPr/>
          </p:nvSpPr>
          <p:spPr>
            <a:xfrm>
              <a:off x="7310841" y="2777111"/>
              <a:ext cx="216000" cy="216000"/>
            </a:xfrm>
            <a:prstGeom prst="ellipse">
              <a:avLst/>
            </a:prstGeom>
            <a:solidFill>
              <a:srgbClr val="60A500"/>
            </a:solidFill>
            <a:ln>
              <a:solidFill>
                <a:srgbClr val="60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3" name="Oval 72">
              <a:extLst>
                <a:ext uri="{FF2B5EF4-FFF2-40B4-BE49-F238E27FC236}">
                  <a16:creationId xmlns:a16="http://schemas.microsoft.com/office/drawing/2014/main" id="{707D67E5-C166-AE0F-1418-5ADFEA82B04E}"/>
                </a:ext>
              </a:extLst>
            </p:cNvPr>
            <p:cNvSpPr/>
            <p:nvPr/>
          </p:nvSpPr>
          <p:spPr>
            <a:xfrm>
              <a:off x="7569259" y="1630797"/>
              <a:ext cx="216000" cy="216000"/>
            </a:xfrm>
            <a:prstGeom prst="ellipse">
              <a:avLst/>
            </a:prstGeom>
            <a:solidFill>
              <a:srgbClr val="60A500"/>
            </a:solidFill>
            <a:ln>
              <a:solidFill>
                <a:srgbClr val="60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4" name="Oval 73">
              <a:extLst>
                <a:ext uri="{FF2B5EF4-FFF2-40B4-BE49-F238E27FC236}">
                  <a16:creationId xmlns:a16="http://schemas.microsoft.com/office/drawing/2014/main" id="{CA6C9C8E-9746-5F65-EFC7-573C96B8A8E1}"/>
                </a:ext>
              </a:extLst>
            </p:cNvPr>
            <p:cNvSpPr/>
            <p:nvPr/>
          </p:nvSpPr>
          <p:spPr>
            <a:xfrm>
              <a:off x="7569259" y="2425930"/>
              <a:ext cx="216000" cy="216000"/>
            </a:xfrm>
            <a:prstGeom prst="ellipse">
              <a:avLst/>
            </a:prstGeom>
            <a:solidFill>
              <a:srgbClr val="60A500"/>
            </a:solidFill>
            <a:ln>
              <a:solidFill>
                <a:srgbClr val="60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5" name="Oval 74">
              <a:extLst>
                <a:ext uri="{FF2B5EF4-FFF2-40B4-BE49-F238E27FC236}">
                  <a16:creationId xmlns:a16="http://schemas.microsoft.com/office/drawing/2014/main" id="{DDE2E27B-2582-AF0C-9600-1927AE58986A}"/>
                </a:ext>
              </a:extLst>
            </p:cNvPr>
            <p:cNvSpPr/>
            <p:nvPr/>
          </p:nvSpPr>
          <p:spPr>
            <a:xfrm>
              <a:off x="8351139" y="802537"/>
              <a:ext cx="216000" cy="216000"/>
            </a:xfrm>
            <a:prstGeom prst="ellipse">
              <a:avLst/>
            </a:prstGeom>
            <a:solidFill>
              <a:srgbClr val="60A500"/>
            </a:solidFill>
            <a:ln>
              <a:solidFill>
                <a:srgbClr val="60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6" name="Oval 75">
              <a:extLst>
                <a:ext uri="{FF2B5EF4-FFF2-40B4-BE49-F238E27FC236}">
                  <a16:creationId xmlns:a16="http://schemas.microsoft.com/office/drawing/2014/main" id="{ACC8CB22-7E21-330B-BD1C-A9DEB90A8066}"/>
                </a:ext>
              </a:extLst>
            </p:cNvPr>
            <p:cNvSpPr/>
            <p:nvPr/>
          </p:nvSpPr>
          <p:spPr>
            <a:xfrm>
              <a:off x="8351139" y="1630797"/>
              <a:ext cx="216000" cy="216000"/>
            </a:xfrm>
            <a:prstGeom prst="ellipse">
              <a:avLst/>
            </a:prstGeom>
            <a:solidFill>
              <a:srgbClr val="60A500"/>
            </a:solidFill>
            <a:ln>
              <a:solidFill>
                <a:srgbClr val="60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7" name="Oval 76">
              <a:extLst>
                <a:ext uri="{FF2B5EF4-FFF2-40B4-BE49-F238E27FC236}">
                  <a16:creationId xmlns:a16="http://schemas.microsoft.com/office/drawing/2014/main" id="{37B9C0F3-AE1E-D6C8-AA87-7E1B9E0729C2}"/>
                </a:ext>
              </a:extLst>
            </p:cNvPr>
            <p:cNvSpPr/>
            <p:nvPr/>
          </p:nvSpPr>
          <p:spPr>
            <a:xfrm>
              <a:off x="8351139" y="2425930"/>
              <a:ext cx="216000" cy="216000"/>
            </a:xfrm>
            <a:prstGeom prst="ellipse">
              <a:avLst/>
            </a:prstGeom>
            <a:solidFill>
              <a:srgbClr val="60A500"/>
            </a:solidFill>
            <a:ln>
              <a:solidFill>
                <a:srgbClr val="60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8" name="Oval 77">
              <a:extLst>
                <a:ext uri="{FF2B5EF4-FFF2-40B4-BE49-F238E27FC236}">
                  <a16:creationId xmlns:a16="http://schemas.microsoft.com/office/drawing/2014/main" id="{7F7DB353-19EE-F1A9-802D-A41BB7CB15E7}"/>
                </a:ext>
              </a:extLst>
            </p:cNvPr>
            <p:cNvSpPr/>
            <p:nvPr/>
          </p:nvSpPr>
          <p:spPr>
            <a:xfrm>
              <a:off x="8096031" y="2777111"/>
              <a:ext cx="216000" cy="216000"/>
            </a:xfrm>
            <a:prstGeom prst="ellipse">
              <a:avLst/>
            </a:prstGeom>
            <a:solidFill>
              <a:srgbClr val="60A500"/>
            </a:solidFill>
            <a:ln>
              <a:solidFill>
                <a:srgbClr val="60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9" name="Oval 78">
              <a:extLst>
                <a:ext uri="{FF2B5EF4-FFF2-40B4-BE49-F238E27FC236}">
                  <a16:creationId xmlns:a16="http://schemas.microsoft.com/office/drawing/2014/main" id="{BC019B1D-6058-9D87-6EA9-2FD3A34BB4EE}"/>
                </a:ext>
              </a:extLst>
            </p:cNvPr>
            <p:cNvSpPr/>
            <p:nvPr/>
          </p:nvSpPr>
          <p:spPr>
            <a:xfrm>
              <a:off x="8096031" y="1972044"/>
              <a:ext cx="216000" cy="216000"/>
            </a:xfrm>
            <a:prstGeom prst="ellipse">
              <a:avLst/>
            </a:prstGeom>
            <a:solidFill>
              <a:srgbClr val="60A500"/>
            </a:solidFill>
            <a:ln>
              <a:solidFill>
                <a:srgbClr val="60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80" name="Oval 79">
              <a:extLst>
                <a:ext uri="{FF2B5EF4-FFF2-40B4-BE49-F238E27FC236}">
                  <a16:creationId xmlns:a16="http://schemas.microsoft.com/office/drawing/2014/main" id="{6EFAE2A7-8EB2-8BF4-602A-DE7CE30440E7}"/>
                </a:ext>
              </a:extLst>
            </p:cNvPr>
            <p:cNvSpPr/>
            <p:nvPr/>
          </p:nvSpPr>
          <p:spPr>
            <a:xfrm>
              <a:off x="8096031" y="1163662"/>
              <a:ext cx="216000" cy="216000"/>
            </a:xfrm>
            <a:prstGeom prst="ellipse">
              <a:avLst/>
            </a:prstGeom>
            <a:solidFill>
              <a:srgbClr val="60A500"/>
            </a:solidFill>
            <a:ln>
              <a:solidFill>
                <a:srgbClr val="60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81" name="Oval 80">
              <a:extLst>
                <a:ext uri="{FF2B5EF4-FFF2-40B4-BE49-F238E27FC236}">
                  <a16:creationId xmlns:a16="http://schemas.microsoft.com/office/drawing/2014/main" id="{8621D346-4A95-3110-B1CF-42E230E6B9A3}"/>
                </a:ext>
              </a:extLst>
            </p:cNvPr>
            <p:cNvSpPr/>
            <p:nvPr/>
          </p:nvSpPr>
          <p:spPr>
            <a:xfrm>
              <a:off x="6978520" y="1435606"/>
              <a:ext cx="252000" cy="252000"/>
            </a:xfrm>
            <a:prstGeom prst="ellipse">
              <a:avLst/>
            </a:prstGeom>
            <a:solidFill>
              <a:srgbClr val="009EDE"/>
            </a:solidFill>
            <a:ln>
              <a:solidFill>
                <a:srgbClr val="009ED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82" name="Oval 81">
              <a:extLst>
                <a:ext uri="{FF2B5EF4-FFF2-40B4-BE49-F238E27FC236}">
                  <a16:creationId xmlns:a16="http://schemas.microsoft.com/office/drawing/2014/main" id="{1BFF974C-9627-5021-1065-341BB74D2741}"/>
                </a:ext>
              </a:extLst>
            </p:cNvPr>
            <p:cNvSpPr/>
            <p:nvPr/>
          </p:nvSpPr>
          <p:spPr>
            <a:xfrm>
              <a:off x="7808080" y="2210666"/>
              <a:ext cx="252000" cy="252000"/>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83" name="Oval 82">
              <a:extLst>
                <a:ext uri="{FF2B5EF4-FFF2-40B4-BE49-F238E27FC236}">
                  <a16:creationId xmlns:a16="http://schemas.microsoft.com/office/drawing/2014/main" id="{F0C5F649-DD14-7A02-EF88-E0F4EE7D9FD7}"/>
                </a:ext>
              </a:extLst>
            </p:cNvPr>
            <p:cNvSpPr/>
            <p:nvPr/>
          </p:nvSpPr>
          <p:spPr>
            <a:xfrm>
              <a:off x="7820194" y="1475002"/>
              <a:ext cx="216000" cy="216000"/>
            </a:xfrm>
            <a:prstGeom prst="ellipse">
              <a:avLst/>
            </a:prstGeom>
            <a:solidFill>
              <a:srgbClr val="60A500"/>
            </a:solidFill>
            <a:ln>
              <a:solidFill>
                <a:srgbClr val="60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84" name="Oval 83">
              <a:extLst>
                <a:ext uri="{FF2B5EF4-FFF2-40B4-BE49-F238E27FC236}">
                  <a16:creationId xmlns:a16="http://schemas.microsoft.com/office/drawing/2014/main" id="{F1ABBCDA-02AC-5399-B283-FF4139D29C1D}"/>
                </a:ext>
              </a:extLst>
            </p:cNvPr>
            <p:cNvSpPr/>
            <p:nvPr/>
          </p:nvSpPr>
          <p:spPr>
            <a:xfrm>
              <a:off x="7012897" y="2228666"/>
              <a:ext cx="216000" cy="216000"/>
            </a:xfrm>
            <a:prstGeom prst="ellipse">
              <a:avLst/>
            </a:prstGeom>
            <a:solidFill>
              <a:srgbClr val="60A500"/>
            </a:solidFill>
            <a:ln>
              <a:solidFill>
                <a:srgbClr val="60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grpSp>
      <p:grpSp>
        <p:nvGrpSpPr>
          <p:cNvPr id="90" name="Group 89">
            <a:extLst>
              <a:ext uri="{FF2B5EF4-FFF2-40B4-BE49-F238E27FC236}">
                <a16:creationId xmlns:a16="http://schemas.microsoft.com/office/drawing/2014/main" id="{417B7765-D440-765A-6064-8EABDF0DEF07}"/>
              </a:ext>
            </a:extLst>
          </p:cNvPr>
          <p:cNvGrpSpPr/>
          <p:nvPr/>
        </p:nvGrpSpPr>
        <p:grpSpPr>
          <a:xfrm>
            <a:off x="6204999" y="2863829"/>
            <a:ext cx="6076310" cy="2544243"/>
            <a:chOff x="4487973" y="2955166"/>
            <a:chExt cx="6076310" cy="2544243"/>
          </a:xfrm>
        </p:grpSpPr>
        <p:sp>
          <p:nvSpPr>
            <p:cNvPr id="9" name="TextBox 8">
              <a:extLst>
                <a:ext uri="{FF2B5EF4-FFF2-40B4-BE49-F238E27FC236}">
                  <a16:creationId xmlns:a16="http://schemas.microsoft.com/office/drawing/2014/main" id="{A9512E6A-0F9E-0BA9-D184-2162E58F5D9D}"/>
                </a:ext>
              </a:extLst>
            </p:cNvPr>
            <p:cNvSpPr txBox="1"/>
            <p:nvPr/>
          </p:nvSpPr>
          <p:spPr>
            <a:xfrm>
              <a:off x="9487413" y="3614255"/>
              <a:ext cx="926296" cy="369332"/>
            </a:xfrm>
            <a:prstGeom prst="rect">
              <a:avLst/>
            </a:prstGeom>
            <a:noFill/>
          </p:spPr>
          <p:txBody>
            <a:bodyPr wrap="square" rtlCol="0">
              <a:spAutoFit/>
            </a:bodyPr>
            <a:lstStyle/>
            <a:p>
              <a:r>
                <a:rPr lang="en-US" b="1" baseline="30000"/>
                <a:t>229m</a:t>
              </a:r>
              <a:r>
                <a:rPr lang="en-US" b="1"/>
                <a:t>Th</a:t>
              </a:r>
              <a:endParaRPr lang="en-BE" b="1" baseline="30000"/>
            </a:p>
          </p:txBody>
        </p:sp>
        <p:sp>
          <p:nvSpPr>
            <p:cNvPr id="10" name="TextBox 9">
              <a:extLst>
                <a:ext uri="{FF2B5EF4-FFF2-40B4-BE49-F238E27FC236}">
                  <a16:creationId xmlns:a16="http://schemas.microsoft.com/office/drawing/2014/main" id="{41DBD3B2-B9B0-1BEC-A6A9-10704D705A44}"/>
                </a:ext>
              </a:extLst>
            </p:cNvPr>
            <p:cNvSpPr txBox="1"/>
            <p:nvPr/>
          </p:nvSpPr>
          <p:spPr>
            <a:xfrm>
              <a:off x="9637987" y="5130077"/>
              <a:ext cx="926296" cy="369332"/>
            </a:xfrm>
            <a:prstGeom prst="rect">
              <a:avLst/>
            </a:prstGeom>
            <a:noFill/>
          </p:spPr>
          <p:txBody>
            <a:bodyPr wrap="square" rtlCol="0">
              <a:spAutoFit/>
            </a:bodyPr>
            <a:lstStyle/>
            <a:p>
              <a:r>
                <a:rPr lang="en-US" b="1" baseline="30000"/>
                <a:t>229</a:t>
              </a:r>
              <a:r>
                <a:rPr lang="en-US" b="1"/>
                <a:t>Th</a:t>
              </a:r>
              <a:endParaRPr lang="en-BE" b="1" baseline="30000"/>
            </a:p>
          </p:txBody>
        </p:sp>
        <p:grpSp>
          <p:nvGrpSpPr>
            <p:cNvPr id="89" name="Group 88">
              <a:extLst>
                <a:ext uri="{FF2B5EF4-FFF2-40B4-BE49-F238E27FC236}">
                  <a16:creationId xmlns:a16="http://schemas.microsoft.com/office/drawing/2014/main" id="{8A9B95F5-FC62-2906-90E9-7E880111AE0B}"/>
                </a:ext>
              </a:extLst>
            </p:cNvPr>
            <p:cNvGrpSpPr/>
            <p:nvPr/>
          </p:nvGrpSpPr>
          <p:grpSpPr>
            <a:xfrm>
              <a:off x="4487973" y="2955166"/>
              <a:ext cx="5740836" cy="2441743"/>
              <a:chOff x="6227010" y="3681416"/>
              <a:chExt cx="5740836" cy="2441743"/>
            </a:xfrm>
          </p:grpSpPr>
          <p:cxnSp>
            <p:nvCxnSpPr>
              <p:cNvPr id="7" name="Straight Connector 6">
                <a:extLst>
                  <a:ext uri="{FF2B5EF4-FFF2-40B4-BE49-F238E27FC236}">
                    <a16:creationId xmlns:a16="http://schemas.microsoft.com/office/drawing/2014/main" id="{2E1F839A-7A8A-BE1D-96E9-25924C03DCEA}"/>
                  </a:ext>
                </a:extLst>
              </p:cNvPr>
              <p:cNvCxnSpPr/>
              <p:nvPr/>
            </p:nvCxnSpPr>
            <p:spPr>
              <a:xfrm>
                <a:off x="9122610" y="4658794"/>
                <a:ext cx="2133600" cy="0"/>
              </a:xfrm>
              <a:prstGeom prst="line">
                <a:avLst/>
              </a:prstGeom>
              <a:ln w="57150">
                <a:solidFill>
                  <a:srgbClr val="2F4D5D"/>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27F7C70-07C7-6E5B-634A-8A0D3A4A11FF}"/>
                  </a:ext>
                </a:extLst>
              </p:cNvPr>
              <p:cNvCxnSpPr/>
              <p:nvPr/>
            </p:nvCxnSpPr>
            <p:spPr>
              <a:xfrm>
                <a:off x="9122610" y="6123159"/>
                <a:ext cx="2133600" cy="0"/>
              </a:xfrm>
              <a:prstGeom prst="line">
                <a:avLst/>
              </a:prstGeom>
              <a:ln w="57150">
                <a:solidFill>
                  <a:srgbClr val="2F4D5D"/>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376474E-14AC-8AF8-6DF3-FE4D7497E174}"/>
                      </a:ext>
                    </a:extLst>
                  </p:cNvPr>
                  <p:cNvSpPr txBox="1"/>
                  <p:nvPr/>
                </p:nvSpPr>
                <p:spPr>
                  <a:xfrm>
                    <a:off x="10369446" y="5198179"/>
                    <a:ext cx="1598400" cy="369332"/>
                  </a:xfrm>
                  <a:prstGeom prst="rect">
                    <a:avLst/>
                  </a:prstGeom>
                  <a:noFill/>
                </p:spPr>
                <p:txBody>
                  <a:bodyPr wrap="square" rtlCol="0">
                    <a:spAutoFit/>
                  </a:bodyPr>
                  <a:lstStyle/>
                  <a:p>
                    <a14:m>
                      <m:oMath xmlns:m="http://schemas.openxmlformats.org/officeDocument/2006/math">
                        <m:r>
                          <a:rPr lang="en-US" b="1" i="1" smtClean="0">
                            <a:solidFill>
                              <a:srgbClr val="1D8DB0"/>
                            </a:solidFill>
                            <a:latin typeface="Cambria Math" panose="02040503050406030204" pitchFamily="18" charset="0"/>
                            <a:ea typeface="Cambria Math" panose="02040503050406030204" pitchFamily="18" charset="0"/>
                          </a:rPr>
                          <m:t>𝟖</m:t>
                        </m:r>
                        <m:r>
                          <a:rPr lang="en-US" b="1" i="1" smtClean="0">
                            <a:solidFill>
                              <a:srgbClr val="1D8DB0"/>
                            </a:solidFill>
                            <a:latin typeface="Cambria Math" panose="02040503050406030204" pitchFamily="18" charset="0"/>
                            <a:ea typeface="Cambria Math" panose="02040503050406030204" pitchFamily="18" charset="0"/>
                          </a:rPr>
                          <m:t>.</m:t>
                        </m:r>
                        <m:r>
                          <a:rPr lang="en-US" b="1" i="1" smtClean="0">
                            <a:solidFill>
                              <a:srgbClr val="1D8DB0"/>
                            </a:solidFill>
                            <a:latin typeface="Cambria Math" panose="02040503050406030204" pitchFamily="18" charset="0"/>
                            <a:ea typeface="Cambria Math" panose="02040503050406030204" pitchFamily="18" charset="0"/>
                          </a:rPr>
                          <m:t>𝟑𝟑𝟖</m:t>
                        </m:r>
                        <m:r>
                          <a:rPr lang="en-US" b="1" i="1" smtClean="0">
                            <a:solidFill>
                              <a:srgbClr val="1D8DB0"/>
                            </a:solidFill>
                            <a:latin typeface="Cambria Math" panose="02040503050406030204" pitchFamily="18" charset="0"/>
                            <a:ea typeface="Cambria Math" panose="02040503050406030204" pitchFamily="18" charset="0"/>
                          </a:rPr>
                          <m:t> </m:t>
                        </m:r>
                      </m:oMath>
                    </a14:m>
                    <a:r>
                      <a:rPr lang="en-US" b="1">
                        <a:solidFill>
                          <a:srgbClr val="1D8DB0"/>
                        </a:solidFill>
                      </a:rPr>
                      <a:t>eV</a:t>
                    </a:r>
                    <a:endParaRPr lang="en-BE" b="1">
                      <a:solidFill>
                        <a:srgbClr val="1D8DB0"/>
                      </a:solidFill>
                    </a:endParaRPr>
                  </a:p>
                </p:txBody>
              </p:sp>
            </mc:Choice>
            <mc:Fallback xmlns="">
              <p:sp>
                <p:nvSpPr>
                  <p:cNvPr id="13" name="TextBox 12">
                    <a:extLst>
                      <a:ext uri="{FF2B5EF4-FFF2-40B4-BE49-F238E27FC236}">
                        <a16:creationId xmlns:a16="http://schemas.microsoft.com/office/drawing/2014/main" id="{2376474E-14AC-8AF8-6DF3-FE4D7497E174}"/>
                      </a:ext>
                    </a:extLst>
                  </p:cNvPr>
                  <p:cNvSpPr txBox="1">
                    <a:spLocks noRot="1" noChangeAspect="1" noMove="1" noResize="1" noEditPoints="1" noAdjustHandles="1" noChangeArrowheads="1" noChangeShapeType="1" noTextEdit="1"/>
                  </p:cNvSpPr>
                  <p:nvPr/>
                </p:nvSpPr>
                <p:spPr>
                  <a:xfrm>
                    <a:off x="10369446" y="5198179"/>
                    <a:ext cx="1598400" cy="369332"/>
                  </a:xfrm>
                  <a:prstGeom prst="rect">
                    <a:avLst/>
                  </a:prstGeom>
                  <a:blipFill>
                    <a:blip r:embed="rId3"/>
                    <a:stretch>
                      <a:fillRect t="-10000" b="-26667"/>
                    </a:stretch>
                  </a:blipFill>
                </p:spPr>
                <p:txBody>
                  <a:bodyPr/>
                  <a:lstStyle/>
                  <a:p>
                    <a:r>
                      <a:rPr lang="en-US">
                        <a:noFill/>
                      </a:rPr>
                      <a:t> </a:t>
                    </a:r>
                  </a:p>
                </p:txBody>
              </p:sp>
            </mc:Fallback>
          </mc:AlternateContent>
          <p:cxnSp>
            <p:nvCxnSpPr>
              <p:cNvPr id="2" name="Straight Connector 1">
                <a:extLst>
                  <a:ext uri="{FF2B5EF4-FFF2-40B4-BE49-F238E27FC236}">
                    <a16:creationId xmlns:a16="http://schemas.microsoft.com/office/drawing/2014/main" id="{0E9C45CA-6499-1904-0A6C-13CC7AE206C7}"/>
                  </a:ext>
                </a:extLst>
              </p:cNvPr>
              <p:cNvCxnSpPr/>
              <p:nvPr/>
            </p:nvCxnSpPr>
            <p:spPr>
              <a:xfrm>
                <a:off x="6227010" y="4012751"/>
                <a:ext cx="2133600" cy="0"/>
              </a:xfrm>
              <a:prstGeom prst="line">
                <a:avLst/>
              </a:prstGeom>
              <a:ln w="57150">
                <a:solidFill>
                  <a:srgbClr val="2F4D5D"/>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9FF7BD61-D673-C99F-77AA-41882D5814E9}"/>
                  </a:ext>
                </a:extLst>
              </p:cNvPr>
              <p:cNvSpPr txBox="1"/>
              <p:nvPr/>
            </p:nvSpPr>
            <p:spPr>
              <a:xfrm>
                <a:off x="8262888" y="3681416"/>
                <a:ext cx="926296" cy="369332"/>
              </a:xfrm>
              <a:prstGeom prst="rect">
                <a:avLst/>
              </a:prstGeom>
              <a:noFill/>
            </p:spPr>
            <p:txBody>
              <a:bodyPr wrap="square" rtlCol="0">
                <a:spAutoFit/>
              </a:bodyPr>
              <a:lstStyle/>
              <a:p>
                <a:r>
                  <a:rPr lang="en-US" b="1" baseline="30000"/>
                  <a:t>229</a:t>
                </a:r>
                <a:r>
                  <a:rPr lang="en-US" b="1"/>
                  <a:t>Ac</a:t>
                </a:r>
                <a:endParaRPr lang="en-BE" b="1" baseline="30000"/>
              </a:p>
            </p:txBody>
          </p:sp>
          <p:cxnSp>
            <p:nvCxnSpPr>
              <p:cNvPr id="11" name="Straight Connector 10">
                <a:extLst>
                  <a:ext uri="{FF2B5EF4-FFF2-40B4-BE49-F238E27FC236}">
                    <a16:creationId xmlns:a16="http://schemas.microsoft.com/office/drawing/2014/main" id="{C2CEE14B-1373-1B9D-33A7-1FF046801313}"/>
                  </a:ext>
                </a:extLst>
              </p:cNvPr>
              <p:cNvCxnSpPr>
                <a:cxnSpLocks/>
              </p:cNvCxnSpPr>
              <p:nvPr/>
            </p:nvCxnSpPr>
            <p:spPr>
              <a:xfrm>
                <a:off x="8360610" y="3992873"/>
                <a:ext cx="762000" cy="665921"/>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9DA0AF2C-C241-DE13-C121-7D26835CCD74}"/>
                      </a:ext>
                    </a:extLst>
                  </p:cNvPr>
                  <p:cNvSpPr txBox="1"/>
                  <p:nvPr/>
                </p:nvSpPr>
                <p:spPr>
                  <a:xfrm>
                    <a:off x="8726036" y="4019585"/>
                    <a:ext cx="76200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BE" b="1" i="1" smtClean="0">
                                  <a:solidFill>
                                    <a:srgbClr val="1D8DB0"/>
                                  </a:solidFill>
                                  <a:latin typeface="Cambria Math" panose="02040503050406030204" pitchFamily="18" charset="0"/>
                                </a:rPr>
                              </m:ctrlPr>
                            </m:sSupPr>
                            <m:e>
                              <m:r>
                                <a:rPr lang="en-BE" b="1" i="1" smtClean="0">
                                  <a:solidFill>
                                    <a:srgbClr val="1D8DB0"/>
                                  </a:solidFill>
                                  <a:latin typeface="Cambria Math" panose="02040503050406030204" pitchFamily="18" charset="0"/>
                                  <a:ea typeface="Cambria Math" panose="02040503050406030204" pitchFamily="18" charset="0"/>
                                </a:rPr>
                                <m:t>𝜷</m:t>
                              </m:r>
                            </m:e>
                            <m:sup>
                              <m:r>
                                <a:rPr lang="en-US" b="1" i="1" smtClean="0">
                                  <a:solidFill>
                                    <a:srgbClr val="1D8DB0"/>
                                  </a:solidFill>
                                  <a:latin typeface="Cambria Math" panose="02040503050406030204" pitchFamily="18" charset="0"/>
                                </a:rPr>
                                <m:t>−</m:t>
                              </m:r>
                            </m:sup>
                          </m:sSup>
                        </m:oMath>
                      </m:oMathPara>
                    </a14:m>
                    <a:endParaRPr lang="en-BE" b="1">
                      <a:solidFill>
                        <a:srgbClr val="1D8DB0"/>
                      </a:solidFill>
                    </a:endParaRPr>
                  </a:p>
                </p:txBody>
              </p:sp>
            </mc:Choice>
            <mc:Fallback xmlns="">
              <p:sp>
                <p:nvSpPr>
                  <p:cNvPr id="17" name="TextBox 16">
                    <a:extLst>
                      <a:ext uri="{FF2B5EF4-FFF2-40B4-BE49-F238E27FC236}">
                        <a16:creationId xmlns:a16="http://schemas.microsoft.com/office/drawing/2014/main" id="{9DA0AF2C-C241-DE13-C121-7D26835CCD74}"/>
                      </a:ext>
                    </a:extLst>
                  </p:cNvPr>
                  <p:cNvSpPr txBox="1">
                    <a:spLocks noRot="1" noChangeAspect="1" noMove="1" noResize="1" noEditPoints="1" noAdjustHandles="1" noChangeArrowheads="1" noChangeShapeType="1" noTextEdit="1"/>
                  </p:cNvSpPr>
                  <p:nvPr/>
                </p:nvSpPr>
                <p:spPr>
                  <a:xfrm>
                    <a:off x="8726036" y="4019585"/>
                    <a:ext cx="762001" cy="369332"/>
                  </a:xfrm>
                  <a:prstGeom prst="rect">
                    <a:avLst/>
                  </a:prstGeom>
                  <a:blipFill>
                    <a:blip r:embed="rId4"/>
                    <a:stretch>
                      <a:fillRect b="-14754"/>
                    </a:stretch>
                  </a:blipFill>
                </p:spPr>
                <p:txBody>
                  <a:bodyPr/>
                  <a:lstStyle/>
                  <a:p>
                    <a:r>
                      <a:rPr lang="en-US">
                        <a:noFill/>
                      </a:rPr>
                      <a:t> </a:t>
                    </a:r>
                  </a:p>
                </p:txBody>
              </p:sp>
            </mc:Fallback>
          </mc:AlternateContent>
          <p:sp>
            <p:nvSpPr>
              <p:cNvPr id="86" name="Freeform: Shape 85">
                <a:extLst>
                  <a:ext uri="{FF2B5EF4-FFF2-40B4-BE49-F238E27FC236}">
                    <a16:creationId xmlns:a16="http://schemas.microsoft.com/office/drawing/2014/main" id="{DFDF1EB3-765A-9AD4-1538-D989EDA8DC85}"/>
                  </a:ext>
                </a:extLst>
              </p:cNvPr>
              <p:cNvSpPr/>
              <p:nvPr/>
            </p:nvSpPr>
            <p:spPr>
              <a:xfrm rot="5400000">
                <a:off x="9494491" y="5248036"/>
                <a:ext cx="1447915" cy="301994"/>
              </a:xfrm>
              <a:custGeom>
                <a:avLst/>
                <a:gdLst>
                  <a:gd name="connsiteX0" fmla="*/ 0 w 8653669"/>
                  <a:gd name="connsiteY0" fmla="*/ 715628 h 1464917"/>
                  <a:gd name="connsiteX1" fmla="*/ 728869 w 8653669"/>
                  <a:gd name="connsiteY1" fmla="*/ 1444497 h 1464917"/>
                  <a:gd name="connsiteX2" fmla="*/ 1457739 w 8653669"/>
                  <a:gd name="connsiteY2" fmla="*/ 10 h 1464917"/>
                  <a:gd name="connsiteX3" fmla="*/ 2173356 w 8653669"/>
                  <a:gd name="connsiteY3" fmla="*/ 1417993 h 1464917"/>
                  <a:gd name="connsiteX4" fmla="*/ 2902226 w 8653669"/>
                  <a:gd name="connsiteY4" fmla="*/ 13262 h 1464917"/>
                  <a:gd name="connsiteX5" fmla="*/ 3617843 w 8653669"/>
                  <a:gd name="connsiteY5" fmla="*/ 1444497 h 1464917"/>
                  <a:gd name="connsiteX6" fmla="*/ 4346713 w 8653669"/>
                  <a:gd name="connsiteY6" fmla="*/ 10 h 1464917"/>
                  <a:gd name="connsiteX7" fmla="*/ 5062330 w 8653669"/>
                  <a:gd name="connsiteY7" fmla="*/ 1444497 h 1464917"/>
                  <a:gd name="connsiteX8" fmla="*/ 5777947 w 8653669"/>
                  <a:gd name="connsiteY8" fmla="*/ 13262 h 1464917"/>
                  <a:gd name="connsiteX9" fmla="*/ 6493565 w 8653669"/>
                  <a:gd name="connsiteY9" fmla="*/ 1444497 h 1464917"/>
                  <a:gd name="connsiteX10" fmla="*/ 7222434 w 8653669"/>
                  <a:gd name="connsiteY10" fmla="*/ 10 h 1464917"/>
                  <a:gd name="connsiteX11" fmla="*/ 7924800 w 8653669"/>
                  <a:gd name="connsiteY11" fmla="*/ 1431245 h 1464917"/>
                  <a:gd name="connsiteX12" fmla="*/ 8309113 w 8653669"/>
                  <a:gd name="connsiteY12" fmla="*/ 715628 h 1464917"/>
                  <a:gd name="connsiteX13" fmla="*/ 8653669 w 8653669"/>
                  <a:gd name="connsiteY13" fmla="*/ 702375 h 1464917"/>
                  <a:gd name="connsiteX14" fmla="*/ 8653669 w 8653669"/>
                  <a:gd name="connsiteY14" fmla="*/ 702375 h 1464917"/>
                  <a:gd name="connsiteX15" fmla="*/ 8653669 w 8653669"/>
                  <a:gd name="connsiteY15" fmla="*/ 702375 h 1464917"/>
                  <a:gd name="connsiteX16" fmla="*/ 8653669 w 8653669"/>
                  <a:gd name="connsiteY16" fmla="*/ 702375 h 1464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653669" h="1464917">
                    <a:moveTo>
                      <a:pt x="0" y="715628"/>
                    </a:moveTo>
                    <a:cubicBezTo>
                      <a:pt x="242956" y="1139697"/>
                      <a:pt x="485913" y="1563767"/>
                      <a:pt x="728869" y="1444497"/>
                    </a:cubicBezTo>
                    <a:cubicBezTo>
                      <a:pt x="971825" y="1325227"/>
                      <a:pt x="1216991" y="4427"/>
                      <a:pt x="1457739" y="10"/>
                    </a:cubicBezTo>
                    <a:cubicBezTo>
                      <a:pt x="1698487" y="-4407"/>
                      <a:pt x="1932608" y="1415784"/>
                      <a:pt x="2173356" y="1417993"/>
                    </a:cubicBezTo>
                    <a:cubicBezTo>
                      <a:pt x="2414104" y="1420202"/>
                      <a:pt x="2661478" y="8845"/>
                      <a:pt x="2902226" y="13262"/>
                    </a:cubicBezTo>
                    <a:cubicBezTo>
                      <a:pt x="3142974" y="17679"/>
                      <a:pt x="3377095" y="1446706"/>
                      <a:pt x="3617843" y="1444497"/>
                    </a:cubicBezTo>
                    <a:cubicBezTo>
                      <a:pt x="3858591" y="1442288"/>
                      <a:pt x="4105965" y="10"/>
                      <a:pt x="4346713" y="10"/>
                    </a:cubicBezTo>
                    <a:cubicBezTo>
                      <a:pt x="4587461" y="10"/>
                      <a:pt x="4823791" y="1442288"/>
                      <a:pt x="5062330" y="1444497"/>
                    </a:cubicBezTo>
                    <a:cubicBezTo>
                      <a:pt x="5300869" y="1446706"/>
                      <a:pt x="5539408" y="13262"/>
                      <a:pt x="5777947" y="13262"/>
                    </a:cubicBezTo>
                    <a:cubicBezTo>
                      <a:pt x="6016486" y="13262"/>
                      <a:pt x="6252817" y="1446706"/>
                      <a:pt x="6493565" y="1444497"/>
                    </a:cubicBezTo>
                    <a:cubicBezTo>
                      <a:pt x="6734313" y="1442288"/>
                      <a:pt x="6983895" y="2219"/>
                      <a:pt x="7222434" y="10"/>
                    </a:cubicBezTo>
                    <a:cubicBezTo>
                      <a:pt x="7460973" y="-2199"/>
                      <a:pt x="7743687" y="1311975"/>
                      <a:pt x="7924800" y="1431245"/>
                    </a:cubicBezTo>
                    <a:cubicBezTo>
                      <a:pt x="8105913" y="1550515"/>
                      <a:pt x="8187635" y="837106"/>
                      <a:pt x="8309113" y="715628"/>
                    </a:cubicBezTo>
                    <a:cubicBezTo>
                      <a:pt x="8430591" y="594150"/>
                      <a:pt x="8653669" y="702375"/>
                      <a:pt x="8653669" y="702375"/>
                    </a:cubicBezTo>
                    <a:lnTo>
                      <a:pt x="8653669" y="702375"/>
                    </a:lnTo>
                    <a:lnTo>
                      <a:pt x="8653669" y="702375"/>
                    </a:lnTo>
                    <a:lnTo>
                      <a:pt x="8653669" y="702375"/>
                    </a:lnTo>
                  </a:path>
                </a:pathLst>
              </a:custGeom>
              <a:noFill/>
              <a:ln w="38100">
                <a:solidFill>
                  <a:srgbClr val="1D8DB0"/>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grpSp>
      </p:grpSp>
      <p:sp>
        <p:nvSpPr>
          <p:cNvPr id="87" name="TextBox 86">
            <a:extLst>
              <a:ext uri="{FF2B5EF4-FFF2-40B4-BE49-F238E27FC236}">
                <a16:creationId xmlns:a16="http://schemas.microsoft.com/office/drawing/2014/main" id="{11A69052-BF24-658E-D836-6DF7B9D2C1E3}"/>
              </a:ext>
            </a:extLst>
          </p:cNvPr>
          <p:cNvSpPr txBox="1"/>
          <p:nvPr/>
        </p:nvSpPr>
        <p:spPr>
          <a:xfrm>
            <a:off x="841803" y="6143868"/>
            <a:ext cx="7612848" cy="769441"/>
          </a:xfrm>
          <a:prstGeom prst="rect">
            <a:avLst/>
          </a:prstGeom>
          <a:noFill/>
        </p:spPr>
        <p:txBody>
          <a:bodyPr wrap="square" rtlCol="0">
            <a:spAutoFit/>
          </a:bodyPr>
          <a:lstStyle/>
          <a:p>
            <a:r>
              <a:rPr lang="en-US" sz="1100">
                <a:solidFill>
                  <a:schemeClr val="bg1"/>
                </a:solidFill>
              </a:rPr>
              <a:t>[1] S. Kraemer et al. </a:t>
            </a:r>
            <a:r>
              <a:rPr lang="en-US" sz="1100" i="1">
                <a:solidFill>
                  <a:schemeClr val="bg1"/>
                </a:solidFill>
              </a:rPr>
              <a:t>Observation of the radiative decay of the </a:t>
            </a:r>
            <a:r>
              <a:rPr lang="en-US" sz="1100" i="1" baseline="30000">
                <a:solidFill>
                  <a:schemeClr val="bg1"/>
                </a:solidFill>
              </a:rPr>
              <a:t>229</a:t>
            </a:r>
            <a:r>
              <a:rPr lang="en-US" sz="1100" i="1">
                <a:solidFill>
                  <a:schemeClr val="bg1"/>
                </a:solidFill>
              </a:rPr>
              <a:t>Th nuclear clock isomer, </a:t>
            </a:r>
            <a:r>
              <a:rPr lang="en-US" sz="1100">
                <a:solidFill>
                  <a:schemeClr val="bg1"/>
                </a:solidFill>
              </a:rPr>
              <a:t>2024</a:t>
            </a:r>
          </a:p>
          <a:p>
            <a:r>
              <a:rPr lang="en-US" sz="1100">
                <a:solidFill>
                  <a:schemeClr val="bg1"/>
                </a:solidFill>
              </a:rPr>
              <a:t>[2] </a:t>
            </a:r>
            <a:r>
              <a:rPr lang="en-US" sz="1100" err="1">
                <a:solidFill>
                  <a:schemeClr val="bg1"/>
                </a:solidFill>
              </a:rPr>
              <a:t>J.Tiedau</a:t>
            </a:r>
            <a:r>
              <a:rPr lang="en-US" sz="1100">
                <a:solidFill>
                  <a:schemeClr val="bg1"/>
                </a:solidFill>
              </a:rPr>
              <a:t> et al. </a:t>
            </a:r>
            <a:r>
              <a:rPr lang="en-US" sz="1100" i="1">
                <a:solidFill>
                  <a:schemeClr val="bg1"/>
                </a:solidFill>
              </a:rPr>
              <a:t>Laser excitation of the </a:t>
            </a:r>
            <a:r>
              <a:rPr lang="en-US" sz="1100" i="1" baseline="30000">
                <a:solidFill>
                  <a:schemeClr val="bg1"/>
                </a:solidFill>
              </a:rPr>
              <a:t>229</a:t>
            </a:r>
            <a:r>
              <a:rPr lang="en-US" sz="1100" i="1">
                <a:solidFill>
                  <a:schemeClr val="bg1"/>
                </a:solidFill>
              </a:rPr>
              <a:t>Th nucleus</a:t>
            </a:r>
            <a:r>
              <a:rPr lang="en-US" sz="1100">
                <a:solidFill>
                  <a:schemeClr val="bg1"/>
                </a:solidFill>
              </a:rPr>
              <a:t>, 2024</a:t>
            </a:r>
          </a:p>
          <a:p>
            <a:r>
              <a:rPr lang="en-US" sz="1100">
                <a:solidFill>
                  <a:schemeClr val="bg1"/>
                </a:solidFill>
              </a:rPr>
              <a:t>[3] R. Elwell et al. </a:t>
            </a:r>
            <a:r>
              <a:rPr lang="en-US" sz="1100" i="1">
                <a:solidFill>
                  <a:schemeClr val="bg1"/>
                </a:solidFill>
              </a:rPr>
              <a:t>Laser excitation of the </a:t>
            </a:r>
            <a:r>
              <a:rPr lang="en-US" sz="1100" i="1" baseline="30000">
                <a:solidFill>
                  <a:schemeClr val="bg1"/>
                </a:solidFill>
              </a:rPr>
              <a:t>229</a:t>
            </a:r>
            <a:r>
              <a:rPr lang="en-US" sz="1100" i="1">
                <a:solidFill>
                  <a:schemeClr val="bg1"/>
                </a:solidFill>
              </a:rPr>
              <a:t>Th nuclear isomeric transition in a solid-state host</a:t>
            </a:r>
            <a:r>
              <a:rPr lang="en-US" sz="1100">
                <a:solidFill>
                  <a:schemeClr val="bg1"/>
                </a:solidFill>
              </a:rPr>
              <a:t>, 2024</a:t>
            </a:r>
          </a:p>
          <a:p>
            <a:r>
              <a:rPr lang="en-US" sz="1100">
                <a:solidFill>
                  <a:schemeClr val="bg1"/>
                </a:solidFill>
              </a:rPr>
              <a:t>[4] C. Zhang et al. </a:t>
            </a:r>
            <a:r>
              <a:rPr lang="en-US" sz="1100" i="1">
                <a:solidFill>
                  <a:schemeClr val="bg1"/>
                </a:solidFill>
              </a:rPr>
              <a:t>Frequency ratio of the </a:t>
            </a:r>
            <a:r>
              <a:rPr lang="en-US" sz="1100" i="1" baseline="30000">
                <a:solidFill>
                  <a:schemeClr val="bg1"/>
                </a:solidFill>
              </a:rPr>
              <a:t>229m</a:t>
            </a:r>
            <a:r>
              <a:rPr lang="en-US" sz="1100" i="1">
                <a:solidFill>
                  <a:schemeClr val="bg1"/>
                </a:solidFill>
              </a:rPr>
              <a:t>Th nuclear isomeric transition and the </a:t>
            </a:r>
            <a:r>
              <a:rPr lang="en-US" sz="1100" i="1" baseline="30000">
                <a:solidFill>
                  <a:schemeClr val="bg1"/>
                </a:solidFill>
              </a:rPr>
              <a:t>87</a:t>
            </a:r>
            <a:r>
              <a:rPr lang="en-US" sz="1100" i="1">
                <a:solidFill>
                  <a:schemeClr val="bg1"/>
                </a:solidFill>
              </a:rPr>
              <a:t>Sr atomic clock</a:t>
            </a:r>
            <a:r>
              <a:rPr lang="en-US" sz="1100">
                <a:solidFill>
                  <a:schemeClr val="bg1"/>
                </a:solidFill>
              </a:rPr>
              <a:t>, 2024</a:t>
            </a:r>
            <a:endParaRPr lang="en-BE" sz="1100">
              <a:solidFill>
                <a:schemeClr val="bg1"/>
              </a:solidFill>
            </a:endParaRPr>
          </a:p>
        </p:txBody>
      </p:sp>
    </p:spTree>
    <p:extLst>
      <p:ext uri="{BB962C8B-B14F-4D97-AF65-F5344CB8AC3E}">
        <p14:creationId xmlns:p14="http://schemas.microsoft.com/office/powerpoint/2010/main" val="42887294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E9BB63D3-E3EC-0E8E-678C-B0D859237639}"/>
              </a:ext>
            </a:extLst>
          </p:cNvPr>
          <p:cNvSpPr>
            <a:spLocks noGrp="1"/>
          </p:cNvSpPr>
          <p:nvPr>
            <p:ph type="ftr" sz="quarter" idx="11"/>
          </p:nvPr>
        </p:nvSpPr>
        <p:spPr/>
        <p:txBody>
          <a:bodyPr/>
          <a:lstStyle/>
          <a:p>
            <a:r>
              <a:rPr lang="nl-NL"/>
              <a:t>Instituut voor Kern- en Stralingsfysica</a:t>
            </a:r>
          </a:p>
        </p:txBody>
      </p:sp>
      <p:sp>
        <p:nvSpPr>
          <p:cNvPr id="4" name="Slide Number Placeholder 3">
            <a:extLst>
              <a:ext uri="{FF2B5EF4-FFF2-40B4-BE49-F238E27FC236}">
                <a16:creationId xmlns:a16="http://schemas.microsoft.com/office/drawing/2014/main" id="{419F5712-48DD-2DED-701D-1A8F769803C2}"/>
              </a:ext>
            </a:extLst>
          </p:cNvPr>
          <p:cNvSpPr>
            <a:spLocks noGrp="1"/>
          </p:cNvSpPr>
          <p:nvPr>
            <p:ph type="sldNum" sz="quarter" idx="12"/>
          </p:nvPr>
        </p:nvSpPr>
        <p:spPr/>
        <p:txBody>
          <a:bodyPr/>
          <a:lstStyle/>
          <a:p>
            <a:fld id="{0A297500-7527-634B-90F4-69D0994C32B4}" type="slidenum">
              <a:rPr lang="nl-NL" smtClean="0"/>
              <a:t>3</a:t>
            </a:fld>
            <a:endParaRPr lang="nl-NL"/>
          </a:p>
        </p:txBody>
      </p:sp>
      <p:sp>
        <p:nvSpPr>
          <p:cNvPr id="5" name="Title 4">
            <a:extLst>
              <a:ext uri="{FF2B5EF4-FFF2-40B4-BE49-F238E27FC236}">
                <a16:creationId xmlns:a16="http://schemas.microsoft.com/office/drawing/2014/main" id="{08991CC5-A80F-8C4D-8497-34DD9FD7DCDD}"/>
              </a:ext>
            </a:extLst>
          </p:cNvPr>
          <p:cNvSpPr>
            <a:spLocks noGrp="1"/>
          </p:cNvSpPr>
          <p:nvPr>
            <p:ph type="title"/>
          </p:nvPr>
        </p:nvSpPr>
        <p:spPr/>
        <p:txBody>
          <a:bodyPr/>
          <a:lstStyle/>
          <a:p>
            <a:r>
              <a:rPr lang="en-US" dirty="0">
                <a:latin typeface="Arial"/>
                <a:cs typeface="Arial"/>
              </a:rPr>
              <a:t>Main objectives</a:t>
            </a:r>
            <a:endParaRPr lang="en-BE" dirty="0"/>
          </a:p>
        </p:txBody>
      </p:sp>
      <p:grpSp>
        <p:nvGrpSpPr>
          <p:cNvPr id="9" name="Group 8">
            <a:extLst>
              <a:ext uri="{FF2B5EF4-FFF2-40B4-BE49-F238E27FC236}">
                <a16:creationId xmlns:a16="http://schemas.microsoft.com/office/drawing/2014/main" id="{4895D3A2-B5AC-92EF-03E1-986B1347E303}"/>
              </a:ext>
            </a:extLst>
          </p:cNvPr>
          <p:cNvGrpSpPr/>
          <p:nvPr/>
        </p:nvGrpSpPr>
        <p:grpSpPr>
          <a:xfrm>
            <a:off x="1463079" y="2690719"/>
            <a:ext cx="9519998" cy="743780"/>
            <a:chOff x="1678089" y="3429001"/>
            <a:chExt cx="9519998" cy="743780"/>
          </a:xfrm>
        </p:grpSpPr>
        <p:grpSp>
          <p:nvGrpSpPr>
            <p:cNvPr id="10" name="Group 9">
              <a:extLst>
                <a:ext uri="{FF2B5EF4-FFF2-40B4-BE49-F238E27FC236}">
                  <a16:creationId xmlns:a16="http://schemas.microsoft.com/office/drawing/2014/main" id="{B18FB19A-2E6B-A89E-85CD-4968DD0B7EE1}"/>
                </a:ext>
              </a:extLst>
            </p:cNvPr>
            <p:cNvGrpSpPr>
              <a:grpSpLocks noChangeAspect="1"/>
            </p:cNvGrpSpPr>
            <p:nvPr/>
          </p:nvGrpSpPr>
          <p:grpSpPr>
            <a:xfrm>
              <a:off x="1678089" y="3429001"/>
              <a:ext cx="2465875" cy="718867"/>
              <a:chOff x="1320680" y="2892943"/>
              <a:chExt cx="3771789" cy="1099575"/>
            </a:xfrm>
          </p:grpSpPr>
          <p:pic>
            <p:nvPicPr>
              <p:cNvPr id="12" name="Picture 11">
                <a:extLst>
                  <a:ext uri="{FF2B5EF4-FFF2-40B4-BE49-F238E27FC236}">
                    <a16:creationId xmlns:a16="http://schemas.microsoft.com/office/drawing/2014/main" id="{3B5C086F-CE9A-F674-0266-50FB1776378D}"/>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172" b="99023" l="2930" r="95508">
                            <a14:foregroundMark x1="42969" y1="6250" x2="50586" y2="10156"/>
                            <a14:foregroundMark x1="38867" y1="1172" x2="41797" y2="1172"/>
                            <a14:foregroundMark x1="31836" y1="94336" x2="49805" y2="96484"/>
                            <a14:foregroundMark x1="49805" y1="96484" x2="68164" y2="94336"/>
                            <a14:foregroundMark x1="92188" y1="88672" x2="92188" y2="88672"/>
                            <a14:foregroundMark x1="92188" y1="88672" x2="92969" y2="89453"/>
                            <a14:foregroundMark x1="91797" y1="89258" x2="95703" y2="89258"/>
                            <a14:foregroundMark x1="87500" y1="92188" x2="90234" y2="96484"/>
                            <a14:foregroundMark x1="91211" y1="12305" x2="95313" y2="12305"/>
                            <a14:foregroundMark x1="87305" y1="6641" x2="89453" y2="4492"/>
                            <a14:foregroundMark x1="9570" y1="2539" x2="10938" y2="5859"/>
                            <a14:foregroundMark x1="2930" y1="9766" x2="7422" y2="9766"/>
                            <a14:foregroundMark x1="4297" y1="88672" x2="7617" y2="88086"/>
                            <a14:foregroundMark x1="8398" y1="97266" x2="11133" y2="94727"/>
                            <a14:foregroundMark x1="38867" y1="98242" x2="44336" y2="99023"/>
                          </a14:backgroundRemoval>
                        </a14:imgEffect>
                      </a14:imgLayer>
                    </a14:imgProps>
                  </a:ext>
                </a:extLst>
              </a:blip>
              <a:stretch>
                <a:fillRect/>
              </a:stretch>
            </p:blipFill>
            <p:spPr>
              <a:xfrm>
                <a:off x="1320680" y="2892944"/>
                <a:ext cx="1099573" cy="1099573"/>
              </a:xfrm>
              <a:prstGeom prst="rect">
                <a:avLst/>
              </a:prstGeom>
              <a:noFill/>
            </p:spPr>
          </p:pic>
          <p:pic>
            <p:nvPicPr>
              <p:cNvPr id="13" name="Picture 12">
                <a:extLst>
                  <a:ext uri="{FF2B5EF4-FFF2-40B4-BE49-F238E27FC236}">
                    <a16:creationId xmlns:a16="http://schemas.microsoft.com/office/drawing/2014/main" id="{9A98574B-1E48-9C81-A20C-CFE7A6A75C70}"/>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586" b="98242" l="8594" r="92969">
                            <a14:foregroundMark x1="27734" y1="8398" x2="58203" y2="9375"/>
                            <a14:foregroundMark x1="58203" y1="9375" x2="69336" y2="8984"/>
                            <a14:foregroundMark x1="69336" y1="8984" x2="69336" y2="8984"/>
                            <a14:foregroundMark x1="27539" y1="91602" x2="70313" y2="92773"/>
                            <a14:foregroundMark x1="34375" y1="7617" x2="46680" y2="5664"/>
                            <a14:foregroundMark x1="13086" y1="7031" x2="15039" y2="9375"/>
                            <a14:foregroundMark x1="19531" y1="781" x2="20313" y2="4688"/>
                            <a14:foregroundMark x1="8594" y1="14844" x2="13086" y2="14844"/>
                            <a14:foregroundMark x1="79883" y1="3125" x2="80273" y2="4102"/>
                            <a14:foregroundMark x1="84961" y1="10156" x2="87500" y2="8594"/>
                            <a14:foregroundMark x1="85938" y1="14844" x2="89258" y2="14844"/>
                            <a14:foregroundMark x1="92969" y1="15625" x2="92969" y2="15625"/>
                            <a14:foregroundMark x1="86523" y1="84570" x2="90820" y2="84375"/>
                            <a14:foregroundMark x1="85742" y1="90039" x2="87695" y2="92773"/>
                            <a14:foregroundMark x1="80664" y1="93555" x2="80664" y2="98242"/>
                            <a14:foregroundMark x1="9180" y1="85156" x2="14063" y2="85156"/>
                            <a14:foregroundMark x1="12500" y1="93555" x2="15039" y2="91211"/>
                            <a14:foregroundMark x1="18945" y1="97852" x2="18945" y2="94727"/>
                          </a14:backgroundRemoval>
                        </a14:imgEffect>
                      </a14:imgLayer>
                    </a14:imgProps>
                  </a:ext>
                </a:extLst>
              </a:blip>
              <a:stretch>
                <a:fillRect/>
              </a:stretch>
            </p:blipFill>
            <p:spPr>
              <a:xfrm>
                <a:off x="2656787" y="2892944"/>
                <a:ext cx="1099574" cy="1099574"/>
              </a:xfrm>
              <a:prstGeom prst="rect">
                <a:avLst/>
              </a:prstGeom>
              <a:noFill/>
            </p:spPr>
          </p:pic>
          <p:pic>
            <p:nvPicPr>
              <p:cNvPr id="14" name="Picture 13">
                <a:extLst>
                  <a:ext uri="{FF2B5EF4-FFF2-40B4-BE49-F238E27FC236}">
                    <a16:creationId xmlns:a16="http://schemas.microsoft.com/office/drawing/2014/main" id="{78437518-A09C-CD00-BEC0-2DE8120DF56A}"/>
                  </a:ext>
                </a:extLst>
              </p:cNvPr>
              <p:cNvPicPr>
                <a:picLocks noChangeAspect="1"/>
              </p:cNvPicPr>
              <p:nvPr/>
            </p:nvPicPr>
            <p:blipFill>
              <a:blip r:embed="rId7"/>
              <a:stretch>
                <a:fillRect/>
              </a:stretch>
            </p:blipFill>
            <p:spPr>
              <a:xfrm>
                <a:off x="3992895" y="2892943"/>
                <a:ext cx="1099574" cy="1099574"/>
              </a:xfrm>
              <a:prstGeom prst="rect">
                <a:avLst/>
              </a:prstGeom>
              <a:noFill/>
            </p:spPr>
          </p:pic>
        </p:grpSp>
        <p:sp>
          <p:nvSpPr>
            <p:cNvPr id="11" name="TextBox 10">
              <a:extLst>
                <a:ext uri="{FF2B5EF4-FFF2-40B4-BE49-F238E27FC236}">
                  <a16:creationId xmlns:a16="http://schemas.microsoft.com/office/drawing/2014/main" id="{D561BD26-CDF8-45C7-FFF9-CCA5A31F9C8A}"/>
                </a:ext>
              </a:extLst>
            </p:cNvPr>
            <p:cNvSpPr txBox="1"/>
            <p:nvPr/>
          </p:nvSpPr>
          <p:spPr>
            <a:xfrm>
              <a:off x="6096000" y="3464895"/>
              <a:ext cx="5102087" cy="707886"/>
            </a:xfrm>
            <a:prstGeom prst="rect">
              <a:avLst/>
            </a:prstGeom>
            <a:noFill/>
          </p:spPr>
          <p:txBody>
            <a:bodyPr wrap="square" rtlCol="0">
              <a:spAutoFit/>
            </a:bodyPr>
            <a:lstStyle/>
            <a:p>
              <a:r>
                <a:rPr lang="en-GB" sz="2000" dirty="0"/>
                <a:t>Study the </a:t>
              </a:r>
              <a:r>
                <a:rPr lang="en-GB" sz="2000" b="1" dirty="0"/>
                <a:t>effect</a:t>
              </a:r>
              <a:r>
                <a:rPr lang="en-GB" sz="2000" dirty="0"/>
                <a:t> of the </a:t>
              </a:r>
              <a:r>
                <a:rPr lang="en-GB" sz="2000" b="1" dirty="0"/>
                <a:t>crystal type</a:t>
              </a:r>
              <a:r>
                <a:rPr lang="en-GB" sz="2000" dirty="0"/>
                <a:t> on the </a:t>
              </a:r>
              <a:r>
                <a:rPr lang="en-GB" sz="2000" b="1" dirty="0"/>
                <a:t>radiative decay fraction</a:t>
              </a:r>
            </a:p>
          </p:txBody>
        </p:sp>
      </p:grpSp>
      <p:grpSp>
        <p:nvGrpSpPr>
          <p:cNvPr id="18" name="Group 17">
            <a:extLst>
              <a:ext uri="{FF2B5EF4-FFF2-40B4-BE49-F238E27FC236}">
                <a16:creationId xmlns:a16="http://schemas.microsoft.com/office/drawing/2014/main" id="{DEE5D0F9-BD92-ADF2-7CBE-EFCB3C4232AA}"/>
              </a:ext>
            </a:extLst>
          </p:cNvPr>
          <p:cNvGrpSpPr/>
          <p:nvPr/>
        </p:nvGrpSpPr>
        <p:grpSpPr>
          <a:xfrm>
            <a:off x="2181945" y="3943328"/>
            <a:ext cx="8845714" cy="1108606"/>
            <a:chOff x="2356723" y="4666404"/>
            <a:chExt cx="8292480" cy="1108606"/>
          </a:xfrm>
        </p:grpSpPr>
        <p:pic>
          <p:nvPicPr>
            <p:cNvPr id="16" name="Picture 15" descr="A red and blue stopwatch&#10;&#10;Description automatically generated">
              <a:extLst>
                <a:ext uri="{FF2B5EF4-FFF2-40B4-BE49-F238E27FC236}">
                  <a16:creationId xmlns:a16="http://schemas.microsoft.com/office/drawing/2014/main" id="{ACB19A22-B01A-C117-38B3-9A3060EACDFF}"/>
                </a:ext>
              </a:extLst>
            </p:cNvPr>
            <p:cNvPicPr>
              <a:picLocks noChangeAspect="1"/>
            </p:cNvPicPr>
            <p:nvPr/>
          </p:nvPicPr>
          <p:blipFill>
            <a:blip r:embed="rId8"/>
            <a:stretch>
              <a:fillRect/>
            </a:stretch>
          </p:blipFill>
          <p:spPr>
            <a:xfrm>
              <a:off x="2356723" y="4666404"/>
              <a:ext cx="1108606" cy="1108606"/>
            </a:xfrm>
            <a:prstGeom prst="rect">
              <a:avLst/>
            </a:prstGeom>
          </p:spPr>
        </p:pic>
        <p:sp>
          <p:nvSpPr>
            <p:cNvPr id="17" name="TextBox 16">
              <a:extLst>
                <a:ext uri="{FF2B5EF4-FFF2-40B4-BE49-F238E27FC236}">
                  <a16:creationId xmlns:a16="http://schemas.microsoft.com/office/drawing/2014/main" id="{ADC0F762-A996-4064-DDAD-AE93B364EE0B}"/>
                </a:ext>
              </a:extLst>
            </p:cNvPr>
            <p:cNvSpPr txBox="1"/>
            <p:nvPr/>
          </p:nvSpPr>
          <p:spPr>
            <a:xfrm>
              <a:off x="5824420" y="4866764"/>
              <a:ext cx="4824783" cy="707886"/>
            </a:xfrm>
            <a:prstGeom prst="rect">
              <a:avLst/>
            </a:prstGeom>
            <a:noFill/>
          </p:spPr>
          <p:txBody>
            <a:bodyPr wrap="square" rtlCol="0">
              <a:spAutoFit/>
            </a:bodyPr>
            <a:lstStyle/>
            <a:p>
              <a:r>
                <a:rPr lang="en-US" sz="2000"/>
                <a:t>Study the </a:t>
              </a:r>
              <a:r>
                <a:rPr lang="en-US" sz="2000" b="1"/>
                <a:t>time </a:t>
              </a:r>
              <a:r>
                <a:rPr lang="en-US" sz="2000" b="1" err="1"/>
                <a:t>behaviour</a:t>
              </a:r>
              <a:r>
                <a:rPr lang="en-US" sz="2000"/>
                <a:t> of the radiative decay in different crystalline environments</a:t>
              </a:r>
              <a:endParaRPr lang="en-BE" sz="2000" b="1"/>
            </a:p>
          </p:txBody>
        </p:sp>
      </p:grpSp>
      <p:pic>
        <p:nvPicPr>
          <p:cNvPr id="2" name="Picture 1" descr="A triangle with rainbows and arrows&#10;&#10;Description automatically generated with medium confidence">
            <a:extLst>
              <a:ext uri="{FF2B5EF4-FFF2-40B4-BE49-F238E27FC236}">
                <a16:creationId xmlns:a16="http://schemas.microsoft.com/office/drawing/2014/main" id="{4667512A-28E9-7A6B-83CA-FCE3998A176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2461" y="1532353"/>
            <a:ext cx="887078" cy="887078"/>
          </a:xfrm>
          <a:prstGeom prst="rect">
            <a:avLst/>
          </a:prstGeom>
        </p:spPr>
      </p:pic>
      <p:sp>
        <p:nvSpPr>
          <p:cNvPr id="6" name="TextBox 5">
            <a:extLst>
              <a:ext uri="{FF2B5EF4-FFF2-40B4-BE49-F238E27FC236}">
                <a16:creationId xmlns:a16="http://schemas.microsoft.com/office/drawing/2014/main" id="{AF4792CA-8610-57AC-6F01-69486381C7E9}"/>
              </a:ext>
            </a:extLst>
          </p:cNvPr>
          <p:cNvSpPr txBox="1"/>
          <p:nvPr/>
        </p:nvSpPr>
        <p:spPr>
          <a:xfrm>
            <a:off x="1103644" y="1714282"/>
            <a:ext cx="10513556" cy="523220"/>
          </a:xfrm>
          <a:prstGeom prst="rect">
            <a:avLst/>
          </a:prstGeom>
          <a:noFill/>
        </p:spPr>
        <p:txBody>
          <a:bodyPr wrap="square" rtlCol="0">
            <a:spAutoFit/>
          </a:bodyPr>
          <a:lstStyle/>
          <a:p>
            <a:r>
              <a:rPr lang="en-GB" sz="2800" dirty="0"/>
              <a:t>Performing </a:t>
            </a:r>
            <a:r>
              <a:rPr lang="en-GB" sz="2800" b="1" dirty="0"/>
              <a:t>vacuum-ultraviolet spectroscopy </a:t>
            </a:r>
            <a:r>
              <a:rPr lang="en-GB" sz="2800" dirty="0"/>
              <a:t>on </a:t>
            </a:r>
            <a:r>
              <a:rPr lang="en-GB" sz="2800" baseline="30000" dirty="0"/>
              <a:t>229m</a:t>
            </a:r>
            <a:r>
              <a:rPr lang="en-GB" sz="2800" dirty="0"/>
              <a:t>Th to…</a:t>
            </a:r>
            <a:endParaRPr lang="en-GB" sz="2800" b="1" dirty="0"/>
          </a:p>
        </p:txBody>
      </p:sp>
      <p:sp>
        <p:nvSpPr>
          <p:cNvPr id="19" name="TextBox 18">
            <a:extLst>
              <a:ext uri="{FF2B5EF4-FFF2-40B4-BE49-F238E27FC236}">
                <a16:creationId xmlns:a16="http://schemas.microsoft.com/office/drawing/2014/main" id="{84407417-9D92-A991-F70A-5948DDF33069}"/>
              </a:ext>
            </a:extLst>
          </p:cNvPr>
          <p:cNvSpPr txBox="1"/>
          <p:nvPr/>
        </p:nvSpPr>
        <p:spPr>
          <a:xfrm>
            <a:off x="841802" y="6395500"/>
            <a:ext cx="7679345" cy="276999"/>
          </a:xfrm>
          <a:prstGeom prst="rect">
            <a:avLst/>
          </a:prstGeom>
          <a:noFill/>
        </p:spPr>
        <p:txBody>
          <a:bodyPr wrap="square" rtlCol="0">
            <a:spAutoFit/>
          </a:bodyPr>
          <a:lstStyle/>
          <a:p>
            <a:r>
              <a:rPr lang="en-US" sz="1200" dirty="0">
                <a:solidFill>
                  <a:schemeClr val="bg1"/>
                </a:solidFill>
              </a:rPr>
              <a:t>[6] S. Pineda et al. </a:t>
            </a:r>
            <a:r>
              <a:rPr lang="en-US" sz="1200" i="1" dirty="0">
                <a:solidFill>
                  <a:schemeClr val="bg1"/>
                </a:solidFill>
              </a:rPr>
              <a:t>Radiative decay of the </a:t>
            </a:r>
            <a:r>
              <a:rPr lang="en-US" sz="1200" i="1" baseline="30000" dirty="0">
                <a:solidFill>
                  <a:schemeClr val="bg1"/>
                </a:solidFill>
              </a:rPr>
              <a:t>229m</a:t>
            </a:r>
            <a:r>
              <a:rPr lang="en-US" sz="1200" i="1" dirty="0">
                <a:solidFill>
                  <a:schemeClr val="bg1"/>
                </a:solidFill>
              </a:rPr>
              <a:t>Th nuclear clock isomer in different host materials, PRR </a:t>
            </a:r>
            <a:r>
              <a:rPr lang="en-US" sz="1200" dirty="0">
                <a:solidFill>
                  <a:schemeClr val="bg1"/>
                </a:solidFill>
              </a:rPr>
              <a:t>2025</a:t>
            </a:r>
            <a:endParaRPr lang="en-BE" sz="1200" dirty="0">
              <a:solidFill>
                <a:schemeClr val="bg1"/>
              </a:solidFill>
            </a:endParaRPr>
          </a:p>
        </p:txBody>
      </p:sp>
    </p:spTree>
    <p:extLst>
      <p:ext uri="{BB962C8B-B14F-4D97-AF65-F5344CB8AC3E}">
        <p14:creationId xmlns:p14="http://schemas.microsoft.com/office/powerpoint/2010/main" val="2738802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8A2F8-CB1B-DEBE-34C1-C08C644468B5}"/>
              </a:ext>
            </a:extLst>
          </p:cNvPr>
          <p:cNvSpPr>
            <a:spLocks noGrp="1"/>
          </p:cNvSpPr>
          <p:nvPr>
            <p:ph type="title"/>
          </p:nvPr>
        </p:nvSpPr>
        <p:spPr>
          <a:xfrm>
            <a:off x="1590260" y="-4009"/>
            <a:ext cx="10026939" cy="1152000"/>
          </a:xfrm>
        </p:spPr>
        <p:txBody>
          <a:bodyPr/>
          <a:lstStyle/>
          <a:p>
            <a:r>
              <a:rPr lang="en-US" dirty="0">
                <a:latin typeface="+mj-lt"/>
                <a:cs typeface="Helvetica" panose="020B0604020202020204" pitchFamily="34" charset="0"/>
              </a:rPr>
              <a:t>VUV spectroscopy of the isomer at LA1</a:t>
            </a:r>
            <a:endParaRPr lang="en-BE" dirty="0">
              <a:latin typeface="+mj-lt"/>
              <a:cs typeface="Helvetica" panose="020B0604020202020204" pitchFamily="34" charset="0"/>
            </a:endParaRPr>
          </a:p>
        </p:txBody>
      </p:sp>
      <p:sp>
        <p:nvSpPr>
          <p:cNvPr id="21" name="Footer Placeholder 20">
            <a:extLst>
              <a:ext uri="{FF2B5EF4-FFF2-40B4-BE49-F238E27FC236}">
                <a16:creationId xmlns:a16="http://schemas.microsoft.com/office/drawing/2014/main" id="{6EC756CE-E790-31B6-F070-7D5641796169}"/>
              </a:ext>
            </a:extLst>
          </p:cNvPr>
          <p:cNvSpPr>
            <a:spLocks noGrp="1"/>
          </p:cNvSpPr>
          <p:nvPr>
            <p:ph type="ftr" sz="quarter" idx="11"/>
          </p:nvPr>
        </p:nvSpPr>
        <p:spPr/>
        <p:txBody>
          <a:bodyPr/>
          <a:lstStyle/>
          <a:p>
            <a:r>
              <a:rPr lang="nl-NL"/>
              <a:t>Instituut voor Kern- en Stralingsfysica</a:t>
            </a:r>
            <a:endParaRPr lang="en-BE"/>
          </a:p>
        </p:txBody>
      </p:sp>
      <p:sp>
        <p:nvSpPr>
          <p:cNvPr id="22" name="Slide Number Placeholder 21">
            <a:extLst>
              <a:ext uri="{FF2B5EF4-FFF2-40B4-BE49-F238E27FC236}">
                <a16:creationId xmlns:a16="http://schemas.microsoft.com/office/drawing/2014/main" id="{C86B2B37-57CA-CD20-6E6C-2B8771D64A0A}"/>
              </a:ext>
            </a:extLst>
          </p:cNvPr>
          <p:cNvSpPr>
            <a:spLocks noGrp="1"/>
          </p:cNvSpPr>
          <p:nvPr>
            <p:ph type="sldNum" sz="quarter" idx="12"/>
          </p:nvPr>
        </p:nvSpPr>
        <p:spPr/>
        <p:txBody>
          <a:bodyPr/>
          <a:lstStyle/>
          <a:p>
            <a:fld id="{CE7B0E0B-10F2-45D4-B41C-44BE4007C339}" type="slidenum">
              <a:rPr lang="en-BE" smtClean="0"/>
              <a:t>4</a:t>
            </a:fld>
            <a:endParaRPr lang="en-BE"/>
          </a:p>
        </p:txBody>
      </p:sp>
      <p:grpSp>
        <p:nvGrpSpPr>
          <p:cNvPr id="4" name="Group 3">
            <a:extLst>
              <a:ext uri="{FF2B5EF4-FFF2-40B4-BE49-F238E27FC236}">
                <a16:creationId xmlns:a16="http://schemas.microsoft.com/office/drawing/2014/main" id="{91F1BF8F-5F7B-5F5C-D0AD-9DAB913969F6}"/>
              </a:ext>
            </a:extLst>
          </p:cNvPr>
          <p:cNvGrpSpPr/>
          <p:nvPr/>
        </p:nvGrpSpPr>
        <p:grpSpPr>
          <a:xfrm>
            <a:off x="461896" y="3336184"/>
            <a:ext cx="6908439" cy="2879330"/>
            <a:chOff x="565533" y="1481702"/>
            <a:chExt cx="4227499" cy="1761956"/>
          </a:xfrm>
        </p:grpSpPr>
        <p:pic>
          <p:nvPicPr>
            <p:cNvPr id="5" name="Picture 4" descr="A graph of a graph with numbers and symbols&#10;&#10;Description automatically generated with medium confidence">
              <a:extLst>
                <a:ext uri="{FF2B5EF4-FFF2-40B4-BE49-F238E27FC236}">
                  <a16:creationId xmlns:a16="http://schemas.microsoft.com/office/drawing/2014/main" id="{BAFDC42A-459C-858F-BBA6-F46CB1480F61}"/>
                </a:ext>
              </a:extLst>
            </p:cNvPr>
            <p:cNvPicPr>
              <a:picLocks noChangeAspect="1"/>
            </p:cNvPicPr>
            <p:nvPr/>
          </p:nvPicPr>
          <p:blipFill>
            <a:blip r:embed="rId3"/>
            <a:stretch>
              <a:fillRect/>
            </a:stretch>
          </p:blipFill>
          <p:spPr>
            <a:xfrm>
              <a:off x="565533" y="1481702"/>
              <a:ext cx="4227499" cy="1761956"/>
            </a:xfrm>
            <a:prstGeom prst="rect">
              <a:avLst/>
            </a:prstGeom>
          </p:spPr>
        </p:pic>
        <p:sp>
          <p:nvSpPr>
            <p:cNvPr id="6" name="TextBox 5">
              <a:extLst>
                <a:ext uri="{FF2B5EF4-FFF2-40B4-BE49-F238E27FC236}">
                  <a16:creationId xmlns:a16="http://schemas.microsoft.com/office/drawing/2014/main" id="{4ED16294-1F25-F4E0-E552-7C1537398993}"/>
                </a:ext>
              </a:extLst>
            </p:cNvPr>
            <p:cNvSpPr txBox="1"/>
            <p:nvPr/>
          </p:nvSpPr>
          <p:spPr>
            <a:xfrm>
              <a:off x="793805" y="1733764"/>
              <a:ext cx="577795" cy="261610"/>
            </a:xfrm>
            <a:prstGeom prst="rect">
              <a:avLst/>
            </a:prstGeom>
            <a:noFill/>
          </p:spPr>
          <p:txBody>
            <a:bodyPr wrap="square" rtlCol="0">
              <a:spAutoFit/>
            </a:bodyPr>
            <a:lstStyle/>
            <a:p>
              <a:r>
                <a:rPr lang="en-US" sz="1100"/>
                <a:t>50.2 s</a:t>
              </a:r>
              <a:endParaRPr lang="en-BE" sz="1100"/>
            </a:p>
          </p:txBody>
        </p:sp>
        <p:sp>
          <p:nvSpPr>
            <p:cNvPr id="7" name="TextBox 6">
              <a:extLst>
                <a:ext uri="{FF2B5EF4-FFF2-40B4-BE49-F238E27FC236}">
                  <a16:creationId xmlns:a16="http://schemas.microsoft.com/office/drawing/2014/main" id="{436187BF-C2BB-E5BB-B8EE-7D3DDC648774}"/>
                </a:ext>
              </a:extLst>
            </p:cNvPr>
            <p:cNvSpPr txBox="1"/>
            <p:nvPr/>
          </p:nvSpPr>
          <p:spPr>
            <a:xfrm>
              <a:off x="1929185" y="2016969"/>
              <a:ext cx="463495" cy="261610"/>
            </a:xfrm>
            <a:prstGeom prst="rect">
              <a:avLst/>
            </a:prstGeom>
            <a:noFill/>
          </p:spPr>
          <p:txBody>
            <a:bodyPr wrap="square" rtlCol="0">
              <a:spAutoFit/>
            </a:bodyPr>
            <a:lstStyle/>
            <a:p>
              <a:r>
                <a:rPr lang="en-US" sz="1100"/>
                <a:t>4 m</a:t>
              </a:r>
              <a:endParaRPr lang="en-BE" sz="1100"/>
            </a:p>
          </p:txBody>
        </p:sp>
        <p:sp>
          <p:nvSpPr>
            <p:cNvPr id="8" name="TextBox 7">
              <a:extLst>
                <a:ext uri="{FF2B5EF4-FFF2-40B4-BE49-F238E27FC236}">
                  <a16:creationId xmlns:a16="http://schemas.microsoft.com/office/drawing/2014/main" id="{476D648B-8B73-15BE-1CA8-CC2E36BA2DEF}"/>
                </a:ext>
              </a:extLst>
            </p:cNvPr>
            <p:cNvSpPr txBox="1"/>
            <p:nvPr/>
          </p:nvSpPr>
          <p:spPr>
            <a:xfrm>
              <a:off x="2964181" y="2362680"/>
              <a:ext cx="647700" cy="261610"/>
            </a:xfrm>
            <a:prstGeom prst="rect">
              <a:avLst/>
            </a:prstGeom>
            <a:noFill/>
          </p:spPr>
          <p:txBody>
            <a:bodyPr wrap="square" rtlCol="0">
              <a:spAutoFit/>
            </a:bodyPr>
            <a:lstStyle/>
            <a:p>
              <a:r>
                <a:rPr lang="en-US" sz="1100"/>
                <a:t>62.7 m</a:t>
              </a:r>
              <a:endParaRPr lang="en-BE" sz="1100"/>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EB668B2A-627D-5CEC-2AD5-B964B62EA5B3}"/>
                    </a:ext>
                  </a:extLst>
                </p:cNvPr>
                <p:cNvSpPr txBox="1"/>
                <p:nvPr/>
              </p:nvSpPr>
              <p:spPr>
                <a:xfrm>
                  <a:off x="1461633" y="1607974"/>
                  <a:ext cx="27647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BE" sz="1200" b="1" i="1" smtClean="0">
                                <a:solidFill>
                                  <a:srgbClr val="1D8DB0"/>
                                </a:solidFill>
                                <a:latin typeface="Cambria Math" panose="02040503050406030204" pitchFamily="18" charset="0"/>
                              </a:rPr>
                            </m:ctrlPr>
                          </m:sSupPr>
                          <m:e>
                            <m:r>
                              <a:rPr lang="en-BE" sz="1200" b="1" i="1" smtClean="0">
                                <a:solidFill>
                                  <a:srgbClr val="1D8DB0"/>
                                </a:solidFill>
                                <a:latin typeface="Cambria Math" panose="02040503050406030204" pitchFamily="18" charset="0"/>
                                <a:ea typeface="Cambria Math" panose="02040503050406030204" pitchFamily="18" charset="0"/>
                              </a:rPr>
                              <m:t>𝜷</m:t>
                            </m:r>
                          </m:e>
                          <m:sup>
                            <m:r>
                              <a:rPr lang="en-US" sz="1200" b="1" i="1" smtClean="0">
                                <a:solidFill>
                                  <a:srgbClr val="1D8DB0"/>
                                </a:solidFill>
                                <a:latin typeface="Cambria Math" panose="02040503050406030204" pitchFamily="18" charset="0"/>
                              </a:rPr>
                              <m:t>−</m:t>
                            </m:r>
                          </m:sup>
                        </m:sSup>
                      </m:oMath>
                    </m:oMathPara>
                  </a14:m>
                  <a:endParaRPr lang="en-BE" sz="1200" b="1">
                    <a:solidFill>
                      <a:srgbClr val="1D8DB0"/>
                    </a:solidFill>
                  </a:endParaRPr>
                </a:p>
              </p:txBody>
            </p:sp>
          </mc:Choice>
          <mc:Fallback xmlns="">
            <p:sp>
              <p:nvSpPr>
                <p:cNvPr id="9" name="TextBox 8">
                  <a:extLst>
                    <a:ext uri="{FF2B5EF4-FFF2-40B4-BE49-F238E27FC236}">
                      <a16:creationId xmlns:a16="http://schemas.microsoft.com/office/drawing/2014/main" id="{EB668B2A-627D-5CEC-2AD5-B964B62EA5B3}"/>
                    </a:ext>
                  </a:extLst>
                </p:cNvPr>
                <p:cNvSpPr txBox="1">
                  <a:spLocks noRot="1" noChangeAspect="1" noMove="1" noResize="1" noEditPoints="1" noAdjustHandles="1" noChangeArrowheads="1" noChangeShapeType="1" noTextEdit="1"/>
                </p:cNvSpPr>
                <p:nvPr/>
              </p:nvSpPr>
              <p:spPr>
                <a:xfrm>
                  <a:off x="1461633" y="1607974"/>
                  <a:ext cx="276478" cy="276999"/>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C429D626-BCDD-4B3C-D148-B0F5473A7EE1}"/>
                    </a:ext>
                  </a:extLst>
                </p:cNvPr>
                <p:cNvSpPr txBox="1"/>
                <p:nvPr/>
              </p:nvSpPr>
              <p:spPr>
                <a:xfrm>
                  <a:off x="2609459" y="1898873"/>
                  <a:ext cx="27647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BE" sz="1200" b="1" i="1" smtClean="0">
                                <a:solidFill>
                                  <a:srgbClr val="1D8DB0"/>
                                </a:solidFill>
                                <a:latin typeface="Cambria Math" panose="02040503050406030204" pitchFamily="18" charset="0"/>
                              </a:rPr>
                            </m:ctrlPr>
                          </m:sSupPr>
                          <m:e>
                            <m:r>
                              <a:rPr lang="en-BE" sz="1200" b="1" i="1" smtClean="0">
                                <a:solidFill>
                                  <a:srgbClr val="1D8DB0"/>
                                </a:solidFill>
                                <a:latin typeface="Cambria Math" panose="02040503050406030204" pitchFamily="18" charset="0"/>
                                <a:ea typeface="Cambria Math" panose="02040503050406030204" pitchFamily="18" charset="0"/>
                              </a:rPr>
                              <m:t>𝜷</m:t>
                            </m:r>
                          </m:e>
                          <m:sup>
                            <m:r>
                              <a:rPr lang="en-US" sz="1200" b="1" i="1" smtClean="0">
                                <a:solidFill>
                                  <a:srgbClr val="1D8DB0"/>
                                </a:solidFill>
                                <a:latin typeface="Cambria Math" panose="02040503050406030204" pitchFamily="18" charset="0"/>
                              </a:rPr>
                              <m:t>−</m:t>
                            </m:r>
                          </m:sup>
                        </m:sSup>
                      </m:oMath>
                    </m:oMathPara>
                  </a14:m>
                  <a:endParaRPr lang="en-BE" sz="1200" b="1">
                    <a:solidFill>
                      <a:srgbClr val="1D8DB0"/>
                    </a:solidFill>
                  </a:endParaRPr>
                </a:p>
              </p:txBody>
            </p:sp>
          </mc:Choice>
          <mc:Fallback xmlns="">
            <p:sp>
              <p:nvSpPr>
                <p:cNvPr id="10" name="TextBox 9">
                  <a:extLst>
                    <a:ext uri="{FF2B5EF4-FFF2-40B4-BE49-F238E27FC236}">
                      <a16:creationId xmlns:a16="http://schemas.microsoft.com/office/drawing/2014/main" id="{C429D626-BCDD-4B3C-D148-B0F5473A7EE1}"/>
                    </a:ext>
                  </a:extLst>
                </p:cNvPr>
                <p:cNvSpPr txBox="1">
                  <a:spLocks noRot="1" noChangeAspect="1" noMove="1" noResize="1" noEditPoints="1" noAdjustHandles="1" noChangeArrowheads="1" noChangeShapeType="1" noTextEdit="1"/>
                </p:cNvSpPr>
                <p:nvPr/>
              </p:nvSpPr>
              <p:spPr>
                <a:xfrm>
                  <a:off x="2609459" y="1898873"/>
                  <a:ext cx="276478" cy="276999"/>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02458BCA-CC69-E552-D582-51EC9188D72D}"/>
                    </a:ext>
                  </a:extLst>
                </p:cNvPr>
                <p:cNvSpPr txBox="1"/>
                <p:nvPr/>
              </p:nvSpPr>
              <p:spPr>
                <a:xfrm>
                  <a:off x="3750094" y="2209346"/>
                  <a:ext cx="27647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BE" sz="1200" b="1" i="1" smtClean="0">
                                <a:solidFill>
                                  <a:srgbClr val="1D8DB0"/>
                                </a:solidFill>
                                <a:latin typeface="Cambria Math" panose="02040503050406030204" pitchFamily="18" charset="0"/>
                              </a:rPr>
                            </m:ctrlPr>
                          </m:sSupPr>
                          <m:e>
                            <m:r>
                              <a:rPr lang="en-BE" sz="1200" b="1" i="1" smtClean="0">
                                <a:solidFill>
                                  <a:srgbClr val="1D8DB0"/>
                                </a:solidFill>
                                <a:latin typeface="Cambria Math" panose="02040503050406030204" pitchFamily="18" charset="0"/>
                                <a:ea typeface="Cambria Math" panose="02040503050406030204" pitchFamily="18" charset="0"/>
                              </a:rPr>
                              <m:t>𝜷</m:t>
                            </m:r>
                          </m:e>
                          <m:sup>
                            <m:r>
                              <a:rPr lang="en-US" sz="1200" b="1" i="1" smtClean="0">
                                <a:solidFill>
                                  <a:srgbClr val="1D8DB0"/>
                                </a:solidFill>
                                <a:latin typeface="Cambria Math" panose="02040503050406030204" pitchFamily="18" charset="0"/>
                              </a:rPr>
                              <m:t>−</m:t>
                            </m:r>
                          </m:sup>
                        </m:sSup>
                      </m:oMath>
                    </m:oMathPara>
                  </a14:m>
                  <a:endParaRPr lang="en-BE" sz="1200" b="1">
                    <a:solidFill>
                      <a:srgbClr val="1D8DB0"/>
                    </a:solidFill>
                  </a:endParaRPr>
                </a:p>
              </p:txBody>
            </p:sp>
          </mc:Choice>
          <mc:Fallback xmlns="">
            <p:sp>
              <p:nvSpPr>
                <p:cNvPr id="11" name="TextBox 10">
                  <a:extLst>
                    <a:ext uri="{FF2B5EF4-FFF2-40B4-BE49-F238E27FC236}">
                      <a16:creationId xmlns:a16="http://schemas.microsoft.com/office/drawing/2014/main" id="{02458BCA-CC69-E552-D582-51EC9188D72D}"/>
                    </a:ext>
                  </a:extLst>
                </p:cNvPr>
                <p:cNvSpPr txBox="1">
                  <a:spLocks noRot="1" noChangeAspect="1" noMove="1" noResize="1" noEditPoints="1" noAdjustHandles="1" noChangeArrowheads="1" noChangeShapeType="1" noTextEdit="1"/>
                </p:cNvSpPr>
                <p:nvPr/>
              </p:nvSpPr>
              <p:spPr>
                <a:xfrm>
                  <a:off x="3750094" y="2209346"/>
                  <a:ext cx="276478" cy="276999"/>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5C362050-C668-1993-4BA5-7905A2338878}"/>
                    </a:ext>
                  </a:extLst>
                </p:cNvPr>
                <p:cNvSpPr txBox="1"/>
                <p:nvPr/>
              </p:nvSpPr>
              <p:spPr>
                <a:xfrm>
                  <a:off x="3474367" y="2727589"/>
                  <a:ext cx="27647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BE" sz="1200" b="1" i="1" smtClean="0">
                                <a:solidFill>
                                  <a:srgbClr val="1D8DB0"/>
                                </a:solidFill>
                                <a:latin typeface="Cambria Math" panose="02040503050406030204" pitchFamily="18" charset="0"/>
                              </a:rPr>
                            </m:ctrlPr>
                          </m:sSupPr>
                          <m:e>
                            <m:r>
                              <a:rPr lang="en-BE" sz="1200" b="1" i="1" smtClean="0">
                                <a:solidFill>
                                  <a:srgbClr val="1D8DB0"/>
                                </a:solidFill>
                                <a:latin typeface="Cambria Math" panose="02040503050406030204" pitchFamily="18" charset="0"/>
                                <a:ea typeface="Cambria Math" panose="02040503050406030204" pitchFamily="18" charset="0"/>
                              </a:rPr>
                              <m:t>𝜷</m:t>
                            </m:r>
                          </m:e>
                          <m:sup>
                            <m:r>
                              <a:rPr lang="en-US" sz="1200" b="1" i="1" smtClean="0">
                                <a:solidFill>
                                  <a:srgbClr val="1D8DB0"/>
                                </a:solidFill>
                                <a:latin typeface="Cambria Math" panose="02040503050406030204" pitchFamily="18" charset="0"/>
                              </a:rPr>
                              <m:t>−</m:t>
                            </m:r>
                          </m:sup>
                        </m:sSup>
                      </m:oMath>
                    </m:oMathPara>
                  </a14:m>
                  <a:endParaRPr lang="en-BE" sz="1200" b="1">
                    <a:solidFill>
                      <a:srgbClr val="1D8DB0"/>
                    </a:solidFill>
                  </a:endParaRPr>
                </a:p>
              </p:txBody>
            </p:sp>
          </mc:Choice>
          <mc:Fallback xmlns="">
            <p:sp>
              <p:nvSpPr>
                <p:cNvPr id="12" name="TextBox 11">
                  <a:extLst>
                    <a:ext uri="{FF2B5EF4-FFF2-40B4-BE49-F238E27FC236}">
                      <a16:creationId xmlns:a16="http://schemas.microsoft.com/office/drawing/2014/main" id="{5C362050-C668-1993-4BA5-7905A2338878}"/>
                    </a:ext>
                  </a:extLst>
                </p:cNvPr>
                <p:cNvSpPr txBox="1">
                  <a:spLocks noRot="1" noChangeAspect="1" noMove="1" noResize="1" noEditPoints="1" noAdjustHandles="1" noChangeArrowheads="1" noChangeShapeType="1" noTextEdit="1"/>
                </p:cNvSpPr>
                <p:nvPr/>
              </p:nvSpPr>
              <p:spPr>
                <a:xfrm>
                  <a:off x="3474367" y="2727589"/>
                  <a:ext cx="276478" cy="276999"/>
                </a:xfrm>
                <a:prstGeom prst="rect">
                  <a:avLst/>
                </a:prstGeom>
                <a:blipFill>
                  <a:blip r:embed="rId6"/>
                  <a:stretch>
                    <a:fillRect/>
                  </a:stretch>
                </a:blipFill>
              </p:spPr>
              <p:txBody>
                <a:bodyPr/>
                <a:lstStyle/>
                <a:p>
                  <a:r>
                    <a:rPr lang="en-US">
                      <a:noFill/>
                    </a:rPr>
                    <a:t> </a:t>
                  </a:r>
                </a:p>
              </p:txBody>
            </p:sp>
          </mc:Fallback>
        </mc:AlternateContent>
      </p:grpSp>
      <p:pic>
        <p:nvPicPr>
          <p:cNvPr id="13" name="Picture 12">
            <a:extLst>
              <a:ext uri="{FF2B5EF4-FFF2-40B4-BE49-F238E27FC236}">
                <a16:creationId xmlns:a16="http://schemas.microsoft.com/office/drawing/2014/main" id="{1E8E5A0E-B6C5-D4F7-F3D0-4AE524BA7BB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826678" y="3713061"/>
            <a:ext cx="2340442" cy="2343602"/>
          </a:xfrm>
          <a:prstGeom prst="rect">
            <a:avLst/>
          </a:prstGeom>
        </p:spPr>
      </p:pic>
      <p:sp>
        <p:nvSpPr>
          <p:cNvPr id="14" name="TextBox 13">
            <a:extLst>
              <a:ext uri="{FF2B5EF4-FFF2-40B4-BE49-F238E27FC236}">
                <a16:creationId xmlns:a16="http://schemas.microsoft.com/office/drawing/2014/main" id="{B6099A5D-CBC2-F140-352D-9F36F06BF78C}"/>
              </a:ext>
            </a:extLst>
          </p:cNvPr>
          <p:cNvSpPr txBox="1"/>
          <p:nvPr/>
        </p:nvSpPr>
        <p:spPr>
          <a:xfrm>
            <a:off x="467759" y="1811306"/>
            <a:ext cx="9528312" cy="461665"/>
          </a:xfrm>
          <a:prstGeom prst="rect">
            <a:avLst/>
          </a:prstGeom>
          <a:noFill/>
        </p:spPr>
        <p:txBody>
          <a:bodyPr wrap="square" rtlCol="0">
            <a:spAutoFit/>
          </a:bodyPr>
          <a:lstStyle/>
          <a:p>
            <a:r>
              <a:rPr lang="en-GB" sz="2400"/>
              <a:t>Populate the isomer by implanting an A=229 beam in our crystals</a:t>
            </a:r>
            <a:endParaRPr lang="en-BE" sz="2400"/>
          </a:p>
        </p:txBody>
      </p:sp>
      <p:pic>
        <p:nvPicPr>
          <p:cNvPr id="3" name="Picture 2" descr="A triangle with rainbows and arrows&#10;&#10;Description automatically generated with medium confidence">
            <a:extLst>
              <a:ext uri="{FF2B5EF4-FFF2-40B4-BE49-F238E27FC236}">
                <a16:creationId xmlns:a16="http://schemas.microsoft.com/office/drawing/2014/main" id="{DB8276D3-4469-9CE3-707C-43D18E26FB0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78719" y="57832"/>
            <a:ext cx="1028318" cy="1028318"/>
          </a:xfrm>
          <a:prstGeom prst="rect">
            <a:avLst/>
          </a:prstGeom>
        </p:spPr>
      </p:pic>
      <p:pic>
        <p:nvPicPr>
          <p:cNvPr id="15" name="Picture 14">
            <a:extLst>
              <a:ext uri="{FF2B5EF4-FFF2-40B4-BE49-F238E27FC236}">
                <a16:creationId xmlns:a16="http://schemas.microsoft.com/office/drawing/2014/main" id="{E14D77F3-941A-7BBC-68C6-90FEFC2CE025}"/>
              </a:ext>
            </a:extLst>
          </p:cNvPr>
          <p:cNvPicPr>
            <a:picLocks noChangeAspect="1"/>
          </p:cNvPicPr>
          <p:nvPr/>
        </p:nvPicPr>
        <p:blipFill>
          <a:blip r:embed="rId9"/>
          <a:srcRect t="15159" r="-421" b="11980"/>
          <a:stretch>
            <a:fillRect/>
          </a:stretch>
        </p:blipFill>
        <p:spPr>
          <a:xfrm>
            <a:off x="8648043" y="3190576"/>
            <a:ext cx="2966274" cy="2871718"/>
          </a:xfrm>
          <a:prstGeom prst="rect">
            <a:avLst/>
          </a:prstGeom>
        </p:spPr>
      </p:pic>
    </p:spTree>
    <p:extLst>
      <p:ext uri="{BB962C8B-B14F-4D97-AF65-F5344CB8AC3E}">
        <p14:creationId xmlns:p14="http://schemas.microsoft.com/office/powerpoint/2010/main" val="4455242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machine with many wires and a sign&#10;&#10;Description automatically generated with medium confidence">
            <a:extLst>
              <a:ext uri="{FF2B5EF4-FFF2-40B4-BE49-F238E27FC236}">
                <a16:creationId xmlns:a16="http://schemas.microsoft.com/office/drawing/2014/main" id="{970333A5-6053-8543-F8EF-A4BEED3099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730291"/>
            <a:ext cx="4943303" cy="3707477"/>
          </a:xfrm>
          <a:prstGeom prst="rect">
            <a:avLst/>
          </a:prstGeom>
        </p:spPr>
      </p:pic>
      <p:grpSp>
        <p:nvGrpSpPr>
          <p:cNvPr id="14" name="Group 13">
            <a:extLst>
              <a:ext uri="{FF2B5EF4-FFF2-40B4-BE49-F238E27FC236}">
                <a16:creationId xmlns:a16="http://schemas.microsoft.com/office/drawing/2014/main" id="{39B9799E-F6DA-322A-E7A2-A1C04DF4F622}"/>
              </a:ext>
            </a:extLst>
          </p:cNvPr>
          <p:cNvGrpSpPr/>
          <p:nvPr/>
        </p:nvGrpSpPr>
        <p:grpSpPr>
          <a:xfrm>
            <a:off x="6302319" y="1356674"/>
            <a:ext cx="5385376" cy="4464114"/>
            <a:chOff x="6302319" y="1720555"/>
            <a:chExt cx="5385376" cy="4464114"/>
          </a:xfrm>
          <a:effectLst>
            <a:outerShdw blurRad="63500" sx="102000" sy="102000" algn="ctr" rotWithShape="0">
              <a:prstClr val="black">
                <a:alpha val="40000"/>
              </a:prstClr>
            </a:outerShdw>
          </a:effectLst>
        </p:grpSpPr>
        <p:sp>
          <p:nvSpPr>
            <p:cNvPr id="13" name="Rectangle 12">
              <a:extLst>
                <a:ext uri="{FF2B5EF4-FFF2-40B4-BE49-F238E27FC236}">
                  <a16:creationId xmlns:a16="http://schemas.microsoft.com/office/drawing/2014/main" id="{FD1A5D1D-5E53-E539-46C1-D92B554306B1}"/>
                </a:ext>
              </a:extLst>
            </p:cNvPr>
            <p:cNvSpPr/>
            <p:nvPr/>
          </p:nvSpPr>
          <p:spPr>
            <a:xfrm>
              <a:off x="6302319" y="1828800"/>
              <a:ext cx="5385376" cy="435586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grpSp>
          <p:nvGrpSpPr>
            <p:cNvPr id="6" name="Group 5">
              <a:extLst>
                <a:ext uri="{FF2B5EF4-FFF2-40B4-BE49-F238E27FC236}">
                  <a16:creationId xmlns:a16="http://schemas.microsoft.com/office/drawing/2014/main" id="{1F5461C0-258B-DE9D-CD8A-F8A6C698607C}"/>
                </a:ext>
              </a:extLst>
            </p:cNvPr>
            <p:cNvGrpSpPr/>
            <p:nvPr/>
          </p:nvGrpSpPr>
          <p:grpSpPr>
            <a:xfrm>
              <a:off x="6480194" y="1720555"/>
              <a:ext cx="5004784" cy="4256693"/>
              <a:chOff x="11191796" y="13028459"/>
              <a:chExt cx="17218186" cy="14848661"/>
            </a:xfrm>
            <a:noFill/>
          </p:grpSpPr>
          <p:pic>
            <p:nvPicPr>
              <p:cNvPr id="11" name="Picture 10">
                <a:extLst>
                  <a:ext uri="{FF2B5EF4-FFF2-40B4-BE49-F238E27FC236}">
                    <a16:creationId xmlns:a16="http://schemas.microsoft.com/office/drawing/2014/main" id="{9A9E9859-0FDC-C9CC-DCC8-B2795806D8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91796" y="14197668"/>
                <a:ext cx="17218186" cy="13679452"/>
              </a:xfrm>
              <a:prstGeom prst="rect">
                <a:avLst/>
              </a:prstGeom>
              <a:grpFill/>
              <a:effectLst/>
            </p:spPr>
          </p:pic>
          <p:sp>
            <p:nvSpPr>
              <p:cNvPr id="12" name="TextBox 11">
                <a:extLst>
                  <a:ext uri="{FF2B5EF4-FFF2-40B4-BE49-F238E27FC236}">
                    <a16:creationId xmlns:a16="http://schemas.microsoft.com/office/drawing/2014/main" id="{1E1234DB-CE16-8C55-B1FA-51163443D4D5}"/>
                  </a:ext>
                </a:extLst>
              </p:cNvPr>
              <p:cNvSpPr txBox="1"/>
              <p:nvPr/>
            </p:nvSpPr>
            <p:spPr>
              <a:xfrm>
                <a:off x="11915713" y="13028459"/>
                <a:ext cx="2989258" cy="1375126"/>
              </a:xfrm>
              <a:prstGeom prst="rect">
                <a:avLst/>
              </a:prstGeom>
              <a:grpFill/>
            </p:spPr>
            <p:txBody>
              <a:bodyPr wrap="square" rtlCol="0">
                <a:spAutoFit/>
              </a:bodyPr>
              <a:lstStyle/>
              <a:p>
                <a:pPr algn="ctr">
                  <a:lnSpc>
                    <a:spcPct val="120000"/>
                  </a:lnSpc>
                </a:pPr>
                <a:r>
                  <a:rPr lang="en-GB" b="1">
                    <a:solidFill>
                      <a:srgbClr val="FF0000"/>
                    </a:solidFill>
                    <a:latin typeface="Helvetica" panose="020B0604020202020204" pitchFamily="34" charset="0"/>
                    <a:cs typeface="Helvetica" panose="020B0604020202020204" pitchFamily="34" charset="0"/>
                  </a:rPr>
                  <a:t>A=229</a:t>
                </a:r>
                <a:endParaRPr lang="en-BE" b="1">
                  <a:solidFill>
                    <a:srgbClr val="FF0000"/>
                  </a:solidFill>
                  <a:latin typeface="Helvetica" panose="020B0604020202020204" pitchFamily="34" charset="0"/>
                  <a:cs typeface="Helvetica" panose="020B0604020202020204" pitchFamily="34" charset="0"/>
                </a:endParaRPr>
              </a:p>
            </p:txBody>
          </p:sp>
        </p:grpSp>
      </p:grpSp>
      <p:sp>
        <p:nvSpPr>
          <p:cNvPr id="7" name="TextBox 6">
            <a:extLst>
              <a:ext uri="{FF2B5EF4-FFF2-40B4-BE49-F238E27FC236}">
                <a16:creationId xmlns:a16="http://schemas.microsoft.com/office/drawing/2014/main" id="{73805B41-ED0B-D93A-563D-5A26D840B229}"/>
              </a:ext>
            </a:extLst>
          </p:cNvPr>
          <p:cNvSpPr txBox="1"/>
          <p:nvPr/>
        </p:nvSpPr>
        <p:spPr>
          <a:xfrm>
            <a:off x="6833295" y="5343948"/>
            <a:ext cx="2060353" cy="326976"/>
          </a:xfrm>
          <a:prstGeom prst="rect">
            <a:avLst/>
          </a:prstGeom>
          <a:noFill/>
        </p:spPr>
        <p:txBody>
          <a:bodyPr wrap="square" rtlCol="0">
            <a:spAutoFit/>
          </a:bodyPr>
          <a:lstStyle/>
          <a:p>
            <a:pPr algn="ctr">
              <a:lnSpc>
                <a:spcPct val="120000"/>
              </a:lnSpc>
            </a:pPr>
            <a:r>
              <a:rPr lang="en-GB" sz="1400" i="1">
                <a:solidFill>
                  <a:srgbClr val="00407A"/>
                </a:solidFill>
                <a:latin typeface="Helvetica" panose="020B0604020202020204" pitchFamily="34" charset="0"/>
                <a:cs typeface="Helvetica" panose="020B0604020202020204" pitchFamily="34" charset="0"/>
              </a:rPr>
              <a:t>large-bandgap crystals</a:t>
            </a:r>
          </a:p>
        </p:txBody>
      </p:sp>
      <p:sp>
        <p:nvSpPr>
          <p:cNvPr id="8" name="TextBox 7">
            <a:extLst>
              <a:ext uri="{FF2B5EF4-FFF2-40B4-BE49-F238E27FC236}">
                <a16:creationId xmlns:a16="http://schemas.microsoft.com/office/drawing/2014/main" id="{B0E59070-6337-EC49-7FFC-AF493ECCD6CE}"/>
              </a:ext>
            </a:extLst>
          </p:cNvPr>
          <p:cNvSpPr txBox="1"/>
          <p:nvPr/>
        </p:nvSpPr>
        <p:spPr>
          <a:xfrm>
            <a:off x="8483158" y="2753247"/>
            <a:ext cx="1023698" cy="350105"/>
          </a:xfrm>
          <a:prstGeom prst="rect">
            <a:avLst/>
          </a:prstGeom>
          <a:noFill/>
        </p:spPr>
        <p:txBody>
          <a:bodyPr wrap="square" rtlCol="0">
            <a:spAutoFit/>
          </a:bodyPr>
          <a:lstStyle/>
          <a:p>
            <a:pPr algn="ctr">
              <a:lnSpc>
                <a:spcPct val="120000"/>
              </a:lnSpc>
            </a:pPr>
            <a:r>
              <a:rPr lang="en-GB" sz="1600" i="1">
                <a:solidFill>
                  <a:srgbClr val="00407A"/>
                </a:solidFill>
                <a:latin typeface="Helvetica" panose="020B0604020202020204" pitchFamily="34" charset="0"/>
                <a:cs typeface="Helvetica" panose="020B0604020202020204" pitchFamily="34" charset="0"/>
              </a:rPr>
              <a:t>mirrors</a:t>
            </a:r>
            <a:endParaRPr lang="en-GB" sz="4000" i="1">
              <a:solidFill>
                <a:srgbClr val="00407A"/>
              </a:solidFill>
              <a:latin typeface="Helvetica" panose="020B0604020202020204" pitchFamily="34" charset="0"/>
              <a:cs typeface="Helvetica" panose="020B0604020202020204" pitchFamily="34" charset="0"/>
            </a:endParaRPr>
          </a:p>
        </p:txBody>
      </p:sp>
      <p:sp>
        <p:nvSpPr>
          <p:cNvPr id="9" name="TextBox 8">
            <a:extLst>
              <a:ext uri="{FF2B5EF4-FFF2-40B4-BE49-F238E27FC236}">
                <a16:creationId xmlns:a16="http://schemas.microsoft.com/office/drawing/2014/main" id="{1DCA58B9-9AC9-859E-8712-91122395BA48}"/>
              </a:ext>
            </a:extLst>
          </p:cNvPr>
          <p:cNvSpPr txBox="1"/>
          <p:nvPr/>
        </p:nvSpPr>
        <p:spPr>
          <a:xfrm>
            <a:off x="10866896" y="4687871"/>
            <a:ext cx="601517" cy="317547"/>
          </a:xfrm>
          <a:prstGeom prst="rect">
            <a:avLst/>
          </a:prstGeom>
          <a:noFill/>
        </p:spPr>
        <p:txBody>
          <a:bodyPr wrap="square" rtlCol="0">
            <a:spAutoFit/>
          </a:bodyPr>
          <a:lstStyle/>
          <a:p>
            <a:pPr algn="ctr">
              <a:lnSpc>
                <a:spcPct val="120000"/>
              </a:lnSpc>
            </a:pPr>
            <a:r>
              <a:rPr lang="en-GB" sz="1400" i="1">
                <a:solidFill>
                  <a:srgbClr val="00407A"/>
                </a:solidFill>
                <a:latin typeface="Helvetica" panose="020B0604020202020204" pitchFamily="34" charset="0"/>
                <a:cs typeface="Helvetica" panose="020B0604020202020204" pitchFamily="34" charset="0"/>
              </a:rPr>
              <a:t>PMT</a:t>
            </a:r>
            <a:endParaRPr lang="en-GB" sz="3600" i="1">
              <a:solidFill>
                <a:srgbClr val="00407A"/>
              </a:solidFill>
              <a:latin typeface="Helvetica" panose="020B0604020202020204" pitchFamily="34" charset="0"/>
              <a:cs typeface="Helvetica" panose="020B0604020202020204" pitchFamily="34" charset="0"/>
            </a:endParaRPr>
          </a:p>
        </p:txBody>
      </p:sp>
      <p:sp>
        <p:nvSpPr>
          <p:cNvPr id="15" name="Oval 14">
            <a:extLst>
              <a:ext uri="{FF2B5EF4-FFF2-40B4-BE49-F238E27FC236}">
                <a16:creationId xmlns:a16="http://schemas.microsoft.com/office/drawing/2014/main" id="{BC0E6753-8E9B-FC2F-4755-814C0AF3320E}"/>
              </a:ext>
            </a:extLst>
          </p:cNvPr>
          <p:cNvSpPr/>
          <p:nvPr/>
        </p:nvSpPr>
        <p:spPr>
          <a:xfrm>
            <a:off x="2593492" y="3203376"/>
            <a:ext cx="2292626" cy="1643269"/>
          </a:xfrm>
          <a:prstGeom prst="ellipse">
            <a:avLst/>
          </a:prstGeom>
          <a:noFill/>
          <a:ln w="38100">
            <a:solidFill>
              <a:srgbClr val="52BDE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17" name="Straight Connector 16">
            <a:extLst>
              <a:ext uri="{FF2B5EF4-FFF2-40B4-BE49-F238E27FC236}">
                <a16:creationId xmlns:a16="http://schemas.microsoft.com/office/drawing/2014/main" id="{DD0396A8-8E7E-347E-AE90-59564F5605A0}"/>
              </a:ext>
            </a:extLst>
          </p:cNvPr>
          <p:cNvCxnSpPr>
            <a:stCxn id="15" idx="0"/>
          </p:cNvCxnSpPr>
          <p:nvPr/>
        </p:nvCxnSpPr>
        <p:spPr>
          <a:xfrm flipV="1">
            <a:off x="3739805" y="1464919"/>
            <a:ext cx="2562514" cy="1738457"/>
          </a:xfrm>
          <a:prstGeom prst="line">
            <a:avLst/>
          </a:prstGeom>
          <a:ln w="38100">
            <a:solidFill>
              <a:srgbClr val="52BDEC"/>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65F434E-F9B0-F731-1258-1B621B73529D}"/>
              </a:ext>
            </a:extLst>
          </p:cNvPr>
          <p:cNvCxnSpPr>
            <a:cxnSpLocks/>
            <a:stCxn id="15" idx="4"/>
          </p:cNvCxnSpPr>
          <p:nvPr/>
        </p:nvCxnSpPr>
        <p:spPr>
          <a:xfrm>
            <a:off x="3739805" y="4846645"/>
            <a:ext cx="2562514" cy="994607"/>
          </a:xfrm>
          <a:prstGeom prst="line">
            <a:avLst/>
          </a:prstGeom>
          <a:ln w="38100">
            <a:solidFill>
              <a:srgbClr val="52BDEC"/>
            </a:solidFill>
          </a:ln>
        </p:spPr>
        <p:style>
          <a:lnRef idx="1">
            <a:schemeClr val="accent1"/>
          </a:lnRef>
          <a:fillRef idx="0">
            <a:schemeClr val="accent1"/>
          </a:fillRef>
          <a:effectRef idx="0">
            <a:schemeClr val="accent1"/>
          </a:effectRef>
          <a:fontRef idx="minor">
            <a:schemeClr val="tx1"/>
          </a:fontRef>
        </p:style>
      </p:cxnSp>
      <p:sp>
        <p:nvSpPr>
          <p:cNvPr id="3" name="Footer Placeholder 2">
            <a:extLst>
              <a:ext uri="{FF2B5EF4-FFF2-40B4-BE49-F238E27FC236}">
                <a16:creationId xmlns:a16="http://schemas.microsoft.com/office/drawing/2014/main" id="{1441CCE8-B918-CE1A-C017-3EC01D19AF5F}"/>
              </a:ext>
            </a:extLst>
          </p:cNvPr>
          <p:cNvSpPr>
            <a:spLocks noGrp="1"/>
          </p:cNvSpPr>
          <p:nvPr>
            <p:ph type="ftr" sz="quarter" idx="11"/>
          </p:nvPr>
        </p:nvSpPr>
        <p:spPr/>
        <p:txBody>
          <a:bodyPr/>
          <a:lstStyle/>
          <a:p>
            <a:r>
              <a:rPr lang="nl-NL"/>
              <a:t>Instituut voor Kern- en Stralingsfysica</a:t>
            </a:r>
            <a:endParaRPr lang="en-BE"/>
          </a:p>
        </p:txBody>
      </p:sp>
      <p:sp>
        <p:nvSpPr>
          <p:cNvPr id="5" name="Slide Number Placeholder 4">
            <a:extLst>
              <a:ext uri="{FF2B5EF4-FFF2-40B4-BE49-F238E27FC236}">
                <a16:creationId xmlns:a16="http://schemas.microsoft.com/office/drawing/2014/main" id="{A9EBF928-F252-BBB3-092B-59DFB0115DC3}"/>
              </a:ext>
            </a:extLst>
          </p:cNvPr>
          <p:cNvSpPr>
            <a:spLocks noGrp="1"/>
          </p:cNvSpPr>
          <p:nvPr>
            <p:ph type="sldNum" sz="quarter" idx="12"/>
          </p:nvPr>
        </p:nvSpPr>
        <p:spPr/>
        <p:txBody>
          <a:bodyPr/>
          <a:lstStyle/>
          <a:p>
            <a:fld id="{CE7B0E0B-10F2-45D4-B41C-44BE4007C339}" type="slidenum">
              <a:rPr lang="en-BE" smtClean="0"/>
              <a:t>5</a:t>
            </a:fld>
            <a:endParaRPr lang="en-BE"/>
          </a:p>
        </p:txBody>
      </p:sp>
      <p:pic>
        <p:nvPicPr>
          <p:cNvPr id="10" name="Picture 9" descr="A rainbow colored object with a white background&#10;&#10;Description automatically generated with medium confidence">
            <a:extLst>
              <a:ext uri="{FF2B5EF4-FFF2-40B4-BE49-F238E27FC236}">
                <a16:creationId xmlns:a16="http://schemas.microsoft.com/office/drawing/2014/main" id="{A920770E-D11E-15B5-C01C-7908DA41A27A}"/>
              </a:ext>
            </a:extLst>
          </p:cNvPr>
          <p:cNvPicPr>
            <a:picLocks noChangeAspect="1"/>
          </p:cNvPicPr>
          <p:nvPr/>
        </p:nvPicPr>
        <p:blipFill>
          <a:blip r:embed="rId5"/>
          <a:stretch>
            <a:fillRect/>
          </a:stretch>
        </p:blipFill>
        <p:spPr>
          <a:xfrm>
            <a:off x="6393182" y="1517484"/>
            <a:ext cx="5461175" cy="4095883"/>
          </a:xfrm>
          <a:prstGeom prst="rect">
            <a:avLst/>
          </a:prstGeom>
        </p:spPr>
      </p:pic>
      <p:sp>
        <p:nvSpPr>
          <p:cNvPr id="20" name="Title 1">
            <a:extLst>
              <a:ext uri="{FF2B5EF4-FFF2-40B4-BE49-F238E27FC236}">
                <a16:creationId xmlns:a16="http://schemas.microsoft.com/office/drawing/2014/main" id="{15731030-038F-7BE8-0F97-E08E83D34E49}"/>
              </a:ext>
            </a:extLst>
          </p:cNvPr>
          <p:cNvSpPr>
            <a:spLocks noGrp="1"/>
          </p:cNvSpPr>
          <p:nvPr>
            <p:ph type="title"/>
          </p:nvPr>
        </p:nvSpPr>
        <p:spPr>
          <a:xfrm>
            <a:off x="1590260" y="-4009"/>
            <a:ext cx="10026939" cy="1152000"/>
          </a:xfrm>
        </p:spPr>
        <p:txBody>
          <a:bodyPr/>
          <a:lstStyle/>
          <a:p>
            <a:r>
              <a:rPr lang="en-US" dirty="0">
                <a:latin typeface="+mj-lt"/>
                <a:cs typeface="Helvetica" panose="020B0604020202020204" pitchFamily="34" charset="0"/>
              </a:rPr>
              <a:t>VUV spectroscopy of the isomer at LA1</a:t>
            </a:r>
            <a:endParaRPr lang="en-BE" dirty="0">
              <a:latin typeface="+mj-lt"/>
              <a:cs typeface="Helvetica" panose="020B0604020202020204" pitchFamily="34" charset="0"/>
            </a:endParaRPr>
          </a:p>
        </p:txBody>
      </p:sp>
      <p:pic>
        <p:nvPicPr>
          <p:cNvPr id="21" name="Picture 20" descr="A triangle with rainbows and arrows&#10;&#10;Description automatically generated with medium confidence">
            <a:extLst>
              <a:ext uri="{FF2B5EF4-FFF2-40B4-BE49-F238E27FC236}">
                <a16:creationId xmlns:a16="http://schemas.microsoft.com/office/drawing/2014/main" id="{64E05322-0E2A-5111-B453-C527B280FC8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8719" y="57832"/>
            <a:ext cx="1028318" cy="1028318"/>
          </a:xfrm>
          <a:prstGeom prst="rect">
            <a:avLst/>
          </a:prstGeom>
        </p:spPr>
      </p:pic>
    </p:spTree>
    <p:extLst>
      <p:ext uri="{BB962C8B-B14F-4D97-AF65-F5344CB8AC3E}">
        <p14:creationId xmlns:p14="http://schemas.microsoft.com/office/powerpoint/2010/main" val="2044200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0DCEC83-AFC4-05E2-D810-60C9F169DE1F}"/>
              </a:ext>
            </a:extLst>
          </p:cNvPr>
          <p:cNvPicPr>
            <a:picLocks noChangeAspect="1"/>
          </p:cNvPicPr>
          <p:nvPr/>
        </p:nvPicPr>
        <p:blipFill>
          <a:blip r:embed="rId3"/>
          <a:stretch>
            <a:fillRect/>
          </a:stretch>
        </p:blipFill>
        <p:spPr>
          <a:xfrm>
            <a:off x="682229" y="3283311"/>
            <a:ext cx="4323471" cy="2781149"/>
          </a:xfrm>
          <a:prstGeom prst="rect">
            <a:avLst/>
          </a:prstGeom>
        </p:spPr>
      </p:pic>
      <p:sp>
        <p:nvSpPr>
          <p:cNvPr id="2" name="Footer Placeholder 1">
            <a:extLst>
              <a:ext uri="{FF2B5EF4-FFF2-40B4-BE49-F238E27FC236}">
                <a16:creationId xmlns:a16="http://schemas.microsoft.com/office/drawing/2014/main" id="{744630F5-83F0-F5EC-651C-7DF3167A254A}"/>
              </a:ext>
            </a:extLst>
          </p:cNvPr>
          <p:cNvSpPr>
            <a:spLocks noGrp="1"/>
          </p:cNvSpPr>
          <p:nvPr>
            <p:ph type="ftr" sz="quarter" idx="11"/>
          </p:nvPr>
        </p:nvSpPr>
        <p:spPr/>
        <p:txBody>
          <a:bodyPr/>
          <a:lstStyle/>
          <a:p>
            <a:r>
              <a:rPr lang="nl-NL"/>
              <a:t>Instituut voor Kern- en Stralingsfysica</a:t>
            </a:r>
          </a:p>
        </p:txBody>
      </p:sp>
      <p:sp>
        <p:nvSpPr>
          <p:cNvPr id="3" name="Slide Number Placeholder 2">
            <a:extLst>
              <a:ext uri="{FF2B5EF4-FFF2-40B4-BE49-F238E27FC236}">
                <a16:creationId xmlns:a16="http://schemas.microsoft.com/office/drawing/2014/main" id="{5DF2E000-D5C6-993C-7116-9A6C0A92365C}"/>
              </a:ext>
            </a:extLst>
          </p:cNvPr>
          <p:cNvSpPr>
            <a:spLocks noGrp="1"/>
          </p:cNvSpPr>
          <p:nvPr>
            <p:ph type="sldNum" sz="quarter" idx="12"/>
          </p:nvPr>
        </p:nvSpPr>
        <p:spPr/>
        <p:txBody>
          <a:bodyPr/>
          <a:lstStyle/>
          <a:p>
            <a:fld id="{0A297500-7527-634B-90F4-69D0994C32B4}" type="slidenum">
              <a:rPr lang="nl-NL" smtClean="0"/>
              <a:t>6</a:t>
            </a:fld>
            <a:endParaRPr lang="nl-NL"/>
          </a:p>
        </p:txBody>
      </p:sp>
      <p:sp>
        <p:nvSpPr>
          <p:cNvPr id="4" name="Title 3">
            <a:extLst>
              <a:ext uri="{FF2B5EF4-FFF2-40B4-BE49-F238E27FC236}">
                <a16:creationId xmlns:a16="http://schemas.microsoft.com/office/drawing/2014/main" id="{D78E3003-B60A-1663-3303-74F972901132}"/>
              </a:ext>
            </a:extLst>
          </p:cNvPr>
          <p:cNvSpPr>
            <a:spLocks noGrp="1"/>
          </p:cNvSpPr>
          <p:nvPr>
            <p:ph type="title"/>
          </p:nvPr>
        </p:nvSpPr>
        <p:spPr>
          <a:xfrm>
            <a:off x="1683026" y="207036"/>
            <a:ext cx="9934174" cy="1152000"/>
          </a:xfrm>
        </p:spPr>
        <p:txBody>
          <a:bodyPr>
            <a:normAutofit fontScale="90000"/>
          </a:bodyPr>
          <a:lstStyle/>
          <a:p>
            <a:r>
              <a:rPr lang="en-US" dirty="0"/>
              <a:t>Effect of crystal type on the radiative-decay fraction</a:t>
            </a:r>
            <a:endParaRPr lang="en-BE" dirty="0"/>
          </a:p>
        </p:txBody>
      </p:sp>
      <p:sp>
        <p:nvSpPr>
          <p:cNvPr id="14" name="TextBox 13">
            <a:extLst>
              <a:ext uri="{FF2B5EF4-FFF2-40B4-BE49-F238E27FC236}">
                <a16:creationId xmlns:a16="http://schemas.microsoft.com/office/drawing/2014/main" id="{74EE86BD-8876-D916-206B-524D95117B10}"/>
              </a:ext>
            </a:extLst>
          </p:cNvPr>
          <p:cNvSpPr txBox="1"/>
          <p:nvPr/>
        </p:nvSpPr>
        <p:spPr>
          <a:xfrm>
            <a:off x="574675" y="1660443"/>
            <a:ext cx="4538580" cy="1477328"/>
          </a:xfrm>
          <a:prstGeom prst="rect">
            <a:avLst/>
          </a:prstGeom>
          <a:noFill/>
        </p:spPr>
        <p:txBody>
          <a:bodyPr wrap="square" rtlCol="0">
            <a:spAutoFit/>
          </a:bodyPr>
          <a:lstStyle/>
          <a:p>
            <a:r>
              <a:rPr lang="en-US" b="1" dirty="0"/>
              <a:t>Results 2023</a:t>
            </a:r>
          </a:p>
          <a:p>
            <a:endParaRPr lang="en-US" dirty="0"/>
          </a:p>
          <a:p>
            <a:r>
              <a:rPr lang="en-US" dirty="0"/>
              <a:t>Compare the radiative decay fraction of different crystals relative to CaF</a:t>
            </a:r>
            <a:r>
              <a:rPr lang="en-US" baseline="-25000" dirty="0"/>
              <a:t>2</a:t>
            </a:r>
            <a:r>
              <a:rPr lang="en-US" dirty="0"/>
              <a:t> bulk (highest absolute efficiency)</a:t>
            </a:r>
          </a:p>
        </p:txBody>
      </p:sp>
      <p:sp>
        <p:nvSpPr>
          <p:cNvPr id="16" name="TextBox 15">
            <a:extLst>
              <a:ext uri="{FF2B5EF4-FFF2-40B4-BE49-F238E27FC236}">
                <a16:creationId xmlns:a16="http://schemas.microsoft.com/office/drawing/2014/main" id="{A8838439-4DBC-BA81-067C-D6D5C372C6E4}"/>
              </a:ext>
            </a:extLst>
          </p:cNvPr>
          <p:cNvSpPr txBox="1"/>
          <p:nvPr/>
        </p:nvSpPr>
        <p:spPr>
          <a:xfrm>
            <a:off x="841802" y="6395500"/>
            <a:ext cx="7679345" cy="276999"/>
          </a:xfrm>
          <a:prstGeom prst="rect">
            <a:avLst/>
          </a:prstGeom>
          <a:noFill/>
        </p:spPr>
        <p:txBody>
          <a:bodyPr wrap="square" rtlCol="0">
            <a:spAutoFit/>
          </a:bodyPr>
          <a:lstStyle/>
          <a:p>
            <a:r>
              <a:rPr lang="en-US" sz="1200" dirty="0">
                <a:solidFill>
                  <a:schemeClr val="bg1"/>
                </a:solidFill>
              </a:rPr>
              <a:t>[5] S. Pineda et al. </a:t>
            </a:r>
            <a:r>
              <a:rPr lang="en-US" sz="1200" i="1" dirty="0">
                <a:solidFill>
                  <a:schemeClr val="bg1"/>
                </a:solidFill>
              </a:rPr>
              <a:t>Radiative decay of the </a:t>
            </a:r>
            <a:r>
              <a:rPr lang="en-US" sz="1200" i="1" baseline="30000" dirty="0">
                <a:solidFill>
                  <a:schemeClr val="bg1"/>
                </a:solidFill>
              </a:rPr>
              <a:t>229m</a:t>
            </a:r>
            <a:r>
              <a:rPr lang="en-US" sz="1200" i="1" dirty="0">
                <a:solidFill>
                  <a:schemeClr val="bg1"/>
                </a:solidFill>
              </a:rPr>
              <a:t>Th nuclear clock isomer in different host materials, PRR </a:t>
            </a:r>
            <a:r>
              <a:rPr lang="en-US" sz="1200" dirty="0">
                <a:solidFill>
                  <a:schemeClr val="bg1"/>
                </a:solidFill>
              </a:rPr>
              <a:t>2025</a:t>
            </a:r>
            <a:endParaRPr lang="en-BE" sz="1200" dirty="0">
              <a:solidFill>
                <a:schemeClr val="bg1"/>
              </a:solidFill>
            </a:endParaRPr>
          </a:p>
        </p:txBody>
      </p:sp>
      <p:sp>
        <p:nvSpPr>
          <p:cNvPr id="22" name="Oval 21">
            <a:extLst>
              <a:ext uri="{FF2B5EF4-FFF2-40B4-BE49-F238E27FC236}">
                <a16:creationId xmlns:a16="http://schemas.microsoft.com/office/drawing/2014/main" id="{672EB133-309C-B95E-49B7-113AC4350F13}"/>
              </a:ext>
            </a:extLst>
          </p:cNvPr>
          <p:cNvSpPr>
            <a:spLocks noChangeAspect="1"/>
          </p:cNvSpPr>
          <p:nvPr/>
        </p:nvSpPr>
        <p:spPr>
          <a:xfrm>
            <a:off x="385841" y="268877"/>
            <a:ext cx="1028318" cy="1028318"/>
          </a:xfrm>
          <a:prstGeom prst="ellipse">
            <a:avLst/>
          </a:prstGeom>
          <a:blipFill dpi="0" rotWithShape="1">
            <a:blip r:embed="rId4"/>
            <a:srcRect/>
            <a:stretch>
              <a:fillRect t="12000"/>
            </a:stretch>
          </a:blipFill>
          <a:ln>
            <a:noFill/>
            <a:extLst>
              <a:ext uri="{C807C97D-BFC1-408E-A445-0C87EB9F89A2}">
                <ask:lineSketchStyleProps xmlns:ask="http://schemas.microsoft.com/office/drawing/2018/sketchyshapes" sd="1219033472">
                  <a:custGeom>
                    <a:avLst/>
                    <a:gdLst>
                      <a:gd name="connsiteX0" fmla="*/ 0 w 3718319"/>
                      <a:gd name="connsiteY0" fmla="*/ 1859160 h 3718319"/>
                      <a:gd name="connsiteX1" fmla="*/ 1859160 w 3718319"/>
                      <a:gd name="connsiteY1" fmla="*/ 0 h 3718319"/>
                      <a:gd name="connsiteX2" fmla="*/ 3718320 w 3718319"/>
                      <a:gd name="connsiteY2" fmla="*/ 1859160 h 3718319"/>
                      <a:gd name="connsiteX3" fmla="*/ 1859160 w 3718319"/>
                      <a:gd name="connsiteY3" fmla="*/ 3718320 h 3718319"/>
                      <a:gd name="connsiteX4" fmla="*/ 0 w 3718319"/>
                      <a:gd name="connsiteY4" fmla="*/ 1859160 h 3718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8319" h="3718319" fill="none" extrusionOk="0">
                        <a:moveTo>
                          <a:pt x="0" y="1859160"/>
                        </a:moveTo>
                        <a:cubicBezTo>
                          <a:pt x="28153" y="835714"/>
                          <a:pt x="867264" y="-71803"/>
                          <a:pt x="1859160" y="0"/>
                        </a:cubicBezTo>
                        <a:cubicBezTo>
                          <a:pt x="2744848" y="-21607"/>
                          <a:pt x="3687046" y="861818"/>
                          <a:pt x="3718320" y="1859160"/>
                        </a:cubicBezTo>
                        <a:cubicBezTo>
                          <a:pt x="3715201" y="2856202"/>
                          <a:pt x="2813227" y="3819379"/>
                          <a:pt x="1859160" y="3718320"/>
                        </a:cubicBezTo>
                        <a:cubicBezTo>
                          <a:pt x="857656" y="3732474"/>
                          <a:pt x="96226" y="2909082"/>
                          <a:pt x="0" y="1859160"/>
                        </a:cubicBezTo>
                        <a:close/>
                      </a:path>
                      <a:path w="3718319" h="3718319" stroke="0" extrusionOk="0">
                        <a:moveTo>
                          <a:pt x="0" y="1859160"/>
                        </a:moveTo>
                        <a:cubicBezTo>
                          <a:pt x="-166738" y="729526"/>
                          <a:pt x="806826" y="9589"/>
                          <a:pt x="1859160" y="0"/>
                        </a:cubicBezTo>
                        <a:cubicBezTo>
                          <a:pt x="2967858" y="17244"/>
                          <a:pt x="3584179" y="836639"/>
                          <a:pt x="3718320" y="1859160"/>
                        </a:cubicBezTo>
                        <a:cubicBezTo>
                          <a:pt x="3581953" y="3019115"/>
                          <a:pt x="2879509" y="3753901"/>
                          <a:pt x="1859160" y="3718320"/>
                        </a:cubicBezTo>
                        <a:cubicBezTo>
                          <a:pt x="761029" y="3679286"/>
                          <a:pt x="82234" y="2925238"/>
                          <a:pt x="0" y="185916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2BC21720-3D74-55EB-25B3-2DD1B83757A7}"/>
                  </a:ext>
                </a:extLst>
              </p:cNvPr>
              <p:cNvGraphicFramePr>
                <a:graphicFrameLocks noGrp="1"/>
              </p:cNvGraphicFramePr>
              <p:nvPr>
                <p:extLst>
                  <p:ext uri="{D42A27DB-BD31-4B8C-83A1-F6EECF244321}">
                    <p14:modId xmlns:p14="http://schemas.microsoft.com/office/powerpoint/2010/main" val="2424606933"/>
                  </p:ext>
                </p:extLst>
              </p:nvPr>
            </p:nvGraphicFramePr>
            <p:xfrm>
              <a:off x="7186302" y="1733868"/>
              <a:ext cx="3483590" cy="4389120"/>
            </p:xfrm>
            <a:graphic>
              <a:graphicData uri="http://schemas.openxmlformats.org/drawingml/2006/table">
                <a:tbl>
                  <a:tblPr firstRow="1" bandRow="1">
                    <a:tableStyleId>{5C22544A-7EE6-4342-B048-85BDC9FD1C3A}</a:tableStyleId>
                  </a:tblPr>
                  <a:tblGrid>
                    <a:gridCol w="2321902">
                      <a:extLst>
                        <a:ext uri="{9D8B030D-6E8A-4147-A177-3AD203B41FA5}">
                          <a16:colId xmlns:a16="http://schemas.microsoft.com/office/drawing/2014/main" val="2165839718"/>
                        </a:ext>
                      </a:extLst>
                    </a:gridCol>
                    <a:gridCol w="1161688">
                      <a:extLst>
                        <a:ext uri="{9D8B030D-6E8A-4147-A177-3AD203B41FA5}">
                          <a16:colId xmlns:a16="http://schemas.microsoft.com/office/drawing/2014/main" val="1635455617"/>
                        </a:ext>
                      </a:extLst>
                    </a:gridCol>
                  </a:tblGrid>
                  <a:tr h="326489">
                    <a:tc>
                      <a:txBody>
                        <a:bodyPr/>
                        <a:lstStyle/>
                        <a:p>
                          <a:r>
                            <a:rPr lang="en-GB"/>
                            <a:t>Crystals for RDF</a:t>
                          </a:r>
                          <a:endParaRPr lang="en-BE"/>
                        </a:p>
                      </a:txBody>
                      <a:tcPr/>
                    </a:tc>
                    <a:tc>
                      <a:txBody>
                        <a:bodyPr/>
                        <a:lstStyle/>
                        <a:p>
                          <a:r>
                            <a:rPr lang="en-GB"/>
                            <a:t>Signal?</a:t>
                          </a:r>
                          <a:endParaRPr lang="en-BE"/>
                        </a:p>
                      </a:txBody>
                      <a:tcPr/>
                    </a:tc>
                    <a:extLst>
                      <a:ext uri="{0D108BD9-81ED-4DB2-BD59-A6C34878D82A}">
                        <a16:rowId xmlns:a16="http://schemas.microsoft.com/office/drawing/2014/main" val="937671847"/>
                      </a:ext>
                    </a:extLst>
                  </a:tr>
                  <a:tr h="326489">
                    <a:tc>
                      <a:txBody>
                        <a:bodyPr/>
                        <a:lstStyle/>
                        <a:p>
                          <a:r>
                            <a:rPr lang="en-GB"/>
                            <a:t>LiCaAlF</a:t>
                          </a:r>
                          <a:r>
                            <a:rPr lang="en-GB" baseline="-25000"/>
                            <a:t>6</a:t>
                          </a:r>
                          <a:endParaRPr lang="en-BE"/>
                        </a:p>
                      </a:txBody>
                      <a:tcPr/>
                    </a:tc>
                    <a:tc>
                      <a:txBody>
                        <a:bodyPr/>
                        <a:lstStyle/>
                        <a:p>
                          <a:pPr algn="ctr"/>
                          <a:r>
                            <a:rPr lang="en-BE">
                              <a:solidFill>
                                <a:srgbClr val="00B050"/>
                              </a:solidFill>
                              <a:latin typeface="Aptos" panose="020B0004020202020204" pitchFamily="34" charset="0"/>
                            </a:rPr>
                            <a:t>✓</a:t>
                          </a:r>
                          <a:endParaRPr lang="en-BE">
                            <a:solidFill>
                              <a:srgbClr val="00B050"/>
                            </a:solidFill>
                          </a:endParaRPr>
                        </a:p>
                      </a:txBody>
                      <a:tcPr/>
                    </a:tc>
                    <a:extLst>
                      <a:ext uri="{0D108BD9-81ED-4DB2-BD59-A6C34878D82A}">
                        <a16:rowId xmlns:a16="http://schemas.microsoft.com/office/drawing/2014/main" val="2466468542"/>
                      </a:ext>
                    </a:extLst>
                  </a:tr>
                  <a:tr h="326489">
                    <a:tc>
                      <a:txBody>
                        <a:bodyPr/>
                        <a:lstStyle/>
                        <a:p>
                          <a:r>
                            <a:rPr lang="en-GB"/>
                            <a:t>SrF</a:t>
                          </a:r>
                          <a:r>
                            <a:rPr lang="en-GB" baseline="-25000"/>
                            <a:t>2</a:t>
                          </a:r>
                          <a:endParaRPr lang="en-BE"/>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BE">
                              <a:solidFill>
                                <a:srgbClr val="00B050"/>
                              </a:solidFill>
                              <a:latin typeface="Aptos" panose="020B0004020202020204" pitchFamily="34" charset="0"/>
                            </a:rPr>
                            <a:t>✓</a:t>
                          </a:r>
                          <a:endParaRPr lang="en-BE">
                            <a:solidFill>
                              <a:srgbClr val="00B050"/>
                            </a:solidFill>
                          </a:endParaRPr>
                        </a:p>
                      </a:txBody>
                      <a:tcPr/>
                    </a:tc>
                    <a:extLst>
                      <a:ext uri="{0D108BD9-81ED-4DB2-BD59-A6C34878D82A}">
                        <a16:rowId xmlns:a16="http://schemas.microsoft.com/office/drawing/2014/main" val="2857256543"/>
                      </a:ext>
                    </a:extLst>
                  </a:tr>
                  <a:tr h="326489">
                    <a:tc>
                      <a:txBody>
                        <a:bodyPr/>
                        <a:lstStyle/>
                        <a:p>
                          <a:r>
                            <a:rPr lang="en-GB"/>
                            <a:t>BaMgF</a:t>
                          </a:r>
                          <a:r>
                            <a:rPr lang="en-GB" baseline="-25000"/>
                            <a:t>2</a:t>
                          </a:r>
                          <a:endParaRPr lang="en-BE"/>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BE">
                              <a:solidFill>
                                <a:srgbClr val="00B050"/>
                              </a:solidFill>
                              <a:latin typeface="Aptos" panose="020B0004020202020204" pitchFamily="34" charset="0"/>
                            </a:rPr>
                            <a:t>✓</a:t>
                          </a:r>
                          <a:endParaRPr lang="en-BE">
                            <a:solidFill>
                              <a:srgbClr val="00B050"/>
                            </a:solidFill>
                          </a:endParaRPr>
                        </a:p>
                      </a:txBody>
                      <a:tcPr/>
                    </a:tc>
                    <a:extLst>
                      <a:ext uri="{0D108BD9-81ED-4DB2-BD59-A6C34878D82A}">
                        <a16:rowId xmlns:a16="http://schemas.microsoft.com/office/drawing/2014/main" val="2344839063"/>
                      </a:ext>
                    </a:extLst>
                  </a:tr>
                  <a:tr h="326489">
                    <a:tc>
                      <a:txBody>
                        <a:bodyPr/>
                        <a:lstStyle/>
                        <a:p>
                          <a:r>
                            <a:rPr lang="en-GB"/>
                            <a:t>BaF</a:t>
                          </a:r>
                          <a:r>
                            <a:rPr lang="en-GB" baseline="-25000"/>
                            <a:t>2</a:t>
                          </a:r>
                          <a:endParaRPr lang="en-BE"/>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BE">
                              <a:solidFill>
                                <a:srgbClr val="00B050"/>
                              </a:solidFill>
                              <a:latin typeface="Aptos" panose="020B0004020202020204" pitchFamily="34" charset="0"/>
                            </a:rPr>
                            <a:t>✓</a:t>
                          </a:r>
                          <a:endParaRPr lang="en-BE">
                            <a:solidFill>
                              <a:srgbClr val="00B050"/>
                            </a:solidFill>
                          </a:endParaRPr>
                        </a:p>
                      </a:txBody>
                      <a:tcPr/>
                    </a:tc>
                    <a:extLst>
                      <a:ext uri="{0D108BD9-81ED-4DB2-BD59-A6C34878D82A}">
                        <a16:rowId xmlns:a16="http://schemas.microsoft.com/office/drawing/2014/main" val="1393014899"/>
                      </a:ext>
                    </a:extLst>
                  </a:tr>
                  <a:tr h="326489">
                    <a:tc>
                      <a:txBody>
                        <a:bodyPr/>
                        <a:lstStyle/>
                        <a:p>
                          <a:r>
                            <a:rPr lang="en-GB"/>
                            <a:t>Al</a:t>
                          </a:r>
                          <a:r>
                            <a:rPr lang="en-GB" baseline="-25000"/>
                            <a:t>2</a:t>
                          </a:r>
                          <a:r>
                            <a:rPr lang="en-GB" baseline="0"/>
                            <a:t>O</a:t>
                          </a:r>
                          <a:r>
                            <a:rPr lang="en-GB" baseline="-25000"/>
                            <a:t>3</a:t>
                          </a:r>
                          <a:r>
                            <a:rPr lang="en-GB" baseline="0"/>
                            <a:t> (Japan)</a:t>
                          </a:r>
                          <a:endParaRPr lang="en-BE"/>
                        </a:p>
                      </a:txBody>
                      <a:tcPr/>
                    </a:tc>
                    <a:tc>
                      <a:txBody>
                        <a:bodyPr/>
                        <a:lstStyle/>
                        <a:p>
                          <a:pPr/>
                          <a14:m>
                            <m:oMathPara xmlns:m="http://schemas.openxmlformats.org/officeDocument/2006/math">
                              <m:oMathParaPr>
                                <m:jc m:val="centerGroup"/>
                              </m:oMathParaPr>
                              <m:oMath xmlns:m="http://schemas.openxmlformats.org/officeDocument/2006/math">
                                <m:r>
                                  <a:rPr lang="en-BE" i="1" smtClean="0">
                                    <a:solidFill>
                                      <a:srgbClr val="FF0000"/>
                                    </a:solidFill>
                                    <a:latin typeface="Cambria Math" panose="02040503050406030204" pitchFamily="18" charset="0"/>
                                    <a:ea typeface="Cambria Math" panose="02040503050406030204" pitchFamily="18" charset="0"/>
                                  </a:rPr>
                                  <m:t>×</m:t>
                                </m:r>
                              </m:oMath>
                            </m:oMathPara>
                          </a14:m>
                          <a:endParaRPr lang="en-BE">
                            <a:solidFill>
                              <a:srgbClr val="FF0000"/>
                            </a:solidFill>
                          </a:endParaRPr>
                        </a:p>
                      </a:txBody>
                      <a:tcPr/>
                    </a:tc>
                    <a:extLst>
                      <a:ext uri="{0D108BD9-81ED-4DB2-BD59-A6C34878D82A}">
                        <a16:rowId xmlns:a16="http://schemas.microsoft.com/office/drawing/2014/main" val="812980077"/>
                      </a:ext>
                    </a:extLst>
                  </a:tr>
                  <a:tr h="3264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Al</a:t>
                          </a:r>
                          <a:r>
                            <a:rPr lang="en-GB" baseline="-25000"/>
                            <a:t>2</a:t>
                          </a:r>
                          <a:r>
                            <a:rPr lang="en-GB" baseline="0"/>
                            <a:t>O</a:t>
                          </a:r>
                          <a:r>
                            <a:rPr lang="en-GB" baseline="-25000"/>
                            <a:t>3</a:t>
                          </a:r>
                          <a:r>
                            <a:rPr lang="en-GB" baseline="0"/>
                            <a:t> (EPI)</a:t>
                          </a:r>
                          <a:endParaRPr lang="en-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BE" i="1" smtClean="0">
                                    <a:solidFill>
                                      <a:srgbClr val="FF0000"/>
                                    </a:solidFill>
                                    <a:latin typeface="Cambria Math" panose="02040503050406030204" pitchFamily="18" charset="0"/>
                                    <a:ea typeface="Cambria Math" panose="02040503050406030204" pitchFamily="18" charset="0"/>
                                  </a:rPr>
                                  <m:t>×</m:t>
                                </m:r>
                              </m:oMath>
                            </m:oMathPara>
                          </a14:m>
                          <a:endParaRPr lang="en-BE">
                            <a:solidFill>
                              <a:srgbClr val="FF0000"/>
                            </a:solidFill>
                          </a:endParaRPr>
                        </a:p>
                      </a:txBody>
                      <a:tcPr/>
                    </a:tc>
                    <a:extLst>
                      <a:ext uri="{0D108BD9-81ED-4DB2-BD59-A6C34878D82A}">
                        <a16:rowId xmlns:a16="http://schemas.microsoft.com/office/drawing/2014/main" val="4000121131"/>
                      </a:ext>
                    </a:extLst>
                  </a:tr>
                  <a:tr h="3264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SrSO</a:t>
                          </a:r>
                          <a:r>
                            <a:rPr lang="en-GB" baseline="-25000"/>
                            <a:t>4</a:t>
                          </a:r>
                          <a:r>
                            <a:rPr lang="en-GB" baseline="0"/>
                            <a:t> (UCLA1)</a:t>
                          </a:r>
                          <a:endParaRPr lang="en-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BE" i="1" smtClean="0">
                                    <a:solidFill>
                                      <a:srgbClr val="FF0000"/>
                                    </a:solidFill>
                                    <a:latin typeface="Cambria Math" panose="02040503050406030204" pitchFamily="18" charset="0"/>
                                    <a:ea typeface="Cambria Math" panose="02040503050406030204" pitchFamily="18" charset="0"/>
                                  </a:rPr>
                                  <m:t>×</m:t>
                                </m:r>
                              </m:oMath>
                            </m:oMathPara>
                          </a14:m>
                          <a:endParaRPr lang="en-BE">
                            <a:solidFill>
                              <a:srgbClr val="FF0000"/>
                            </a:solidFill>
                          </a:endParaRPr>
                        </a:p>
                      </a:txBody>
                      <a:tcPr/>
                    </a:tc>
                    <a:extLst>
                      <a:ext uri="{0D108BD9-81ED-4DB2-BD59-A6C34878D82A}">
                        <a16:rowId xmlns:a16="http://schemas.microsoft.com/office/drawing/2014/main" val="3904619770"/>
                      </a:ext>
                    </a:extLst>
                  </a:tr>
                  <a:tr h="3264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CaSO</a:t>
                          </a:r>
                          <a:r>
                            <a:rPr lang="en-GB" baseline="-25000"/>
                            <a:t>4 </a:t>
                          </a:r>
                          <a:r>
                            <a:rPr lang="en-GB" baseline="0"/>
                            <a:t>(UCLA2)</a:t>
                          </a:r>
                          <a:endParaRPr lang="en-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BE" i="1" smtClean="0">
                                    <a:solidFill>
                                      <a:srgbClr val="FF0000"/>
                                    </a:solidFill>
                                    <a:latin typeface="Cambria Math" panose="02040503050406030204" pitchFamily="18" charset="0"/>
                                    <a:ea typeface="Cambria Math" panose="02040503050406030204" pitchFamily="18" charset="0"/>
                                  </a:rPr>
                                  <m:t>×</m:t>
                                </m:r>
                              </m:oMath>
                            </m:oMathPara>
                          </a14:m>
                          <a:endParaRPr lang="en-BE">
                            <a:solidFill>
                              <a:srgbClr val="FF0000"/>
                            </a:solidFill>
                          </a:endParaRPr>
                        </a:p>
                      </a:txBody>
                      <a:tcPr/>
                    </a:tc>
                    <a:extLst>
                      <a:ext uri="{0D108BD9-81ED-4DB2-BD59-A6C34878D82A}">
                        <a16:rowId xmlns:a16="http://schemas.microsoft.com/office/drawing/2014/main" val="2638363493"/>
                      </a:ext>
                    </a:extLst>
                  </a:tr>
                  <a:tr h="3264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SiO</a:t>
                          </a:r>
                          <a:r>
                            <a:rPr lang="en-GB" baseline="-25000"/>
                            <a:t>2</a:t>
                          </a:r>
                          <a:endParaRPr lang="en-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BE" i="1" smtClean="0">
                                    <a:solidFill>
                                      <a:srgbClr val="FF0000"/>
                                    </a:solidFill>
                                    <a:latin typeface="Cambria Math" panose="02040503050406030204" pitchFamily="18" charset="0"/>
                                    <a:ea typeface="Cambria Math" panose="02040503050406030204" pitchFamily="18" charset="0"/>
                                  </a:rPr>
                                  <m:t>×</m:t>
                                </m:r>
                              </m:oMath>
                            </m:oMathPara>
                          </a14:m>
                          <a:endParaRPr lang="en-BE">
                            <a:solidFill>
                              <a:srgbClr val="FF0000"/>
                            </a:solidFill>
                          </a:endParaRPr>
                        </a:p>
                      </a:txBody>
                      <a:tcPr/>
                    </a:tc>
                    <a:extLst>
                      <a:ext uri="{0D108BD9-81ED-4DB2-BD59-A6C34878D82A}">
                        <a16:rowId xmlns:a16="http://schemas.microsoft.com/office/drawing/2014/main" val="2234495686"/>
                      </a:ext>
                    </a:extLst>
                  </a:tr>
                  <a:tr h="3264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ThF</a:t>
                          </a:r>
                          <a:r>
                            <a:rPr lang="en-GB" baseline="-25000"/>
                            <a:t>4 </a:t>
                          </a:r>
                          <a:r>
                            <a:rPr lang="en-GB" baseline="0"/>
                            <a:t> (thin, Mainz)</a:t>
                          </a:r>
                          <a:endParaRPr lang="en-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BE" i="1" smtClean="0">
                                    <a:solidFill>
                                      <a:srgbClr val="FF0000"/>
                                    </a:solidFill>
                                    <a:latin typeface="Cambria Math" panose="02040503050406030204" pitchFamily="18" charset="0"/>
                                    <a:ea typeface="Cambria Math" panose="02040503050406030204" pitchFamily="18" charset="0"/>
                                  </a:rPr>
                                  <m:t>×</m:t>
                                </m:r>
                              </m:oMath>
                            </m:oMathPara>
                          </a14:m>
                          <a:endParaRPr lang="en-BE">
                            <a:solidFill>
                              <a:srgbClr val="FF0000"/>
                            </a:solidFill>
                          </a:endParaRPr>
                        </a:p>
                      </a:txBody>
                      <a:tcPr/>
                    </a:tc>
                    <a:extLst>
                      <a:ext uri="{0D108BD9-81ED-4DB2-BD59-A6C34878D82A}">
                        <a16:rowId xmlns:a16="http://schemas.microsoft.com/office/drawing/2014/main" val="4164197210"/>
                      </a:ext>
                    </a:extLst>
                  </a:tr>
                  <a:tr h="3264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ThF</a:t>
                          </a:r>
                          <a:r>
                            <a:rPr lang="en-GB" baseline="-25000"/>
                            <a:t>4 </a:t>
                          </a:r>
                          <a:r>
                            <a:rPr lang="en-GB" baseline="0"/>
                            <a:t>(bulk, TUW)</a:t>
                          </a:r>
                          <a:endParaRPr lang="en-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BE" i="1" smtClean="0">
                                    <a:solidFill>
                                      <a:srgbClr val="FF0000"/>
                                    </a:solidFill>
                                    <a:latin typeface="Cambria Math" panose="02040503050406030204" pitchFamily="18" charset="0"/>
                                    <a:ea typeface="Cambria Math" panose="02040503050406030204" pitchFamily="18" charset="0"/>
                                  </a:rPr>
                                  <m:t>×</m:t>
                                </m:r>
                              </m:oMath>
                            </m:oMathPara>
                          </a14:m>
                          <a:endParaRPr lang="en-BE" dirty="0">
                            <a:solidFill>
                              <a:srgbClr val="FF0000"/>
                            </a:solidFill>
                          </a:endParaRPr>
                        </a:p>
                      </a:txBody>
                      <a:tcPr/>
                    </a:tc>
                    <a:extLst>
                      <a:ext uri="{0D108BD9-81ED-4DB2-BD59-A6C34878D82A}">
                        <a16:rowId xmlns:a16="http://schemas.microsoft.com/office/drawing/2014/main" val="3088982267"/>
                      </a:ext>
                    </a:extLst>
                  </a:tr>
                </a:tbl>
              </a:graphicData>
            </a:graphic>
          </p:graphicFrame>
        </mc:Choice>
        <mc:Fallback xmlns="">
          <p:graphicFrame>
            <p:nvGraphicFramePr>
              <p:cNvPr id="7" name="Table 6">
                <a:extLst>
                  <a:ext uri="{FF2B5EF4-FFF2-40B4-BE49-F238E27FC236}">
                    <a16:creationId xmlns:a16="http://schemas.microsoft.com/office/drawing/2014/main" id="{2BC21720-3D74-55EB-25B3-2DD1B83757A7}"/>
                  </a:ext>
                </a:extLst>
              </p:cNvPr>
              <p:cNvGraphicFramePr>
                <a:graphicFrameLocks noGrp="1"/>
              </p:cNvGraphicFramePr>
              <p:nvPr>
                <p:extLst>
                  <p:ext uri="{D42A27DB-BD31-4B8C-83A1-F6EECF244321}">
                    <p14:modId xmlns:p14="http://schemas.microsoft.com/office/powerpoint/2010/main" val="2424606933"/>
                  </p:ext>
                </p:extLst>
              </p:nvPr>
            </p:nvGraphicFramePr>
            <p:xfrm>
              <a:off x="7186302" y="1733868"/>
              <a:ext cx="3483590" cy="4389120"/>
            </p:xfrm>
            <a:graphic>
              <a:graphicData uri="http://schemas.openxmlformats.org/drawingml/2006/table">
                <a:tbl>
                  <a:tblPr firstRow="1" bandRow="1">
                    <a:tableStyleId>{5C22544A-7EE6-4342-B048-85BDC9FD1C3A}</a:tableStyleId>
                  </a:tblPr>
                  <a:tblGrid>
                    <a:gridCol w="2321902">
                      <a:extLst>
                        <a:ext uri="{9D8B030D-6E8A-4147-A177-3AD203B41FA5}">
                          <a16:colId xmlns:a16="http://schemas.microsoft.com/office/drawing/2014/main" val="2165839718"/>
                        </a:ext>
                      </a:extLst>
                    </a:gridCol>
                    <a:gridCol w="1161688">
                      <a:extLst>
                        <a:ext uri="{9D8B030D-6E8A-4147-A177-3AD203B41FA5}">
                          <a16:colId xmlns:a16="http://schemas.microsoft.com/office/drawing/2014/main" val="1635455617"/>
                        </a:ext>
                      </a:extLst>
                    </a:gridCol>
                  </a:tblGrid>
                  <a:tr h="365760">
                    <a:tc>
                      <a:txBody>
                        <a:bodyPr/>
                        <a:lstStyle/>
                        <a:p>
                          <a:r>
                            <a:rPr lang="en-GB"/>
                            <a:t>Crystals for RDF</a:t>
                          </a:r>
                          <a:endParaRPr lang="en-BE"/>
                        </a:p>
                      </a:txBody>
                      <a:tcPr/>
                    </a:tc>
                    <a:tc>
                      <a:txBody>
                        <a:bodyPr/>
                        <a:lstStyle/>
                        <a:p>
                          <a:r>
                            <a:rPr lang="en-GB"/>
                            <a:t>Signal?</a:t>
                          </a:r>
                          <a:endParaRPr lang="en-BE"/>
                        </a:p>
                      </a:txBody>
                      <a:tcPr/>
                    </a:tc>
                    <a:extLst>
                      <a:ext uri="{0D108BD9-81ED-4DB2-BD59-A6C34878D82A}">
                        <a16:rowId xmlns:a16="http://schemas.microsoft.com/office/drawing/2014/main" val="937671847"/>
                      </a:ext>
                    </a:extLst>
                  </a:tr>
                  <a:tr h="365760">
                    <a:tc>
                      <a:txBody>
                        <a:bodyPr/>
                        <a:lstStyle/>
                        <a:p>
                          <a:r>
                            <a:rPr lang="en-GB"/>
                            <a:t>LiCaAlF</a:t>
                          </a:r>
                          <a:r>
                            <a:rPr lang="en-GB" baseline="-25000"/>
                            <a:t>6</a:t>
                          </a:r>
                          <a:endParaRPr lang="en-BE"/>
                        </a:p>
                      </a:txBody>
                      <a:tcPr/>
                    </a:tc>
                    <a:tc>
                      <a:txBody>
                        <a:bodyPr/>
                        <a:lstStyle/>
                        <a:p>
                          <a:pPr algn="ctr"/>
                          <a:r>
                            <a:rPr lang="en-BE">
                              <a:solidFill>
                                <a:srgbClr val="00B050"/>
                              </a:solidFill>
                              <a:latin typeface="Aptos" panose="020B0004020202020204" pitchFamily="34" charset="0"/>
                            </a:rPr>
                            <a:t>✓</a:t>
                          </a:r>
                          <a:endParaRPr lang="en-BE">
                            <a:solidFill>
                              <a:srgbClr val="00B050"/>
                            </a:solidFill>
                          </a:endParaRPr>
                        </a:p>
                      </a:txBody>
                      <a:tcPr/>
                    </a:tc>
                    <a:extLst>
                      <a:ext uri="{0D108BD9-81ED-4DB2-BD59-A6C34878D82A}">
                        <a16:rowId xmlns:a16="http://schemas.microsoft.com/office/drawing/2014/main" val="2466468542"/>
                      </a:ext>
                    </a:extLst>
                  </a:tr>
                  <a:tr h="365760">
                    <a:tc>
                      <a:txBody>
                        <a:bodyPr/>
                        <a:lstStyle/>
                        <a:p>
                          <a:r>
                            <a:rPr lang="en-GB"/>
                            <a:t>SrF</a:t>
                          </a:r>
                          <a:r>
                            <a:rPr lang="en-GB" baseline="-25000"/>
                            <a:t>2</a:t>
                          </a:r>
                          <a:endParaRPr lang="en-BE"/>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BE">
                              <a:solidFill>
                                <a:srgbClr val="00B050"/>
                              </a:solidFill>
                              <a:latin typeface="Aptos" panose="020B0004020202020204" pitchFamily="34" charset="0"/>
                            </a:rPr>
                            <a:t>✓</a:t>
                          </a:r>
                          <a:endParaRPr lang="en-BE">
                            <a:solidFill>
                              <a:srgbClr val="00B050"/>
                            </a:solidFill>
                          </a:endParaRPr>
                        </a:p>
                      </a:txBody>
                      <a:tcPr/>
                    </a:tc>
                    <a:extLst>
                      <a:ext uri="{0D108BD9-81ED-4DB2-BD59-A6C34878D82A}">
                        <a16:rowId xmlns:a16="http://schemas.microsoft.com/office/drawing/2014/main" val="2857256543"/>
                      </a:ext>
                    </a:extLst>
                  </a:tr>
                  <a:tr h="365760">
                    <a:tc>
                      <a:txBody>
                        <a:bodyPr/>
                        <a:lstStyle/>
                        <a:p>
                          <a:r>
                            <a:rPr lang="en-GB"/>
                            <a:t>BaMgF</a:t>
                          </a:r>
                          <a:r>
                            <a:rPr lang="en-GB" baseline="-25000"/>
                            <a:t>2</a:t>
                          </a:r>
                          <a:endParaRPr lang="en-BE"/>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BE">
                              <a:solidFill>
                                <a:srgbClr val="00B050"/>
                              </a:solidFill>
                              <a:latin typeface="Aptos" panose="020B0004020202020204" pitchFamily="34" charset="0"/>
                            </a:rPr>
                            <a:t>✓</a:t>
                          </a:r>
                          <a:endParaRPr lang="en-BE">
                            <a:solidFill>
                              <a:srgbClr val="00B050"/>
                            </a:solidFill>
                          </a:endParaRPr>
                        </a:p>
                      </a:txBody>
                      <a:tcPr/>
                    </a:tc>
                    <a:extLst>
                      <a:ext uri="{0D108BD9-81ED-4DB2-BD59-A6C34878D82A}">
                        <a16:rowId xmlns:a16="http://schemas.microsoft.com/office/drawing/2014/main" val="2344839063"/>
                      </a:ext>
                    </a:extLst>
                  </a:tr>
                  <a:tr h="365760">
                    <a:tc>
                      <a:txBody>
                        <a:bodyPr/>
                        <a:lstStyle/>
                        <a:p>
                          <a:r>
                            <a:rPr lang="en-GB"/>
                            <a:t>BaF</a:t>
                          </a:r>
                          <a:r>
                            <a:rPr lang="en-GB" baseline="-25000"/>
                            <a:t>2</a:t>
                          </a:r>
                          <a:endParaRPr lang="en-BE"/>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BE">
                              <a:solidFill>
                                <a:srgbClr val="00B050"/>
                              </a:solidFill>
                              <a:latin typeface="Aptos" panose="020B0004020202020204" pitchFamily="34" charset="0"/>
                            </a:rPr>
                            <a:t>✓</a:t>
                          </a:r>
                          <a:endParaRPr lang="en-BE">
                            <a:solidFill>
                              <a:srgbClr val="00B050"/>
                            </a:solidFill>
                          </a:endParaRPr>
                        </a:p>
                      </a:txBody>
                      <a:tcPr/>
                    </a:tc>
                    <a:extLst>
                      <a:ext uri="{0D108BD9-81ED-4DB2-BD59-A6C34878D82A}">
                        <a16:rowId xmlns:a16="http://schemas.microsoft.com/office/drawing/2014/main" val="1393014899"/>
                      </a:ext>
                    </a:extLst>
                  </a:tr>
                  <a:tr h="365760">
                    <a:tc>
                      <a:txBody>
                        <a:bodyPr/>
                        <a:lstStyle/>
                        <a:p>
                          <a:r>
                            <a:rPr lang="en-GB"/>
                            <a:t>Al</a:t>
                          </a:r>
                          <a:r>
                            <a:rPr lang="en-GB" baseline="-25000"/>
                            <a:t>2</a:t>
                          </a:r>
                          <a:r>
                            <a:rPr lang="en-GB" baseline="0"/>
                            <a:t>O</a:t>
                          </a:r>
                          <a:r>
                            <a:rPr lang="en-GB" baseline="-25000"/>
                            <a:t>3</a:t>
                          </a:r>
                          <a:r>
                            <a:rPr lang="en-GB" baseline="0"/>
                            <a:t> (Japan)</a:t>
                          </a:r>
                          <a:endParaRPr lang="en-BE"/>
                        </a:p>
                      </a:txBody>
                      <a:tcPr/>
                    </a:tc>
                    <a:tc>
                      <a:txBody>
                        <a:bodyPr/>
                        <a:lstStyle/>
                        <a:p>
                          <a:endParaRPr lang="en-BE"/>
                        </a:p>
                      </a:txBody>
                      <a:tcPr>
                        <a:blipFill>
                          <a:blip r:embed="rId5"/>
                          <a:stretch>
                            <a:fillRect l="-200524" t="-500000" r="-2094" b="-614754"/>
                          </a:stretch>
                        </a:blipFill>
                      </a:tcPr>
                    </a:tc>
                    <a:extLst>
                      <a:ext uri="{0D108BD9-81ED-4DB2-BD59-A6C34878D82A}">
                        <a16:rowId xmlns:a16="http://schemas.microsoft.com/office/drawing/2014/main" val="812980077"/>
                      </a:ext>
                    </a:extLst>
                  </a:tr>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Al</a:t>
                          </a:r>
                          <a:r>
                            <a:rPr lang="en-GB" baseline="-25000"/>
                            <a:t>2</a:t>
                          </a:r>
                          <a:r>
                            <a:rPr lang="en-GB" baseline="0"/>
                            <a:t>O</a:t>
                          </a:r>
                          <a:r>
                            <a:rPr lang="en-GB" baseline="-25000"/>
                            <a:t>3</a:t>
                          </a:r>
                          <a:r>
                            <a:rPr lang="en-GB" baseline="0"/>
                            <a:t> (EPI)</a:t>
                          </a:r>
                          <a:endParaRPr lang="en-BE"/>
                        </a:p>
                      </a:txBody>
                      <a:tcPr/>
                    </a:tc>
                    <a:tc>
                      <a:txBody>
                        <a:bodyPr/>
                        <a:lstStyle/>
                        <a:p>
                          <a:endParaRPr lang="en-BE"/>
                        </a:p>
                      </a:txBody>
                      <a:tcPr>
                        <a:blipFill>
                          <a:blip r:embed="rId5"/>
                          <a:stretch>
                            <a:fillRect l="-200524" t="-610000" r="-2094" b="-525000"/>
                          </a:stretch>
                        </a:blipFill>
                      </a:tcPr>
                    </a:tc>
                    <a:extLst>
                      <a:ext uri="{0D108BD9-81ED-4DB2-BD59-A6C34878D82A}">
                        <a16:rowId xmlns:a16="http://schemas.microsoft.com/office/drawing/2014/main" val="4000121131"/>
                      </a:ext>
                    </a:extLst>
                  </a:tr>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SrSO</a:t>
                          </a:r>
                          <a:r>
                            <a:rPr lang="en-GB" baseline="-25000"/>
                            <a:t>4</a:t>
                          </a:r>
                          <a:r>
                            <a:rPr lang="en-GB" baseline="0"/>
                            <a:t> (UCLA1)</a:t>
                          </a:r>
                          <a:endParaRPr lang="en-BE"/>
                        </a:p>
                      </a:txBody>
                      <a:tcPr/>
                    </a:tc>
                    <a:tc>
                      <a:txBody>
                        <a:bodyPr/>
                        <a:lstStyle/>
                        <a:p>
                          <a:endParaRPr lang="en-BE"/>
                        </a:p>
                      </a:txBody>
                      <a:tcPr>
                        <a:blipFill>
                          <a:blip r:embed="rId5"/>
                          <a:stretch>
                            <a:fillRect l="-200524" t="-710000" r="-2094" b="-425000"/>
                          </a:stretch>
                        </a:blipFill>
                      </a:tcPr>
                    </a:tc>
                    <a:extLst>
                      <a:ext uri="{0D108BD9-81ED-4DB2-BD59-A6C34878D82A}">
                        <a16:rowId xmlns:a16="http://schemas.microsoft.com/office/drawing/2014/main" val="3904619770"/>
                      </a:ext>
                    </a:extLst>
                  </a:tr>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CaSO</a:t>
                          </a:r>
                          <a:r>
                            <a:rPr lang="en-GB" baseline="-25000"/>
                            <a:t>4 </a:t>
                          </a:r>
                          <a:r>
                            <a:rPr lang="en-GB" baseline="0"/>
                            <a:t>(UCLA2)</a:t>
                          </a:r>
                          <a:endParaRPr lang="en-BE"/>
                        </a:p>
                      </a:txBody>
                      <a:tcPr/>
                    </a:tc>
                    <a:tc>
                      <a:txBody>
                        <a:bodyPr/>
                        <a:lstStyle/>
                        <a:p>
                          <a:endParaRPr lang="en-BE"/>
                        </a:p>
                      </a:txBody>
                      <a:tcPr>
                        <a:blipFill>
                          <a:blip r:embed="rId5"/>
                          <a:stretch>
                            <a:fillRect l="-200524" t="-810000" r="-2094" b="-325000"/>
                          </a:stretch>
                        </a:blipFill>
                      </a:tcPr>
                    </a:tc>
                    <a:extLst>
                      <a:ext uri="{0D108BD9-81ED-4DB2-BD59-A6C34878D82A}">
                        <a16:rowId xmlns:a16="http://schemas.microsoft.com/office/drawing/2014/main" val="2638363493"/>
                      </a:ext>
                    </a:extLst>
                  </a:tr>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SiO</a:t>
                          </a:r>
                          <a:r>
                            <a:rPr lang="en-GB" baseline="-25000"/>
                            <a:t>2</a:t>
                          </a:r>
                          <a:endParaRPr lang="en-BE"/>
                        </a:p>
                      </a:txBody>
                      <a:tcPr/>
                    </a:tc>
                    <a:tc>
                      <a:txBody>
                        <a:bodyPr/>
                        <a:lstStyle/>
                        <a:p>
                          <a:endParaRPr lang="en-BE"/>
                        </a:p>
                      </a:txBody>
                      <a:tcPr>
                        <a:blipFill>
                          <a:blip r:embed="rId5"/>
                          <a:stretch>
                            <a:fillRect l="-200524" t="-910000" r="-2094" b="-225000"/>
                          </a:stretch>
                        </a:blipFill>
                      </a:tcPr>
                    </a:tc>
                    <a:extLst>
                      <a:ext uri="{0D108BD9-81ED-4DB2-BD59-A6C34878D82A}">
                        <a16:rowId xmlns:a16="http://schemas.microsoft.com/office/drawing/2014/main" val="2234495686"/>
                      </a:ext>
                    </a:extLst>
                  </a:tr>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ThF</a:t>
                          </a:r>
                          <a:r>
                            <a:rPr lang="en-GB" baseline="-25000"/>
                            <a:t>4 </a:t>
                          </a:r>
                          <a:r>
                            <a:rPr lang="en-GB" baseline="0"/>
                            <a:t> (thin, Mainz)</a:t>
                          </a:r>
                          <a:endParaRPr lang="en-BE"/>
                        </a:p>
                      </a:txBody>
                      <a:tcPr/>
                    </a:tc>
                    <a:tc>
                      <a:txBody>
                        <a:bodyPr/>
                        <a:lstStyle/>
                        <a:p>
                          <a:endParaRPr lang="en-BE"/>
                        </a:p>
                      </a:txBody>
                      <a:tcPr>
                        <a:blipFill>
                          <a:blip r:embed="rId5"/>
                          <a:stretch>
                            <a:fillRect l="-200524" t="-1010000" r="-2094" b="-125000"/>
                          </a:stretch>
                        </a:blipFill>
                      </a:tcPr>
                    </a:tc>
                    <a:extLst>
                      <a:ext uri="{0D108BD9-81ED-4DB2-BD59-A6C34878D82A}">
                        <a16:rowId xmlns:a16="http://schemas.microsoft.com/office/drawing/2014/main" val="4164197210"/>
                      </a:ext>
                    </a:extLst>
                  </a:tr>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ThF</a:t>
                          </a:r>
                          <a:r>
                            <a:rPr lang="en-GB" baseline="-25000"/>
                            <a:t>4 </a:t>
                          </a:r>
                          <a:r>
                            <a:rPr lang="en-GB" baseline="0"/>
                            <a:t>(bulk, TUW)</a:t>
                          </a:r>
                          <a:endParaRPr lang="en-BE"/>
                        </a:p>
                      </a:txBody>
                      <a:tcPr/>
                    </a:tc>
                    <a:tc>
                      <a:txBody>
                        <a:bodyPr/>
                        <a:lstStyle/>
                        <a:p>
                          <a:endParaRPr lang="en-BE"/>
                        </a:p>
                      </a:txBody>
                      <a:tcPr>
                        <a:blipFill>
                          <a:blip r:embed="rId5"/>
                          <a:stretch>
                            <a:fillRect l="-200524" t="-1110000" r="-2094" b="-25000"/>
                          </a:stretch>
                        </a:blipFill>
                      </a:tcPr>
                    </a:tc>
                    <a:extLst>
                      <a:ext uri="{0D108BD9-81ED-4DB2-BD59-A6C34878D82A}">
                        <a16:rowId xmlns:a16="http://schemas.microsoft.com/office/drawing/2014/main" val="3088982267"/>
                      </a:ext>
                    </a:extLst>
                  </a:tr>
                </a:tbl>
              </a:graphicData>
            </a:graphic>
          </p:graphicFrame>
        </mc:Fallback>
      </mc:AlternateContent>
      <p:sp>
        <p:nvSpPr>
          <p:cNvPr id="8" name="TextBox 7">
            <a:extLst>
              <a:ext uri="{FF2B5EF4-FFF2-40B4-BE49-F238E27FC236}">
                <a16:creationId xmlns:a16="http://schemas.microsoft.com/office/drawing/2014/main" id="{CC8BB892-BEB7-FFDA-008B-C23213B17F0B}"/>
              </a:ext>
            </a:extLst>
          </p:cNvPr>
          <p:cNvSpPr txBox="1"/>
          <p:nvPr/>
        </p:nvSpPr>
        <p:spPr>
          <a:xfrm>
            <a:off x="7103062" y="1237372"/>
            <a:ext cx="3325195" cy="646331"/>
          </a:xfrm>
          <a:prstGeom prst="rect">
            <a:avLst/>
          </a:prstGeom>
          <a:noFill/>
        </p:spPr>
        <p:txBody>
          <a:bodyPr wrap="square" rtlCol="0">
            <a:spAutoFit/>
          </a:bodyPr>
          <a:lstStyle/>
          <a:p>
            <a:r>
              <a:rPr lang="en-US" b="1" dirty="0"/>
              <a:t>Results 2025 (preliminary)</a:t>
            </a:r>
          </a:p>
          <a:p>
            <a:endParaRPr lang="en-BE" dirty="0"/>
          </a:p>
        </p:txBody>
      </p:sp>
    </p:spTree>
    <p:extLst>
      <p:ext uri="{BB962C8B-B14F-4D97-AF65-F5344CB8AC3E}">
        <p14:creationId xmlns:p14="http://schemas.microsoft.com/office/powerpoint/2010/main" val="2229223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791B68B-B196-969A-3D17-BDB7C5C6AEB5}"/>
              </a:ext>
            </a:extLst>
          </p:cNvPr>
          <p:cNvSpPr>
            <a:spLocks noGrp="1"/>
          </p:cNvSpPr>
          <p:nvPr>
            <p:ph type="ftr" sz="quarter" idx="11"/>
          </p:nvPr>
        </p:nvSpPr>
        <p:spPr/>
        <p:txBody>
          <a:bodyPr/>
          <a:lstStyle/>
          <a:p>
            <a:r>
              <a:rPr lang="nl-NL"/>
              <a:t>Instituut voor Kern- en Stralingsfysica</a:t>
            </a:r>
          </a:p>
        </p:txBody>
      </p:sp>
      <p:sp>
        <p:nvSpPr>
          <p:cNvPr id="3" name="Slide Number Placeholder 2">
            <a:extLst>
              <a:ext uri="{FF2B5EF4-FFF2-40B4-BE49-F238E27FC236}">
                <a16:creationId xmlns:a16="http://schemas.microsoft.com/office/drawing/2014/main" id="{6AA0E773-C474-304D-46BF-ACE52BB30A09}"/>
              </a:ext>
            </a:extLst>
          </p:cNvPr>
          <p:cNvSpPr>
            <a:spLocks noGrp="1"/>
          </p:cNvSpPr>
          <p:nvPr>
            <p:ph type="sldNum" sz="quarter" idx="12"/>
          </p:nvPr>
        </p:nvSpPr>
        <p:spPr/>
        <p:txBody>
          <a:bodyPr/>
          <a:lstStyle/>
          <a:p>
            <a:fld id="{0A297500-7527-634B-90F4-69D0994C32B4}" type="slidenum">
              <a:rPr lang="nl-NL" smtClean="0"/>
              <a:t>7</a:t>
            </a:fld>
            <a:endParaRPr lang="nl-NL"/>
          </a:p>
        </p:txBody>
      </p:sp>
      <p:sp>
        <p:nvSpPr>
          <p:cNvPr id="15" name="TextBox 14">
            <a:extLst>
              <a:ext uri="{FF2B5EF4-FFF2-40B4-BE49-F238E27FC236}">
                <a16:creationId xmlns:a16="http://schemas.microsoft.com/office/drawing/2014/main" id="{3971167D-EE65-61DD-8487-88DBEA76DD17}"/>
              </a:ext>
            </a:extLst>
          </p:cNvPr>
          <p:cNvSpPr txBox="1"/>
          <p:nvPr/>
        </p:nvSpPr>
        <p:spPr>
          <a:xfrm>
            <a:off x="639227" y="1876770"/>
            <a:ext cx="4090667" cy="3693319"/>
          </a:xfrm>
          <a:prstGeom prst="rect">
            <a:avLst/>
          </a:prstGeom>
          <a:noFill/>
        </p:spPr>
        <p:txBody>
          <a:bodyPr wrap="square" rtlCol="0">
            <a:spAutoFit/>
          </a:bodyPr>
          <a:lstStyle/>
          <a:p>
            <a:r>
              <a:rPr lang="en-US" dirty="0"/>
              <a:t>The isomer’s radiative decay does not reach transient equilibrium with </a:t>
            </a:r>
            <a:r>
              <a:rPr lang="en-US" baseline="30000" dirty="0"/>
              <a:t>229</a:t>
            </a:r>
            <a:r>
              <a:rPr lang="en-US" dirty="0"/>
              <a:t>Ac when expected</a:t>
            </a:r>
          </a:p>
          <a:p>
            <a:endParaRPr lang="en-US" dirty="0"/>
          </a:p>
          <a:p>
            <a:r>
              <a:rPr lang="en-US" dirty="0"/>
              <a:t>When it reaches equilibrium depends on the crystal</a:t>
            </a:r>
          </a:p>
          <a:p>
            <a:endParaRPr lang="en-US" dirty="0"/>
          </a:p>
          <a:p>
            <a:r>
              <a:rPr lang="en-US" dirty="0"/>
              <a:t>It looks like the activity of the precursors ‘quenches’ the VUV signal</a:t>
            </a:r>
          </a:p>
          <a:p>
            <a:endParaRPr lang="en-US" dirty="0"/>
          </a:p>
          <a:p>
            <a:r>
              <a:rPr lang="en-GB" dirty="0"/>
              <a:t>Such quenching has been observed to be caused by X-rays (Spring-8) </a:t>
            </a:r>
            <a:r>
              <a:rPr lang="en-GB" i="1" dirty="0"/>
              <a:t>and</a:t>
            </a:r>
            <a:r>
              <a:rPr lang="en-GB" dirty="0"/>
              <a:t> by laser light (PTB)</a:t>
            </a:r>
            <a:endParaRPr lang="en-BE" dirty="0"/>
          </a:p>
        </p:txBody>
      </p:sp>
      <p:pic>
        <p:nvPicPr>
          <p:cNvPr id="8" name="Picture 7" descr="A graph of a graph showing different types of objects&#10;&#10;Description automatically generated with medium confidence">
            <a:extLst>
              <a:ext uri="{FF2B5EF4-FFF2-40B4-BE49-F238E27FC236}">
                <a16:creationId xmlns:a16="http://schemas.microsoft.com/office/drawing/2014/main" id="{FD9082C3-AD95-CDA4-29FB-6719084E4075}"/>
              </a:ext>
            </a:extLst>
          </p:cNvPr>
          <p:cNvPicPr>
            <a:picLocks noChangeAspect="1"/>
          </p:cNvPicPr>
          <p:nvPr/>
        </p:nvPicPr>
        <p:blipFill>
          <a:blip r:embed="rId3"/>
          <a:stretch>
            <a:fillRect/>
          </a:stretch>
        </p:blipFill>
        <p:spPr>
          <a:xfrm>
            <a:off x="5096841" y="1568714"/>
            <a:ext cx="6392794" cy="4641286"/>
          </a:xfrm>
          <a:prstGeom prst="rect">
            <a:avLst/>
          </a:prstGeom>
        </p:spPr>
      </p:pic>
      <p:pic>
        <p:nvPicPr>
          <p:cNvPr id="6" name="Picture 5">
            <a:extLst>
              <a:ext uri="{FF2B5EF4-FFF2-40B4-BE49-F238E27FC236}">
                <a16:creationId xmlns:a16="http://schemas.microsoft.com/office/drawing/2014/main" id="{9B313DD5-A964-2BC2-2139-35D040D2203C}"/>
              </a:ext>
            </a:extLst>
          </p:cNvPr>
          <p:cNvPicPr>
            <a:picLocks noChangeAspect="1"/>
          </p:cNvPicPr>
          <p:nvPr/>
        </p:nvPicPr>
        <p:blipFill>
          <a:blip r:embed="rId4"/>
          <a:stretch>
            <a:fillRect/>
          </a:stretch>
        </p:blipFill>
        <p:spPr>
          <a:xfrm>
            <a:off x="5830735" y="2921695"/>
            <a:ext cx="1532611" cy="3290170"/>
          </a:xfrm>
          <a:prstGeom prst="rect">
            <a:avLst/>
          </a:prstGeom>
        </p:spPr>
      </p:pic>
      <p:sp>
        <p:nvSpPr>
          <p:cNvPr id="7" name="Title 3">
            <a:extLst>
              <a:ext uri="{FF2B5EF4-FFF2-40B4-BE49-F238E27FC236}">
                <a16:creationId xmlns:a16="http://schemas.microsoft.com/office/drawing/2014/main" id="{57FC4EFE-1463-96E2-5901-14086BC44D3E}"/>
              </a:ext>
            </a:extLst>
          </p:cNvPr>
          <p:cNvSpPr>
            <a:spLocks noGrp="1"/>
          </p:cNvSpPr>
          <p:nvPr>
            <p:ph type="title"/>
          </p:nvPr>
        </p:nvSpPr>
        <p:spPr>
          <a:xfrm>
            <a:off x="1666361" y="207036"/>
            <a:ext cx="9950839" cy="1152000"/>
          </a:xfrm>
        </p:spPr>
        <p:txBody>
          <a:bodyPr>
            <a:normAutofit fontScale="90000"/>
          </a:bodyPr>
          <a:lstStyle/>
          <a:p>
            <a:r>
              <a:rPr lang="en-US"/>
              <a:t>Studying the time </a:t>
            </a:r>
            <a:r>
              <a:rPr lang="en-US" err="1"/>
              <a:t>behaviour</a:t>
            </a:r>
            <a:r>
              <a:rPr lang="en-US"/>
              <a:t> of the VUV signal</a:t>
            </a:r>
            <a:endParaRPr lang="en-BE"/>
          </a:p>
        </p:txBody>
      </p:sp>
      <p:sp>
        <p:nvSpPr>
          <p:cNvPr id="9" name="Oval 8">
            <a:extLst>
              <a:ext uri="{FF2B5EF4-FFF2-40B4-BE49-F238E27FC236}">
                <a16:creationId xmlns:a16="http://schemas.microsoft.com/office/drawing/2014/main" id="{2E3F18F2-35DB-D173-3F0F-E0215A19599A}"/>
              </a:ext>
            </a:extLst>
          </p:cNvPr>
          <p:cNvSpPr>
            <a:spLocks noChangeAspect="1"/>
          </p:cNvSpPr>
          <p:nvPr/>
        </p:nvSpPr>
        <p:spPr>
          <a:xfrm>
            <a:off x="361242" y="268877"/>
            <a:ext cx="1028318" cy="1028318"/>
          </a:xfrm>
          <a:prstGeom prst="ellipse">
            <a:avLst/>
          </a:prstGeom>
          <a:blipFill dpi="0" rotWithShape="1">
            <a:blip r:embed="rId5"/>
            <a:srcRect/>
            <a:stretch>
              <a:fillRect/>
            </a:stretch>
          </a:blipFill>
          <a:ln>
            <a:noFill/>
            <a:extLst>
              <a:ext uri="{C807C97D-BFC1-408E-A445-0C87EB9F89A2}">
                <ask:lineSketchStyleProps xmlns:ask="http://schemas.microsoft.com/office/drawing/2018/sketchyshapes" sd="1219033472">
                  <a:custGeom>
                    <a:avLst/>
                    <a:gdLst>
                      <a:gd name="connsiteX0" fmla="*/ 0 w 3718319"/>
                      <a:gd name="connsiteY0" fmla="*/ 1859160 h 3718319"/>
                      <a:gd name="connsiteX1" fmla="*/ 1859160 w 3718319"/>
                      <a:gd name="connsiteY1" fmla="*/ 0 h 3718319"/>
                      <a:gd name="connsiteX2" fmla="*/ 3718320 w 3718319"/>
                      <a:gd name="connsiteY2" fmla="*/ 1859160 h 3718319"/>
                      <a:gd name="connsiteX3" fmla="*/ 1859160 w 3718319"/>
                      <a:gd name="connsiteY3" fmla="*/ 3718320 h 3718319"/>
                      <a:gd name="connsiteX4" fmla="*/ 0 w 3718319"/>
                      <a:gd name="connsiteY4" fmla="*/ 1859160 h 3718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8319" h="3718319" fill="none" extrusionOk="0">
                        <a:moveTo>
                          <a:pt x="0" y="1859160"/>
                        </a:moveTo>
                        <a:cubicBezTo>
                          <a:pt x="28153" y="835714"/>
                          <a:pt x="867264" y="-71803"/>
                          <a:pt x="1859160" y="0"/>
                        </a:cubicBezTo>
                        <a:cubicBezTo>
                          <a:pt x="2744848" y="-21607"/>
                          <a:pt x="3687046" y="861818"/>
                          <a:pt x="3718320" y="1859160"/>
                        </a:cubicBezTo>
                        <a:cubicBezTo>
                          <a:pt x="3715201" y="2856202"/>
                          <a:pt x="2813227" y="3819379"/>
                          <a:pt x="1859160" y="3718320"/>
                        </a:cubicBezTo>
                        <a:cubicBezTo>
                          <a:pt x="857656" y="3732474"/>
                          <a:pt x="96226" y="2909082"/>
                          <a:pt x="0" y="1859160"/>
                        </a:cubicBezTo>
                        <a:close/>
                      </a:path>
                      <a:path w="3718319" h="3718319" stroke="0" extrusionOk="0">
                        <a:moveTo>
                          <a:pt x="0" y="1859160"/>
                        </a:moveTo>
                        <a:cubicBezTo>
                          <a:pt x="-166738" y="729526"/>
                          <a:pt x="806826" y="9589"/>
                          <a:pt x="1859160" y="0"/>
                        </a:cubicBezTo>
                        <a:cubicBezTo>
                          <a:pt x="2967858" y="17244"/>
                          <a:pt x="3584179" y="836639"/>
                          <a:pt x="3718320" y="1859160"/>
                        </a:cubicBezTo>
                        <a:cubicBezTo>
                          <a:pt x="3581953" y="3019115"/>
                          <a:pt x="2879509" y="3753901"/>
                          <a:pt x="1859160" y="3718320"/>
                        </a:cubicBezTo>
                        <a:cubicBezTo>
                          <a:pt x="761029" y="3679286"/>
                          <a:pt x="82234" y="2925238"/>
                          <a:pt x="0" y="185916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4" name="TextBox 3">
            <a:extLst>
              <a:ext uri="{FF2B5EF4-FFF2-40B4-BE49-F238E27FC236}">
                <a16:creationId xmlns:a16="http://schemas.microsoft.com/office/drawing/2014/main" id="{2966BE87-81C4-2F15-502D-F75D59349044}"/>
              </a:ext>
            </a:extLst>
          </p:cNvPr>
          <p:cNvSpPr txBox="1"/>
          <p:nvPr/>
        </p:nvSpPr>
        <p:spPr>
          <a:xfrm>
            <a:off x="875401" y="6211669"/>
            <a:ext cx="7776230" cy="646331"/>
          </a:xfrm>
          <a:prstGeom prst="rect">
            <a:avLst/>
          </a:prstGeom>
          <a:noFill/>
        </p:spPr>
        <p:txBody>
          <a:bodyPr wrap="square" rtlCol="0">
            <a:spAutoFit/>
          </a:bodyPr>
          <a:lstStyle/>
          <a:p>
            <a:r>
              <a:rPr lang="en-US" sz="1200" dirty="0">
                <a:solidFill>
                  <a:schemeClr val="bg1"/>
                </a:solidFill>
              </a:rPr>
              <a:t>[6] T. Hiraki et al. </a:t>
            </a:r>
            <a:r>
              <a:rPr lang="en-US" sz="1200" i="1" dirty="0">
                <a:solidFill>
                  <a:schemeClr val="bg1"/>
                </a:solidFill>
              </a:rPr>
              <a:t>Controlling </a:t>
            </a:r>
            <a:r>
              <a:rPr lang="en-US" sz="1200" i="1" baseline="30000" dirty="0">
                <a:solidFill>
                  <a:schemeClr val="bg1"/>
                </a:solidFill>
              </a:rPr>
              <a:t>229</a:t>
            </a:r>
            <a:r>
              <a:rPr lang="en-US" sz="1200" i="1" dirty="0">
                <a:solidFill>
                  <a:schemeClr val="bg1"/>
                </a:solidFill>
              </a:rPr>
              <a:t>Th isomeric state population in a VUV transparent crystal, </a:t>
            </a:r>
            <a:r>
              <a:rPr lang="en-US" sz="1200" dirty="0">
                <a:solidFill>
                  <a:schemeClr val="bg1"/>
                </a:solidFill>
              </a:rPr>
              <a:t>Nature, 2024</a:t>
            </a:r>
          </a:p>
          <a:p>
            <a:r>
              <a:rPr lang="en-US" sz="1200" dirty="0">
                <a:solidFill>
                  <a:schemeClr val="bg1"/>
                </a:solidFill>
              </a:rPr>
              <a:t>[7] F. Shaden et al. </a:t>
            </a:r>
            <a:r>
              <a:rPr lang="en-US" sz="1200" i="1" dirty="0">
                <a:solidFill>
                  <a:schemeClr val="bg1"/>
                </a:solidFill>
              </a:rPr>
              <a:t>Laser-induced quenching of the Th-229 nuclear clock isomer in calcium fluoride, </a:t>
            </a:r>
            <a:r>
              <a:rPr lang="en-US" sz="1200" dirty="0">
                <a:solidFill>
                  <a:schemeClr val="bg1"/>
                </a:solidFill>
              </a:rPr>
              <a:t>PRL</a:t>
            </a:r>
            <a:r>
              <a:rPr lang="en-US" sz="1200" i="1" dirty="0">
                <a:solidFill>
                  <a:schemeClr val="bg1"/>
                </a:solidFill>
              </a:rPr>
              <a:t>, </a:t>
            </a:r>
            <a:r>
              <a:rPr lang="en-US" sz="1200" dirty="0">
                <a:solidFill>
                  <a:schemeClr val="bg1"/>
                </a:solidFill>
              </a:rPr>
              <a:t>2024</a:t>
            </a:r>
          </a:p>
          <a:p>
            <a:r>
              <a:rPr lang="en-GB" sz="1200" dirty="0">
                <a:solidFill>
                  <a:schemeClr val="bg1"/>
                </a:solidFill>
              </a:rPr>
              <a:t>[8] T. Hiraki et al. </a:t>
            </a:r>
            <a:r>
              <a:rPr lang="en-GB" sz="1200" i="1" dirty="0">
                <a:solidFill>
                  <a:schemeClr val="bg1"/>
                </a:solidFill>
              </a:rPr>
              <a:t>laser Mössbauer spectroscopy of </a:t>
            </a:r>
            <a:r>
              <a:rPr lang="en-GB" sz="1200" i="1" baseline="30000" dirty="0">
                <a:solidFill>
                  <a:schemeClr val="bg1"/>
                </a:solidFill>
              </a:rPr>
              <a:t>229</a:t>
            </a:r>
            <a:r>
              <a:rPr lang="en-GB" sz="1200" i="1" dirty="0">
                <a:solidFill>
                  <a:schemeClr val="bg1"/>
                </a:solidFill>
              </a:rPr>
              <a:t>Th, </a:t>
            </a:r>
            <a:r>
              <a:rPr lang="en-GB" sz="1200" dirty="0">
                <a:solidFill>
                  <a:schemeClr val="bg1"/>
                </a:solidFill>
              </a:rPr>
              <a:t>2025</a:t>
            </a:r>
            <a:endParaRPr lang="en-BE" sz="1200" dirty="0">
              <a:solidFill>
                <a:schemeClr val="bg1"/>
              </a:solidFill>
            </a:endParaRPr>
          </a:p>
        </p:txBody>
      </p:sp>
    </p:spTree>
    <p:extLst>
      <p:ext uri="{BB962C8B-B14F-4D97-AF65-F5344CB8AC3E}">
        <p14:creationId xmlns:p14="http://schemas.microsoft.com/office/powerpoint/2010/main" val="1085875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1F2FD2A-1462-F46F-4B21-BCADB1662E5B}"/>
              </a:ext>
            </a:extLst>
          </p:cNvPr>
          <p:cNvSpPr>
            <a:spLocks noGrp="1"/>
          </p:cNvSpPr>
          <p:nvPr>
            <p:ph type="ftr" sz="quarter" idx="11"/>
          </p:nvPr>
        </p:nvSpPr>
        <p:spPr/>
        <p:txBody>
          <a:bodyPr/>
          <a:lstStyle/>
          <a:p>
            <a:r>
              <a:rPr lang="nl-NL"/>
              <a:t>Instituut voor Kern- en Stralingsfysica</a:t>
            </a:r>
          </a:p>
        </p:txBody>
      </p:sp>
      <p:sp>
        <p:nvSpPr>
          <p:cNvPr id="3" name="Slide Number Placeholder 2">
            <a:extLst>
              <a:ext uri="{FF2B5EF4-FFF2-40B4-BE49-F238E27FC236}">
                <a16:creationId xmlns:a16="http://schemas.microsoft.com/office/drawing/2014/main" id="{9954449B-2771-A00D-26F5-13E0FF68951A}"/>
              </a:ext>
            </a:extLst>
          </p:cNvPr>
          <p:cNvSpPr>
            <a:spLocks noGrp="1"/>
          </p:cNvSpPr>
          <p:nvPr>
            <p:ph type="sldNum" sz="quarter" idx="12"/>
          </p:nvPr>
        </p:nvSpPr>
        <p:spPr/>
        <p:txBody>
          <a:bodyPr/>
          <a:lstStyle/>
          <a:p>
            <a:fld id="{0A297500-7527-634B-90F4-69D0994C32B4}" type="slidenum">
              <a:rPr lang="nl-NL" smtClean="0"/>
              <a:t>8</a:t>
            </a:fld>
            <a:endParaRPr lang="nl-NL"/>
          </a:p>
        </p:txBody>
      </p:sp>
      <p:pic>
        <p:nvPicPr>
          <p:cNvPr id="7" name="Picture 6">
            <a:extLst>
              <a:ext uri="{FF2B5EF4-FFF2-40B4-BE49-F238E27FC236}">
                <a16:creationId xmlns:a16="http://schemas.microsoft.com/office/drawing/2014/main" id="{6488D460-5212-5633-6C42-A8DE5C9528B3}"/>
              </a:ext>
            </a:extLst>
          </p:cNvPr>
          <p:cNvPicPr>
            <a:picLocks noChangeAspect="1"/>
          </p:cNvPicPr>
          <p:nvPr/>
        </p:nvPicPr>
        <p:blipFill>
          <a:blip r:embed="rId3"/>
          <a:stretch>
            <a:fillRect/>
          </a:stretch>
        </p:blipFill>
        <p:spPr>
          <a:xfrm>
            <a:off x="1141904" y="1306028"/>
            <a:ext cx="9554210" cy="4204189"/>
          </a:xfrm>
          <a:prstGeom prst="rect">
            <a:avLst/>
          </a:prstGeom>
        </p:spPr>
      </p:pic>
      <p:sp>
        <p:nvSpPr>
          <p:cNvPr id="8" name="TextBox 7">
            <a:extLst>
              <a:ext uri="{FF2B5EF4-FFF2-40B4-BE49-F238E27FC236}">
                <a16:creationId xmlns:a16="http://schemas.microsoft.com/office/drawing/2014/main" id="{DEC1684C-69B5-1EA5-B8FF-3A3BBFC9FBD2}"/>
              </a:ext>
            </a:extLst>
          </p:cNvPr>
          <p:cNvSpPr txBox="1"/>
          <p:nvPr/>
        </p:nvSpPr>
        <p:spPr>
          <a:xfrm>
            <a:off x="7667128" y="5471387"/>
            <a:ext cx="2500830" cy="646331"/>
          </a:xfrm>
          <a:prstGeom prst="rect">
            <a:avLst/>
          </a:prstGeom>
          <a:noFill/>
        </p:spPr>
        <p:txBody>
          <a:bodyPr wrap="square" rtlCol="0">
            <a:spAutoFit/>
          </a:bodyPr>
          <a:lstStyle/>
          <a:p>
            <a:r>
              <a:rPr lang="en-GB">
                <a:solidFill>
                  <a:srgbClr val="00AA48"/>
                </a:solidFill>
              </a:rPr>
              <a:t>Internal conversion </a:t>
            </a:r>
            <a:r>
              <a:rPr lang="en-GB" strike="sngStrike">
                <a:solidFill>
                  <a:srgbClr val="00AA48"/>
                </a:solidFill>
              </a:rPr>
              <a:t>forbidden </a:t>
            </a:r>
            <a:r>
              <a:rPr lang="en-GB">
                <a:solidFill>
                  <a:srgbClr val="FF0000"/>
                </a:solidFill>
              </a:rPr>
              <a:t>allowed!</a:t>
            </a:r>
            <a:endParaRPr lang="en-BE">
              <a:solidFill>
                <a:srgbClr val="FF0000"/>
              </a:solidFill>
            </a:endParaRPr>
          </a:p>
        </p:txBody>
      </p:sp>
      <p:sp>
        <p:nvSpPr>
          <p:cNvPr id="9" name="TextBox 8">
            <a:extLst>
              <a:ext uri="{FF2B5EF4-FFF2-40B4-BE49-F238E27FC236}">
                <a16:creationId xmlns:a16="http://schemas.microsoft.com/office/drawing/2014/main" id="{10549606-AE61-793B-817D-102ED8DE7064}"/>
              </a:ext>
            </a:extLst>
          </p:cNvPr>
          <p:cNvSpPr txBox="1"/>
          <p:nvPr/>
        </p:nvSpPr>
        <p:spPr>
          <a:xfrm>
            <a:off x="4483066" y="5476657"/>
            <a:ext cx="2500830" cy="646331"/>
          </a:xfrm>
          <a:prstGeom prst="rect">
            <a:avLst/>
          </a:prstGeom>
          <a:noFill/>
        </p:spPr>
        <p:txBody>
          <a:bodyPr wrap="square" rtlCol="0">
            <a:spAutoFit/>
          </a:bodyPr>
          <a:lstStyle/>
          <a:p>
            <a:r>
              <a:rPr lang="en-GB">
                <a:solidFill>
                  <a:srgbClr val="FF0000"/>
                </a:solidFill>
              </a:rPr>
              <a:t>Internal conversion allowed</a:t>
            </a:r>
            <a:endParaRPr lang="en-BE">
              <a:solidFill>
                <a:srgbClr val="FF0000"/>
              </a:solidFill>
            </a:endParaRPr>
          </a:p>
        </p:txBody>
      </p:sp>
      <p:sp>
        <p:nvSpPr>
          <p:cNvPr id="10" name="Title 1">
            <a:extLst>
              <a:ext uri="{FF2B5EF4-FFF2-40B4-BE49-F238E27FC236}">
                <a16:creationId xmlns:a16="http://schemas.microsoft.com/office/drawing/2014/main" id="{91E24B62-0C0A-9D63-13F3-C51666A1412C}"/>
              </a:ext>
            </a:extLst>
          </p:cNvPr>
          <p:cNvSpPr>
            <a:spLocks noGrp="1"/>
          </p:cNvSpPr>
          <p:nvPr>
            <p:ph type="title"/>
          </p:nvPr>
        </p:nvSpPr>
        <p:spPr>
          <a:xfrm>
            <a:off x="1760560" y="207036"/>
            <a:ext cx="9856639" cy="1152000"/>
          </a:xfrm>
        </p:spPr>
        <p:txBody>
          <a:bodyPr>
            <a:normAutofit fontScale="90000"/>
          </a:bodyPr>
          <a:lstStyle/>
          <a:p>
            <a:r>
              <a:rPr lang="en-GB"/>
              <a:t>Quenching mechanism: opening up the IC channel?</a:t>
            </a:r>
            <a:endParaRPr lang="en-BE"/>
          </a:p>
        </p:txBody>
      </p:sp>
      <p:sp>
        <p:nvSpPr>
          <p:cNvPr id="11" name="Oval 10">
            <a:extLst>
              <a:ext uri="{FF2B5EF4-FFF2-40B4-BE49-F238E27FC236}">
                <a16:creationId xmlns:a16="http://schemas.microsoft.com/office/drawing/2014/main" id="{6126C5A2-B438-6964-9E05-5E7E26402377}"/>
              </a:ext>
            </a:extLst>
          </p:cNvPr>
          <p:cNvSpPr>
            <a:spLocks noChangeAspect="1"/>
          </p:cNvSpPr>
          <p:nvPr/>
        </p:nvSpPr>
        <p:spPr>
          <a:xfrm>
            <a:off x="361242" y="268877"/>
            <a:ext cx="1028318" cy="1028318"/>
          </a:xfrm>
          <a:prstGeom prst="ellipse">
            <a:avLst/>
          </a:prstGeom>
          <a:blipFill dpi="0" rotWithShape="1">
            <a:blip r:embed="rId4"/>
            <a:srcRect/>
            <a:stretch>
              <a:fillRect/>
            </a:stretch>
          </a:blipFill>
          <a:ln>
            <a:noFill/>
            <a:extLst>
              <a:ext uri="{C807C97D-BFC1-408E-A445-0C87EB9F89A2}">
                <ask:lineSketchStyleProps xmlns:ask="http://schemas.microsoft.com/office/drawing/2018/sketchyshapes" sd="1219033472">
                  <a:custGeom>
                    <a:avLst/>
                    <a:gdLst>
                      <a:gd name="connsiteX0" fmla="*/ 0 w 3718319"/>
                      <a:gd name="connsiteY0" fmla="*/ 1859160 h 3718319"/>
                      <a:gd name="connsiteX1" fmla="*/ 1859160 w 3718319"/>
                      <a:gd name="connsiteY1" fmla="*/ 0 h 3718319"/>
                      <a:gd name="connsiteX2" fmla="*/ 3718320 w 3718319"/>
                      <a:gd name="connsiteY2" fmla="*/ 1859160 h 3718319"/>
                      <a:gd name="connsiteX3" fmla="*/ 1859160 w 3718319"/>
                      <a:gd name="connsiteY3" fmla="*/ 3718320 h 3718319"/>
                      <a:gd name="connsiteX4" fmla="*/ 0 w 3718319"/>
                      <a:gd name="connsiteY4" fmla="*/ 1859160 h 3718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8319" h="3718319" fill="none" extrusionOk="0">
                        <a:moveTo>
                          <a:pt x="0" y="1859160"/>
                        </a:moveTo>
                        <a:cubicBezTo>
                          <a:pt x="28153" y="835714"/>
                          <a:pt x="867264" y="-71803"/>
                          <a:pt x="1859160" y="0"/>
                        </a:cubicBezTo>
                        <a:cubicBezTo>
                          <a:pt x="2744848" y="-21607"/>
                          <a:pt x="3687046" y="861818"/>
                          <a:pt x="3718320" y="1859160"/>
                        </a:cubicBezTo>
                        <a:cubicBezTo>
                          <a:pt x="3715201" y="2856202"/>
                          <a:pt x="2813227" y="3819379"/>
                          <a:pt x="1859160" y="3718320"/>
                        </a:cubicBezTo>
                        <a:cubicBezTo>
                          <a:pt x="857656" y="3732474"/>
                          <a:pt x="96226" y="2909082"/>
                          <a:pt x="0" y="1859160"/>
                        </a:cubicBezTo>
                        <a:close/>
                      </a:path>
                      <a:path w="3718319" h="3718319" stroke="0" extrusionOk="0">
                        <a:moveTo>
                          <a:pt x="0" y="1859160"/>
                        </a:moveTo>
                        <a:cubicBezTo>
                          <a:pt x="-166738" y="729526"/>
                          <a:pt x="806826" y="9589"/>
                          <a:pt x="1859160" y="0"/>
                        </a:cubicBezTo>
                        <a:cubicBezTo>
                          <a:pt x="2967858" y="17244"/>
                          <a:pt x="3584179" y="836639"/>
                          <a:pt x="3718320" y="1859160"/>
                        </a:cubicBezTo>
                        <a:cubicBezTo>
                          <a:pt x="3581953" y="3019115"/>
                          <a:pt x="2879509" y="3753901"/>
                          <a:pt x="1859160" y="3718320"/>
                        </a:cubicBezTo>
                        <a:cubicBezTo>
                          <a:pt x="761029" y="3679286"/>
                          <a:pt x="82234" y="2925238"/>
                          <a:pt x="0" y="185916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2" name="TextBox 11">
            <a:extLst>
              <a:ext uri="{FF2B5EF4-FFF2-40B4-BE49-F238E27FC236}">
                <a16:creationId xmlns:a16="http://schemas.microsoft.com/office/drawing/2014/main" id="{BAB10352-E4E4-925B-CA90-BCC07E1091FB}"/>
              </a:ext>
            </a:extLst>
          </p:cNvPr>
          <p:cNvSpPr txBox="1"/>
          <p:nvPr/>
        </p:nvSpPr>
        <p:spPr>
          <a:xfrm>
            <a:off x="969302" y="6373965"/>
            <a:ext cx="7679345" cy="276999"/>
          </a:xfrm>
          <a:prstGeom prst="rect">
            <a:avLst/>
          </a:prstGeom>
          <a:noFill/>
        </p:spPr>
        <p:txBody>
          <a:bodyPr wrap="square" rtlCol="0">
            <a:spAutoFit/>
          </a:bodyPr>
          <a:lstStyle/>
          <a:p>
            <a:r>
              <a:rPr lang="en-US" sz="1200" dirty="0">
                <a:solidFill>
                  <a:schemeClr val="bg1"/>
                </a:solidFill>
              </a:rPr>
              <a:t>[9] J. E. S. Terhune et al. </a:t>
            </a:r>
            <a:r>
              <a:rPr lang="en-US" sz="1200" i="1" dirty="0">
                <a:solidFill>
                  <a:schemeClr val="bg1"/>
                </a:solidFill>
              </a:rPr>
              <a:t>Photo-induced quenching of the </a:t>
            </a:r>
            <a:r>
              <a:rPr lang="en-US" sz="1200" i="1" baseline="30000" dirty="0">
                <a:solidFill>
                  <a:schemeClr val="bg1"/>
                </a:solidFill>
              </a:rPr>
              <a:t>229</a:t>
            </a:r>
            <a:r>
              <a:rPr lang="en-US" sz="1200" i="1" dirty="0">
                <a:solidFill>
                  <a:schemeClr val="bg1"/>
                </a:solidFill>
              </a:rPr>
              <a:t>Th isomer in a solid-state host, </a:t>
            </a:r>
            <a:r>
              <a:rPr lang="en-US" sz="1200" dirty="0">
                <a:solidFill>
                  <a:schemeClr val="bg1"/>
                </a:solidFill>
              </a:rPr>
              <a:t>2024</a:t>
            </a:r>
            <a:endParaRPr lang="en-BE" sz="1200" dirty="0">
              <a:solidFill>
                <a:schemeClr val="bg1"/>
              </a:solidFill>
            </a:endParaRPr>
          </a:p>
        </p:txBody>
      </p:sp>
    </p:spTree>
    <p:extLst>
      <p:ext uri="{BB962C8B-B14F-4D97-AF65-F5344CB8AC3E}">
        <p14:creationId xmlns:p14="http://schemas.microsoft.com/office/powerpoint/2010/main" val="8954719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Picture 12" descr="A graph of a function&#10;&#10;AI-generated content may be incorrect.">
            <a:extLst>
              <a:ext uri="{FF2B5EF4-FFF2-40B4-BE49-F238E27FC236}">
                <a16:creationId xmlns:a16="http://schemas.microsoft.com/office/drawing/2014/main" id="{022D86FC-AD3D-07B3-668E-3E0388CE9734}"/>
              </a:ext>
            </a:extLst>
          </p:cNvPr>
          <p:cNvPicPr>
            <a:picLocks noChangeAspect="1"/>
          </p:cNvPicPr>
          <p:nvPr/>
        </p:nvPicPr>
        <p:blipFill>
          <a:blip r:embed="rId3"/>
          <a:stretch>
            <a:fillRect/>
          </a:stretch>
        </p:blipFill>
        <p:spPr>
          <a:xfrm>
            <a:off x="6100500" y="2171067"/>
            <a:ext cx="6093539" cy="3731173"/>
          </a:xfrm>
          <a:prstGeom prst="rect">
            <a:avLst/>
          </a:prstGeom>
        </p:spPr>
      </p:pic>
      <p:sp>
        <p:nvSpPr>
          <p:cNvPr id="2" name="Footer Placeholder 1">
            <a:extLst>
              <a:ext uri="{FF2B5EF4-FFF2-40B4-BE49-F238E27FC236}">
                <a16:creationId xmlns:a16="http://schemas.microsoft.com/office/drawing/2014/main" id="{1099D0B7-DB09-CAD6-828A-2E16703978F7}"/>
              </a:ext>
            </a:extLst>
          </p:cNvPr>
          <p:cNvSpPr>
            <a:spLocks noGrp="1"/>
          </p:cNvSpPr>
          <p:nvPr>
            <p:ph type="ftr" sz="quarter" idx="11"/>
          </p:nvPr>
        </p:nvSpPr>
        <p:spPr/>
        <p:txBody>
          <a:bodyPr/>
          <a:lstStyle/>
          <a:p>
            <a:r>
              <a:rPr lang="nl-NL"/>
              <a:t>Instituut voor Kern- en Stralingsfysica</a:t>
            </a:r>
          </a:p>
        </p:txBody>
      </p:sp>
      <p:sp>
        <p:nvSpPr>
          <p:cNvPr id="3" name="Slide Number Placeholder 2">
            <a:extLst>
              <a:ext uri="{FF2B5EF4-FFF2-40B4-BE49-F238E27FC236}">
                <a16:creationId xmlns:a16="http://schemas.microsoft.com/office/drawing/2014/main" id="{E32AF13E-9311-D18B-3B1C-C2D4AB66CFE3}"/>
              </a:ext>
            </a:extLst>
          </p:cNvPr>
          <p:cNvSpPr>
            <a:spLocks noGrp="1"/>
          </p:cNvSpPr>
          <p:nvPr>
            <p:ph type="sldNum" sz="quarter" idx="12"/>
          </p:nvPr>
        </p:nvSpPr>
        <p:spPr/>
        <p:txBody>
          <a:bodyPr/>
          <a:lstStyle/>
          <a:p>
            <a:fld id="{0A297500-7527-634B-90F4-69D0994C32B4}" type="slidenum">
              <a:rPr lang="nl-NL" smtClean="0"/>
              <a:t>9</a:t>
            </a:fld>
            <a:endParaRPr lang="nl-NL"/>
          </a:p>
        </p:txBody>
      </p:sp>
      <p:sp>
        <p:nvSpPr>
          <p:cNvPr id="4" name="Title 3">
            <a:extLst>
              <a:ext uri="{FF2B5EF4-FFF2-40B4-BE49-F238E27FC236}">
                <a16:creationId xmlns:a16="http://schemas.microsoft.com/office/drawing/2014/main" id="{035C8995-CAD5-7E57-73AC-44499500A1B3}"/>
              </a:ext>
            </a:extLst>
          </p:cNvPr>
          <p:cNvSpPr>
            <a:spLocks noGrp="1"/>
          </p:cNvSpPr>
          <p:nvPr>
            <p:ph type="title"/>
          </p:nvPr>
        </p:nvSpPr>
        <p:spPr>
          <a:xfrm>
            <a:off x="1760560" y="207036"/>
            <a:ext cx="9856639" cy="1152000"/>
          </a:xfrm>
        </p:spPr>
        <p:txBody>
          <a:bodyPr>
            <a:normAutofit fontScale="90000"/>
          </a:bodyPr>
          <a:lstStyle/>
          <a:p>
            <a:r>
              <a:rPr lang="en-GB" dirty="0">
                <a:latin typeface="Arial"/>
                <a:cs typeface="Arial"/>
              </a:rPr>
              <a:t>Describing the quenching mechanism in CaF</a:t>
            </a:r>
            <a:r>
              <a:rPr lang="en-GB" baseline="-25000" dirty="0">
                <a:latin typeface="Arial"/>
                <a:cs typeface="Arial"/>
              </a:rPr>
              <a:t>2</a:t>
            </a:r>
            <a:endParaRPr lang="en-US" baseline="-25000" dirty="0">
              <a:cs typeface="Arial"/>
            </a:endParaRPr>
          </a:p>
        </p:txBody>
      </p:sp>
      <p:sp>
        <p:nvSpPr>
          <p:cNvPr id="9" name="TextBox 8">
            <a:extLst>
              <a:ext uri="{FF2B5EF4-FFF2-40B4-BE49-F238E27FC236}">
                <a16:creationId xmlns:a16="http://schemas.microsoft.com/office/drawing/2014/main" id="{74D30CEA-FE1B-61EC-5001-29D992561EFB}"/>
              </a:ext>
            </a:extLst>
          </p:cNvPr>
          <p:cNvSpPr txBox="1"/>
          <p:nvPr/>
        </p:nvSpPr>
        <p:spPr>
          <a:xfrm>
            <a:off x="7547069" y="3254221"/>
            <a:ext cx="1066800" cy="523220"/>
          </a:xfrm>
          <a:prstGeom prst="rect">
            <a:avLst/>
          </a:prstGeom>
          <a:noFill/>
        </p:spPr>
        <p:txBody>
          <a:bodyPr wrap="square" rtlCol="0">
            <a:spAutoFit/>
          </a:bodyPr>
          <a:lstStyle/>
          <a:p>
            <a:r>
              <a:rPr lang="en-GB" sz="2800" dirty="0"/>
              <a:t>CaF</a:t>
            </a:r>
            <a:r>
              <a:rPr lang="en-GB" sz="2800" baseline="-25000" dirty="0"/>
              <a:t>2</a:t>
            </a:r>
            <a:endParaRPr lang="en-BE" sz="2800" dirty="0"/>
          </a:p>
        </p:txBody>
      </p:sp>
      <p:sp>
        <p:nvSpPr>
          <p:cNvPr id="10" name="Oval 9">
            <a:extLst>
              <a:ext uri="{FF2B5EF4-FFF2-40B4-BE49-F238E27FC236}">
                <a16:creationId xmlns:a16="http://schemas.microsoft.com/office/drawing/2014/main" id="{A229B5B2-C4A0-D4ED-FFCA-D0ECD8F39629}"/>
              </a:ext>
            </a:extLst>
          </p:cNvPr>
          <p:cNvSpPr>
            <a:spLocks noChangeAspect="1"/>
          </p:cNvSpPr>
          <p:nvPr/>
        </p:nvSpPr>
        <p:spPr>
          <a:xfrm>
            <a:off x="361242" y="268877"/>
            <a:ext cx="1028318" cy="1028318"/>
          </a:xfrm>
          <a:prstGeom prst="ellipse">
            <a:avLst/>
          </a:prstGeom>
          <a:blipFill dpi="0" rotWithShape="1">
            <a:blip r:embed="rId4"/>
            <a:srcRect/>
            <a:stretch>
              <a:fillRect/>
            </a:stretch>
          </a:blipFill>
          <a:ln>
            <a:noFill/>
            <a:extLst>
              <a:ext uri="{C807C97D-BFC1-408E-A445-0C87EB9F89A2}">
                <ask:lineSketchStyleProps xmlns:ask="http://schemas.microsoft.com/office/drawing/2018/sketchyshapes" sd="1219033472">
                  <a:custGeom>
                    <a:avLst/>
                    <a:gdLst>
                      <a:gd name="connsiteX0" fmla="*/ 0 w 3718319"/>
                      <a:gd name="connsiteY0" fmla="*/ 1859160 h 3718319"/>
                      <a:gd name="connsiteX1" fmla="*/ 1859160 w 3718319"/>
                      <a:gd name="connsiteY1" fmla="*/ 0 h 3718319"/>
                      <a:gd name="connsiteX2" fmla="*/ 3718320 w 3718319"/>
                      <a:gd name="connsiteY2" fmla="*/ 1859160 h 3718319"/>
                      <a:gd name="connsiteX3" fmla="*/ 1859160 w 3718319"/>
                      <a:gd name="connsiteY3" fmla="*/ 3718320 h 3718319"/>
                      <a:gd name="connsiteX4" fmla="*/ 0 w 3718319"/>
                      <a:gd name="connsiteY4" fmla="*/ 1859160 h 3718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8319" h="3718319" fill="none" extrusionOk="0">
                        <a:moveTo>
                          <a:pt x="0" y="1859160"/>
                        </a:moveTo>
                        <a:cubicBezTo>
                          <a:pt x="28153" y="835714"/>
                          <a:pt x="867264" y="-71803"/>
                          <a:pt x="1859160" y="0"/>
                        </a:cubicBezTo>
                        <a:cubicBezTo>
                          <a:pt x="2744848" y="-21607"/>
                          <a:pt x="3687046" y="861818"/>
                          <a:pt x="3718320" y="1859160"/>
                        </a:cubicBezTo>
                        <a:cubicBezTo>
                          <a:pt x="3715201" y="2856202"/>
                          <a:pt x="2813227" y="3819379"/>
                          <a:pt x="1859160" y="3718320"/>
                        </a:cubicBezTo>
                        <a:cubicBezTo>
                          <a:pt x="857656" y="3732474"/>
                          <a:pt x="96226" y="2909082"/>
                          <a:pt x="0" y="1859160"/>
                        </a:cubicBezTo>
                        <a:close/>
                      </a:path>
                      <a:path w="3718319" h="3718319" stroke="0" extrusionOk="0">
                        <a:moveTo>
                          <a:pt x="0" y="1859160"/>
                        </a:moveTo>
                        <a:cubicBezTo>
                          <a:pt x="-166738" y="729526"/>
                          <a:pt x="806826" y="9589"/>
                          <a:pt x="1859160" y="0"/>
                        </a:cubicBezTo>
                        <a:cubicBezTo>
                          <a:pt x="2967858" y="17244"/>
                          <a:pt x="3584179" y="836639"/>
                          <a:pt x="3718320" y="1859160"/>
                        </a:cubicBezTo>
                        <a:cubicBezTo>
                          <a:pt x="3581953" y="3019115"/>
                          <a:pt x="2879509" y="3753901"/>
                          <a:pt x="1859160" y="3718320"/>
                        </a:cubicBezTo>
                        <a:cubicBezTo>
                          <a:pt x="761029" y="3679286"/>
                          <a:pt x="82234" y="2925238"/>
                          <a:pt x="0" y="185916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2" name="TextBox 11">
            <a:extLst>
              <a:ext uri="{FF2B5EF4-FFF2-40B4-BE49-F238E27FC236}">
                <a16:creationId xmlns:a16="http://schemas.microsoft.com/office/drawing/2014/main" id="{B6A5CDFA-69F8-2583-9509-644EC82CA5EA}"/>
              </a:ext>
            </a:extLst>
          </p:cNvPr>
          <p:cNvSpPr txBox="1"/>
          <p:nvPr/>
        </p:nvSpPr>
        <p:spPr>
          <a:xfrm>
            <a:off x="168623" y="2274814"/>
            <a:ext cx="6093539"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Arial"/>
              </a:rPr>
              <a:t>Assume </a:t>
            </a:r>
            <a:r>
              <a:rPr lang="en-US" b="1" dirty="0">
                <a:cs typeface="Arial"/>
              </a:rPr>
              <a:t>linear relationship</a:t>
            </a:r>
            <a:r>
              <a:rPr lang="en-US" dirty="0">
                <a:cs typeface="Arial"/>
              </a:rPr>
              <a:t> between quenched fraction and activity of the precursors present in the crystal.</a:t>
            </a:r>
            <a:endParaRPr lang="en-US" dirty="0"/>
          </a:p>
        </p:txBody>
      </p:sp>
      <p:pic>
        <p:nvPicPr>
          <p:cNvPr id="7" name="Picture 6">
            <a:extLst>
              <a:ext uri="{FF2B5EF4-FFF2-40B4-BE49-F238E27FC236}">
                <a16:creationId xmlns:a16="http://schemas.microsoft.com/office/drawing/2014/main" id="{7E216C32-0AE4-07D0-A7EB-FC3B6A262803}"/>
              </a:ext>
            </a:extLst>
          </p:cNvPr>
          <p:cNvPicPr>
            <a:picLocks noChangeAspect="1"/>
          </p:cNvPicPr>
          <p:nvPr/>
        </p:nvPicPr>
        <p:blipFill>
          <a:blip r:embed="rId5"/>
          <a:stretch>
            <a:fillRect/>
          </a:stretch>
        </p:blipFill>
        <p:spPr>
          <a:xfrm>
            <a:off x="133149" y="3254221"/>
            <a:ext cx="5967351" cy="650983"/>
          </a:xfrm>
          <a:prstGeom prst="rect">
            <a:avLst/>
          </a:prstGeom>
        </p:spPr>
      </p:pic>
    </p:spTree>
    <p:extLst>
      <p:ext uri="{BB962C8B-B14F-4D97-AF65-F5344CB8AC3E}">
        <p14:creationId xmlns:p14="http://schemas.microsoft.com/office/powerpoint/2010/main" val="1104057782"/>
      </p:ext>
    </p:extLst>
  </p:cSld>
  <p:clrMapOvr>
    <a:masterClrMapping/>
  </p:clrMapOvr>
</p:sld>
</file>

<file path=ppt/theme/theme1.xml><?xml version="1.0" encoding="utf-8"?>
<a:theme xmlns:a="http://schemas.openxmlformats.org/drawingml/2006/main" name="KU Leuven">
  <a:themeElements>
    <a:clrScheme name="Custom 14">
      <a:dk1>
        <a:srgbClr val="2F4D5D"/>
      </a:dk1>
      <a:lt1>
        <a:srgbClr val="FFFFFF"/>
      </a:lt1>
      <a:dk2>
        <a:srgbClr val="1D8DB0"/>
      </a:dk2>
      <a:lt2>
        <a:srgbClr val="DCE7F0"/>
      </a:lt2>
      <a:accent1>
        <a:srgbClr val="1D8DB0"/>
      </a:accent1>
      <a:accent2>
        <a:srgbClr val="2F4D5D"/>
      </a:accent2>
      <a:accent3>
        <a:srgbClr val="52BDEC"/>
      </a:accent3>
      <a:accent4>
        <a:srgbClr val="466E87"/>
      </a:accent4>
      <a:accent5>
        <a:srgbClr val="E7B037"/>
      </a:accent5>
      <a:accent6>
        <a:srgbClr val="D4D842"/>
      </a:accent6>
      <a:hlink>
        <a:srgbClr val="466E87"/>
      </a:hlink>
      <a:folHlink>
        <a:srgbClr val="1D8DB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U Leuven Sedes">
  <a:themeElements>
    <a:clrScheme name="Custom 14">
      <a:dk1>
        <a:srgbClr val="2F4D5D"/>
      </a:dk1>
      <a:lt1>
        <a:srgbClr val="FFFFFF"/>
      </a:lt1>
      <a:dk2>
        <a:srgbClr val="1D8DB0"/>
      </a:dk2>
      <a:lt2>
        <a:srgbClr val="DCE7F0"/>
      </a:lt2>
      <a:accent1>
        <a:srgbClr val="1D8DB0"/>
      </a:accent1>
      <a:accent2>
        <a:srgbClr val="2F4D5D"/>
      </a:accent2>
      <a:accent3>
        <a:srgbClr val="52BDEC"/>
      </a:accent3>
      <a:accent4>
        <a:srgbClr val="466E87"/>
      </a:accent4>
      <a:accent5>
        <a:srgbClr val="E7B037"/>
      </a:accent5>
      <a:accent6>
        <a:srgbClr val="D4D842"/>
      </a:accent6>
      <a:hlink>
        <a:srgbClr val="466E87"/>
      </a:hlink>
      <a:folHlink>
        <a:srgbClr val="1D8DB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KU Leuven" id="{BC384CAF-57B4-4083-BC3D-22218BF4A46A}" vid="{75672E21-F18C-4958-94B8-19E54344552B}"/>
    </a:ext>
  </a:ext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KU Leuven</Template>
  <TotalTime>2537</TotalTime>
  <Words>3564</Words>
  <Application>Microsoft Office PowerPoint</Application>
  <PresentationFormat>Widescreen</PresentationFormat>
  <Paragraphs>243</Paragraphs>
  <Slides>19</Slides>
  <Notes>17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19</vt:i4>
      </vt:variant>
    </vt:vector>
  </HeadingPairs>
  <TitlesOfParts>
    <vt:vector size="26" baseType="lpstr">
      <vt:lpstr>Aptos</vt:lpstr>
      <vt:lpstr>Arial</vt:lpstr>
      <vt:lpstr>Calibri</vt:lpstr>
      <vt:lpstr>Cambria Math</vt:lpstr>
      <vt:lpstr>Helvetica</vt:lpstr>
      <vt:lpstr>KU Leuven</vt:lpstr>
      <vt:lpstr>KU Leuven Sedes</vt:lpstr>
      <vt:lpstr>Measurements of the radiative decay of the 229Th nuclear-clock isomer in solid-state hosts</vt:lpstr>
      <vt:lpstr>Context</vt:lpstr>
      <vt:lpstr>Main objectives</vt:lpstr>
      <vt:lpstr>VUV spectroscopy of the isomer at LA1</vt:lpstr>
      <vt:lpstr>VUV spectroscopy of the isomer at LA1</vt:lpstr>
      <vt:lpstr>Effect of crystal type on the radiative-decay fraction</vt:lpstr>
      <vt:lpstr>Studying the time behaviour of the VUV signal</vt:lpstr>
      <vt:lpstr>Quenching mechanism: opening up the IC channel?</vt:lpstr>
      <vt:lpstr>Describing the quenching mechanism in CaF2</vt:lpstr>
      <vt:lpstr>2025: α emitters also quench the signal</vt:lpstr>
      <vt:lpstr>2025: effect annealing on quenching</vt:lpstr>
      <vt:lpstr>Conclusion</vt:lpstr>
      <vt:lpstr>Acknowledgements</vt:lpstr>
      <vt:lpstr>Back up</vt:lpstr>
      <vt:lpstr>Forcing the radiative decay with large-bandgap crystals</vt:lpstr>
      <vt:lpstr>Forcing the radiative decay with large-bandgap crystals</vt:lpstr>
      <vt:lpstr>Describing the quenching mechanism in MgF2</vt:lpstr>
      <vt:lpstr>Q: Is the ‘quenching’ actually a dead-time issue? </vt:lpstr>
      <vt:lpstr>‘Quenching’ of the halflife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Yens Elskens</dc:creator>
  <cp:lastModifiedBy>Yens Elskens</cp:lastModifiedBy>
  <cp:revision>2</cp:revision>
  <dcterms:created xsi:type="dcterms:W3CDTF">2022-11-30T14:54:27Z</dcterms:created>
  <dcterms:modified xsi:type="dcterms:W3CDTF">2025-12-04T15:31:30Z</dcterms:modified>
</cp:coreProperties>
</file>