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1" r:id="rId3"/>
    <p:sldId id="274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11933-58F6-4C62-B473-6AE61593A491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54109-875D-4768-9395-1A3750F9A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83377-D150-454A-B54A-F182805000AD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6A7F-3D32-421A-A8E6-FE5B6D621F43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86AD-2B87-43F6-B7BE-DA7C4F5CBC2C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744D-769F-4E1E-B797-BE60ECE869A0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013-637D-414C-88AB-41800F9288EA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8818-9445-4233-BCF3-11F6739714DB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522C-CB48-40E7-9CAB-9F5262F90A2F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D0C5-180A-452E-A5B7-87C46085971C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91B-A6BA-4C85-BBD7-70EBC933B869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E175-5B3D-43FE-A978-F36934468217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2949-DD8E-4E74-B34B-228A1E551430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4DAE-3EF2-4400-8214-FF5A05C9D0FF}" type="datetime1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C5302-0F95-4FAF-9DC7-28F1FC0E6D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/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>L</a:t>
            </a:r>
            <a:r>
              <a:rPr lang="en-US" dirty="0" smtClean="0">
                <a:solidFill>
                  <a:schemeClr val="accent1"/>
                </a:solidFill>
              </a:rPr>
              <a:t>ongitudinal beam stability 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>RF system studies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sz="4000" dirty="0" smtClean="0">
                <a:solidFill>
                  <a:schemeClr val="accent1"/>
                </a:solidFill>
              </a:rPr>
              <a:t>MD#4: </a:t>
            </a:r>
            <a:r>
              <a:rPr lang="en-US" sz="2700" dirty="0" smtClean="0"/>
              <a:t>8 </a:t>
            </a:r>
            <a:r>
              <a:rPr lang="en-US" sz="2700" dirty="0" smtClean="0"/>
              <a:t>h on Friday 4</a:t>
            </a:r>
            <a:r>
              <a:rPr lang="en-US" sz="2700" baseline="30000" dirty="0" smtClean="0"/>
              <a:t>th</a:t>
            </a:r>
            <a:r>
              <a:rPr lang="en-US" sz="2700" dirty="0" smtClean="0"/>
              <a:t> November 13:00-21:00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(+</a:t>
            </a:r>
            <a:r>
              <a:rPr lang="en-US" sz="2700" dirty="0" smtClean="0"/>
              <a:t>2h ramp down)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467600" cy="1752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LSWG 18 October 2011</a:t>
            </a:r>
          </a:p>
          <a:p>
            <a:pPr algn="l"/>
            <a:r>
              <a:rPr lang="en-US" sz="2400" dirty="0" smtClean="0"/>
              <a:t>E</a:t>
            </a:r>
            <a:r>
              <a:rPr lang="en-US" sz="2400" dirty="0" smtClean="0"/>
              <a:t>. </a:t>
            </a:r>
            <a:r>
              <a:rPr lang="en-US" sz="2400" dirty="0" err="1" smtClean="0"/>
              <a:t>Shaposhnikova</a:t>
            </a:r>
            <a:r>
              <a:rPr lang="en-US" sz="2400" dirty="0" smtClean="0"/>
              <a:t> for MD team: T. Argyropoulos,  C. Bhat,  P. </a:t>
            </a:r>
            <a:r>
              <a:rPr lang="en-US" sz="2400" dirty="0" smtClean="0"/>
              <a:t>Baudrenghien, T</a:t>
            </a:r>
            <a:r>
              <a:rPr lang="en-US" sz="2400" dirty="0" smtClean="0"/>
              <a:t>. Bohl, </a:t>
            </a:r>
            <a:r>
              <a:rPr lang="en-US" sz="2400" dirty="0" smtClean="0"/>
              <a:t>A. Burov, T. Mastoridis,  J</a:t>
            </a:r>
            <a:r>
              <a:rPr lang="en-US" sz="2400" dirty="0" smtClean="0"/>
              <a:t>. Esteban Muller, G. Papotti, </a:t>
            </a:r>
            <a:r>
              <a:rPr lang="en-US" sz="2400" dirty="0" smtClean="0"/>
              <a:t>J</a:t>
            </a:r>
            <a:r>
              <a:rPr lang="en-US" sz="2400" dirty="0" smtClean="0"/>
              <a:t>. Tuckmantel, </a:t>
            </a:r>
            <a:r>
              <a:rPr lang="en-US" sz="2400" dirty="0" smtClean="0"/>
              <a:t>U</a:t>
            </a:r>
            <a:r>
              <a:rPr lang="en-US" sz="2400" dirty="0" smtClean="0"/>
              <a:t>. </a:t>
            </a:r>
            <a:r>
              <a:rPr lang="en-US" sz="2400" dirty="0" smtClean="0"/>
              <a:t>Wehrle + …</a:t>
            </a:r>
            <a:endParaRPr lang="en-US" sz="2400" dirty="0" smtClean="0"/>
          </a:p>
          <a:p>
            <a:pPr algn="l"/>
            <a:endParaRPr lang="en-US" sz="2800" i="1" dirty="0" smtClean="0"/>
          </a:p>
          <a:p>
            <a:pPr algn="l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E1CC-3E86-4286-9FC9-201A5808416E}" type="datetime1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Motivation and previous results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Multi-bunch beam:</a:t>
            </a:r>
          </a:p>
          <a:p>
            <a:pPr lvl="1"/>
            <a:r>
              <a:rPr lang="en-US" dirty="0" smtClean="0"/>
              <a:t>to study </a:t>
            </a:r>
            <a:r>
              <a:rPr lang="en-US" dirty="0" smtClean="0">
                <a:solidFill>
                  <a:schemeClr val="accent1"/>
                </a:solidFill>
              </a:rPr>
              <a:t>long-lasting dipole oscillations </a:t>
            </a:r>
            <a:r>
              <a:rPr lang="en-US" dirty="0" smtClean="0"/>
              <a:t>after injection during filling </a:t>
            </a:r>
          </a:p>
          <a:p>
            <a:pPr lvl="1"/>
            <a:r>
              <a:rPr lang="en-US" dirty="0" smtClean="0"/>
              <a:t>In MD#1: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4 different </a:t>
            </a:r>
            <a:r>
              <a:rPr lang="en-GB" dirty="0" smtClean="0"/>
              <a:t>fillings, varying the total beam current (keeping intensity per bunch constant), the number of bunches per batch and the distance between batches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Single bunches</a:t>
            </a:r>
          </a:p>
          <a:p>
            <a:pPr lvl="1"/>
            <a:r>
              <a:rPr lang="en-US" dirty="0" smtClean="0"/>
              <a:t>to study loss of Landau damping as a function of longitudinal </a:t>
            </a:r>
            <a:r>
              <a:rPr lang="en-US" dirty="0" err="1" smtClean="0"/>
              <a:t>emittance</a:t>
            </a:r>
            <a:r>
              <a:rPr lang="en-US" dirty="0" smtClean="0"/>
              <a:t>, beam energy and intensity</a:t>
            </a:r>
          </a:p>
          <a:p>
            <a:pPr lvl="1"/>
            <a:r>
              <a:rPr lang="en-US" dirty="0" smtClean="0"/>
              <a:t>Damping </a:t>
            </a:r>
            <a:r>
              <a:rPr lang="en-US" dirty="0" smtClean="0"/>
              <a:t>of dipole oscillations on the flat bottom for single bunches with </a:t>
            </a:r>
            <a:r>
              <a:rPr lang="en-US" dirty="0" err="1" smtClean="0"/>
              <a:t>emittances</a:t>
            </a:r>
            <a:r>
              <a:rPr lang="en-US" dirty="0" smtClean="0"/>
              <a:t>  </a:t>
            </a:r>
            <a:r>
              <a:rPr lang="en-US" dirty="0" smtClean="0"/>
              <a:t>&gt; 0.4 </a:t>
            </a:r>
            <a:r>
              <a:rPr lang="en-US" dirty="0" err="1" smtClean="0"/>
              <a:t>eVs</a:t>
            </a:r>
            <a:r>
              <a:rPr lang="en-US" dirty="0" smtClean="0"/>
              <a:t>, V=8, 6, 3.5 MV with </a:t>
            </a:r>
            <a:r>
              <a:rPr lang="en-US" dirty="0" smtClean="0">
                <a:solidFill>
                  <a:schemeClr val="accent1"/>
                </a:solidFill>
              </a:rPr>
              <a:t>phase loop on </a:t>
            </a:r>
          </a:p>
          <a:p>
            <a:pPr lvl="1"/>
            <a:r>
              <a:rPr lang="en-US" dirty="0" smtClean="0"/>
              <a:t>Dipole instability during the ramp for bunches with emit = 0.4 </a:t>
            </a:r>
            <a:r>
              <a:rPr lang="en-US" dirty="0" err="1" smtClean="0"/>
              <a:t>eVs</a:t>
            </a:r>
            <a:r>
              <a:rPr lang="en-US" dirty="0" smtClean="0"/>
              <a:t> and small, but </a:t>
            </a:r>
            <a:r>
              <a:rPr lang="en-US" dirty="0" smtClean="0">
                <a:solidFill>
                  <a:schemeClr val="accent1"/>
                </a:solidFill>
              </a:rPr>
              <a:t>non-zero initial phase oscillations </a:t>
            </a:r>
            <a:r>
              <a:rPr lang="en-US" dirty="0" smtClean="0"/>
              <a:t>for Beam2 with </a:t>
            </a:r>
            <a:r>
              <a:rPr lang="en-US" dirty="0" smtClean="0">
                <a:solidFill>
                  <a:schemeClr val="accent1"/>
                </a:solidFill>
              </a:rPr>
              <a:t>phase loop </a:t>
            </a:r>
            <a:r>
              <a:rPr lang="en-US" dirty="0" smtClean="0">
                <a:solidFill>
                  <a:schemeClr val="accent1"/>
                </a:solidFill>
              </a:rPr>
              <a:t>on,</a:t>
            </a:r>
            <a:r>
              <a:rPr lang="en-US" dirty="0" smtClean="0"/>
              <a:t> no instability for  Beam1</a:t>
            </a:r>
            <a:endParaRPr lang="en-US" dirty="0" smtClean="0"/>
          </a:p>
          <a:p>
            <a:pPr lvl="1"/>
            <a:r>
              <a:rPr lang="en-US" dirty="0" smtClean="0"/>
              <a:t>Dipole and </a:t>
            </a:r>
            <a:r>
              <a:rPr lang="en-US" dirty="0" err="1" smtClean="0"/>
              <a:t>quadrupole</a:t>
            </a:r>
            <a:r>
              <a:rPr lang="en-US" dirty="0" smtClean="0"/>
              <a:t>(?) instability on the flat top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chemeClr val="accent1"/>
                </a:solidFill>
              </a:rPr>
              <a:t>phase </a:t>
            </a:r>
            <a:r>
              <a:rPr lang="en-US" dirty="0" smtClean="0">
                <a:solidFill>
                  <a:schemeClr val="accent1"/>
                </a:solidFill>
              </a:rPr>
              <a:t>loop </a:t>
            </a:r>
            <a:r>
              <a:rPr lang="en-US" dirty="0" smtClean="0">
                <a:solidFill>
                  <a:schemeClr val="accent1"/>
                </a:solidFill>
              </a:rPr>
              <a:t>on</a:t>
            </a:r>
            <a:endParaRPr lang="en-US" dirty="0" smtClean="0">
              <a:solidFill>
                <a:schemeClr val="accent1"/>
              </a:solidFill>
            </a:endParaRPr>
          </a:p>
          <a:p>
            <a:pPr lvl="1"/>
            <a:r>
              <a:rPr lang="en-US" dirty="0" smtClean="0"/>
              <a:t>Dipole </a:t>
            </a:r>
            <a:r>
              <a:rPr lang="en-US" dirty="0" smtClean="0"/>
              <a:t>instability during ramp for longitudinal </a:t>
            </a:r>
            <a:r>
              <a:rPr lang="en-US" dirty="0" err="1" smtClean="0"/>
              <a:t>emittances</a:t>
            </a:r>
            <a:r>
              <a:rPr lang="en-US" dirty="0" smtClean="0"/>
              <a:t>  &lt; 0.7 </a:t>
            </a:r>
            <a:r>
              <a:rPr lang="en-US" dirty="0" err="1" smtClean="0"/>
              <a:t>eVs</a:t>
            </a:r>
            <a:r>
              <a:rPr lang="en-US" dirty="0" smtClean="0"/>
              <a:t> with phase loop on one bunch only (</a:t>
            </a:r>
            <a:r>
              <a:rPr lang="en-US" dirty="0" smtClean="0">
                <a:solidFill>
                  <a:schemeClr val="accent1"/>
                </a:solidFill>
              </a:rPr>
              <a:t>off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744D-769F-4E1E-B797-BE60ECE869A0}" type="datetime1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Part I: </a:t>
            </a:r>
            <a:r>
              <a:rPr lang="en-US" sz="3600" dirty="0" smtClean="0">
                <a:solidFill>
                  <a:schemeClr val="accent1"/>
                </a:solidFill>
              </a:rPr>
              <a:t>Multi-bunch beam </a:t>
            </a:r>
            <a:r>
              <a:rPr lang="en-US" sz="3600" dirty="0" smtClean="0">
                <a:solidFill>
                  <a:schemeClr val="accent1"/>
                </a:solidFill>
              </a:rPr>
              <a:t>@450 </a:t>
            </a:r>
            <a:r>
              <a:rPr lang="en-US" sz="3600" dirty="0" err="1" smtClean="0">
                <a:solidFill>
                  <a:schemeClr val="accent1"/>
                </a:solidFill>
              </a:rPr>
              <a:t>GeV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None/>
            </a:pPr>
            <a:r>
              <a:rPr lang="en-US" sz="2000" dirty="0" smtClean="0"/>
              <a:t>        Beam: 12b+36b+36b </a:t>
            </a:r>
            <a:r>
              <a:rPr lang="en-US" sz="2000" dirty="0" smtClean="0"/>
              <a:t>at </a:t>
            </a:r>
            <a:r>
              <a:rPr lang="en-US" sz="2000" dirty="0" smtClean="0"/>
              <a:t>50ns</a:t>
            </a:r>
            <a:r>
              <a:rPr lang="en-US" sz="2000" dirty="0" smtClean="0"/>
              <a:t> </a:t>
            </a:r>
            <a:r>
              <a:rPr lang="en-US" sz="2000" dirty="0" smtClean="0"/>
              <a:t> to study </a:t>
            </a:r>
            <a:r>
              <a:rPr lang="en-US" sz="2000" dirty="0" smtClean="0">
                <a:solidFill>
                  <a:srgbClr val="FF0000"/>
                </a:solidFill>
              </a:rPr>
              <a:t>dependence </a:t>
            </a:r>
            <a:r>
              <a:rPr lang="en-US" sz="2000" dirty="0" smtClean="0">
                <a:solidFill>
                  <a:srgbClr val="FF0000"/>
                </a:solidFill>
              </a:rPr>
              <a:t>of longitudinal stability on </a:t>
            </a:r>
            <a:r>
              <a:rPr lang="en-US" sz="2000" dirty="0" err="1" smtClean="0">
                <a:solidFill>
                  <a:srgbClr val="FF0000"/>
                </a:solidFill>
              </a:rPr>
              <a:t>emittance</a:t>
            </a:r>
            <a:r>
              <a:rPr lang="en-US" sz="2000" dirty="0" smtClean="0">
                <a:solidFill>
                  <a:srgbClr val="FF0000"/>
                </a:solidFill>
              </a:rPr>
              <a:t> and voltage at injection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0.5 </a:t>
            </a:r>
            <a:r>
              <a:rPr lang="en-US" sz="2000" dirty="0" err="1" smtClean="0"/>
              <a:t>eVs</a:t>
            </a:r>
            <a:r>
              <a:rPr lang="en-US" sz="2000" dirty="0" smtClean="0"/>
              <a:t>, 8 MV </a:t>
            </a:r>
            <a:r>
              <a:rPr lang="en-US" sz="2000" dirty="0" smtClean="0"/>
              <a:t>   (DR </a:t>
            </a:r>
            <a:r>
              <a:rPr lang="en-US" sz="2000" dirty="0" smtClean="0"/>
              <a:t>settings, higher voltage better for IBS?)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0.5 </a:t>
            </a:r>
            <a:r>
              <a:rPr lang="en-US" sz="2000" dirty="0" err="1" smtClean="0"/>
              <a:t>eVs</a:t>
            </a:r>
            <a:r>
              <a:rPr lang="en-US" sz="2000" dirty="0" smtClean="0"/>
              <a:t>, 3.5 MV </a:t>
            </a:r>
            <a:r>
              <a:rPr lang="en-US" sz="2000" dirty="0" smtClean="0"/>
              <a:t>(for </a:t>
            </a:r>
            <a:r>
              <a:rPr lang="en-US" sz="2000" dirty="0" smtClean="0"/>
              <a:t>reference, </a:t>
            </a:r>
            <a:r>
              <a:rPr lang="en-US" sz="2000" dirty="0" smtClean="0"/>
              <a:t>2010 situation)</a:t>
            </a:r>
            <a:endParaRPr lang="en-US" sz="20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0.7 </a:t>
            </a:r>
            <a:r>
              <a:rPr lang="en-US" sz="2000" dirty="0" err="1" smtClean="0"/>
              <a:t>eVs</a:t>
            </a:r>
            <a:r>
              <a:rPr lang="en-US" sz="2000" dirty="0" smtClean="0"/>
              <a:t>, 6 MV  </a:t>
            </a:r>
            <a:r>
              <a:rPr lang="en-US" sz="2000" dirty="0" smtClean="0"/>
              <a:t>  (larger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, better for </a:t>
            </a:r>
            <a:r>
              <a:rPr lang="en-US" sz="2000" dirty="0" smtClean="0"/>
              <a:t>IBS)</a:t>
            </a:r>
            <a:endParaRPr lang="en-US" sz="20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0.4 </a:t>
            </a:r>
            <a:r>
              <a:rPr lang="en-US" sz="2000" dirty="0" err="1" smtClean="0"/>
              <a:t>eVs</a:t>
            </a:r>
            <a:r>
              <a:rPr lang="en-US" sz="2000" dirty="0" smtClean="0"/>
              <a:t>, 6 MV  </a:t>
            </a:r>
            <a:r>
              <a:rPr lang="en-US" sz="2000" dirty="0" smtClean="0"/>
              <a:t>  (situation with SPS </a:t>
            </a:r>
            <a:r>
              <a:rPr lang="en-US" sz="2000" dirty="0" smtClean="0"/>
              <a:t>low </a:t>
            </a:r>
            <a:r>
              <a:rPr lang="en-US" sz="2000" dirty="0" err="1" smtClean="0">
                <a:latin typeface="Times New Roman"/>
                <a:cs typeface="Times New Roman"/>
              </a:rPr>
              <a:t>γ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: no controlled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blow-up plus lower </a:t>
            </a:r>
            <a:r>
              <a:rPr lang="en-US" sz="2000" dirty="0" smtClean="0"/>
              <a:t>SPS </a:t>
            </a:r>
            <a:r>
              <a:rPr lang="en-US" sz="2000" dirty="0" smtClean="0"/>
              <a:t>voltage at extraction?)</a:t>
            </a:r>
            <a:endParaRPr lang="en-US" sz="20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 Keep previous </a:t>
            </a:r>
            <a:r>
              <a:rPr lang="en-US" sz="2000" dirty="0" smtClean="0"/>
              <a:t>beam (0.4 </a:t>
            </a:r>
            <a:r>
              <a:rPr lang="en-US" sz="2000" dirty="0" err="1" smtClean="0"/>
              <a:t>eVs</a:t>
            </a:r>
            <a:r>
              <a:rPr lang="en-US" sz="2000" dirty="0" smtClean="0"/>
              <a:t>, 6 MV) and reduce the </a:t>
            </a:r>
            <a:r>
              <a:rPr lang="en-US" sz="2000" dirty="0" smtClean="0"/>
              <a:t>RF FB </a:t>
            </a:r>
            <a:r>
              <a:rPr lang="en-US" sz="2000" dirty="0" smtClean="0"/>
              <a:t>gain (all cavities</a:t>
            </a:r>
            <a:r>
              <a:rPr lang="en-US" sz="2000" dirty="0" smtClean="0"/>
              <a:t>). Observe </a:t>
            </a:r>
            <a:r>
              <a:rPr lang="en-US" sz="2000" dirty="0" smtClean="0"/>
              <a:t>bunch-by-bunch phase and detect the </a:t>
            </a:r>
            <a:r>
              <a:rPr lang="en-US" sz="2000" dirty="0" smtClean="0">
                <a:solidFill>
                  <a:srgbClr val="FF0000"/>
                </a:solidFill>
              </a:rPr>
              <a:t>onset of coupled-bunch instability</a:t>
            </a:r>
            <a:r>
              <a:rPr lang="en-US" sz="2000" dirty="0" smtClean="0"/>
              <a:t>. Keep </a:t>
            </a:r>
            <a:r>
              <a:rPr lang="en-US" sz="2000" dirty="0" smtClean="0"/>
              <a:t>AGC on.</a:t>
            </a:r>
            <a:endParaRPr lang="en-US" sz="20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000" dirty="0" smtClean="0"/>
              <a:t>0.5 </a:t>
            </a:r>
            <a:r>
              <a:rPr lang="en-US" sz="2000" dirty="0" err="1" smtClean="0"/>
              <a:t>eVs</a:t>
            </a:r>
            <a:r>
              <a:rPr lang="en-US" sz="2000" dirty="0" smtClean="0"/>
              <a:t>, </a:t>
            </a:r>
            <a:r>
              <a:rPr lang="en-US" sz="2000" dirty="0" smtClean="0"/>
              <a:t> </a:t>
            </a:r>
            <a:r>
              <a:rPr lang="en-US" sz="2000" dirty="0" smtClean="0"/>
              <a:t>6 </a:t>
            </a:r>
            <a:r>
              <a:rPr lang="en-US" sz="2000" dirty="0" smtClean="0"/>
              <a:t>MV (nominal situation in 2011). Refill </a:t>
            </a:r>
            <a:r>
              <a:rPr lang="en-US" sz="2000" dirty="0" smtClean="0"/>
              <a:t>with </a:t>
            </a:r>
            <a:r>
              <a:rPr lang="en-US" sz="2000" dirty="0" smtClean="0"/>
              <a:t>12b+72b+72b spaced by ½ turn. Intensity 1.4E11/bunch, </a:t>
            </a:r>
            <a:r>
              <a:rPr lang="en-US" sz="2000" dirty="0" smtClean="0"/>
              <a:t>nominal transverse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. </a:t>
            </a:r>
            <a:r>
              <a:rPr lang="en-US" sz="2000" dirty="0" smtClean="0"/>
              <a:t>Reduce </a:t>
            </a:r>
            <a:r>
              <a:rPr lang="en-US" sz="2000" dirty="0" smtClean="0"/>
              <a:t>the </a:t>
            </a:r>
            <a:r>
              <a:rPr lang="en-US" sz="2000" dirty="0" smtClean="0"/>
              <a:t>RF FB gain, observations as in (5)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744D-769F-4E1E-B797-BE60ECE869A0}" type="datetime1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Part II: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accent1"/>
                </a:solidFill>
              </a:rPr>
              <a:t>ramp with 8 single bunches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8 bunches per ring (9 equally spaced buckets) + pilot with </a:t>
            </a:r>
          </a:p>
          <a:p>
            <a:pPr>
              <a:buNone/>
            </a:pPr>
            <a:r>
              <a:rPr lang="en-US" dirty="0" smtClean="0"/>
              <a:t>     filling pattern: 401 +(k-1)*3960, k=1,..9</a:t>
            </a:r>
          </a:p>
          <a:p>
            <a:r>
              <a:rPr lang="en-US" dirty="0" smtClean="0"/>
              <a:t>longitudinal </a:t>
            </a:r>
            <a:r>
              <a:rPr lang="en-US" dirty="0" err="1" smtClean="0"/>
              <a:t>emittance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controlled blow-up in SPS 0.35-0.8 </a:t>
            </a:r>
            <a:r>
              <a:rPr lang="en-US" dirty="0" err="1" smtClean="0">
                <a:solidFill>
                  <a:srgbClr val="0070C0"/>
                </a:solidFill>
              </a:rPr>
              <a:t>eVs</a:t>
            </a:r>
            <a:endParaRPr lang="en-US" dirty="0" smtClean="0"/>
          </a:p>
          <a:p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: </a:t>
            </a:r>
            <a:r>
              <a:rPr lang="en-US" dirty="0" smtClean="0"/>
              <a:t>nominal</a:t>
            </a:r>
            <a:endParaRPr lang="en-US" dirty="0" smtClean="0"/>
          </a:p>
          <a:p>
            <a:r>
              <a:rPr lang="en-US" dirty="0" smtClean="0"/>
              <a:t>injected intensity: (1.2-1.4) x10</a:t>
            </a:r>
            <a:r>
              <a:rPr lang="en-US" baseline="30000" dirty="0" smtClean="0"/>
              <a:t>11  </a:t>
            </a:r>
            <a:r>
              <a:rPr lang="en-US" dirty="0" smtClean="0"/>
              <a:t> 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Phase loop </a:t>
            </a:r>
            <a:r>
              <a:rPr lang="en-US" dirty="0" smtClean="0">
                <a:solidFill>
                  <a:schemeClr val="accent1"/>
                </a:solidFill>
              </a:rPr>
              <a:t>settings: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nject with </a:t>
            </a:r>
            <a:r>
              <a:rPr lang="en-US" dirty="0" smtClean="0">
                <a:solidFill>
                  <a:srgbClr val="FF0000"/>
                </a:solidFill>
              </a:rPr>
              <a:t>phase loop ON </a:t>
            </a:r>
            <a:r>
              <a:rPr lang="en-US" dirty="0" smtClean="0"/>
              <a:t>(</a:t>
            </a:r>
            <a:r>
              <a:rPr lang="en-US" dirty="0" smtClean="0"/>
              <a:t>as </a:t>
            </a:r>
            <a:r>
              <a:rPr lang="en-US" dirty="0" smtClean="0"/>
              <a:t>used in normal operation </a:t>
            </a:r>
            <a:r>
              <a:rPr lang="en-US" dirty="0" smtClean="0"/>
              <a:t>with reference </a:t>
            </a:r>
            <a:r>
              <a:rPr lang="en-US" dirty="0" smtClean="0"/>
              <a:t>on all bunches</a:t>
            </a:r>
            <a:r>
              <a:rPr lang="en-US" dirty="0" smtClean="0"/>
              <a:t>),</a:t>
            </a:r>
            <a:r>
              <a:rPr lang="en-US" dirty="0" smtClean="0"/>
              <a:t>  </a:t>
            </a:r>
            <a:r>
              <a:rPr lang="en-US" dirty="0" smtClean="0"/>
              <a:t>let it damp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Open phase </a:t>
            </a:r>
            <a:r>
              <a:rPr lang="en-US" dirty="0" smtClean="0">
                <a:solidFill>
                  <a:srgbClr val="FF0000"/>
                </a:solidFill>
              </a:rPr>
              <a:t>loop. </a:t>
            </a:r>
            <a:r>
              <a:rPr lang="en-US" dirty="0" smtClean="0"/>
              <a:t>Wait </a:t>
            </a:r>
            <a:r>
              <a:rPr lang="en-US" dirty="0" smtClean="0"/>
              <a:t>(for transients). </a:t>
            </a:r>
          </a:p>
          <a:p>
            <a:pPr lvl="1"/>
            <a:r>
              <a:rPr lang="en-US" dirty="0" smtClean="0"/>
              <a:t>Ramp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phase loop OFF.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dirty="0" smtClean="0">
                <a:latin typeface="Times New Roman"/>
                <a:cs typeface="Times New Roman"/>
              </a:rPr>
              <a:t>     → </a:t>
            </a:r>
            <a:r>
              <a:rPr lang="en-US" dirty="0" smtClean="0"/>
              <a:t>Identify </a:t>
            </a:r>
            <a:r>
              <a:rPr lang="en-US" dirty="0" smtClean="0"/>
              <a:t>the </a:t>
            </a:r>
            <a:r>
              <a:rPr lang="en-US" dirty="0" smtClean="0"/>
              <a:t>instability </a:t>
            </a:r>
            <a:r>
              <a:rPr lang="en-US" dirty="0" smtClean="0"/>
              <a:t>mode: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  <a:r>
              <a:rPr lang="en-US" dirty="0" smtClean="0"/>
              <a:t>(observed May 2010) or dipole mode (observed in last MDs</a:t>
            </a:r>
            <a:r>
              <a:rPr lang="en-US" dirty="0" smtClean="0"/>
              <a:t>). Acquire </a:t>
            </a:r>
            <a:r>
              <a:rPr lang="en-US" dirty="0" smtClean="0"/>
              <a:t>bunch profiles.</a:t>
            </a:r>
          </a:p>
          <a:p>
            <a:pPr lvl="1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2F9F-BB5B-4A7B-BFC9-8F7B985CB73E}" type="datetime1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5302-0F95-4FAF-9DC7-28F1FC0E6D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</TotalTime>
  <Words>504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Longitudinal beam stability  RF system studies MD#4: 8 h on Friday 4th November 13:00-21:00  (+2h ramp down) </vt:lpstr>
      <vt:lpstr>Motivation and previous results</vt:lpstr>
      <vt:lpstr>Part I: Multi-bunch beam @450 GeV</vt:lpstr>
      <vt:lpstr>Part II: ramp with 8 single bunches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MDs for SPS upgrade</dc:title>
  <dc:creator>elenas</dc:creator>
  <cp:lastModifiedBy>elenas</cp:lastModifiedBy>
  <cp:revision>105</cp:revision>
  <dcterms:created xsi:type="dcterms:W3CDTF">2010-06-16T10:14:27Z</dcterms:created>
  <dcterms:modified xsi:type="dcterms:W3CDTF">2011-10-18T13:11:14Z</dcterms:modified>
</cp:coreProperties>
</file>