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33" autoAdjust="0"/>
    <p:restoredTop sz="86377" autoAdjust="0"/>
  </p:normalViewPr>
  <p:slideViewPr>
    <p:cSldViewPr>
      <p:cViewPr varScale="1">
        <p:scale>
          <a:sx n="98" d="100"/>
          <a:sy n="98" d="100"/>
        </p:scale>
        <p:origin x="-1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39CAD-17C1-4BE3-AF21-24B97C026B44}" type="datetimeFigureOut">
              <a:rPr lang="en-GB" smtClean="0"/>
              <a:pPr/>
              <a:t>18/10/2011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6201B-4B6C-423E-B39F-E1F63923AF6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BDA3-8530-4F29-AD31-D26810EE5C04}" type="datetime1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275A-5E6B-4015-A6F6-64B5513D48F5}" type="datetime1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807-FC84-446A-B1B1-469B3E7B0382}" type="datetime1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E16BA-67CF-47BC-9800-CCE942E8C8FF}" type="datetime1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8A43-4F61-47FB-976E-96920960BBFB}" type="datetime1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F27D-9022-4BC3-B6B1-8368D6DC40DB}" type="datetime1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05C0-DFBC-448B-B5AA-0D73BD83C5DB}" type="datetime1">
              <a:rPr lang="en-US" smtClean="0"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CE7E-C794-4072-9735-C98A58501617}" type="datetime1">
              <a:rPr lang="en-US" smtClean="0"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6009-35B6-4C51-9EAE-55DCD164E658}" type="datetime1">
              <a:rPr lang="en-US" smtClean="0"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581-CFE9-4AE5-9331-3F1AFBA301CB}" type="datetime1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A650-478D-40FF-A71E-02A777DC33CF}" type="datetime1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52DC2-4684-405F-9D83-E48D62990898}" type="datetime1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p-</a:t>
            </a:r>
            <a:r>
              <a:rPr lang="en-US" dirty="0" err="1" smtClean="0"/>
              <a:t>Pb</a:t>
            </a:r>
            <a:r>
              <a:rPr lang="en-US" dirty="0" smtClean="0"/>
              <a:t> MD </a:t>
            </a:r>
            <a:r>
              <a:rPr lang="en-US" dirty="0" smtClean="0"/>
              <a:t>plan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R</a:t>
            </a:r>
            <a:r>
              <a:rPr lang="en-US" sz="2200" dirty="0" smtClean="0"/>
              <a:t>. </a:t>
            </a:r>
            <a:r>
              <a:rPr lang="en-US" sz="2200" dirty="0" err="1" smtClean="0"/>
              <a:t>Alemany</a:t>
            </a:r>
            <a:r>
              <a:rPr lang="en-US" sz="2200" dirty="0" smtClean="0"/>
              <a:t>, P. </a:t>
            </a:r>
            <a:r>
              <a:rPr lang="en-US" sz="2200" dirty="0" err="1" smtClean="0"/>
              <a:t>Baudrenghien</a:t>
            </a:r>
            <a:r>
              <a:rPr lang="en-US" sz="2200" dirty="0" smtClean="0"/>
              <a:t>, </a:t>
            </a:r>
            <a:r>
              <a:rPr lang="en-US" sz="2200" dirty="0" smtClean="0"/>
              <a:t>J.M. Jowett, </a:t>
            </a:r>
            <a:r>
              <a:rPr lang="en-US" sz="2200" dirty="0" smtClean="0"/>
              <a:t>D. </a:t>
            </a:r>
            <a:r>
              <a:rPr lang="en-US" sz="2200" dirty="0" err="1" smtClean="0"/>
              <a:t>Manglunki</a:t>
            </a:r>
            <a:r>
              <a:rPr lang="en-US" sz="2200" dirty="0" smtClean="0"/>
              <a:t> et al, </a:t>
            </a:r>
            <a:r>
              <a:rPr lang="en-US" sz="2200" dirty="0" smtClean="0"/>
              <a:t>R</a:t>
            </a:r>
            <a:r>
              <a:rPr lang="en-US" sz="2200" dirty="0" smtClean="0"/>
              <a:t>. </a:t>
            </a:r>
            <a:r>
              <a:rPr lang="en-US" sz="2200" dirty="0" err="1" smtClean="0"/>
              <a:t>Versteegen</a:t>
            </a:r>
            <a:r>
              <a:rPr lang="en-US" sz="2200" dirty="0" smtClean="0"/>
              <a:t>, </a:t>
            </a:r>
            <a:br>
              <a:rPr lang="en-US" sz="2200" dirty="0" smtClean="0"/>
            </a:br>
            <a:r>
              <a:rPr lang="en-US" sz="2200" dirty="0" smtClean="0"/>
              <a:t>J. </a:t>
            </a:r>
            <a:r>
              <a:rPr lang="en-US" sz="2200" dirty="0" err="1" smtClean="0"/>
              <a:t>Wenninger</a:t>
            </a:r>
            <a:r>
              <a:rPr lang="en-US" sz="2200" dirty="0" smtClean="0"/>
              <a:t>,  and many others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Preliminaries</a:t>
            </a:r>
            <a:endParaRPr lang="en-US" sz="2000" b="1" dirty="0" smtClean="0"/>
          </a:p>
          <a:p>
            <a:pPr lvl="1"/>
            <a:r>
              <a:rPr lang="en-US" sz="1600" dirty="0" smtClean="0"/>
              <a:t>(If necessary) RF </a:t>
            </a:r>
            <a:r>
              <a:rPr lang="en-US" sz="1600" dirty="0" err="1" smtClean="0"/>
              <a:t>rephasing</a:t>
            </a:r>
            <a:r>
              <a:rPr lang="en-US" sz="1600" dirty="0" smtClean="0"/>
              <a:t> test with protons, P. </a:t>
            </a:r>
            <a:r>
              <a:rPr lang="en-US" sz="1600" dirty="0" err="1" smtClean="0"/>
              <a:t>Baudrenghien</a:t>
            </a:r>
            <a:r>
              <a:rPr lang="en-US" sz="1600" dirty="0" smtClean="0"/>
              <a:t>	2h(?)</a:t>
            </a:r>
            <a:endParaRPr lang="en-US" sz="1600" dirty="0" smtClean="0"/>
          </a:p>
          <a:p>
            <a:pPr lvl="1"/>
            <a:r>
              <a:rPr lang="en-US" sz="1600" dirty="0" smtClean="0"/>
              <a:t>(If necessary) Radial </a:t>
            </a:r>
            <a:r>
              <a:rPr lang="en-US" sz="1600" dirty="0" smtClean="0"/>
              <a:t>loops for two p beams separately, R. </a:t>
            </a:r>
            <a:r>
              <a:rPr lang="en-US" sz="1600" dirty="0" err="1" smtClean="0"/>
              <a:t>Steinhagen</a:t>
            </a:r>
            <a:r>
              <a:rPr lang="en-US" sz="1600" dirty="0" smtClean="0"/>
              <a:t>	 2h</a:t>
            </a:r>
            <a:r>
              <a:rPr lang="en-US" sz="1600" dirty="0" smtClean="0"/>
              <a:t>(?)</a:t>
            </a:r>
          </a:p>
          <a:p>
            <a:pPr lvl="1"/>
            <a:r>
              <a:rPr lang="en-US" sz="1600" dirty="0" smtClean="0"/>
              <a:t>Ramp down						 </a:t>
            </a:r>
            <a:r>
              <a:rPr lang="en-US" sz="1600" dirty="0" smtClean="0"/>
              <a:t>1h</a:t>
            </a:r>
            <a:endParaRPr lang="en-US" sz="1600" dirty="0" smtClean="0"/>
          </a:p>
          <a:p>
            <a:r>
              <a:rPr lang="en-US" sz="2000" b="1" dirty="0" smtClean="0"/>
              <a:t>MD Block 4, November 2011</a:t>
            </a:r>
            <a:endParaRPr lang="en-US" sz="2000" dirty="0" smtClean="0"/>
          </a:p>
          <a:p>
            <a:pPr lvl="1"/>
            <a:r>
              <a:rPr lang="en-US" sz="1600" dirty="0" smtClean="0"/>
              <a:t>Establish circulating </a:t>
            </a:r>
            <a:r>
              <a:rPr lang="en-US" sz="1600" dirty="0" err="1" smtClean="0"/>
              <a:t>Pb</a:t>
            </a:r>
            <a:r>
              <a:rPr lang="en-US" sz="1600" dirty="0" smtClean="0"/>
              <a:t> as Beam 2 (1 bunch</a:t>
            </a:r>
            <a:r>
              <a:rPr lang="en-US" sz="1600" dirty="0" smtClean="0"/>
              <a:t>).			 </a:t>
            </a:r>
            <a:r>
              <a:rPr lang="en-US" sz="1600" dirty="0" smtClean="0"/>
              <a:t>1h</a:t>
            </a:r>
            <a:endParaRPr lang="en-GB" sz="1600" dirty="0" smtClean="0"/>
          </a:p>
          <a:p>
            <a:pPr lvl="1"/>
            <a:r>
              <a:rPr lang="en-US" sz="1600" dirty="0" smtClean="0"/>
              <a:t>Establish circulating p as Beam 1 with 100 ns filling scheme, 10% of Nominal bunch intensity</a:t>
            </a:r>
            <a:r>
              <a:rPr lang="en-US" sz="1600" dirty="0" smtClean="0"/>
              <a:t>.						1h</a:t>
            </a:r>
            <a:endParaRPr lang="en-GB" sz="1600" dirty="0" smtClean="0"/>
          </a:p>
          <a:p>
            <a:pPr lvl="1"/>
            <a:r>
              <a:rPr lang="en-US" sz="1600" dirty="0" smtClean="0"/>
              <a:t>Separate RF frequencies in the two rings. </a:t>
            </a:r>
            <a:endParaRPr lang="en-GB" sz="1600" dirty="0" smtClean="0"/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Inject one </a:t>
            </a:r>
            <a:r>
              <a:rPr lang="en-US" sz="1600" b="1" dirty="0" err="1" smtClean="0">
                <a:solidFill>
                  <a:srgbClr val="FF0000"/>
                </a:solidFill>
              </a:rPr>
              <a:t>Pb</a:t>
            </a:r>
            <a:r>
              <a:rPr lang="en-US" sz="1600" b="1" dirty="0" smtClean="0">
                <a:solidFill>
                  <a:srgbClr val="FF0000"/>
                </a:solidFill>
              </a:rPr>
              <a:t> bunch into Beam 2, measure many beam parameters, especially lifetime, </a:t>
            </a:r>
            <a:r>
              <a:rPr lang="en-US" sz="1600" b="1" dirty="0" err="1" smtClean="0">
                <a:solidFill>
                  <a:srgbClr val="FF0000"/>
                </a:solidFill>
              </a:rPr>
              <a:t>emittance</a:t>
            </a:r>
            <a:r>
              <a:rPr lang="en-US" sz="1600" b="1" dirty="0" smtClean="0">
                <a:solidFill>
                  <a:srgbClr val="FF0000"/>
                </a:solidFill>
              </a:rPr>
              <a:t>.   </a:t>
            </a:r>
            <a:r>
              <a:rPr lang="en-US" sz="1600" b="1" dirty="0" smtClean="0">
                <a:solidFill>
                  <a:srgbClr val="FF0000"/>
                </a:solidFill>
              </a:rPr>
              <a:t>				2-4h 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Study measures (transverse damper, tune changes, etc) to deal with any intensity limits, </a:t>
            </a:r>
            <a:r>
              <a:rPr lang="en-US" sz="1600" dirty="0" err="1" smtClean="0">
                <a:solidFill>
                  <a:srgbClr val="FF0000"/>
                </a:solidFill>
              </a:rPr>
              <a:t>emittance</a:t>
            </a:r>
            <a:r>
              <a:rPr lang="en-US" sz="1600" dirty="0" smtClean="0">
                <a:solidFill>
                  <a:srgbClr val="FF0000"/>
                </a:solidFill>
              </a:rPr>
              <a:t> blow-ups, etc</a:t>
            </a:r>
            <a:r>
              <a:rPr lang="en-US" sz="1600" dirty="0" smtClean="0">
                <a:solidFill>
                  <a:srgbClr val="FF0000"/>
                </a:solidFill>
              </a:rPr>
              <a:t>.				2-4h </a:t>
            </a:r>
            <a:endParaRPr lang="en-GB" sz="1600" dirty="0" smtClean="0">
              <a:solidFill>
                <a:srgbClr val="FF0000"/>
              </a:solidFill>
            </a:endParaRPr>
          </a:p>
          <a:p>
            <a:pPr lvl="1"/>
            <a:r>
              <a:rPr lang="en-US" sz="1600" dirty="0" smtClean="0"/>
              <a:t>If </a:t>
            </a:r>
            <a:r>
              <a:rPr lang="en-US" sz="1600" dirty="0" smtClean="0"/>
              <a:t>time and no problems, </a:t>
            </a:r>
            <a:r>
              <a:rPr lang="en-US" sz="1600" dirty="0" smtClean="0"/>
              <a:t>repeat with higher p </a:t>
            </a:r>
            <a:r>
              <a:rPr lang="en-US" sz="1600" dirty="0" smtClean="0"/>
              <a:t>intensity and/or </a:t>
            </a:r>
            <a:r>
              <a:rPr lang="en-US" sz="1600" dirty="0" smtClean="0"/>
              <a:t>more </a:t>
            </a:r>
            <a:r>
              <a:rPr lang="en-US" sz="1600" dirty="0" err="1" smtClean="0"/>
              <a:t>Pb</a:t>
            </a:r>
            <a:r>
              <a:rPr lang="en-US" sz="1600" dirty="0" smtClean="0"/>
              <a:t> </a:t>
            </a:r>
            <a:r>
              <a:rPr lang="en-US" sz="1600" dirty="0" smtClean="0"/>
              <a:t>bunches</a:t>
            </a:r>
            <a:r>
              <a:rPr lang="en-US" sz="1600" dirty="0" smtClean="0"/>
              <a:t>.	2h</a:t>
            </a:r>
            <a:endParaRPr lang="en-GB" sz="1600" dirty="0" smtClean="0"/>
          </a:p>
          <a:p>
            <a:pPr lvl="1"/>
            <a:r>
              <a:rPr lang="en-US" sz="1600" dirty="0" smtClean="0"/>
              <a:t>(If time, attempt ramp of </a:t>
            </a:r>
            <a:r>
              <a:rPr lang="en-US" sz="1600" dirty="0" err="1" smtClean="0"/>
              <a:t>Pb</a:t>
            </a:r>
            <a:r>
              <a:rPr lang="en-US" sz="1600" dirty="0" smtClean="0"/>
              <a:t>.					2h)</a:t>
            </a:r>
            <a:endParaRPr lang="en-GB" sz="1600" dirty="0" smtClean="0"/>
          </a:p>
          <a:p>
            <a:pPr lvl="1"/>
            <a:r>
              <a:rPr lang="en-US" sz="1600" dirty="0" smtClean="0"/>
              <a:t>If </a:t>
            </a:r>
            <a:r>
              <a:rPr lang="en-US" sz="1600" dirty="0" smtClean="0"/>
              <a:t>still time, attempt ramp of two beams with unlocked RF systems. </a:t>
            </a:r>
            <a:r>
              <a:rPr lang="en-US" sz="1600" dirty="0" smtClean="0"/>
              <a:t>	2h 				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After MD Block </a:t>
            </a:r>
            <a:r>
              <a:rPr lang="en-US" b="1" dirty="0" smtClean="0"/>
              <a:t>4 – outline only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Ion beam setup of 4-6 Nov</a:t>
            </a:r>
          </a:p>
          <a:p>
            <a:pPr lvl="1"/>
            <a:r>
              <a:rPr lang="en-US" dirty="0" smtClean="0"/>
              <a:t>Inject, ramp, squeeze for </a:t>
            </a:r>
            <a:r>
              <a:rPr lang="en-US" dirty="0" err="1" smtClean="0"/>
              <a:t>Pb-Pb</a:t>
            </a:r>
            <a:r>
              <a:rPr lang="en-US" dirty="0" smtClean="0"/>
              <a:t> physics</a:t>
            </a:r>
          </a:p>
          <a:p>
            <a:r>
              <a:rPr lang="en-US" b="1" dirty="0" smtClean="0"/>
              <a:t>Technical Stop</a:t>
            </a:r>
          </a:p>
          <a:p>
            <a:pPr lvl="1"/>
            <a:r>
              <a:rPr lang="en-US" dirty="0" smtClean="0"/>
              <a:t>Discuss, adapt plans, no. of bunches, etc.</a:t>
            </a:r>
          </a:p>
          <a:p>
            <a:r>
              <a:rPr lang="en-US" b="1" dirty="0" smtClean="0"/>
              <a:t>Feasibility test p-</a:t>
            </a:r>
            <a:r>
              <a:rPr lang="en-US" b="1" dirty="0" err="1" smtClean="0"/>
              <a:t>Pb</a:t>
            </a:r>
            <a:r>
              <a:rPr lang="en-US" b="1" dirty="0" smtClean="0"/>
              <a:t> in week of 14 Nov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Inject and ramp both beams</a:t>
            </a:r>
          </a:p>
          <a:p>
            <a:pPr lvl="1"/>
            <a:r>
              <a:rPr lang="en-US" dirty="0" err="1" smtClean="0"/>
              <a:t>Rephase</a:t>
            </a:r>
            <a:r>
              <a:rPr lang="en-US" dirty="0" smtClean="0"/>
              <a:t> RF for proper collision points</a:t>
            </a:r>
          </a:p>
          <a:p>
            <a:pPr lvl="1"/>
            <a:r>
              <a:rPr lang="en-US" dirty="0" smtClean="0"/>
              <a:t>Squeeze, </a:t>
            </a:r>
            <a:r>
              <a:rPr lang="en-US" dirty="0" smtClean="0">
                <a:solidFill>
                  <a:srgbClr val="FF0000"/>
                </a:solidFill>
              </a:rPr>
              <a:t>collide</a:t>
            </a:r>
            <a:r>
              <a:rPr lang="en-US" dirty="0" smtClean="0"/>
              <a:t> (probably another fill)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99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p-Pb MD plan R. Alemany, P. Baudrenghien, J.M. Jowett, D. Manglunki et al, R. Versteegen,  J. Wenninger,  and many others</vt:lpstr>
      <vt:lpstr>After MD Block 4 – outline only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lhcop</dc:creator>
  <cp:lastModifiedBy>John M. Jowett</cp:lastModifiedBy>
  <cp:revision>9</cp:revision>
  <dcterms:created xsi:type="dcterms:W3CDTF">2011-10-03T21:54:15Z</dcterms:created>
  <dcterms:modified xsi:type="dcterms:W3CDTF">2011-10-18T12:44:50Z</dcterms:modified>
</cp:coreProperties>
</file>