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9" r:id="rId4"/>
    <p:sldId id="266" r:id="rId5"/>
    <p:sldId id="264" r:id="rId6"/>
    <p:sldId id="265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15" autoAdjust="0"/>
  </p:normalViewPr>
  <p:slideViewPr>
    <p:cSldViewPr>
      <p:cViewPr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91D292-EE42-4F98-9F90-3996F2CAA3FD}" type="datetimeFigureOut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EC9196-FA95-4FCE-964E-D2F3EFBA843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4E07E5-1CB7-4B59-B635-A9D668E15185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2B1FAD-04EE-4D04-96CC-0481B3CA78A7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1F873-00BA-491E-A991-1BBE93B289BD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40EEA5-1DC9-4220-8AD1-4737A8F6B6F3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AE84B8-B980-4748-B8E4-7A4898170242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378D2B-C865-4194-90BE-F0BA4979CFD6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6AF7D6-C3CF-4228-AABF-442E1B2093B9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7B8EA2-6D6B-4DFD-A85A-99EDD13F08A8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EA6AD-0B7A-4AC0-A6AC-9CA4CF69F9C0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C10E7-A2C4-43E5-BEDC-1CC1CEF3D58D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BD137B-F5E8-4562-ADAF-3FDCDCA7BBBD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5976A-C539-4060-BFE0-DF18C1E2F548}" type="datetime1">
              <a:rPr lang="en-US" smtClean="0"/>
              <a:pPr/>
              <a:t>10/18/2011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990599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ATS MD part III</a:t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(Achromatic Telescopic Squeezing scheme)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990600"/>
            <a:ext cx="9144000" cy="5562600"/>
          </a:xfrm>
        </p:spPr>
        <p:txBody>
          <a:bodyPr>
            <a:noAutofit/>
          </a:bodyPr>
          <a:lstStyle/>
          <a:p>
            <a:pPr algn="just">
              <a:buFont typeface="Arial" pitchFamily="34" charset="0"/>
              <a:buChar char="•"/>
            </a:pPr>
            <a:r>
              <a:rPr lang="en-US" b="1" dirty="0" smtClean="0"/>
              <a:t>   </a:t>
            </a:r>
            <a:r>
              <a:rPr lang="en-US" b="1" u="sng" dirty="0" smtClean="0"/>
              <a:t>Participants</a:t>
            </a:r>
            <a:r>
              <a:rPr lang="en-US" b="1" dirty="0" smtClean="0"/>
              <a:t>: </a:t>
            </a:r>
            <a:r>
              <a:rPr lang="en-US" dirty="0" smtClean="0"/>
              <a:t>Any (active) volunteers</a:t>
            </a:r>
          </a:p>
          <a:p>
            <a:pPr algn="just">
              <a:buFont typeface="Arial" pitchFamily="34" charset="0"/>
              <a:buChar char="•"/>
            </a:pPr>
            <a:endParaRPr lang="en-US" sz="1000" dirty="0" smtClean="0"/>
          </a:p>
          <a:p>
            <a:pPr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 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b="1" u="sng" dirty="0" smtClean="0">
                <a:solidFill>
                  <a:schemeClr val="bg1">
                    <a:lumMod val="50000"/>
                  </a:schemeClr>
                </a:solidFill>
              </a:rPr>
              <a:t>Goal:</a:t>
            </a:r>
            <a:r>
              <a:rPr lang="en-US" b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marL="457200" indent="-457200" algn="l">
              <a:buAutoNum type="arabicParenR"/>
            </a:pP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MD1 (S. Fartoukh &amp; R. Assmann </a:t>
            </a: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</a:t>
            </a: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10h):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“Pre-squeeze’’ IR1 and IR5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b="1" u="sng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= 40 cm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in view of a direct application for the LHC with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tight collimator settings</a:t>
            </a:r>
          </a:p>
          <a:p>
            <a:pPr marL="457200" indent="-457200" algn="l"/>
            <a:endParaRPr lang="en-US" sz="12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l">
              <a:buAutoNum type="arabicParenR" startAt="2"/>
            </a:pP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MD2 (S. Fartoukh</a:t>
            </a: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 </a:t>
            </a: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6h):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Squeeze IR1 and IR5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000" b="1" u="sng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 = 10-15 cm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to validate the ATS scheme with 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two low-</a:t>
            </a:r>
            <a:r>
              <a:rPr lang="en-US" sz="2000" b="1" u="sng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IRs pushed to the HL-LHC </a:t>
            </a:r>
            <a:r>
              <a:rPr lang="en-US" sz="2000" b="1" u="sng" dirty="0" smtClean="0">
                <a:solidFill>
                  <a:srgbClr val="FF0000"/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2000" b="1" u="sng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or below</a:t>
            </a:r>
            <a:endParaRPr lang="en-US" sz="2000" dirty="0" smtClean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28600" indent="-228600" algn="l">
              <a:buAutoNum type="arabicParenR" startAt="2"/>
            </a:pPr>
            <a:endParaRPr lang="en-US" sz="1000" b="1" dirty="0" smtClean="0"/>
          </a:p>
          <a:p>
            <a:pPr algn="l">
              <a:buFont typeface="Arial" pitchFamily="34" charset="0"/>
              <a:buChar char="•"/>
            </a:pPr>
            <a:r>
              <a:rPr lang="en-US" b="1" dirty="0" smtClean="0"/>
              <a:t>   </a:t>
            </a:r>
            <a:r>
              <a:rPr lang="en-US" b="1" u="sng" dirty="0" smtClean="0"/>
              <a:t>Type of beams: </a:t>
            </a:r>
          </a:p>
          <a:p>
            <a:pPr marL="457200" indent="-457200" algn="l">
              <a:buAutoNum type="arabicParenR"/>
            </a:pPr>
            <a:r>
              <a:rPr lang="en-US" sz="2000" b="1" u="sng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MD1:</a:t>
            </a:r>
            <a:r>
              <a:rPr lang="en-US" sz="20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ge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&lt;1.5-2 </a:t>
            </a:r>
            <a:r>
              <a:rPr lang="en-US" sz="20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with a fat pilot (1E10) for the first ramp &amp; squeeze, and 1 nominal bunch per beam for the second ramp &amp; squeeze (details in next slides)</a:t>
            </a:r>
          </a:p>
          <a:p>
            <a:pPr marL="457200" indent="-457200" algn="l">
              <a:buAutoNum type="arabicParenR"/>
            </a:pPr>
            <a:r>
              <a:rPr lang="en-US" sz="2000" b="1" u="sng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MD2: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 </a:t>
            </a:r>
            <a:r>
              <a:rPr lang="en-US" sz="20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ge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~1-1.5 </a:t>
            </a:r>
            <a:r>
              <a:rPr lang="en-US" sz="2000" dirty="0" smtClean="0">
                <a:solidFill>
                  <a:schemeClr val="tx1"/>
                </a:solidFill>
                <a:latin typeface="Symbol" pitchFamily="18" charset="2"/>
                <a:cs typeface="Times New Roman" pitchFamily="18" charset="0"/>
              </a:rPr>
              <a:t>m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 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with a fat pilot (1E10). </a:t>
            </a:r>
            <a:endParaRPr lang="en-US" sz="2000" b="1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l"/>
            <a:endParaRPr lang="en-US" sz="1000" b="1" u="sng" dirty="0" smtClean="0">
              <a:sym typeface="Wingdings" pitchFamily="2" charset="2"/>
            </a:endParaRPr>
          </a:p>
          <a:p>
            <a:pPr lvl="0" algn="l">
              <a:buFont typeface="Arial" pitchFamily="34" charset="0"/>
              <a:buChar char="•"/>
            </a:pPr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   </a:t>
            </a:r>
            <a:r>
              <a:rPr lang="en-US" b="1" u="sng" dirty="0" smtClean="0">
                <a:solidFill>
                  <a:prstClr val="black">
                    <a:tint val="75000"/>
                  </a:prstClr>
                </a:solidFill>
              </a:rPr>
              <a:t>Machine conditions:</a:t>
            </a:r>
            <a:r>
              <a:rPr lang="en-US" b="1" dirty="0" smtClean="0">
                <a:solidFill>
                  <a:prstClr val="black">
                    <a:tint val="75000"/>
                  </a:prstClr>
                </a:solidFill>
              </a:rPr>
              <a:t>  </a:t>
            </a:r>
            <a:r>
              <a:rPr lang="en-US" sz="2400" b="1" dirty="0" smtClean="0">
                <a:solidFill>
                  <a:prstClr val="black">
                    <a:tint val="75000"/>
                  </a:prstClr>
                </a:solidFill>
                <a:sym typeface="Wingdings" pitchFamily="2" charset="2"/>
              </a:rPr>
              <a:t>see details in next slides</a:t>
            </a:r>
            <a:endParaRPr lang="en-US" sz="2400" b="1" dirty="0" smtClean="0">
              <a:solidFill>
                <a:prstClr val="black">
                  <a:tint val="75000"/>
                </a:prstClr>
              </a:solidFill>
            </a:endParaRPr>
          </a:p>
          <a:p>
            <a:pPr lvl="0" algn="l"/>
            <a:endParaRPr lang="en-US" sz="1000" b="1" u="sng" dirty="0" smtClean="0"/>
          </a:p>
          <a:p>
            <a:pPr algn="l">
              <a:buFont typeface="Arial" pitchFamily="34" charset="0"/>
              <a:buChar char="•"/>
            </a:pPr>
            <a:endParaRPr lang="en-US" sz="1800" b="1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l"/>
            <a:endParaRPr lang="en-US" sz="2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 algn="l"/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S. Fartoukh, LSWG 11/10/2011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00800" y="64166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squeezeb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695" y="746125"/>
            <a:ext cx="3957540" cy="2895600"/>
          </a:xfrm>
          <a:prstGeom prst="rect">
            <a:avLst/>
          </a:prstGeom>
        </p:spPr>
      </p:pic>
      <p:pic>
        <p:nvPicPr>
          <p:cNvPr id="8" name="Picture 7" descr="squeezeapir5b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5095" y="685800"/>
            <a:ext cx="3961705" cy="2898648"/>
          </a:xfrm>
          <a:prstGeom prst="rect">
            <a:avLst/>
          </a:prstGeom>
        </p:spPr>
      </p:pic>
      <p:pic>
        <p:nvPicPr>
          <p:cNvPr id="9" name="Picture 8" descr="squeezeQb1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1695" y="3870325"/>
            <a:ext cx="3961705" cy="2898648"/>
          </a:xfrm>
          <a:prstGeom prst="rect">
            <a:avLst/>
          </a:prstGeom>
        </p:spPr>
      </p:pic>
      <p:pic>
        <p:nvPicPr>
          <p:cNvPr id="10" name="Picture 9" descr="squeezewb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24400" y="3794125"/>
            <a:ext cx="3961704" cy="28986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225038" y="3260725"/>
            <a:ext cx="2177198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Beam size [mm] and dispersion 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at 3.5 TeV</a:t>
            </a:r>
            <a:r>
              <a:rPr lang="en-US" sz="1200" dirty="0" smtClean="0"/>
              <a:t> (for </a:t>
            </a:r>
            <a:r>
              <a:rPr lang="en-US" sz="1200" dirty="0" smtClean="0">
                <a:latin typeface="Symbol" pitchFamily="18" charset="2"/>
              </a:rPr>
              <a:t>ge</a:t>
            </a:r>
            <a:r>
              <a:rPr lang="en-US" sz="1200" dirty="0" smtClean="0"/>
              <a:t>=3.5 </a:t>
            </a:r>
            <a:r>
              <a:rPr lang="en-US" sz="1200" dirty="0" smtClean="0">
                <a:latin typeface="Symbol" pitchFamily="18" charset="2"/>
              </a:rPr>
              <a:t>m</a:t>
            </a:r>
            <a:r>
              <a:rPr lang="en-US" sz="1200" dirty="0" smtClean="0"/>
              <a:t>m)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1829495" y="6456660"/>
            <a:ext cx="92307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Tunes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vs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Symbol" pitchFamily="18" charset="2"/>
                <a:cs typeface="Times New Roman" pitchFamily="18" charset="0"/>
              </a:rPr>
              <a:t>d</a:t>
            </a:r>
            <a:r>
              <a:rPr lang="en-US" sz="1200" baseline="-25000" dirty="0" smtClean="0">
                <a:latin typeface="Times New Roman" pitchFamily="18" charset="0"/>
                <a:cs typeface="Times New Roman" pitchFamily="18" charset="0"/>
              </a:rPr>
              <a:t>p</a:t>
            </a:r>
            <a:endParaRPr lang="en-US" sz="1200" baseline="-25000" dirty="0"/>
          </a:p>
        </p:txBody>
      </p:sp>
      <p:sp>
        <p:nvSpPr>
          <p:cNvPr id="13" name="TextBox 12"/>
          <p:cNvSpPr txBox="1"/>
          <p:nvPr/>
        </p:nvSpPr>
        <p:spPr>
          <a:xfrm>
            <a:off x="6277513" y="6384925"/>
            <a:ext cx="1422184" cy="276999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Montague functions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5777385" y="3124200"/>
            <a:ext cx="2270044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Triplet aperture compared to TCP</a:t>
            </a:r>
          </a:p>
          <a:p>
            <a:pPr algn="ctr"/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 tight settings (4 </a:t>
            </a:r>
            <a:r>
              <a:rPr lang="en-US" sz="1200" dirty="0" err="1" smtClean="0">
                <a:latin typeface="Times New Roman" pitchFamily="18" charset="0"/>
                <a:cs typeface="Times New Roman" pitchFamily="18" charset="0"/>
              </a:rPr>
              <a:t>sigmas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12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609599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Squeezing IR1 and IR5 to 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Symbol" pitchFamily="18" charset="2"/>
                <a:cs typeface="Times New Roman" pitchFamily="18" charset="0"/>
              </a:rPr>
              <a:t>b</a:t>
            </a:r>
            <a:r>
              <a:rPr lang="en-US" sz="3200" b="1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3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=10 cm … on paper</a:t>
            </a:r>
            <a:endParaRPr lang="en-US" sz="3200" b="1" dirty="0">
              <a:solidFill>
                <a:schemeClr val="tx1">
                  <a:lumMod val="85000"/>
                  <a:lumOff val="1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16675"/>
            <a:ext cx="2895600" cy="365125"/>
          </a:xfrm>
        </p:spPr>
        <p:txBody>
          <a:bodyPr/>
          <a:lstStyle/>
          <a:p>
            <a:r>
              <a:rPr lang="en-US" dirty="0" smtClean="0"/>
              <a:t>S. Fartoukh, LSWG 11/10/2011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3372905"/>
          <a:ext cx="8763000" cy="272309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832169"/>
                <a:gridCol w="1930831"/>
              </a:tblGrid>
              <a:tr h="245261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 (and comments)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estimate [h]</a:t>
                      </a:r>
                      <a:endParaRPr lang="en-US" sz="1600" dirty="0"/>
                    </a:p>
                  </a:txBody>
                  <a:tcPr/>
                </a:tc>
              </a:tr>
              <a:tr h="267557">
                <a:tc>
                  <a:txBody>
                    <a:bodyPr/>
                    <a:lstStyle/>
                    <a:p>
                      <a:r>
                        <a:rPr lang="en-US" sz="1500" b="1" i="1" u="none" dirty="0" smtClean="0">
                          <a:solidFill>
                            <a:srgbClr val="FF0000"/>
                          </a:solidFill>
                        </a:rPr>
                        <a:t>Recycling the machine from 3.5 TeV to new injection settings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i="0" dirty="0" smtClean="0"/>
                        <a:t>0.5 </a:t>
                      </a:r>
                      <a:endParaRPr lang="en-US" b="1" i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267557">
                <a:tc>
                  <a:txBody>
                    <a:bodyPr/>
                    <a:lstStyle/>
                    <a:p>
                      <a:r>
                        <a:rPr lang="en-US" sz="1500" b="1" u="none" dirty="0" smtClean="0"/>
                        <a:t>Load the ramp, ramp, and arm</a:t>
                      </a:r>
                      <a:r>
                        <a:rPr lang="en-US" sz="1500" b="1" u="none" baseline="0" dirty="0" smtClean="0"/>
                        <a:t> the squeezed functions</a:t>
                      </a:r>
                      <a:endParaRPr lang="en-US" sz="1500" b="0" u="none" dirty="0" smtClean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baseline="0" dirty="0" smtClean="0"/>
                        <a:t>0.5 </a:t>
                      </a:r>
                      <a:endParaRPr lang="en-US" dirty="0"/>
                    </a:p>
                  </a:txBody>
                  <a:tcPr/>
                </a:tc>
              </a:tr>
              <a:tr h="401335">
                <a:tc>
                  <a:txBody>
                    <a:bodyPr/>
                    <a:lstStyle/>
                    <a:p>
                      <a:r>
                        <a:rPr lang="en-US" sz="1500" b="1" u="none" dirty="0" smtClean="0"/>
                        <a:t>Pre-squeezed down to </a:t>
                      </a:r>
                      <a:r>
                        <a:rPr lang="en-US" sz="1500" b="1" i="1" u="none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500" b="1" i="1" u="none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500" b="1" i="1" u="none" baseline="0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n-US" sz="1500" b="1" i="1" u="none" dirty="0" smtClean="0">
                          <a:solidFill>
                            <a:srgbClr val="FF0000"/>
                          </a:solidFill>
                        </a:rPr>
                        <a:t> 40 cm </a:t>
                      </a:r>
                      <a:r>
                        <a:rPr lang="en-US" sz="1500" b="1" u="none" dirty="0" smtClean="0"/>
                        <a:t>with a few stops (e.g. 6m,</a:t>
                      </a:r>
                      <a:r>
                        <a:rPr lang="en-US" sz="1500" b="1" u="none" baseline="0" dirty="0" smtClean="0"/>
                        <a:t> 2m and 1m)</a:t>
                      </a:r>
                    </a:p>
                    <a:p>
                      <a:r>
                        <a:rPr lang="en-US" sz="1500" b="1" u="none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 pitchFamily="18" charset="0"/>
                        </a:rPr>
                        <a:t>to validate the </a:t>
                      </a:r>
                      <a:r>
                        <a:rPr lang="en-US" sz="1500" b="1" i="1" u="none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new smoothing procedure for the sextupole currents </a:t>
                      </a:r>
                      <a:endParaRPr lang="en-US" sz="1200" b="0" i="1" u="none" dirty="0" smtClean="0">
                        <a:solidFill>
                          <a:srgbClr val="FF0000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 </a:t>
                      </a:r>
                      <a:endParaRPr lang="en-US" dirty="0"/>
                    </a:p>
                  </a:txBody>
                  <a:tcPr/>
                </a:tc>
              </a:tr>
              <a:tr h="267557">
                <a:tc>
                  <a:txBody>
                    <a:bodyPr/>
                    <a:lstStyle/>
                    <a:p>
                      <a:r>
                        <a:rPr lang="en-US" sz="1500" b="1" u="none" dirty="0" smtClean="0"/>
                        <a:t>Test the standard</a:t>
                      </a:r>
                      <a:r>
                        <a:rPr lang="en-US" sz="1500" b="1" u="none" baseline="0" dirty="0" smtClean="0"/>
                        <a:t> and specific ATS knobs at </a:t>
                      </a:r>
                      <a:r>
                        <a:rPr lang="en-US" sz="1500" b="1" u="none" baseline="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500" b="1" u="none" baseline="30000" dirty="0" smtClean="0"/>
                        <a:t>*</a:t>
                      </a:r>
                      <a:r>
                        <a:rPr lang="en-US" sz="1500" b="1" u="none" baseline="0" dirty="0" smtClean="0"/>
                        <a:t>=40 cm</a:t>
                      </a:r>
                      <a:endParaRPr lang="en-US" sz="150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</a:tr>
              <a:tr h="267557">
                <a:tc>
                  <a:txBody>
                    <a:bodyPr/>
                    <a:lstStyle/>
                    <a:p>
                      <a:r>
                        <a:rPr lang="en-US" sz="1500" b="1" u="none" dirty="0" smtClean="0"/>
                        <a:t>Squeeze IR1 and IR5 down to </a:t>
                      </a:r>
                      <a:r>
                        <a:rPr lang="en-US" sz="1500" b="1" i="1" u="none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500" b="1" i="1" u="none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500" b="1" i="1" u="none" baseline="0" dirty="0" smtClean="0">
                          <a:solidFill>
                            <a:srgbClr val="FF0000"/>
                          </a:solidFill>
                        </a:rPr>
                        <a:t>=</a:t>
                      </a:r>
                      <a:r>
                        <a:rPr lang="en-US" sz="1500" b="1" i="1" u="none" dirty="0" smtClean="0">
                          <a:solidFill>
                            <a:srgbClr val="FF0000"/>
                          </a:solidFill>
                        </a:rPr>
                        <a:t>10 cm  </a:t>
                      </a:r>
                      <a:endParaRPr lang="en-US" sz="1600" b="0" i="1" u="non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</a:t>
                      </a:r>
                      <a:endParaRPr lang="en-US" dirty="0"/>
                    </a:p>
                  </a:txBody>
                  <a:tcPr/>
                </a:tc>
              </a:tr>
              <a:tr h="37613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500" b="1" u="none" dirty="0" smtClean="0"/>
                        <a:t>Test the standard</a:t>
                      </a:r>
                      <a:r>
                        <a:rPr lang="en-US" sz="1500" b="1" u="none" baseline="0" dirty="0" smtClean="0"/>
                        <a:t> and specific ATS knobs at </a:t>
                      </a:r>
                      <a:r>
                        <a:rPr lang="en-US" sz="1500" b="1" u="none" baseline="0" dirty="0" smtClean="0">
                          <a:latin typeface="Symbol" pitchFamily="18" charset="2"/>
                        </a:rPr>
                        <a:t>b</a:t>
                      </a:r>
                      <a:r>
                        <a:rPr lang="en-US" sz="1500" b="1" u="none" baseline="30000" dirty="0" smtClean="0"/>
                        <a:t>*</a:t>
                      </a:r>
                      <a:r>
                        <a:rPr lang="en-US" sz="1500" b="1" u="none" baseline="0" dirty="0" smtClean="0"/>
                        <a:t>=40 cm</a:t>
                      </a:r>
                      <a:endParaRPr lang="en-US" sz="1500" u="none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/>
                        <a:t>0.5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1"/>
            <a:ext cx="7772400" cy="609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Procedures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685800"/>
            <a:ext cx="891540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Dry run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: 3h (floating MD)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Injection and ramp does not change w.r.t. previous ATS MDs</a:t>
            </a:r>
          </a:p>
          <a:p>
            <a:pPr>
              <a:buFont typeface="Wingdings"/>
              <a:buChar char="à"/>
            </a:pPr>
            <a:endParaRPr lang="en-US" sz="8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New squeeze sequence ready and checked, available under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      /</a:t>
            </a:r>
            <a:r>
              <a:rPr lang="en-US" sz="2000" dirty="0" err="1" smtClean="0">
                <a:solidFill>
                  <a:srgbClr val="0000FF"/>
                </a:solidFill>
              </a:rPr>
              <a:t>afs</a:t>
            </a:r>
            <a:r>
              <a:rPr lang="en-US" sz="2000" dirty="0" smtClean="0">
                <a:solidFill>
                  <a:srgbClr val="0000FF"/>
                </a:solidFill>
              </a:rPr>
              <a:t>/cern.ch/eng/</a:t>
            </a:r>
            <a:r>
              <a:rPr lang="en-US" sz="2000" dirty="0" err="1" smtClean="0">
                <a:solidFill>
                  <a:srgbClr val="0000FF"/>
                </a:solidFill>
              </a:rPr>
              <a:t>lhc</a:t>
            </a:r>
            <a:r>
              <a:rPr lang="en-US" sz="2000" dirty="0" smtClean="0">
                <a:solidFill>
                  <a:srgbClr val="0000FF"/>
                </a:solidFill>
              </a:rPr>
              <a:t>/optics/ATS_V6.503/OPTICS_round_IR1_40-10_IR5_40-10</a:t>
            </a:r>
          </a:p>
          <a:p>
            <a:endParaRPr lang="en-US" sz="800" dirty="0" smtClean="0">
              <a:solidFill>
                <a:srgbClr val="0000FF"/>
              </a:solidFill>
            </a:endParaRPr>
          </a:p>
          <a:p>
            <a:pPr>
              <a:buFont typeface="Wingdings"/>
              <a:buChar char="à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New ATS squeeze </a:t>
            </a:r>
            <a:r>
              <a:rPr lang="en-US" sz="2400" b="1" u="sng" dirty="0" err="1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hypercycle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in preparation</a:t>
            </a:r>
            <a:endParaRPr lang="en-US" sz="2400" b="1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596561"/>
          <a:ext cx="8623300" cy="572803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601460"/>
                <a:gridCol w="116840"/>
                <a:gridCol w="1905000"/>
              </a:tblGrid>
              <a:tr h="5256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 (and comments)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Time estimate [h]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865">
                <a:tc>
                  <a:txBody>
                    <a:bodyPr/>
                    <a:lstStyle/>
                    <a:p>
                      <a:r>
                        <a:rPr lang="en-US" sz="1400" b="1" i="1" u="none" dirty="0" smtClean="0">
                          <a:solidFill>
                            <a:srgbClr val="FF0000"/>
                          </a:solidFill>
                        </a:rPr>
                        <a:t>Recycling the machine from 3.5 TeV to new injection settings before MD start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0" i="1" dirty="0" smtClean="0"/>
                        <a:t>(2.0) </a:t>
                      </a:r>
                      <a:endParaRPr lang="en-US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173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First</a:t>
                      </a:r>
                      <a:r>
                        <a:rPr lang="en-US" sz="1600" b="1" u="sng" baseline="0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 fill with a fat pilot &amp; Ramp down (5h)</a:t>
                      </a:r>
                      <a:endParaRPr lang="en-US" sz="1400" b="1" u="none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1)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ADT on only for damping injection oscillations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2)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TCP, TCS, TCT remains to injection setting during the ramp,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3) </a:t>
                      </a:r>
                      <a:r>
                        <a:rPr lang="en-US" sz="1200" b="0" u="none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Octupole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 off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4)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Beam1/2 injected in bucket 1/2001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5) </a:t>
                      </a:r>
                      <a:r>
                        <a:rPr lang="en-US" sz="1200" b="0" u="none" baseline="0" dirty="0" smtClean="0">
                          <a:sym typeface="Wingdings" pitchFamily="2" charset="2"/>
                        </a:rPr>
                        <a:t>flat </a:t>
                      </a:r>
                      <a:r>
                        <a:rPr lang="en-US" sz="1200" b="0" u="none" baseline="0" dirty="0" smtClean="0"/>
                        <a:t>machine </a:t>
                      </a:r>
                      <a:r>
                        <a:rPr lang="en-US" sz="1200" b="0" i="1" u="sng" baseline="0" dirty="0" smtClean="0">
                          <a:solidFill>
                            <a:srgbClr val="FF0000"/>
                          </a:solidFill>
                        </a:rPr>
                        <a:t>but parallel separation on in IR1/5</a:t>
                      </a:r>
                      <a:endParaRPr lang="en-US" sz="1200" b="0" u="non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865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Injection,</a:t>
                      </a:r>
                      <a:r>
                        <a:rPr lang="en-US" sz="1400" b="1" u="none" baseline="0" dirty="0" smtClean="0"/>
                        <a:t> correction of</a:t>
                      </a:r>
                      <a:r>
                        <a:rPr lang="en-US" sz="1400" b="1" u="none" dirty="0" smtClean="0"/>
                        <a:t> orbit,</a:t>
                      </a:r>
                      <a:r>
                        <a:rPr lang="en-US" sz="1400" b="1" u="none" baseline="0" dirty="0" smtClean="0"/>
                        <a:t> tune, coupling and Q’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 </a:t>
                      </a:r>
                      <a:endParaRPr lang="en-US" dirty="0"/>
                    </a:p>
                  </a:txBody>
                  <a:tcPr/>
                </a:tc>
              </a:tr>
              <a:tr h="50414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Ramp,</a:t>
                      </a:r>
                      <a:r>
                        <a:rPr lang="en-US" sz="1400" b="1" u="none" baseline="0" dirty="0" smtClean="0"/>
                        <a:t> r</a:t>
                      </a:r>
                      <a:r>
                        <a:rPr lang="en-US" sz="1400" b="1" u="none" dirty="0" smtClean="0"/>
                        <a:t>ough optics measurement</a:t>
                      </a:r>
                      <a:r>
                        <a:rPr lang="en-US" sz="1400" b="1" u="none" baseline="0" dirty="0" smtClean="0"/>
                        <a:t>/correction at 3.5 TeV</a:t>
                      </a:r>
                      <a:r>
                        <a:rPr lang="en-US" sz="1400" b="0" u="none" baseline="0" dirty="0" smtClean="0"/>
                        <a:t> (</a:t>
                      </a:r>
                      <a:r>
                        <a:rPr lang="en-US" sz="14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closed orbit, tune, coupling, Q’)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&amp;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manual adjustment </a:t>
                      </a: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of the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TCPH/V to 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IR7 and TCTH/V to 8.5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IR1 and IR5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1.0 </a:t>
                      </a:r>
                      <a:r>
                        <a:rPr lang="en-US" b="1" dirty="0" smtClean="0">
                          <a:latin typeface="+mn-lt"/>
                          <a:cs typeface="Times New Roman" pitchFamily="18" charset="0"/>
                          <a:sym typeface="Wingdings" pitchFamily="2" charset="2"/>
                        </a:rPr>
                        <a:t> </a:t>
                      </a:r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0.5</a:t>
                      </a:r>
                      <a:endParaRPr lang="en-US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2419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Pre-squeeze IR1 and IR5 down 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400" b="1" i="1" u="sng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=1m </a:t>
                      </a:r>
                      <a:r>
                        <a:rPr lang="en-US" sz="1400" b="0" i="0" u="none" dirty="0" smtClean="0">
                          <a:solidFill>
                            <a:schemeClr val="dk1"/>
                          </a:solidFill>
                        </a:rPr>
                        <a:t>(with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a few stops e.g. 4m and 2m) a</a:t>
                      </a:r>
                      <a:r>
                        <a:rPr lang="en-US" sz="1400" b="0" u="none" dirty="0" smtClean="0"/>
                        <a:t>nd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Measurement/correction of closed orbit, tune, coupling, Q’ + incorporation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Measurement of the </a:t>
                      </a:r>
                      <a:r>
                        <a:rPr lang="en-US" sz="1200" b="0" u="none" baseline="0" dirty="0" smtClean="0"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-beating, dispersion and Montague function at 1m only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1.0</a:t>
                      </a:r>
                      <a:endParaRPr lang="en-US" b="1" dirty="0"/>
                    </a:p>
                  </a:txBody>
                  <a:tcPr/>
                </a:tc>
              </a:tr>
              <a:tr h="830351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Pre-squeeze IR1 and IR5 down 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400" b="1" i="1" u="sng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=40 cm </a:t>
                      </a:r>
                      <a:r>
                        <a:rPr lang="en-US" sz="1400" b="0" i="0" u="none" dirty="0" smtClean="0">
                          <a:solidFill>
                            <a:schemeClr val="dk1"/>
                          </a:solidFill>
                        </a:rPr>
                        <a:t>(with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a few stops e.g. 80 cm and 60 cm) </a:t>
                      </a:r>
                      <a:r>
                        <a:rPr lang="en-US" sz="1400" b="0" u="none" dirty="0" smtClean="0"/>
                        <a:t>and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Measurement/correction of closed orbit, tune, coupling, Q’ + incorporation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Measurement of the </a:t>
                      </a:r>
                      <a:r>
                        <a:rPr lang="en-US" sz="1200" b="0" u="none" baseline="0" dirty="0" smtClean="0"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-beating, dispersion and Montague function at 40 cm only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Calculate a correction, send it and </a:t>
                      </a:r>
                      <a:r>
                        <a:rPr lang="en-US" sz="1200" b="0" u="none" baseline="0" dirty="0" err="1" smtClean="0">
                          <a:latin typeface="+mn-lt"/>
                          <a:cs typeface="Times New Roman" pitchFamily="18" charset="0"/>
                        </a:rPr>
                        <a:t>remeasure</a:t>
                      </a:r>
                      <a:endParaRPr lang="en-US" sz="1200" b="0" u="none" baseline="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2.0</a:t>
                      </a:r>
                      <a:endParaRPr lang="en-US" b="1" dirty="0"/>
                    </a:p>
                  </a:txBody>
                  <a:tcPr/>
                </a:tc>
              </a:tr>
              <a:tr h="813310">
                <a:tc gridSpan="2"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If time permits and still some beam, manual adjustment of the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TCPH/V to 4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IR7 and</a:t>
                      </a:r>
                    </a:p>
                    <a:p>
                      <a:pPr>
                        <a:buFontTx/>
                        <a:buNone/>
                      </a:pP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 TCTH/V to 4.5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IR1 and IR5, then squeeze to 10 cm (… if still some beam)</a:t>
                      </a:r>
                      <a:endParaRPr lang="en-US" sz="1400" b="0" u="none" baseline="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 </a:t>
                      </a:r>
                      <a:r>
                        <a:rPr lang="en-US" b="1" dirty="0" smtClean="0">
                          <a:sym typeface="Wingdings" pitchFamily="2" charset="2"/>
                        </a:rPr>
                        <a:t> 0.5</a:t>
                      </a:r>
                      <a:endParaRPr lang="en-US" b="1" dirty="0"/>
                    </a:p>
                  </a:txBody>
                  <a:tcPr/>
                </a:tc>
              </a:tr>
              <a:tr h="213360">
                <a:tc gridSpan="2"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b="1" u="none" baseline="0" dirty="0" smtClean="0">
                          <a:latin typeface="+mn-lt"/>
                          <a:cs typeface="Times New Roman" pitchFamily="18" charset="0"/>
                        </a:rPr>
                        <a:t>Dump &amp; Ramp down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MD1 (10h)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Pre-squeeze to 40 cm &amp; tight collimator settings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1514980"/>
          <a:ext cx="8839200" cy="36209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776720"/>
                <a:gridCol w="2062480"/>
              </a:tblGrid>
              <a:tr h="4241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 (and comments)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Time estimate [h]</a:t>
                      </a:r>
                      <a:endParaRPr lang="en-US" sz="1600" dirty="0"/>
                    </a:p>
                  </a:txBody>
                  <a:tcPr/>
                </a:tc>
              </a:tr>
              <a:tr h="1095205">
                <a:tc gridSpan="2"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Second </a:t>
                      </a:r>
                      <a:r>
                        <a:rPr lang="en-US" sz="1600" b="1" u="sng" baseline="0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fill with 1 nominal bunch /beam (5 h)</a:t>
                      </a:r>
                      <a:endParaRPr lang="en-US" sz="1600" b="1" u="none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1) </a:t>
                      </a:r>
                      <a:r>
                        <a:rPr lang="en-US" sz="1200" b="0" u="none" baseline="0" dirty="0" smtClean="0">
                          <a:solidFill>
                            <a:srgbClr val="FF0000"/>
                          </a:solidFill>
                          <a:latin typeface="+mn-lt"/>
                          <a:cs typeface="+mn-cs"/>
                        </a:rPr>
                        <a:t>ADT on (with new settings)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2)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TCP, TCS, TCT follow </a:t>
                      </a:r>
                      <a:r>
                        <a:rPr lang="en-US" sz="1200" b="0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+mn-cs"/>
                        </a:rPr>
                        <a:t>the tight settings during the ramp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(taking care of the absence of crossing angle for the TCT)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3) </a:t>
                      </a:r>
                      <a:r>
                        <a:rPr lang="en-US" sz="1200" b="0" i="1" u="sng" baseline="0" dirty="0" err="1" smtClean="0">
                          <a:solidFill>
                            <a:srgbClr val="FF0000"/>
                          </a:solidFill>
                          <a:latin typeface="+mn-lt"/>
                          <a:cs typeface="+mn-cs"/>
                        </a:rPr>
                        <a:t>Octupole</a:t>
                      </a:r>
                      <a:r>
                        <a:rPr lang="en-US" sz="1200" b="0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+mn-cs"/>
                        </a:rPr>
                        <a:t> ON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,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4)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Beam1/2 injected in bucket 1/1,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5) </a:t>
                      </a:r>
                      <a:r>
                        <a:rPr lang="en-US" sz="1200" b="0" u="none" baseline="0" dirty="0" smtClean="0">
                          <a:sym typeface="Wingdings" pitchFamily="2" charset="2"/>
                        </a:rPr>
                        <a:t>flat </a:t>
                      </a:r>
                      <a:r>
                        <a:rPr lang="en-US" sz="1200" b="0" u="none" baseline="0" dirty="0" smtClean="0"/>
                        <a:t>machine </a:t>
                      </a:r>
                      <a:r>
                        <a:rPr lang="en-US" sz="1200" b="0" i="1" u="sng" baseline="0" dirty="0" smtClean="0">
                          <a:solidFill>
                            <a:srgbClr val="FF0000"/>
                          </a:solidFill>
                        </a:rPr>
                        <a:t>but parallel separation on in IR1/5</a:t>
                      </a:r>
                      <a:endParaRPr lang="en-US" sz="1200" b="0" u="none" baseline="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8561">
                <a:tc>
                  <a:txBody>
                    <a:bodyPr/>
                    <a:lstStyle/>
                    <a:p>
                      <a:r>
                        <a:rPr lang="en-US" sz="1400" b="1" u="none" dirty="0" smtClean="0"/>
                        <a:t>Injection,</a:t>
                      </a:r>
                      <a:r>
                        <a:rPr lang="en-US" sz="1400" b="1" u="none" baseline="0" dirty="0" smtClean="0"/>
                        <a:t> correction of</a:t>
                      </a:r>
                      <a:r>
                        <a:rPr lang="en-US" sz="1400" b="1" u="none" dirty="0" smtClean="0"/>
                        <a:t> orbit,</a:t>
                      </a:r>
                      <a:r>
                        <a:rPr lang="en-US" sz="1400" b="1" u="none" baseline="0" dirty="0" smtClean="0"/>
                        <a:t> tune, coupling and Q’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 </a:t>
                      </a:r>
                      <a:r>
                        <a:rPr lang="en-US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b="1" dirty="0" smtClean="0"/>
                        <a:t>0.25</a:t>
                      </a:r>
                      <a:endParaRPr lang="en-US" dirty="0"/>
                    </a:p>
                  </a:txBody>
                  <a:tcPr/>
                </a:tc>
              </a:tr>
              <a:tr h="4068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Ramp</a:t>
                      </a:r>
                      <a:r>
                        <a:rPr lang="en-US" sz="1400" b="1" u="none" baseline="0" dirty="0" smtClean="0"/>
                        <a:t> &amp; rough</a:t>
                      </a:r>
                      <a:r>
                        <a:rPr lang="en-US" sz="1400" b="1" u="none" dirty="0" smtClean="0"/>
                        <a:t> optics measurement</a:t>
                      </a:r>
                      <a:r>
                        <a:rPr lang="en-US" sz="1400" b="1" u="none" baseline="0" dirty="0" smtClean="0"/>
                        <a:t>/correction at 3.5 TeV</a:t>
                      </a:r>
                      <a:r>
                        <a:rPr lang="en-US" sz="1400" b="0" u="none" baseline="0" dirty="0" smtClean="0"/>
                        <a:t> (</a:t>
                      </a:r>
                      <a:r>
                        <a:rPr lang="en-US" sz="14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closed orbit, tune, coupling, Q’)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0.5</a:t>
                      </a:r>
                      <a:endParaRPr lang="en-US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5462">
                <a:tc>
                  <a:txBody>
                    <a:bodyPr/>
                    <a:lstStyle/>
                    <a:p>
                      <a:r>
                        <a:rPr lang="en-US" sz="1400" b="1" u="none" dirty="0" smtClean="0"/>
                        <a:t>Pre-squeeze IR1 and IR5 down 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400" b="1" i="1" u="sng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=1m and then 40 cm 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with </a:t>
                      </a: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Measurement/correction of closed orbit, tune, coupling, Q’ + incorporation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1.0 </a:t>
                      </a:r>
                      <a:r>
                        <a:rPr lang="en-US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b="1" dirty="0" smtClean="0"/>
                        <a:t>0.5</a:t>
                      </a:r>
                      <a:endParaRPr lang="en-US" b="1" dirty="0"/>
                    </a:p>
                  </a:txBody>
                  <a:tcPr/>
                </a:tc>
              </a:tr>
              <a:tr h="656319">
                <a:tc>
                  <a:txBody>
                    <a:bodyPr/>
                    <a:lstStyle/>
                    <a:p>
                      <a:pPr>
                        <a:buFontTx/>
                        <a:buNone/>
                      </a:pP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Collimation related studies: finding the collision, </a:t>
                      </a:r>
                      <a:r>
                        <a:rPr lang="en-US" sz="1400" b="0" u="none" baseline="0" smtClean="0">
                          <a:latin typeface="+mn-lt"/>
                          <a:cs typeface="Times New Roman" pitchFamily="18" charset="0"/>
                        </a:rPr>
                        <a:t>establishing safe settings </a:t>
                      </a: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&amp; alignment, </a:t>
                      </a:r>
                      <a:r>
                        <a:rPr lang="en-US" sz="1400" b="0" u="none" baseline="0" smtClean="0">
                          <a:latin typeface="+mn-lt"/>
                          <a:cs typeface="Times New Roman" pitchFamily="18" charset="0"/>
                        </a:rPr>
                        <a:t>loss maps.</a:t>
                      </a:r>
                      <a:endParaRPr lang="en-US" sz="1400" b="0" u="none" baseline="0" dirty="0" smtClean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3.0 </a:t>
                      </a:r>
                      <a:r>
                        <a:rPr lang="en-US" b="1" dirty="0" smtClean="0">
                          <a:sym typeface="Wingdings" pitchFamily="2" charset="2"/>
                        </a:rPr>
                        <a:t> </a:t>
                      </a:r>
                      <a:r>
                        <a:rPr lang="en-US" b="1" dirty="0" smtClean="0"/>
                        <a:t>3.75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MD1 continued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S. Fartoukh, LSWG 11/10/2011</a:t>
            </a: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u="sng" dirty="0" smtClean="0">
                <a:latin typeface="Times New Roman" pitchFamily="18" charset="0"/>
                <a:cs typeface="Times New Roman" pitchFamily="18" charset="0"/>
              </a:rPr>
              <a:t>MD2 (6h)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: Squeeze to 10 cm</a:t>
            </a:r>
          </a:p>
        </p:txBody>
      </p:sp>
      <p:graphicFrame>
        <p:nvGraphicFramePr>
          <p:cNvPr id="9" name="Content Placeholder 3"/>
          <p:cNvGraphicFramePr>
            <a:graphicFrameLocks/>
          </p:cNvGraphicFramePr>
          <p:nvPr/>
        </p:nvGraphicFramePr>
        <p:xfrm>
          <a:off x="152400" y="1001292"/>
          <a:ext cx="8623300" cy="497568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6601460"/>
                <a:gridCol w="408940"/>
                <a:gridCol w="1612900"/>
              </a:tblGrid>
              <a:tr h="52560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Activity (and comments)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600" dirty="0" smtClean="0"/>
                        <a:t>Time estimate [h]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865">
                <a:tc>
                  <a:txBody>
                    <a:bodyPr/>
                    <a:lstStyle/>
                    <a:p>
                      <a:r>
                        <a:rPr lang="en-US" sz="1400" b="1" i="1" u="none" dirty="0" smtClean="0">
                          <a:solidFill>
                            <a:srgbClr val="FF0000"/>
                          </a:solidFill>
                        </a:rPr>
                        <a:t>Recycling the machine from 3.5 TeV to new injection settings before MD start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0" i="1" dirty="0" smtClean="0"/>
                        <a:t>(2.0) </a:t>
                      </a:r>
                      <a:endParaRPr lang="en-US" b="0" i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11730"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b="1" u="sng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Fat </a:t>
                      </a:r>
                      <a:r>
                        <a:rPr lang="en-US" sz="1600" b="1" u="sng" baseline="0" dirty="0" smtClean="0">
                          <a:solidFill>
                            <a:srgbClr val="0000FF"/>
                          </a:solidFill>
                          <a:latin typeface="+mn-lt"/>
                          <a:cs typeface="+mn-cs"/>
                        </a:rPr>
                        <a:t>pilots only (6h)</a:t>
                      </a:r>
                      <a:endParaRPr lang="en-US" sz="1400" b="1" u="none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+mn-lt"/>
                        <a:cs typeface="+mn-cs"/>
                      </a:endParaRP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1)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ADT on only for damping injection oscillations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2)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TCP, TCS, TCT remains to injection setting during the ramp, 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3) </a:t>
                      </a:r>
                      <a:r>
                        <a:rPr lang="en-US" sz="1200" b="0" u="none" baseline="0" dirty="0" err="1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Octupole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 off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4) </a:t>
                      </a:r>
                      <a:r>
                        <a:rPr lang="en-US" sz="1200" b="0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Beam1/2 injected in bucket 1/2001</a:t>
                      </a:r>
                    </a:p>
                    <a:p>
                      <a:pPr marL="228600" marR="0" indent="-2286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/>
                        <a:buNone/>
                        <a:tabLst/>
                        <a:defRPr/>
                      </a:pPr>
                      <a:r>
                        <a:rPr lang="en-US" sz="1200" b="1" u="none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latin typeface="+mn-lt"/>
                          <a:cs typeface="+mn-cs"/>
                        </a:rPr>
                        <a:t>5) </a:t>
                      </a:r>
                      <a:r>
                        <a:rPr lang="en-US" sz="1200" b="0" u="none" baseline="0" dirty="0" smtClean="0">
                          <a:sym typeface="Wingdings" pitchFamily="2" charset="2"/>
                        </a:rPr>
                        <a:t>M</a:t>
                      </a:r>
                      <a:r>
                        <a:rPr lang="en-US" sz="1200" b="0" u="none" baseline="0" dirty="0" smtClean="0"/>
                        <a:t>achine </a:t>
                      </a:r>
                      <a:r>
                        <a:rPr lang="en-US" sz="1200" b="0" u="none" baseline="0" dirty="0" err="1" smtClean="0"/>
                        <a:t>stricly</a:t>
                      </a:r>
                      <a:r>
                        <a:rPr lang="en-US" sz="1200" b="0" u="none" baseline="0" dirty="0" smtClean="0"/>
                        <a:t> flat (no X-angle, no parallel sep in any IR)</a:t>
                      </a:r>
                      <a:endParaRPr lang="en-US" sz="1200" b="0" u="none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5865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Injection,</a:t>
                      </a:r>
                      <a:r>
                        <a:rPr lang="en-US" sz="1400" b="1" u="none" baseline="0" dirty="0" smtClean="0"/>
                        <a:t> correction of</a:t>
                      </a:r>
                      <a:r>
                        <a:rPr lang="en-US" sz="1400" b="1" u="none" dirty="0" smtClean="0"/>
                        <a:t> orbit,</a:t>
                      </a:r>
                      <a:r>
                        <a:rPr lang="en-US" sz="1400" b="1" u="none" baseline="0" dirty="0" smtClean="0"/>
                        <a:t> tune, coupling and Q’ 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0.5 </a:t>
                      </a:r>
                      <a:endParaRPr lang="en-US" dirty="0"/>
                    </a:p>
                  </a:txBody>
                  <a:tcPr/>
                </a:tc>
              </a:tr>
              <a:tr h="50414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u="none" dirty="0" smtClean="0"/>
                        <a:t>Ramp,</a:t>
                      </a:r>
                      <a:r>
                        <a:rPr lang="en-US" sz="1400" b="1" u="none" baseline="0" dirty="0" smtClean="0"/>
                        <a:t> r</a:t>
                      </a:r>
                      <a:r>
                        <a:rPr lang="en-US" sz="1400" b="1" u="none" dirty="0" smtClean="0"/>
                        <a:t>ough optics measurement</a:t>
                      </a:r>
                      <a:r>
                        <a:rPr lang="en-US" sz="1400" b="1" u="none" baseline="0" dirty="0" smtClean="0"/>
                        <a:t>/correction at 3.5 TeV</a:t>
                      </a:r>
                      <a:r>
                        <a:rPr lang="en-US" sz="1400" b="0" u="none" baseline="0" dirty="0" smtClean="0"/>
                        <a:t> (</a:t>
                      </a:r>
                      <a:r>
                        <a:rPr lang="en-US" sz="14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closed orbit, tune, coupling, Q’)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&amp;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manual adjustment </a:t>
                      </a: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of the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TCPH/V to 6.5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IR7 and TCTH/V to 8.5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IR1 and IR5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+mn-lt"/>
                          <a:cs typeface="Times New Roman" pitchFamily="18" charset="0"/>
                        </a:rPr>
                        <a:t>0.5</a:t>
                      </a:r>
                      <a:endParaRPr lang="en-US" b="1" dirty="0">
                        <a:latin typeface="+mn-lt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2419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Pre-squeeze IR1 and IR5 down 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400" b="1" i="1" u="sng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=1m and then 40 cm 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with 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i="0" u="none" baseline="0" dirty="0" smtClean="0">
                          <a:solidFill>
                            <a:schemeClr val="dk1"/>
                          </a:solidFill>
                          <a:latin typeface="+mn-lt"/>
                          <a:cs typeface="Times New Roman" pitchFamily="18" charset="0"/>
                        </a:rPr>
                        <a:t>M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easurement/correction of closed orbit, tune, coupling, Q’ + incorporation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 Specific </a:t>
                      </a:r>
                      <a:r>
                        <a:rPr lang="en-US" sz="1200" b="0" u="none" baseline="0" dirty="0" smtClean="0"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-beat measurement and fine correction (if needed) at 40 cm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1.0 </a:t>
                      </a:r>
                      <a:endParaRPr lang="en-US" b="1" dirty="0"/>
                    </a:p>
                  </a:txBody>
                  <a:tcPr/>
                </a:tc>
              </a:tr>
              <a:tr h="830351">
                <a:tc gridSpan="2">
                  <a:txBody>
                    <a:bodyPr/>
                    <a:lstStyle/>
                    <a:p>
                      <a:r>
                        <a:rPr lang="en-US" sz="1400" b="1" u="none" dirty="0" smtClean="0"/>
                        <a:t>Squeeze down 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to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</a:rPr>
                        <a:t>b</a:t>
                      </a:r>
                      <a:r>
                        <a:rPr lang="en-US" sz="1400" b="1" i="1" u="sng" baseline="30000" dirty="0" smtClean="0">
                          <a:solidFill>
                            <a:srgbClr val="FF0000"/>
                          </a:solidFill>
                        </a:rPr>
                        <a:t>*</a:t>
                      </a:r>
                      <a:r>
                        <a:rPr lang="en-US" sz="1400" b="1" i="1" u="sng" dirty="0" smtClean="0">
                          <a:solidFill>
                            <a:srgbClr val="FF0000"/>
                          </a:solidFill>
                        </a:rPr>
                        <a:t>=10 cm 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</a:t>
                      </a:r>
                      <a:r>
                        <a:rPr lang="en-US" sz="1400" b="0" i="0" u="none" dirty="0" smtClean="0">
                          <a:solidFill>
                            <a:schemeClr val="dk1"/>
                          </a:solidFill>
                        </a:rPr>
                        <a:t>with</a:t>
                      </a:r>
                      <a:r>
                        <a:rPr lang="en-US" sz="1400" b="0" i="0" u="none" baseline="0" dirty="0" smtClean="0">
                          <a:solidFill>
                            <a:schemeClr val="dk1"/>
                          </a:solidFill>
                        </a:rPr>
                        <a:t> stops and optics measurement at 30 cm, 20 cm and 15 cm &amp;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</a:rPr>
                        <a:t>step by step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manual adjustment </a:t>
                      </a:r>
                      <a:r>
                        <a:rPr lang="en-US" sz="1400" b="0" u="none" baseline="0" dirty="0" smtClean="0">
                          <a:latin typeface="+mn-lt"/>
                          <a:cs typeface="Times New Roman" pitchFamily="18" charset="0"/>
                        </a:rPr>
                        <a:t>of the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TCPH/V down to 4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IR7 and TCTH/V down to 4.5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 pitchFamily="18" charset="0"/>
                        </a:rPr>
                        <a:t>s </a:t>
                      </a:r>
                      <a:r>
                        <a:rPr lang="en-US" sz="1400" b="1" i="1" u="sng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 pitchFamily="18" charset="0"/>
                        </a:rPr>
                        <a:t>in IR1 and IR5</a:t>
                      </a:r>
                      <a:endParaRPr lang="en-US" sz="1400" b="0" u="none" dirty="0" smtClean="0"/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 Measurement/correction of closed orbit, tune, coupling, Q’ + incorporation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 Measurement of the </a:t>
                      </a:r>
                      <a:r>
                        <a:rPr lang="en-US" sz="1200" b="0" u="none" baseline="0" dirty="0" smtClean="0"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-beating, dispersion and Montague function</a:t>
                      </a:r>
                    </a:p>
                    <a:p>
                      <a:pPr>
                        <a:buFontTx/>
                        <a:buChar char="-"/>
                      </a:pP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 Eventually </a:t>
                      </a:r>
                      <a:r>
                        <a:rPr lang="en-US" sz="1200" b="0" u="none" baseline="0" dirty="0" smtClean="0">
                          <a:latin typeface="Symbol" pitchFamily="18" charset="2"/>
                          <a:cs typeface="Times New Roman" pitchFamily="18" charset="0"/>
                        </a:rPr>
                        <a:t>b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-beating correction if this </a:t>
                      </a:r>
                      <a:r>
                        <a:rPr lang="en-US" sz="1200" b="0" u="none" baseline="0" dirty="0" err="1" smtClean="0">
                          <a:latin typeface="+mn-lt"/>
                          <a:cs typeface="Times New Roman" pitchFamily="18" charset="0"/>
                        </a:rPr>
                        <a:t>owrks</a:t>
                      </a:r>
                      <a:r>
                        <a:rPr lang="en-US" sz="1200" b="0" u="none" baseline="0" dirty="0" smtClean="0">
                          <a:latin typeface="+mn-lt"/>
                          <a:cs typeface="Times New Roman" pitchFamily="18" charset="0"/>
                        </a:rPr>
                        <a:t> with the ATS optics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4.0</a:t>
                      </a:r>
                      <a:endParaRPr lang="en-US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891</TotalTime>
  <Words>1114</Words>
  <Application>Microsoft Office PowerPoint</Application>
  <PresentationFormat>On-screen Show (4:3)</PresentationFormat>
  <Paragraphs>130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The ATS MD part III (Achromatic Telescopic Squeezing scheme)</vt:lpstr>
      <vt:lpstr>Squeezing IR1 and IR5 to b*=10 cm … on paper</vt:lpstr>
      <vt:lpstr>Slide 3</vt:lpstr>
      <vt:lpstr>Slide 4</vt:lpstr>
      <vt:lpstr>Slide 5</vt:lpstr>
      <vt:lpstr>Slide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ATS MDs (Achromatic Telescopic Squeezing scheme)</dc:title>
  <dc:creator/>
  <cp:lastModifiedBy>fartouk</cp:lastModifiedBy>
  <cp:revision>77</cp:revision>
  <dcterms:created xsi:type="dcterms:W3CDTF">2006-08-16T00:00:00Z</dcterms:created>
  <dcterms:modified xsi:type="dcterms:W3CDTF">2011-10-18T12:54:51Z</dcterms:modified>
</cp:coreProperties>
</file>