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docProps/custom.xml" ContentType="application/vnd.openxmlformats-officedocument.custom-properties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9" r:id="rId4"/>
  </p:sldMasterIdLst>
  <p:notesMasterIdLst>
    <p:notesMasterId r:id="rId8"/>
  </p:notesMasterIdLst>
  <p:handoutMasterIdLst>
    <p:handoutMasterId r:id="rId9"/>
  </p:handoutMasterIdLst>
  <p:sldIdLst>
    <p:sldId id="1237" r:id="rId5"/>
    <p:sldId id="1238" r:id="rId6"/>
    <p:sldId id="1239" r:id="rId7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14FBE"/>
    <a:srgbClr val="B02E9D"/>
    <a:srgbClr val="0000FF"/>
    <a:srgbClr val="008000"/>
    <a:srgbClr val="FF0000"/>
    <a:srgbClr val="FFFF99"/>
    <a:srgbClr val="CC0066"/>
    <a:srgbClr val="99FF99"/>
    <a:srgbClr val="FFCCCC"/>
    <a:srgbClr val="9FCA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737" autoAdjust="0"/>
    <p:restoredTop sz="95267" autoAdjust="0"/>
  </p:normalViewPr>
  <p:slideViewPr>
    <p:cSldViewPr>
      <p:cViewPr>
        <p:scale>
          <a:sx n="100" d="100"/>
          <a:sy n="100" d="100"/>
        </p:scale>
        <p:origin x="-1312" y="-568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10/14/11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13/10/2011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/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MD Planning 2011/12, MD#4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13/10/2011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13/10/2011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MD Planning Sun – Mon (30. – 31.10.)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332837"/>
              </p:ext>
            </p:extLst>
          </p:nvPr>
        </p:nvGraphicFramePr>
        <p:xfrm>
          <a:off x="467430" y="916810"/>
          <a:ext cx="8229601" cy="4493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90"/>
                <a:gridCol w="792110"/>
                <a:gridCol w="6264870"/>
                <a:gridCol w="524531"/>
              </a:tblGrid>
              <a:tr h="392962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</a:t>
                      </a:r>
                      <a:endParaRPr lang="en-US" dirty="0"/>
                    </a:p>
                  </a:txBody>
                  <a:tcPr/>
                </a:tc>
              </a:tr>
              <a:tr h="304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Sun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04:00</a:t>
                      </a:r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438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i="0" dirty="0" smtClean="0"/>
                        <a:t>06:00</a:t>
                      </a:r>
                      <a:endParaRPr lang="en-GB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 3.5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TeV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Dry run ATS optics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04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i="0" dirty="0" smtClean="0"/>
                        <a:t>09:00</a:t>
                      </a:r>
                      <a:endParaRPr lang="en-GB" sz="16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895784">
                <a:tc>
                  <a:txBody>
                    <a:bodyPr/>
                    <a:lstStyle/>
                    <a:p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800" i="0" dirty="0" smtClean="0"/>
                        <a:t>11:</a:t>
                      </a:r>
                      <a:r>
                        <a:rPr lang="en-US" sz="1800" i="0" dirty="0" smtClean="0"/>
                        <a:t>00</a:t>
                      </a:r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 smtClean="0"/>
                        <a:t>450 </a:t>
                      </a:r>
                      <a:r>
                        <a:rPr lang="en-US" sz="1800" noProof="0" dirty="0" err="1" smtClean="0"/>
                        <a:t>GeV</a:t>
                      </a:r>
                      <a:r>
                        <a:rPr lang="en-US" sz="1800" noProof="0" dirty="0" smtClean="0"/>
                        <a:t>: </a:t>
                      </a:r>
                      <a:r>
                        <a:rPr lang="en-US" sz="2000" b="1" u="sng" noProof="0" dirty="0" smtClean="0">
                          <a:solidFill>
                            <a:srgbClr val="0000FF"/>
                          </a:solidFill>
                        </a:rPr>
                        <a:t>Large </a:t>
                      </a:r>
                      <a:r>
                        <a:rPr lang="en-US" sz="2000" b="1" u="sng" noProof="0" dirty="0" err="1" smtClean="0">
                          <a:solidFill>
                            <a:srgbClr val="0000FF"/>
                          </a:solidFill>
                        </a:rPr>
                        <a:t>Piwinski</a:t>
                      </a:r>
                      <a:r>
                        <a:rPr lang="en-US" sz="2000" b="1" u="sng" baseline="0" noProof="0" dirty="0" smtClean="0">
                          <a:solidFill>
                            <a:srgbClr val="0000FF"/>
                          </a:solidFill>
                        </a:rPr>
                        <a:t> Angle</a:t>
                      </a:r>
                      <a:r>
                        <a:rPr lang="en-US" sz="2000" noProof="0" dirty="0" smtClean="0"/>
                        <a:t> </a:t>
                      </a:r>
                      <a:r>
                        <a:rPr lang="en-US" sz="1600" i="0" noProof="0" dirty="0" smtClean="0"/>
                        <a:t>- upgrade test, </a:t>
                      </a:r>
                      <a:r>
                        <a:rPr lang="en-US" sz="1600" i="0" baseline="0" dirty="0" smtClean="0">
                          <a:sym typeface="Wingdings"/>
                        </a:rPr>
                        <a:t>change </a:t>
                      </a:r>
                      <a:r>
                        <a:rPr lang="en-US" sz="1600" i="0" baseline="0" dirty="0" err="1" smtClean="0">
                          <a:sym typeface="Wingdings"/>
                        </a:rPr>
                        <a:t>Piwinski</a:t>
                      </a:r>
                      <a:r>
                        <a:rPr lang="en-US" sz="1600" i="0" baseline="0" dirty="0" smtClean="0">
                          <a:sym typeface="Wingdings"/>
                        </a:rPr>
                        <a:t> angle by varying spectrometer, longer bunch length, longitudinal </a:t>
                      </a:r>
                      <a:r>
                        <a:rPr lang="en-US" sz="1600" i="0" baseline="0" dirty="0" err="1" smtClean="0">
                          <a:sym typeface="Wingdings"/>
                        </a:rPr>
                        <a:t>emittance</a:t>
                      </a:r>
                      <a:endParaRPr lang="en-US" sz="1600" i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673758">
                <a:tc>
                  <a:txBody>
                    <a:bodyPr/>
                    <a:lstStyle/>
                    <a:p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800" i="0" dirty="0" smtClean="0"/>
                        <a:t>19:</a:t>
                      </a:r>
                      <a:r>
                        <a:rPr lang="en-US" sz="1800" i="0" dirty="0" smtClean="0"/>
                        <a:t>00</a:t>
                      </a:r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 </a:t>
                      </a:r>
                      <a:r>
                        <a:rPr lang="en-US" sz="18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GeV</a:t>
                      </a:r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lang="en-US" sz="2000" b="1" i="0" u="sng" strike="noStrike" noProof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Tune working points</a:t>
                      </a:r>
                      <a:r>
                        <a:rPr lang="en-US" sz="2000" b="1" i="0" u="none" strike="noStrike" baseline="0" noProof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– more space for tune footprint</a:t>
                      </a:r>
                      <a:endParaRPr lang="en-US" sz="1800" b="0" i="0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700" marR="12700" marT="12700" marB="0" anchor="ctr"/>
                </a:tc>
              </a:tr>
              <a:tr h="662710"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Mon</a:t>
                      </a:r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800" i="0" dirty="0" smtClean="0"/>
                        <a:t>03:</a:t>
                      </a:r>
                      <a:r>
                        <a:rPr lang="en-US" sz="1800" i="0" dirty="0" smtClean="0"/>
                        <a:t>00</a:t>
                      </a:r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 smtClean="0"/>
                        <a:t>450 </a:t>
                      </a:r>
                      <a:r>
                        <a:rPr lang="en-US" sz="1800" b="0" i="0" dirty="0" err="1" smtClean="0"/>
                        <a:t>GeV</a:t>
                      </a:r>
                      <a:r>
                        <a:rPr lang="en-US" sz="1800" b="0" i="0" dirty="0" smtClean="0"/>
                        <a:t>: </a:t>
                      </a:r>
                      <a:r>
                        <a:rPr lang="en-US" sz="2000" b="1" i="0" u="sng" dirty="0" smtClean="0">
                          <a:solidFill>
                            <a:srgbClr val="0000FF"/>
                          </a:solidFill>
                        </a:rPr>
                        <a:t>TDI Vacuum</a:t>
                      </a:r>
                      <a:r>
                        <a:rPr lang="en-US" sz="2000" b="1" i="0" u="none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="0" i="0" u="none" dirty="0" smtClean="0">
                          <a:solidFill>
                            <a:srgbClr val="000000"/>
                          </a:solidFill>
                        </a:rPr>
                        <a:t>–</a:t>
                      </a:r>
                      <a:r>
                        <a:rPr lang="en-US" sz="1600" b="0" i="0" u="none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b="0" i="0" u="none" dirty="0" smtClean="0">
                          <a:solidFill>
                            <a:schemeClr val="tx1"/>
                          </a:solidFill>
                        </a:rPr>
                        <a:t>understand source of heating, check for HOM’s, parasitic: UFO studies</a:t>
                      </a:r>
                      <a:endParaRPr lang="en-US" sz="1800" b="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 smtClean="0"/>
                    </a:p>
                  </a:txBody>
                  <a:tcPr marL="12700" marR="12700" marT="12700" marB="0" anchor="ctr"/>
                </a:tc>
              </a:tr>
              <a:tr h="8213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i="0" dirty="0" smtClean="0"/>
                        <a:t>11:00</a:t>
                      </a:r>
                      <a:endParaRPr lang="en-GB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3.5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TeV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Proton-Lead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feasibility of new physics scenario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13/10/2011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554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MD Planning Tue – Wed (1. – 2.11.)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1642995"/>
              </p:ext>
            </p:extLst>
          </p:nvPr>
        </p:nvGraphicFramePr>
        <p:xfrm>
          <a:off x="467430" y="840830"/>
          <a:ext cx="8229601" cy="487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100"/>
                <a:gridCol w="792110"/>
                <a:gridCol w="6192860"/>
                <a:gridCol w="52453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</a:t>
                      </a:r>
                      <a:endParaRPr lang="en-US" dirty="0"/>
                    </a:p>
                  </a:txBody>
                  <a:tcPr/>
                </a:tc>
              </a:tr>
              <a:tr h="312330"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Tue</a:t>
                      </a:r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03:00</a:t>
                      </a:r>
                      <a:endParaRPr lang="en-GB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4572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05:00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: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2000" b="1" u="sng" baseline="0" dirty="0" smtClean="0">
                          <a:solidFill>
                            <a:srgbClr val="0000FF"/>
                          </a:solidFill>
                        </a:rPr>
                        <a:t>25 ns</a:t>
                      </a:r>
                      <a:r>
                        <a:rPr lang="en-US" sz="2000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– </a:t>
                      </a:r>
                      <a:r>
                        <a:rPr lang="en-US" sz="1600" i="1" baseline="0" dirty="0" smtClean="0"/>
                        <a:t>e-cloud and observation</a:t>
                      </a:r>
                      <a:endParaRPr lang="en-US" sz="1800" i="1" baseline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12700" marR="12700" marT="12700" marB="0" anchor="ctr"/>
                </a:tc>
              </a:tr>
              <a:tr h="4572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09:00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smtClean="0">
                          <a:sym typeface="Wingdings"/>
                        </a:rPr>
                        <a:t> 3.5</a:t>
                      </a:r>
                      <a:r>
                        <a:rPr lang="en-US" sz="1800" baseline="0" dirty="0" smtClean="0">
                          <a:sym typeface="Wingdings"/>
                        </a:rPr>
                        <a:t> </a:t>
                      </a:r>
                      <a:r>
                        <a:rPr lang="en-US" sz="1800" baseline="0" dirty="0" err="1" smtClean="0">
                          <a:sym typeface="Wingdings"/>
                        </a:rPr>
                        <a:t>TeV</a:t>
                      </a:r>
                      <a:r>
                        <a:rPr lang="en-US" sz="1800" dirty="0" smtClean="0">
                          <a:sym typeface="Wingdings"/>
                        </a:rPr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  <a:sym typeface="Wingdings"/>
                        </a:rPr>
                        <a:t>LR</a:t>
                      </a:r>
                      <a:r>
                        <a:rPr lang="en-US" sz="2000" b="1" u="sng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 beam-beam with 25ns</a:t>
                      </a:r>
                      <a:r>
                        <a:rPr lang="en-US" sz="2000" baseline="0" dirty="0" smtClean="0">
                          <a:sym typeface="Wingdings"/>
                        </a:rPr>
                        <a:t> </a:t>
                      </a:r>
                      <a:r>
                        <a:rPr lang="en-US" sz="1800" baseline="0" dirty="0" smtClean="0">
                          <a:sym typeface="Wingdings"/>
                        </a:rPr>
                        <a:t>– </a:t>
                      </a:r>
                      <a:endParaRPr lang="en-US" sz="180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3048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17:00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60786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19:00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Beam instrumentation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Improvements of LHC beam measurements</a:t>
                      </a:r>
                      <a:endPara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306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Wed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03:00</a:t>
                      </a:r>
                      <a:endParaRPr lang="en-GB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67419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05:00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</a:t>
                      </a:r>
                      <a:r>
                        <a:rPr lang="en-US" sz="1800" noProof="0" dirty="0" smtClean="0"/>
                        <a:t>3.5 </a:t>
                      </a:r>
                      <a:r>
                        <a:rPr lang="en-US" sz="1800" noProof="0" dirty="0" err="1" smtClean="0"/>
                        <a:t>TeV</a:t>
                      </a:r>
                      <a:r>
                        <a:rPr lang="en-US" sz="1800" noProof="0" dirty="0" smtClean="0"/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Combined ramp &amp; squeeze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i="1" noProof="0" dirty="0" smtClean="0"/>
                        <a:t>Improve LHC efficiency</a:t>
                      </a:r>
                      <a:endParaRPr lang="en-US" sz="1800" i="1" noProof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32909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13:00</a:t>
                      </a:r>
                      <a:endParaRPr lang="en-GB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Ramp down, cycle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6731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3.5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TeV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/>
                        </a:rPr>
                        <a:t>ATS and tight collimation settings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BLM thresholds required, performance reach</a:t>
                      </a:r>
                      <a:endPara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Thu</a:t>
                      </a:r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01:00</a:t>
                      </a:r>
                      <a:endParaRPr lang="en-GB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 down,</a:t>
                      </a:r>
                      <a:r>
                        <a:rPr lang="en-US" sz="1600" b="0" i="1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</a:t>
                      </a:r>
                      <a:endParaRPr lang="en-US" sz="1600" b="0" i="1" u="none" strike="noStrike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13/10/2011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128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MD Planning Thu – Fri (</a:t>
            </a:r>
            <a:r>
              <a:rPr lang="en-US" dirty="0"/>
              <a:t>3</a:t>
            </a:r>
            <a:r>
              <a:rPr lang="en-US" dirty="0" smtClean="0"/>
              <a:t>. – </a:t>
            </a:r>
            <a:r>
              <a:rPr lang="en-US" dirty="0"/>
              <a:t>4</a:t>
            </a:r>
            <a:r>
              <a:rPr lang="en-US" dirty="0" smtClean="0"/>
              <a:t>.11.)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0903324"/>
              </p:ext>
            </p:extLst>
          </p:nvPr>
        </p:nvGraphicFramePr>
        <p:xfrm>
          <a:off x="457200" y="609600"/>
          <a:ext cx="8229601" cy="5935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762000"/>
                <a:gridCol w="6333470"/>
                <a:gridCol w="52453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</a:t>
                      </a:r>
                      <a:endParaRPr lang="en-US" dirty="0"/>
                    </a:p>
                  </a:txBody>
                  <a:tcPr/>
                </a:tc>
              </a:tr>
              <a:tr h="619760"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Thu</a:t>
                      </a:r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03:00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450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en-US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Injection stability and losses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exploration for HW upgrades </a:t>
                      </a:r>
                      <a:endParaRPr kumimoji="0" 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609600">
                <a:tc>
                  <a:txBody>
                    <a:bodyPr/>
                    <a:lstStyle/>
                    <a:p>
                      <a:endParaRPr lang="en-US" sz="1800" b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11:00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baseline="0" dirty="0" smtClean="0">
                          <a:sym typeface="Wingdings"/>
                        </a:rPr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</a:rPr>
                        <a:t>Quench margin at injection</a:t>
                      </a:r>
                      <a:r>
                        <a:rPr lang="en-US" sz="2000" b="1" u="none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800" u="none" baseline="0" dirty="0" smtClean="0"/>
                        <a:t>– </a:t>
                      </a:r>
                      <a:r>
                        <a:rPr lang="en-US" sz="1600" u="none" baseline="0" dirty="0" smtClean="0"/>
                        <a:t>BLM thresholds required</a:t>
                      </a:r>
                      <a:endParaRPr lang="en-US" sz="180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64809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15:00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smtClean="0">
                          <a:sym typeface="Wingdings"/>
                        </a:rPr>
                        <a:t> 3.5 </a:t>
                      </a:r>
                      <a:r>
                        <a:rPr lang="en-US" sz="1800" dirty="0" err="1" smtClean="0">
                          <a:sym typeface="Wingdings"/>
                        </a:rPr>
                        <a:t>TeV</a:t>
                      </a:r>
                      <a:r>
                        <a:rPr lang="en-US" sz="1800" dirty="0" smtClean="0">
                          <a:sym typeface="Wingdings"/>
                        </a:rPr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  <a:sym typeface="Wingdings"/>
                        </a:rPr>
                        <a:t>Quench margin at 3.5 </a:t>
                      </a:r>
                      <a:r>
                        <a:rPr lang="en-US" sz="2000" b="1" u="sng" dirty="0" err="1" smtClean="0">
                          <a:solidFill>
                            <a:srgbClr val="0000FF"/>
                          </a:solidFill>
                          <a:sym typeface="Wingdings"/>
                        </a:rPr>
                        <a:t>TeV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  <a:sym typeface="Wingdings"/>
                        </a:rPr>
                        <a:t> </a:t>
                      </a:r>
                      <a:r>
                        <a:rPr lang="en-US" sz="1600" u="none" baseline="0" dirty="0" smtClean="0"/>
                        <a:t>– BLM thresholds required, performance reach</a:t>
                      </a:r>
                      <a:endParaRPr lang="en-US" sz="180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12700" marR="12700" marT="12700" marB="0" anchor="ctr"/>
                </a:tc>
              </a:tr>
              <a:tr h="26631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23:00</a:t>
                      </a:r>
                      <a:endParaRPr lang="en-GB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/>
                        <a:t>Ramp down,</a:t>
                      </a:r>
                      <a:r>
                        <a:rPr lang="en-US" sz="1600" b="0" i="1" baseline="0" dirty="0" smtClean="0"/>
                        <a:t> cycle. Access for MKA (preparation non-linear MD).</a:t>
                      </a:r>
                      <a:endParaRPr lang="en-US" sz="1600" b="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3391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02:00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 smtClean="0"/>
                        <a:t>450 </a:t>
                      </a:r>
                      <a:r>
                        <a:rPr lang="en-US" sz="1800" b="0" i="0" dirty="0" err="1" smtClean="0"/>
                        <a:t>GeV</a:t>
                      </a:r>
                      <a:r>
                        <a:rPr lang="en-US" sz="1800" b="0" i="0" dirty="0" smtClean="0"/>
                        <a:t>: </a:t>
                      </a:r>
                      <a:r>
                        <a:rPr lang="en-US" sz="1800" b="1" i="0" dirty="0" smtClean="0">
                          <a:solidFill>
                            <a:srgbClr val="0000FF"/>
                          </a:solidFill>
                        </a:rPr>
                        <a:t>UFO</a:t>
                      </a:r>
                      <a:r>
                        <a:rPr lang="en-US" sz="1800" b="0" i="0" baseline="0" dirty="0" smtClean="0"/>
                        <a:t> </a:t>
                      </a:r>
                      <a:r>
                        <a:rPr lang="en-US" sz="1600" b="0" i="0" baseline="0" dirty="0" smtClean="0"/>
                        <a:t>– </a:t>
                      </a:r>
                      <a:r>
                        <a:rPr lang="en-US" sz="1600" b="0" i="0" dirty="0" smtClean="0"/>
                        <a:t>2h reserve (cancelled if quench recovery)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1" dirty="0" smtClean="0"/>
                    </a:p>
                  </a:txBody>
                  <a:tcPr marL="12700" marR="12700" marT="12700" marB="0" anchor="ctr"/>
                </a:tc>
              </a:tr>
              <a:tr h="3810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04:00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 smtClean="0"/>
                        <a:t>450 </a:t>
                      </a:r>
                      <a:r>
                        <a:rPr lang="en-US" sz="1800" b="0" i="0" dirty="0" err="1" smtClean="0"/>
                        <a:t>GeV</a:t>
                      </a:r>
                      <a:r>
                        <a:rPr lang="en-US" sz="1800" b="0" i="0" dirty="0" smtClean="0"/>
                        <a:t>: Scraping for </a:t>
                      </a:r>
                      <a:r>
                        <a:rPr lang="en-US" sz="1800" b="1" i="0" dirty="0" smtClean="0">
                          <a:solidFill>
                            <a:srgbClr val="0000FF"/>
                          </a:solidFill>
                        </a:rPr>
                        <a:t>beam shape</a:t>
                      </a:r>
                      <a:r>
                        <a:rPr lang="en-US" sz="1800" b="0" i="0" baseline="0" dirty="0" smtClean="0"/>
                        <a:t> - </a:t>
                      </a:r>
                      <a:r>
                        <a:rPr lang="en-US" sz="1600" b="0" i="0" baseline="0" dirty="0" smtClean="0"/>
                        <a:t>(cancelled if quench recovery)</a:t>
                      </a:r>
                      <a:endParaRPr lang="en-US" sz="1800" b="0" i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404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06:00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</a:rPr>
                        <a:t>Non-linear dynamics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1800" dirty="0" smtClean="0"/>
                        <a:t>-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</a:txBody>
                  <a:tcPr marL="12700" marR="12700" marT="12700" marB="0" anchor="ctr"/>
                </a:tc>
              </a:tr>
              <a:tr h="730480">
                <a:tc>
                  <a:txBody>
                    <a:bodyPr/>
                    <a:lstStyle/>
                    <a:p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13:00</a:t>
                      </a:r>
                      <a:endParaRPr lang="en-GB" sz="18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>
                          <a:sym typeface="Wingdings"/>
                        </a:rPr>
                        <a:t></a:t>
                      </a:r>
                      <a:r>
                        <a:rPr lang="en-US" sz="1800" dirty="0" smtClean="0">
                          <a:sym typeface="Wingdings"/>
                        </a:rPr>
                        <a:t> 3.5</a:t>
                      </a:r>
                      <a:r>
                        <a:rPr lang="en-US" sz="1800" baseline="0" dirty="0" smtClean="0">
                          <a:sym typeface="Wingdings"/>
                        </a:rPr>
                        <a:t> </a:t>
                      </a:r>
                      <a:r>
                        <a:rPr lang="en-US" sz="1800" baseline="0" dirty="0" err="1" smtClean="0">
                          <a:sym typeface="Wingdings"/>
                        </a:rPr>
                        <a:t>TeV</a:t>
                      </a:r>
                      <a:r>
                        <a:rPr lang="en-US" sz="1800" dirty="0" smtClean="0">
                          <a:sym typeface="Wingdings"/>
                        </a:rPr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  <a:sym typeface="Wingdings"/>
                        </a:rPr>
                        <a:t>Longitudinal</a:t>
                      </a:r>
                      <a:r>
                        <a:rPr lang="en-US" sz="2000" b="1" u="sng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 beam stability </a:t>
                      </a:r>
                      <a:r>
                        <a:rPr lang="en-US" sz="1600" i="0" baseline="0" dirty="0" smtClean="0">
                          <a:sym typeface="Wingdings"/>
                        </a:rPr>
                        <a:t>– RF system studies</a:t>
                      </a:r>
                      <a:endParaRPr lang="en-US" sz="1800" i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 smtClean="0"/>
                    </a:p>
                  </a:txBody>
                  <a:tcPr marL="12700" marR="12700" marT="12700" marB="0" anchor="ctr"/>
                </a:tc>
              </a:tr>
              <a:tr h="291450">
                <a:tc>
                  <a:txBody>
                    <a:bodyPr/>
                    <a:lstStyle/>
                    <a:p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21:00</a:t>
                      </a:r>
                      <a:endParaRPr lang="en-US" sz="16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/>
                        <a:t>Ramp down,</a:t>
                      </a:r>
                      <a:r>
                        <a:rPr lang="en-US" sz="1600" b="0" i="1" baseline="0" dirty="0" smtClean="0"/>
                        <a:t> cycle.</a:t>
                      </a:r>
                      <a:endParaRPr lang="en-US" sz="1600" b="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 smtClean="0"/>
                    </a:p>
                  </a:txBody>
                  <a:tcPr marL="12700" marR="12700" marT="12700" marB="0" anchor="ctr"/>
                </a:tc>
              </a:tr>
              <a:tr h="327530">
                <a:tc>
                  <a:txBody>
                    <a:bodyPr/>
                    <a:lstStyle/>
                    <a:p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800" i="0" dirty="0" smtClean="0"/>
                        <a:t>23:00</a:t>
                      </a:r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450 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>
                          <a:sym typeface="Wingdings"/>
                        </a:rPr>
                        <a:t></a:t>
                      </a:r>
                      <a:r>
                        <a:rPr lang="en-US" sz="1800" dirty="0" smtClean="0">
                          <a:sym typeface="Wingdings"/>
                        </a:rPr>
                        <a:t> 3.5</a:t>
                      </a:r>
                      <a:r>
                        <a:rPr lang="en-US" sz="1800" baseline="0" dirty="0" smtClean="0">
                          <a:sym typeface="Wingdings"/>
                        </a:rPr>
                        <a:t> </a:t>
                      </a:r>
                      <a:r>
                        <a:rPr lang="en-US" sz="1800" baseline="0" dirty="0" err="1" smtClean="0">
                          <a:sym typeface="Wingdings"/>
                        </a:rPr>
                        <a:t>TeV</a:t>
                      </a:r>
                      <a:r>
                        <a:rPr lang="en-US" sz="1800" dirty="0" smtClean="0">
                          <a:sym typeface="Wingdings"/>
                        </a:rPr>
                        <a:t>: </a:t>
                      </a:r>
                      <a:r>
                        <a:rPr lang="en-US" sz="2000" b="1" u="sng" dirty="0" smtClean="0">
                          <a:solidFill>
                            <a:srgbClr val="0000FF"/>
                          </a:solidFill>
                          <a:sym typeface="Wingdings"/>
                        </a:rPr>
                        <a:t>ATS</a:t>
                      </a:r>
                      <a:r>
                        <a:rPr lang="en-US" sz="1800" b="1" u="none" baseline="0" dirty="0" smtClean="0">
                          <a:solidFill>
                            <a:srgbClr val="0000FF"/>
                          </a:solidFill>
                          <a:sym typeface="Wingdings"/>
                        </a:rPr>
                        <a:t> </a:t>
                      </a:r>
                      <a:r>
                        <a:rPr lang="en-US" sz="1800" i="0" baseline="0" dirty="0" smtClean="0">
                          <a:sym typeface="Wingdings"/>
                        </a:rPr>
                        <a:t>– </a:t>
                      </a:r>
                      <a:r>
                        <a:rPr lang="en-US" sz="1600" i="0" baseline="0" dirty="0" smtClean="0">
                          <a:sym typeface="Wingdings"/>
                        </a:rPr>
                        <a:t>Squeeze to 0.1m in IR1 and IR5</a:t>
                      </a:r>
                      <a:endParaRPr lang="en-US" sz="1800" i="0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 smtClean="0"/>
                    </a:p>
                  </a:txBody>
                  <a:tcPr marL="12700" marR="12700" marT="12700" marB="0" anchor="ctr"/>
                </a:tc>
              </a:tr>
              <a:tr h="358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 smtClean="0"/>
                        <a:t>Sat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05:00</a:t>
                      </a:r>
                      <a:endParaRPr lang="en-US" sz="16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/>
                        <a:t>Ramp down,</a:t>
                      </a:r>
                      <a:r>
                        <a:rPr lang="en-US" sz="1600" b="0" i="1" baseline="0" dirty="0" smtClean="0"/>
                        <a:t> cycle</a:t>
                      </a:r>
                      <a:r>
                        <a:rPr lang="en-US" sz="1800" b="0" i="1" baseline="0" dirty="0" smtClean="0"/>
                        <a:t>.</a:t>
                      </a:r>
                      <a:endParaRPr lang="en-US" sz="1800" b="0" i="1" dirty="0" smtClean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 smtClean="0"/>
                    </a:p>
                  </a:txBody>
                  <a:tcPr marL="12700" marR="12700" marT="12700" marB="0" anchor="ctr"/>
                </a:tc>
              </a:tr>
              <a:tr h="417860">
                <a:tc>
                  <a:txBody>
                    <a:bodyPr/>
                    <a:lstStyle/>
                    <a:p>
                      <a:endParaRPr lang="en-US" sz="18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06:00</a:t>
                      </a:r>
                      <a:endParaRPr lang="en-US" sz="1600" i="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 smtClean="0"/>
                        <a:t>End of MD #4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 smtClean="0"/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i-FI" smtClean="0"/>
              <a:t>MD Planning 2011/12, MD#4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13/10/2011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633888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DB04B43CECEB4284DC1048BD9A7E71" ma:contentTypeVersion="1" ma:contentTypeDescription="Create a new document." ma:contentTypeScope="" ma:versionID="8cca731c8a18d525af234bc8afc37e6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CA8B229-2037-4A0A-B10C-7E8AAE1071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1CF74B9-FA9C-46A7-BEE3-2836ABF6BC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6A4E28-D95B-4887-B452-84E05BDA747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46642</TotalTime>
  <Words>500</Words>
  <Application>Microsoft Macintosh PowerPoint</Application>
  <PresentationFormat>On-screen Show (4:3)</PresentationFormat>
  <Paragraphs>87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Pixel</vt:lpstr>
      <vt:lpstr>Draft MD Planning Sun – Mon (30. – 31.10.)</vt:lpstr>
      <vt:lpstr>Draft MD Planning Tue – Wed (1. – 2.11.)</vt:lpstr>
      <vt:lpstr>Draft MD Planning Thu – Fri (3. – 4.11.)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Giulia Papotti</cp:lastModifiedBy>
  <cp:revision>3084</cp:revision>
  <dcterms:created xsi:type="dcterms:W3CDTF">2011-10-14T14:41:20Z</dcterms:created>
  <dcterms:modified xsi:type="dcterms:W3CDTF">2011-10-14T14:48:49Z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0x010100E5DB04B43CECEB4284DC1048BD9A7E71</vt:lpwstr>
  </property>
</Properties>
</file>