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9E9"/>
    <a:srgbClr val="E8D0D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7DDF-EC1C-4042-8E67-28F465CC319E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4EF20-12DA-4884-826D-A43D561F277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1124744"/>
            <a:ext cx="7772400" cy="4752528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BI </a:t>
            </a:r>
            <a:r>
              <a:rPr lang="en-GB" sz="3600" dirty="0" smtClean="0">
                <a:solidFill>
                  <a:srgbClr val="C00000"/>
                </a:solidFill>
              </a:rPr>
              <a:t>MD # 4</a:t>
            </a:r>
            <a:r>
              <a:rPr lang="en-GB" sz="3600" dirty="0">
                <a:solidFill>
                  <a:srgbClr val="C00000"/>
                </a:solidFill>
              </a:rPr>
              <a:t/>
            </a:r>
            <a:br>
              <a:rPr lang="en-GB" sz="3600" dirty="0">
                <a:solidFill>
                  <a:srgbClr val="C00000"/>
                </a:solidFill>
              </a:rPr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1400" dirty="0" err="1"/>
              <a:t>A.Boccardi</a:t>
            </a:r>
            <a:r>
              <a:rPr lang="en-GB" sz="1400" dirty="0"/>
              <a:t>, </a:t>
            </a:r>
            <a:r>
              <a:rPr lang="en-GB" sz="1400" dirty="0" err="1"/>
              <a:t>D.Bellorad</a:t>
            </a:r>
            <a:r>
              <a:rPr lang="en-GB" sz="1400" dirty="0"/>
              <a:t>, </a:t>
            </a:r>
            <a:r>
              <a:rPr lang="en-GB" sz="1400" dirty="0" err="1"/>
              <a:t>E.Bravin</a:t>
            </a:r>
            <a:r>
              <a:rPr lang="en-GB" sz="1400" dirty="0"/>
              <a:t>, </a:t>
            </a:r>
            <a:r>
              <a:rPr lang="en-GB" sz="1400" dirty="0" err="1"/>
              <a:t>E.Calvo</a:t>
            </a:r>
            <a:r>
              <a:rPr lang="en-GB" sz="1400" dirty="0"/>
              <a:t>, </a:t>
            </a:r>
            <a:r>
              <a:rPr lang="en-GB" sz="1400" dirty="0" err="1"/>
              <a:t>B.Dehning</a:t>
            </a:r>
            <a:r>
              <a:rPr lang="en-GB" sz="1400" dirty="0"/>
              <a:t>,</a:t>
            </a:r>
            <a:br>
              <a:rPr lang="en-GB" sz="1400" dirty="0"/>
            </a:br>
            <a:r>
              <a:rPr lang="en-GB" sz="1400" dirty="0" err="1"/>
              <a:t>J.Emery</a:t>
            </a:r>
            <a:r>
              <a:rPr lang="en-GB" sz="1400" dirty="0"/>
              <a:t>, </a:t>
            </a:r>
            <a:r>
              <a:rPr lang="en-GB" sz="1400" dirty="0" err="1"/>
              <a:t>M.Favier</a:t>
            </a:r>
            <a:r>
              <a:rPr lang="en-GB" sz="1400" dirty="0"/>
              <a:t>, J-J. Gras, </a:t>
            </a:r>
            <a:r>
              <a:rPr lang="en-GB" sz="1400" dirty="0" err="1"/>
              <a:t>A.Guerrero</a:t>
            </a:r>
            <a:r>
              <a:rPr lang="en-GB" sz="1400" dirty="0"/>
              <a:t>, </a:t>
            </a:r>
            <a:r>
              <a:rPr lang="en-GB" sz="1400" dirty="0" err="1"/>
              <a:t>A.Jeff</a:t>
            </a:r>
            <a:r>
              <a:rPr lang="en-GB" sz="1400" dirty="0"/>
              <a:t>, </a:t>
            </a:r>
            <a:r>
              <a:rPr lang="en-GB" sz="1400" dirty="0" err="1"/>
              <a:t>R.Jones</a:t>
            </a:r>
            <a:r>
              <a:rPr lang="en-GB" sz="1400" dirty="0"/>
              <a:t>,</a:t>
            </a:r>
            <a:br>
              <a:rPr lang="en-GB" sz="1400" dirty="0"/>
            </a:br>
            <a:r>
              <a:rPr lang="en-GB" sz="1400" dirty="0" err="1"/>
              <a:t>T.Lefevre</a:t>
            </a:r>
            <a:r>
              <a:rPr lang="en-GB" sz="1400" dirty="0"/>
              <a:t>, </a:t>
            </a:r>
            <a:r>
              <a:rPr lang="en-GB" sz="1400" dirty="0" err="1"/>
              <a:t>A.Rabiller</a:t>
            </a:r>
            <a:r>
              <a:rPr lang="en-GB" sz="1400" dirty="0"/>
              <a:t>, </a:t>
            </a:r>
            <a:r>
              <a:rPr lang="en-GB" sz="1400" dirty="0" err="1"/>
              <a:t>F.Roncarolo</a:t>
            </a:r>
            <a:r>
              <a:rPr lang="en-GB" sz="1400" dirty="0"/>
              <a:t>, </a:t>
            </a:r>
            <a:r>
              <a:rPr lang="en-GB" sz="1400" dirty="0" err="1"/>
              <a:t>R.Steinhagen</a:t>
            </a:r>
            <a:r>
              <a:rPr lang="en-GB" sz="1400" dirty="0"/>
              <a:t>,</a:t>
            </a:r>
            <a:br>
              <a:rPr lang="en-GB" sz="1400" dirty="0"/>
            </a:br>
            <a:r>
              <a:rPr lang="en-GB" sz="1400" dirty="0" err="1"/>
              <a:t>M.Sapinski</a:t>
            </a:r>
            <a:r>
              <a:rPr lang="en-GB" sz="1400" dirty="0"/>
              <a:t> et </a:t>
            </a:r>
            <a:r>
              <a:rPr lang="en-GB" sz="1400" dirty="0" smtClean="0"/>
              <a:t>al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>
                <a:solidFill>
                  <a:srgbClr val="C00000"/>
                </a:solidFill>
              </a:rPr>
              <a:t> LSWG – 18 Nov. 2011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26064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>
                <a:solidFill>
                  <a:srgbClr val="C00000"/>
                </a:solidFill>
              </a:rPr>
              <a:t>MD Planning</a:t>
            </a:r>
            <a:endParaRPr lang="en-GB" sz="2800" dirty="0">
              <a:solidFill>
                <a:srgbClr val="C0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07504" y="980728"/>
          <a:ext cx="4320479" cy="4064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96344"/>
                <a:gridCol w="648072"/>
                <a:gridCol w="576063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BI</a:t>
                      </a:r>
                      <a:r>
                        <a:rPr lang="fr-CH" sz="1200" baseline="0" dirty="0" smtClean="0"/>
                        <a:t> MD #4</a:t>
                      </a:r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sz="1200" dirty="0" err="1" smtClean="0"/>
                        <a:t>Filling</a:t>
                      </a:r>
                      <a:r>
                        <a:rPr lang="fr-CH" sz="1200" dirty="0" smtClean="0"/>
                        <a:t> Pattern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Period 1- 3h:00m - inject and ramp to 3.5 </a:t>
                      </a:r>
                      <a:r>
                        <a:rPr lang="en-US" sz="1000" b="1" dirty="0" err="1" smtClean="0">
                          <a:latin typeface="+mn-lt"/>
                          <a:ea typeface="MS Mincho"/>
                          <a:cs typeface="Times New Roman"/>
                        </a:rPr>
                        <a:t>TeV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WS-BSRT comparison + CO Bumps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Intensity:    24 nominal bunches + xx pilots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:  </a:t>
                      </a: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+mn-lt"/>
                          <a:ea typeface="MS Mincho"/>
                          <a:cs typeface="Times New Roman"/>
                        </a:rPr>
                        <a:t>12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+mn-lt"/>
                          <a:ea typeface="MS Mincho"/>
                          <a:cs typeface="Times New Roman"/>
                        </a:rPr>
                        <a:t>small bunches + 12 large bunches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H / V separately, B1 and B2 at same time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  <a:ea typeface="MS Mincho"/>
                          <a:cs typeface="Times New Roman"/>
                        </a:rPr>
                        <a:t>2 x  12b  trains</a:t>
                      </a:r>
                      <a:endParaRPr lang="en-GB" sz="9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  <a:ea typeface="MS Mincho"/>
                          <a:cs typeface="Times New Roman"/>
                        </a:rPr>
                        <a:t>2 x  12b trains</a:t>
                      </a:r>
                      <a:endParaRPr lang="en-GB" sz="9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8000"/>
                          </a:solidFill>
                          <a:latin typeface="+mn-lt"/>
                          <a:ea typeface="MS Mincho"/>
                          <a:cs typeface="Times New Roman"/>
                        </a:rPr>
                        <a:t>Ramp down and pre-cycle 1h:00m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Period 2 – 1h:00m – 450 </a:t>
                      </a:r>
                      <a:r>
                        <a:rPr lang="en-US" sz="1000" b="1" dirty="0" err="1" smtClean="0">
                          <a:latin typeface="+mn-lt"/>
                          <a:ea typeface="MS Mincho"/>
                          <a:cs typeface="Times New Roman"/>
                        </a:rPr>
                        <a:t>GeV</a:t>
                      </a: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 Inject and Dump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BLM calibration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Intensity: 	single bunch , 0.5-2e10p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:	any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Inject and dump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Period 3 – 1h:00m – 450 </a:t>
                      </a:r>
                      <a:r>
                        <a:rPr lang="en-US" sz="1000" b="1" dirty="0" err="1" smtClean="0">
                          <a:latin typeface="+mn-lt"/>
                          <a:ea typeface="MS Mincho"/>
                          <a:cs typeface="Times New Roman"/>
                        </a:rPr>
                        <a:t>GeV</a:t>
                      </a: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Matching Monitor TESTS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Intensity: 	single bunch , max allowed intensity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:	any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B1 only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Circulate (100turns) and dump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latin typeface="+mn-lt"/>
                          <a:ea typeface="MS Mincho"/>
                          <a:cs typeface="Times New Roman"/>
                        </a:rPr>
                        <a:t>Check with MPP maximum allowed intensity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9512" y="5212357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/>
            <a:r>
              <a:rPr lang="en-US" sz="1200" dirty="0"/>
              <a:t>Total = 3 + 1 + 1 +1 +1.5 + 1 + 0.5 = </a:t>
            </a:r>
            <a:r>
              <a:rPr lang="en-US" sz="1200" b="1" dirty="0"/>
              <a:t>9 hours (perfect considering that we leave machine a 450GeV )</a:t>
            </a:r>
            <a:endParaRPr lang="en-GB" sz="1200" dirty="0"/>
          </a:p>
          <a:p>
            <a:pPr marL="228600">
              <a:spcAft>
                <a:spcPts val="0"/>
              </a:spcAft>
            </a:pPr>
            <a:endParaRPr lang="en-US" sz="1200" b="1" dirty="0" smtClean="0">
              <a:ea typeface="MS Mincho"/>
              <a:cs typeface="Times New Roman"/>
            </a:endParaRPr>
          </a:p>
          <a:p>
            <a:pPr marL="228600">
              <a:spcAft>
                <a:spcPts val="0"/>
              </a:spcAft>
            </a:pPr>
            <a:r>
              <a:rPr lang="en-US" sz="1200" b="1" dirty="0" smtClean="0">
                <a:ea typeface="MS Mincho"/>
                <a:cs typeface="Times New Roman"/>
              </a:rPr>
              <a:t>N.B.</a:t>
            </a:r>
            <a:endParaRPr lang="en-GB" sz="1200" dirty="0" smtClean="0">
              <a:ea typeface="MS Mincho"/>
              <a:cs typeface="Times New Roman"/>
            </a:endParaRPr>
          </a:p>
          <a:p>
            <a:pPr marL="800100" lvl="1" indent="-342900">
              <a:buFont typeface="Symbol"/>
              <a:buChar char=""/>
            </a:pPr>
            <a:r>
              <a:rPr lang="en-US" sz="1200" dirty="0" smtClean="0">
                <a:ea typeface="MS Mincho"/>
                <a:cs typeface="Times New Roman"/>
              </a:rPr>
              <a:t>BUCKET #: in 25ns slots starting from 0</a:t>
            </a:r>
            <a:endParaRPr lang="en-GB" sz="1200" dirty="0" smtClean="0">
              <a:ea typeface="MS Mincho"/>
              <a:cs typeface="Times New Roman"/>
            </a:endParaRPr>
          </a:p>
          <a:p>
            <a:pPr marL="800100" lvl="1" indent="-342900">
              <a:buFont typeface="Symbol"/>
              <a:buChar char=""/>
            </a:pPr>
            <a:r>
              <a:rPr lang="en-US" sz="1200" dirty="0" smtClean="0">
                <a:ea typeface="MS Mincho"/>
                <a:cs typeface="Times New Roman"/>
              </a:rPr>
              <a:t>SMALL EMITTANCE : &lt;=1um</a:t>
            </a:r>
            <a:endParaRPr lang="en-GB" sz="1200" dirty="0" smtClean="0">
              <a:ea typeface="MS Mincho"/>
              <a:cs typeface="Times New Roman"/>
            </a:endParaRPr>
          </a:p>
          <a:p>
            <a:pPr marL="800100" lvl="1" indent="-342900">
              <a:buFont typeface="Symbol"/>
              <a:buChar char=""/>
            </a:pPr>
            <a:r>
              <a:rPr lang="en-US" sz="1200" dirty="0" smtClean="0">
                <a:ea typeface="MS Mincho"/>
                <a:cs typeface="Times New Roman"/>
              </a:rPr>
              <a:t>LARGE EMITTANCE: &gt;=3 um  (blow up by inserting TT10 screens or </a:t>
            </a:r>
            <a:r>
              <a:rPr lang="en-US" sz="1200" b="1" dirty="0" smtClean="0">
                <a:ea typeface="MS Mincho"/>
                <a:cs typeface="Times New Roman"/>
              </a:rPr>
              <a:t>can use transverse damper</a:t>
            </a:r>
            <a:r>
              <a:rPr lang="en-US" sz="1200" dirty="0" smtClean="0">
                <a:ea typeface="MS Mincho"/>
                <a:cs typeface="Times New Roman"/>
              </a:rPr>
              <a:t>?)</a:t>
            </a:r>
            <a:endParaRPr lang="en-GB" sz="1200" dirty="0" smtClean="0">
              <a:ea typeface="MS Mincho"/>
              <a:cs typeface="Times New Roman"/>
            </a:endParaRPr>
          </a:p>
          <a:p>
            <a:endParaRPr lang="en-GB" sz="1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572000" y="1556792"/>
          <a:ext cx="4320479" cy="3474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87239"/>
                <a:gridCol w="566620"/>
                <a:gridCol w="566620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Period 4 – 0h:30m - </a:t>
                      </a:r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em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. Blow-up by changing chromaticity – 450 </a:t>
                      </a:r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GeV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Intensity: 	2 nominal bunches </a:t>
                      </a:r>
                      <a:endParaRPr lang="en-GB" sz="10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:	1 small + 1 big </a:t>
                      </a:r>
                      <a:endParaRPr lang="en-GB" sz="10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LDM studies in parallel</a:t>
                      </a:r>
                      <a:endParaRPr lang="en-GB" sz="10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Period 5 – 1h:30m - 450 </a:t>
                      </a:r>
                      <a:r>
                        <a:rPr lang="en-US" sz="1000" b="1" dirty="0" err="1" smtClean="0">
                          <a:latin typeface="+mn-lt"/>
                          <a:ea typeface="MS Mincho"/>
                          <a:cs typeface="Times New Roman"/>
                        </a:rPr>
                        <a:t>GeV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-CO Bumps for BSRT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-BPM geometrical linearization coefficients for some pickups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Intensity: 	24 nominal bunches + xx pilots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:	</a:t>
                      </a: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+mn-lt"/>
                          <a:ea typeface="MS Mincho"/>
                          <a:cs typeface="Times New Roman"/>
                        </a:rPr>
                        <a:t>12 small bunches + 12 large bunches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Bumps: H / V separately, B1 and B2 at same time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4E9E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Period 6 - 1h:00m - 450 </a:t>
                      </a:r>
                      <a:r>
                        <a:rPr lang="en-US" sz="1000" b="1" dirty="0" err="1" smtClean="0">
                          <a:latin typeface="+mn-lt"/>
                          <a:ea typeface="MS Mincho"/>
                          <a:cs typeface="Times New Roman"/>
                        </a:rPr>
                        <a:t>GeV</a:t>
                      </a: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: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BPM studies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MS Mincho"/>
                          <a:cs typeface="Times New Roman"/>
                        </a:rPr>
                        <a:t>More studies about the BPM directivity effect, this time with beams of different intensities.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Intensity: 	1 nominal bunch per beam 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MS Mincho"/>
                          <a:cs typeface="Times New Roman"/>
                        </a:rPr>
                        <a:t>Emittance</a:t>
                      </a:r>
                      <a:r>
                        <a:rPr lang="en-US" sz="1000" dirty="0" smtClean="0">
                          <a:latin typeface="+mn-lt"/>
                          <a:ea typeface="MS Mincho"/>
                          <a:cs typeface="Times New Roman"/>
                        </a:rPr>
                        <a:t>:	any</a:t>
                      </a: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836712"/>
            <a:ext cx="7776864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In order to optimize the planning we still need to</a:t>
            </a:r>
            <a:r>
              <a:rPr lang="en-US" dirty="0" smtClean="0"/>
              <a:t>:</a:t>
            </a:r>
            <a:endParaRPr lang="en-GB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Establish </a:t>
            </a:r>
            <a:r>
              <a:rPr lang="en-US" sz="1600" dirty="0"/>
              <a:t>the exact filling patterns by submitting them to OP for check</a:t>
            </a:r>
            <a:endParaRPr lang="en-GB" sz="1600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Plan/ask </a:t>
            </a:r>
            <a:r>
              <a:rPr lang="en-US" sz="1600" dirty="0"/>
              <a:t>for all needed/possible injector’s tuning the hour before the </a:t>
            </a:r>
            <a:r>
              <a:rPr lang="en-US" sz="1600" dirty="0" smtClean="0"/>
              <a:t>MD</a:t>
            </a:r>
            <a:endParaRPr lang="en-GB" sz="1600" dirty="0" smtClean="0"/>
          </a:p>
          <a:p>
            <a:pPr lvl="2"/>
            <a:r>
              <a:rPr lang="en-GB" sz="1600" dirty="0" smtClean="0"/>
              <a:t>-&gt; </a:t>
            </a:r>
            <a:r>
              <a:rPr lang="en-US" sz="1600" dirty="0" smtClean="0"/>
              <a:t>Verify </a:t>
            </a:r>
            <a:r>
              <a:rPr lang="en-US" sz="1600" dirty="0"/>
              <a:t>the effectiveness of SPS producing small and large </a:t>
            </a:r>
            <a:r>
              <a:rPr lang="en-US" sz="1600" dirty="0" smtClean="0"/>
              <a:t>bunches</a:t>
            </a:r>
          </a:p>
          <a:p>
            <a:pPr lvl="2"/>
            <a:r>
              <a:rPr lang="en-US" sz="1600" dirty="0" smtClean="0"/>
              <a:t>-&gt; …</a:t>
            </a:r>
            <a:endParaRPr lang="en-GB" sz="1600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Ask </a:t>
            </a:r>
            <a:r>
              <a:rPr lang="en-US" sz="1600" dirty="0"/>
              <a:t>to prepare bumps </a:t>
            </a:r>
            <a:r>
              <a:rPr lang="en-US" sz="1600" dirty="0" smtClean="0"/>
              <a:t>beforehand</a:t>
            </a:r>
            <a:endParaRPr lang="en-GB" sz="1600" dirty="0" smtClean="0"/>
          </a:p>
          <a:p>
            <a:pPr lvl="2"/>
            <a:r>
              <a:rPr lang="en-GB" sz="1600" dirty="0" smtClean="0"/>
              <a:t>-&gt; </a:t>
            </a:r>
            <a:r>
              <a:rPr lang="en-US" sz="1600" dirty="0" smtClean="0">
                <a:solidFill>
                  <a:srgbClr val="C00000"/>
                </a:solidFill>
              </a:rPr>
              <a:t>Bumps </a:t>
            </a:r>
            <a:r>
              <a:rPr lang="en-US" sz="1600" dirty="0">
                <a:solidFill>
                  <a:srgbClr val="C00000"/>
                </a:solidFill>
              </a:rPr>
              <a:t>through IR4 and elsewhere for BPMs</a:t>
            </a:r>
            <a:endParaRPr lang="en-GB" sz="1600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Verify </a:t>
            </a:r>
            <a:r>
              <a:rPr lang="en-US" sz="1600" dirty="0"/>
              <a:t>the time needed for ramp-down and </a:t>
            </a:r>
            <a:r>
              <a:rPr lang="en-US" sz="1600" dirty="0" smtClean="0"/>
              <a:t>pre-cycle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 Ask MPP what is maximum intensity that can be injected in empty machine (normally 1.2e10, can be increased?)</a:t>
            </a:r>
            <a:endParaRPr lang="en-GB" sz="1600" dirty="0"/>
          </a:p>
          <a:p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 smtClean="0"/>
              <a:t>To be </a:t>
            </a:r>
            <a:r>
              <a:rPr lang="en-US" dirty="0" err="1" smtClean="0"/>
              <a:t>mentionned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BGI </a:t>
            </a:r>
            <a:r>
              <a:rPr lang="en-US" dirty="0" err="1"/>
              <a:t>meas</a:t>
            </a:r>
            <a:r>
              <a:rPr lang="en-US" dirty="0"/>
              <a:t> with 24 bunches, may require gas injection</a:t>
            </a:r>
            <a:endParaRPr lang="en-GB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FBCT</a:t>
            </a:r>
            <a:r>
              <a:rPr lang="en-US" dirty="0"/>
              <a:t>: parasitic tests to test ADCs</a:t>
            </a:r>
            <a:endParaRPr lang="en-GB" dirty="0"/>
          </a:p>
          <a:p>
            <a:pPr lvl="0"/>
            <a:endParaRPr lang="en-US" dirty="0" smtClean="0"/>
          </a:p>
          <a:p>
            <a:pPr lvl="0"/>
            <a:endParaRPr lang="en-GB" dirty="0">
              <a:solidFill>
                <a:srgbClr val="C00000"/>
              </a:solidFill>
            </a:endParaRPr>
          </a:p>
          <a:p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>
                <a:solidFill>
                  <a:srgbClr val="C00000"/>
                </a:solidFill>
              </a:rPr>
              <a:t>To do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318</Words>
  <Application>Microsoft Office PowerPoint</Application>
  <PresentationFormat>On-screen Show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 MD # 4   A.Boccardi, D.Bellorad, E.Bravin, E.Calvo, B.Dehning, J.Emery, M.Favier, J-J. Gras, A.Guerrero, A.Jeff, R.Jones, T.Lefevre, A.Rabiller, F.Roncarolo, R.Steinhagen, M.Sapinski et al   LSWG – 18 Nov. 2011 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agoldbla</dc:creator>
  <cp:lastModifiedBy>agoldbla</cp:lastModifiedBy>
  <cp:revision>12</cp:revision>
  <dcterms:created xsi:type="dcterms:W3CDTF">2011-10-17T14:13:21Z</dcterms:created>
  <dcterms:modified xsi:type="dcterms:W3CDTF">2011-10-17T15:10:12Z</dcterms:modified>
</cp:coreProperties>
</file>