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3" r:id="rId2"/>
    <p:sldId id="285" r:id="rId3"/>
    <p:sldId id="290" r:id="rId4"/>
    <p:sldId id="286" r:id="rId5"/>
    <p:sldId id="289" r:id="rId6"/>
    <p:sldId id="291" r:id="rId7"/>
    <p:sldId id="292" r:id="rId8"/>
    <p:sldId id="287" r:id="rId9"/>
    <p:sldId id="288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39" clrIdx="0"/>
  <p:cmAuthor id="1" name="Eckhard Elsen" initials="EE" lastIdx="7" clrIdx="1"/>
  <p:cmAuthor id="2" name="Tobias Bär" initials="TB" lastIdx="19" clrIdx="2"/>
  <p:cmAuthor id="3" name="tbaer" initials="t" lastIdx="1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863AA"/>
    <a:srgbClr val="255997"/>
    <a:srgbClr val="193D69"/>
    <a:srgbClr val="0A20F0"/>
    <a:srgbClr val="0F23B5"/>
    <a:srgbClr val="1670DC"/>
    <a:srgbClr val="13519D"/>
    <a:srgbClr val="265C9E"/>
    <a:srgbClr val="D08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49" autoAdjust="0"/>
    <p:restoredTop sz="94388" autoAdjust="0"/>
  </p:normalViewPr>
  <p:slideViewPr>
    <p:cSldViewPr snapToGrid="0">
      <p:cViewPr>
        <p:scale>
          <a:sx n="60" d="100"/>
          <a:sy n="60" d="100"/>
        </p:scale>
        <p:origin x="-2334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2511-00C4-42D4-8BDB-C10FA4CD4A8E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48FE-F4C4-4889-9AFF-382C7F947FD7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0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B44916-2D89-44BD-9332-59A9AE37353D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72F1A8-F109-49EE-8B5D-9421602F56C8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0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72F1A8-F109-49EE-8B5D-9421602F56C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3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809875"/>
            <a:ext cx="7105650" cy="1409700"/>
          </a:xfrm>
          <a:prstGeom prst="rect">
            <a:avLst/>
          </a:prstGeom>
        </p:spPr>
        <p:txBody>
          <a:bodyPr/>
          <a:lstStyle>
            <a:lvl1pPr>
              <a:defRPr b="1" spc="300">
                <a:solidFill>
                  <a:schemeClr val="tx2"/>
                </a:solidFill>
                <a:latin typeface="Cambria" pitchFamily="18" charset="0"/>
              </a:defRPr>
            </a:lvl1pPr>
            <a:lvl2pPr>
              <a:defRPr b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1">
                <a:solidFill>
                  <a:schemeClr val="accent5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638424" y="4295775"/>
            <a:ext cx="6353175" cy="1924050"/>
          </a:xfrm>
          <a:prstGeom prst="rect">
            <a:avLst/>
          </a:prstGeom>
        </p:spPr>
        <p:txBody>
          <a:bodyPr/>
          <a:lstStyle>
            <a:lvl1pPr>
              <a:defRPr sz="2400" b="1" baseline="0">
                <a:solidFill>
                  <a:schemeClr val="accent1"/>
                </a:solidFill>
                <a:latin typeface="Cambria" pitchFamily="18" charset="0"/>
              </a:defRPr>
            </a:lvl1pPr>
            <a:lvl2pPr>
              <a:defRPr sz="2400" b="0" i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0">
                <a:solidFill>
                  <a:schemeClr val="tx1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Subtitle and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440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LOGO-BE-60x60b.jpg"/>
          <p:cNvPicPr>
            <a:picLocks noChangeAspect="1"/>
          </p:cNvPicPr>
          <p:nvPr/>
        </p:nvPicPr>
        <p:blipFill>
          <a:blip r:embed="rId6" cstate="print"/>
          <a:srcRect l="3149" t="3149" r="3149" b="3149"/>
          <a:stretch>
            <a:fillRect/>
          </a:stretch>
        </p:blipFill>
        <p:spPr bwMode="auto">
          <a:xfrm>
            <a:off x="8286750" y="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2937" y="0"/>
            <a:ext cx="881063" cy="86771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 rot="16200000" flipV="1">
            <a:off x="7830541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" descr="banner-ble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 userDrawn="1"/>
        </p:nvSpPr>
        <p:spPr>
          <a:xfrm>
            <a:off x="2886000" y="6400800"/>
            <a:ext cx="337200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smtClean="0">
                <a:solidFill>
                  <a:schemeClr val="bg1">
                    <a:lumMod val="50000"/>
                  </a:schemeClr>
                </a:solidFill>
              </a:rPr>
              <a:t>LHC</a:t>
            </a:r>
            <a:r>
              <a:rPr lang="de-DE" sz="1400" b="1" baseline="0" dirty="0" smtClean="0">
                <a:solidFill>
                  <a:schemeClr val="bg1">
                    <a:lumMod val="50000"/>
                  </a:schemeClr>
                </a:solidFill>
              </a:rPr>
              <a:t> Study Working Group</a:t>
            </a:r>
            <a:endParaRPr lang="de-DE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October </a:t>
            </a:r>
            <a:r>
              <a:rPr lang="en-US" sz="1400" b="1" baseline="0" dirty="0" smtClean="0">
                <a:solidFill>
                  <a:schemeClr val="bg1">
                    <a:lumMod val="50000"/>
                  </a:schemeClr>
                </a:solidFill>
              </a:rPr>
              <a:t>18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400" b="1" dirty="0" smtClean="0">
                <a:solidFill>
                  <a:schemeClr val="bg1">
                    <a:lumMod val="50000"/>
                  </a:schemeClr>
                </a:solidFill>
              </a:rPr>
              <a:t> 2011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‹Nr.›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2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31273" y="2790701"/>
            <a:ext cx="8084127" cy="1135350"/>
          </a:xfrm>
        </p:spPr>
        <p:txBody>
          <a:bodyPr/>
          <a:lstStyle/>
          <a:p>
            <a:pPr marL="361950" indent="-361950"/>
            <a:r>
              <a:rPr lang="de-DE" sz="3600" dirty="0" smtClean="0"/>
              <a:t>TDI </a:t>
            </a:r>
            <a:r>
              <a:rPr lang="de-DE" sz="3600" dirty="0" err="1" smtClean="0"/>
              <a:t>vacuum</a:t>
            </a:r>
            <a:r>
              <a:rPr lang="de-DE" sz="3600" dirty="0" smtClean="0"/>
              <a:t> </a:t>
            </a:r>
            <a:r>
              <a:rPr lang="de-DE" sz="3600" dirty="0" err="1" smtClean="0"/>
              <a:t>and</a:t>
            </a:r>
            <a:r>
              <a:rPr lang="de-DE" sz="3600" dirty="0" smtClean="0"/>
              <a:t/>
            </a:r>
            <a:br>
              <a:rPr lang="de-DE" sz="3600" dirty="0" smtClean="0"/>
            </a:br>
            <a:r>
              <a:rPr lang="de-DE" sz="3600" dirty="0" smtClean="0"/>
              <a:t> UFO MD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107976" y="4162566"/>
            <a:ext cx="4883623" cy="1460312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500"/>
              </a:spcAft>
            </a:pPr>
            <a:r>
              <a:rPr lang="de-DE" sz="2800" b="0" i="1" dirty="0" smtClean="0">
                <a:solidFill>
                  <a:schemeClr val="tx2"/>
                </a:solidFill>
              </a:rPr>
              <a:t>LHC Study Working Group</a:t>
            </a:r>
            <a:endParaRPr lang="en-US" sz="2800" b="0" i="1" dirty="0" smtClean="0">
              <a:solidFill>
                <a:schemeClr val="tx2"/>
              </a:solidFill>
            </a:endParaRPr>
          </a:p>
          <a:p>
            <a:pPr marL="0" lvl="1" indent="-174625">
              <a:lnSpc>
                <a:spcPts val="1600"/>
              </a:lnSpc>
              <a:buNone/>
            </a:pPr>
            <a:r>
              <a:rPr lang="en-US" sz="1800" b="1" dirty="0"/>
              <a:t>Tobias Baer for TDI and UFO MD team</a:t>
            </a:r>
            <a:r>
              <a:rPr lang="en-US" sz="1800" dirty="0" smtClean="0">
                <a:solidFill>
                  <a:schemeClr val="tx2"/>
                </a:solidFill>
              </a:rPr>
              <a:t>.</a:t>
            </a:r>
            <a:endParaRPr lang="en-US" sz="1800" b="1" dirty="0"/>
          </a:p>
          <a:p>
            <a:pPr marL="0" lvl="1" indent="-174625">
              <a:lnSpc>
                <a:spcPts val="1600"/>
              </a:lnSpc>
              <a:buNone/>
            </a:pPr>
            <a:r>
              <a:rPr lang="en-US" sz="1800" b="1" i="1" dirty="0" smtClean="0">
                <a:solidFill>
                  <a:schemeClr val="accent1"/>
                </a:solidFill>
              </a:rPr>
              <a:t>October, 18</a:t>
            </a:r>
            <a:r>
              <a:rPr lang="en-US" sz="1800" b="1" i="1" baseline="30000" dirty="0" smtClean="0">
                <a:solidFill>
                  <a:schemeClr val="accent1"/>
                </a:solidFill>
              </a:rPr>
              <a:t>th</a:t>
            </a:r>
            <a:r>
              <a:rPr lang="en-US" sz="1800" b="1" i="1" dirty="0" smtClean="0">
                <a:solidFill>
                  <a:schemeClr val="accent1"/>
                </a:solidFill>
              </a:rPr>
              <a:t> 2011</a:t>
            </a:r>
          </a:p>
          <a:p>
            <a:endParaRPr lang="en-US" dirty="0"/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228600" y="5295332"/>
            <a:ext cx="8686800" cy="1021244"/>
          </a:xfrm>
          <a:prstGeom prst="rect">
            <a:avLst/>
          </a:prstGeom>
          <a:noFill/>
        </p:spPr>
        <p:txBody>
          <a:bodyPr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8" t="18889" r="3251" b="14222"/>
          <a:stretch/>
        </p:blipFill>
        <p:spPr bwMode="auto">
          <a:xfrm>
            <a:off x="461549" y="2743200"/>
            <a:ext cx="8225251" cy="3302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TDI vacuum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r>
              <a:rPr lang="en-US" sz="2400" dirty="0" smtClean="0"/>
              <a:t>Observations on 15/16.10.2011: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Important reduction of the vacuum activity during coasts after opening the TDI gap after injection to +/- 55 mm instead of +/- 20 mm (bunches were slightly longer for this fill)</a:t>
            </a:r>
            <a:endParaRPr lang="en-US" sz="2400" dirty="0"/>
          </a:p>
        </p:txBody>
      </p:sp>
      <p:sp>
        <p:nvSpPr>
          <p:cNvPr id="8" name="Rectangle 7"/>
          <p:cNvSpPr/>
          <p:nvPr/>
        </p:nvSpPr>
        <p:spPr>
          <a:xfrm>
            <a:off x="838200" y="3581400"/>
            <a:ext cx="2819400" cy="457200"/>
          </a:xfrm>
          <a:prstGeom prst="rect">
            <a:avLst/>
          </a:prstGeom>
          <a:solidFill>
            <a:srgbClr val="FF99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+/-20 mm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867150" y="3581400"/>
            <a:ext cx="3733800" cy="457200"/>
          </a:xfrm>
          <a:prstGeom prst="rect">
            <a:avLst/>
          </a:prstGeom>
          <a:solidFill>
            <a:srgbClr val="FF99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+/-55 mm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76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TDI Studies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pPr marL="0" indent="0">
              <a:spcAft>
                <a:spcPts val="1000"/>
              </a:spcAft>
              <a:tabLst>
                <a:tab pos="463550" algn="l"/>
              </a:tabLst>
            </a:pPr>
            <a:r>
              <a:rPr lang="de-DE" sz="2400" b="1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</a:t>
            </a:r>
            <a:r>
              <a:rPr lang="de-DE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2400" dirty="0" smtClean="0"/>
              <a:t>Understand the </a:t>
            </a:r>
            <a:r>
              <a:rPr lang="en-US" sz="2400" dirty="0"/>
              <a:t>correlation </a:t>
            </a:r>
            <a:r>
              <a:rPr lang="en-US" sz="2400" dirty="0" smtClean="0"/>
              <a:t>between </a:t>
            </a:r>
            <a:r>
              <a:rPr lang="en-US" sz="2400" dirty="0"/>
              <a:t>the TDI vacuum pressure, </a:t>
            </a:r>
            <a:r>
              <a:rPr lang="en-US" sz="2400" dirty="0" smtClean="0"/>
              <a:t>	heat load and temperature with the TDI </a:t>
            </a:r>
            <a:r>
              <a:rPr lang="en-US" sz="2400" dirty="0"/>
              <a:t>gap.</a:t>
            </a:r>
            <a:endParaRPr lang="de-DE" sz="2400" dirty="0" smtClean="0"/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de-DE" sz="2400" dirty="0" err="1" smtClean="0"/>
              <a:t>Parasitic</a:t>
            </a:r>
            <a:r>
              <a:rPr lang="de-DE" sz="2400" dirty="0" smtClean="0"/>
              <a:t> </a:t>
            </a:r>
            <a:r>
              <a:rPr lang="de-DE" sz="2400" dirty="0" err="1" smtClean="0"/>
              <a:t>impedance</a:t>
            </a:r>
            <a:r>
              <a:rPr lang="de-DE" sz="2400" dirty="0" smtClean="0"/>
              <a:t> </a:t>
            </a:r>
            <a:r>
              <a:rPr lang="de-DE" sz="2400" dirty="0" err="1" smtClean="0"/>
              <a:t>studies</a:t>
            </a:r>
            <a:r>
              <a:rPr lang="de-DE" sz="2400" dirty="0" smtClean="0"/>
              <a:t> parallel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physics</a:t>
            </a:r>
            <a:r>
              <a:rPr lang="de-DE" sz="2400" dirty="0" smtClean="0"/>
              <a:t> (</a:t>
            </a:r>
            <a:r>
              <a:rPr lang="de-DE" sz="2400" dirty="0" err="1" smtClean="0"/>
              <a:t>vacuum</a:t>
            </a:r>
            <a:r>
              <a:rPr lang="de-DE" sz="2400" dirty="0" smtClean="0"/>
              <a:t> </a:t>
            </a:r>
            <a:r>
              <a:rPr lang="de-DE" sz="2400" dirty="0" err="1" smtClean="0"/>
              <a:t>activity</a:t>
            </a:r>
            <a:r>
              <a:rPr lang="de-DE" sz="2400" dirty="0" smtClean="0"/>
              <a:t>, </a:t>
            </a:r>
            <a:r>
              <a:rPr lang="de-DE" sz="2400" dirty="0" err="1" smtClean="0"/>
              <a:t>heat</a:t>
            </a:r>
            <a:r>
              <a:rPr lang="de-DE" sz="2400" dirty="0" smtClean="0"/>
              <a:t> </a:t>
            </a:r>
            <a:r>
              <a:rPr lang="de-DE" sz="2400" dirty="0" err="1" smtClean="0"/>
              <a:t>load</a:t>
            </a:r>
            <a:r>
              <a:rPr lang="de-DE" sz="2400" dirty="0" smtClean="0"/>
              <a:t>, </a:t>
            </a:r>
            <a:r>
              <a:rPr lang="de-DE" sz="2400" dirty="0" err="1" smtClean="0"/>
              <a:t>temperature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different TDI </a:t>
            </a:r>
            <a:r>
              <a:rPr lang="de-DE" sz="2400" dirty="0" err="1" smtClean="0"/>
              <a:t>positions</a:t>
            </a:r>
            <a:r>
              <a:rPr lang="de-DE" sz="2400" dirty="0" smtClean="0"/>
              <a:t>.</a:t>
            </a:r>
          </a:p>
          <a:p>
            <a:pPr marL="457200" indent="-457200">
              <a:spcAft>
                <a:spcPts val="1000"/>
              </a:spcAft>
              <a:buFont typeface="Arial" pitchFamily="34" charset="0"/>
              <a:buChar char="•"/>
            </a:pPr>
            <a:r>
              <a:rPr lang="de-DE" sz="2400" dirty="0" smtClean="0"/>
              <a:t>Upgrade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impedance</a:t>
            </a:r>
            <a:r>
              <a:rPr lang="de-DE" sz="2400" dirty="0" smtClean="0"/>
              <a:t> </a:t>
            </a:r>
            <a:r>
              <a:rPr lang="de-DE" sz="2400" dirty="0" err="1" smtClean="0"/>
              <a:t>model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full</a:t>
            </a:r>
            <a:r>
              <a:rPr lang="de-DE" sz="2400" dirty="0" smtClean="0"/>
              <a:t> 3D </a:t>
            </a:r>
            <a:r>
              <a:rPr lang="de-DE" sz="2400" dirty="0" err="1" smtClean="0"/>
              <a:t>model</a:t>
            </a:r>
            <a:r>
              <a:rPr lang="de-DE" sz="2400" dirty="0" smtClean="0"/>
              <a:t>.</a:t>
            </a:r>
            <a:endParaRPr lang="de-DE" dirty="0"/>
          </a:p>
          <a:p>
            <a:pPr marL="457200" indent="-457200">
              <a:buFont typeface="Arial" pitchFamily="34" charset="0"/>
              <a:buChar char="•"/>
            </a:pPr>
            <a:r>
              <a:rPr lang="de-DE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MD:</a:t>
            </a:r>
            <a:r>
              <a:rPr lang="de-DE" sz="2400" dirty="0" smtClean="0"/>
              <a:t> Study </a:t>
            </a:r>
            <a:r>
              <a:rPr lang="de-DE" sz="2400" b="1" dirty="0" smtClean="0"/>
              <a:t>tune </a:t>
            </a:r>
            <a:r>
              <a:rPr lang="de-DE" sz="2400" b="1" dirty="0" err="1" smtClean="0"/>
              <a:t>shift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depending</a:t>
            </a:r>
            <a:r>
              <a:rPr lang="de-DE" sz="2400" b="1" dirty="0" smtClean="0"/>
              <a:t> on TDI </a:t>
            </a:r>
            <a:r>
              <a:rPr lang="de-DE" sz="2400" b="1" dirty="0" err="1" smtClean="0"/>
              <a:t>position</a:t>
            </a:r>
            <a:r>
              <a:rPr lang="de-DE" sz="2400" b="1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single</a:t>
            </a:r>
            <a:r>
              <a:rPr lang="de-DE" sz="2400" dirty="0" smtClean="0"/>
              <a:t> </a:t>
            </a:r>
            <a:r>
              <a:rPr lang="de-DE" sz="2400" dirty="0" err="1" smtClean="0"/>
              <a:t>bunch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1380 </a:t>
            </a:r>
            <a:r>
              <a:rPr lang="de-DE" sz="2400" dirty="0" err="1" smtClean="0"/>
              <a:t>buches</a:t>
            </a:r>
            <a:r>
              <a:rPr lang="de-DE" sz="2400" dirty="0" smtClean="0"/>
              <a:t> </a:t>
            </a:r>
            <a:r>
              <a:rPr lang="de-DE" sz="2400" dirty="0" err="1" smtClean="0"/>
              <a:t>at</a:t>
            </a:r>
            <a:r>
              <a:rPr lang="de-DE" sz="2400" dirty="0" smtClean="0"/>
              <a:t> </a:t>
            </a:r>
            <a:r>
              <a:rPr lang="de-DE" sz="2400" dirty="0" err="1" smtClean="0"/>
              <a:t>injection</a:t>
            </a:r>
            <a:r>
              <a:rPr lang="de-DE" sz="2400" dirty="0" smtClean="0"/>
              <a:t>.</a:t>
            </a:r>
            <a:r>
              <a:rPr lang="de-DE" sz="2400" dirty="0"/>
              <a:t/>
            </a:r>
            <a:br>
              <a:rPr lang="de-DE" sz="2400" dirty="0"/>
            </a:br>
            <a:r>
              <a:rPr lang="de-DE" sz="2400" dirty="0" smtClean="0"/>
              <a:t>	</a:t>
            </a:r>
            <a:r>
              <a:rPr lang="de-DE" sz="2400" i="1" dirty="0" err="1" smtClean="0">
                <a:solidFill>
                  <a:schemeClr val="tx2"/>
                </a:solidFill>
              </a:rPr>
              <a:t>Important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input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to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>
                <a:solidFill>
                  <a:schemeClr val="tx2"/>
                </a:solidFill>
              </a:rPr>
              <a:t>i</a:t>
            </a:r>
            <a:r>
              <a:rPr lang="de-DE" sz="2400" i="1" dirty="0" err="1" smtClean="0">
                <a:solidFill>
                  <a:schemeClr val="tx2"/>
                </a:solidFill>
              </a:rPr>
              <a:t>mpedance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model</a:t>
            </a:r>
            <a:r>
              <a:rPr lang="de-DE" sz="2400" i="1" dirty="0" smtClean="0">
                <a:solidFill>
                  <a:schemeClr val="tx2"/>
                </a:solidFill>
              </a:rPr>
              <a:t>.</a:t>
            </a:r>
            <a:r>
              <a:rPr lang="de-DE" sz="2400" i="1" dirty="0">
                <a:solidFill>
                  <a:schemeClr val="tx2"/>
                </a:solidFill>
              </a:rPr>
              <a:t/>
            </a:r>
            <a:br>
              <a:rPr lang="de-DE" sz="2400" i="1" dirty="0">
                <a:solidFill>
                  <a:schemeClr val="tx2"/>
                </a:solidFill>
              </a:rPr>
            </a:br>
            <a:r>
              <a:rPr lang="de-DE" sz="2400" i="1" dirty="0" smtClean="0">
                <a:solidFill>
                  <a:schemeClr val="tx2"/>
                </a:solidFill>
              </a:rPr>
              <a:t>	</a:t>
            </a:r>
            <a:r>
              <a:rPr lang="de-DE" sz="2400" i="1" dirty="0" err="1" smtClean="0">
                <a:solidFill>
                  <a:schemeClr val="tx2"/>
                </a:solidFill>
              </a:rPr>
              <a:t>Identify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deviations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from</a:t>
            </a:r>
            <a:r>
              <a:rPr lang="de-DE" sz="2400" i="1" dirty="0" smtClean="0">
                <a:solidFill>
                  <a:schemeClr val="tx2"/>
                </a:solidFill>
              </a:rPr>
              <a:t> </a:t>
            </a:r>
            <a:r>
              <a:rPr lang="de-DE" sz="2400" i="1" dirty="0" err="1" smtClean="0">
                <a:solidFill>
                  <a:schemeClr val="tx2"/>
                </a:solidFill>
              </a:rPr>
              <a:t>model</a:t>
            </a:r>
            <a:r>
              <a:rPr lang="de-DE" sz="2400" i="1" dirty="0" smtClean="0">
                <a:solidFill>
                  <a:schemeClr val="tx2"/>
                </a:solidFill>
              </a:rPr>
              <a:t> (e.g. </a:t>
            </a:r>
            <a:r>
              <a:rPr lang="de-DE" sz="2400" i="1" dirty="0" err="1" smtClean="0">
                <a:solidFill>
                  <a:schemeClr val="tx2"/>
                </a:solidFill>
              </a:rPr>
              <a:t>defects</a:t>
            </a:r>
            <a:r>
              <a:rPr lang="de-DE" sz="2400" i="1" dirty="0" smtClean="0">
                <a:solidFill>
                  <a:schemeClr val="tx2"/>
                </a:solidFill>
              </a:rPr>
              <a:t> in </a:t>
            </a:r>
            <a:r>
              <a:rPr lang="de-DE" sz="2400" i="1" dirty="0" err="1" smtClean="0">
                <a:solidFill>
                  <a:schemeClr val="tx2"/>
                </a:solidFill>
              </a:rPr>
              <a:t>coating</a:t>
            </a:r>
            <a:r>
              <a:rPr lang="de-DE" sz="2400" i="1" dirty="0" smtClean="0">
                <a:solidFill>
                  <a:schemeClr val="tx2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47670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UFO Studies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Aim</a:t>
            </a:r>
            <a:r>
              <a:rPr lang="de-DE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de-DE" sz="2400" dirty="0"/>
              <a:t>Investigation </a:t>
            </a:r>
            <a:r>
              <a:rPr lang="de-DE" sz="2400" dirty="0" err="1"/>
              <a:t>of</a:t>
            </a:r>
            <a:r>
              <a:rPr lang="de-DE" sz="2400" dirty="0"/>
              <a:t> </a:t>
            </a:r>
            <a:r>
              <a:rPr lang="de-DE" sz="2400" dirty="0" err="1"/>
              <a:t>production</a:t>
            </a:r>
            <a:r>
              <a:rPr lang="de-DE" sz="2400" dirty="0"/>
              <a:t> </a:t>
            </a:r>
            <a:r>
              <a:rPr lang="de-DE" sz="2400" dirty="0" err="1"/>
              <a:t>mechanism</a:t>
            </a:r>
            <a:r>
              <a:rPr lang="de-DE" sz="2400" dirty="0"/>
              <a:t> </a:t>
            </a:r>
            <a:r>
              <a:rPr lang="de-DE" sz="2400" dirty="0" err="1"/>
              <a:t>of</a:t>
            </a:r>
            <a:r>
              <a:rPr lang="de-DE" sz="2400" dirty="0"/>
              <a:t> UFOs </a:t>
            </a:r>
            <a:r>
              <a:rPr lang="de-DE" sz="2400" dirty="0" err="1"/>
              <a:t>at</a:t>
            </a:r>
            <a:r>
              <a:rPr lang="de-DE" sz="2400" dirty="0"/>
              <a:t> MKIs </a:t>
            </a:r>
            <a:r>
              <a:rPr lang="de-DE" sz="2400" dirty="0" err="1"/>
              <a:t>by</a:t>
            </a:r>
            <a:r>
              <a:rPr lang="de-DE" sz="2400" dirty="0"/>
              <a:t> </a:t>
            </a:r>
            <a:r>
              <a:rPr lang="de-DE" sz="2400" dirty="0" err="1"/>
              <a:t>pulsing</a:t>
            </a:r>
            <a:r>
              <a:rPr lang="de-DE" sz="2400" dirty="0"/>
              <a:t> </a:t>
            </a:r>
            <a:r>
              <a:rPr lang="de-DE" sz="2400" dirty="0" err="1"/>
              <a:t>the</a:t>
            </a:r>
            <a:r>
              <a:rPr lang="de-DE" sz="2400" dirty="0"/>
              <a:t> MKIs on </a:t>
            </a:r>
            <a:r>
              <a:rPr lang="de-DE" sz="2400" dirty="0" err="1"/>
              <a:t>the</a:t>
            </a:r>
            <a:r>
              <a:rPr lang="de-DE" sz="2400" dirty="0"/>
              <a:t> </a:t>
            </a:r>
            <a:r>
              <a:rPr lang="de-DE" sz="2400" dirty="0" err="1"/>
              <a:t>partly</a:t>
            </a:r>
            <a:r>
              <a:rPr lang="de-DE" sz="2400" dirty="0"/>
              <a:t> </a:t>
            </a:r>
            <a:r>
              <a:rPr lang="de-DE" sz="2400" dirty="0" err="1"/>
              <a:t>filled</a:t>
            </a:r>
            <a:r>
              <a:rPr lang="de-DE" sz="2400" dirty="0"/>
              <a:t> </a:t>
            </a:r>
            <a:r>
              <a:rPr lang="de-DE" sz="2400" dirty="0" err="1"/>
              <a:t>machine</a:t>
            </a:r>
            <a:r>
              <a:rPr lang="de-DE" sz="2400" dirty="0"/>
              <a:t>.</a:t>
            </a:r>
          </a:p>
          <a:p>
            <a:r>
              <a:rPr lang="de-DE" sz="2400" dirty="0" err="1" smtClean="0"/>
              <a:t>Preceding</a:t>
            </a:r>
            <a:r>
              <a:rPr lang="de-DE" sz="2400" dirty="0"/>
              <a:t> </a:t>
            </a:r>
            <a:r>
              <a:rPr lang="de-DE" sz="2400" dirty="0" smtClean="0"/>
              <a:t>parallel MKI UFO MD (MD#2) </a:t>
            </a:r>
            <a:r>
              <a:rPr lang="de-DE" sz="2400" dirty="0" err="1" smtClean="0"/>
              <a:t>showed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UFO </a:t>
            </a:r>
            <a:r>
              <a:rPr lang="de-DE" sz="2400" dirty="0" err="1" smtClean="0"/>
              <a:t>production</a:t>
            </a:r>
            <a:r>
              <a:rPr lang="de-DE" sz="2400" dirty="0" smtClean="0"/>
              <a:t>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be</a:t>
            </a:r>
            <a:r>
              <a:rPr lang="de-DE" sz="2400" dirty="0" smtClean="0"/>
              <a:t> </a:t>
            </a:r>
            <a:r>
              <a:rPr lang="de-DE" sz="2400" dirty="0" err="1" smtClean="0"/>
              <a:t>stimulated</a:t>
            </a:r>
            <a:r>
              <a:rPr lang="de-DE" sz="2400" dirty="0" smtClean="0"/>
              <a:t> </a:t>
            </a:r>
            <a:r>
              <a:rPr lang="de-DE" sz="2400" dirty="0" err="1" smtClean="0"/>
              <a:t>by</a:t>
            </a:r>
            <a:r>
              <a:rPr lang="de-DE" sz="2400" dirty="0" smtClean="0"/>
              <a:t> MKI </a:t>
            </a:r>
            <a:r>
              <a:rPr lang="de-DE" sz="2400" dirty="0" err="1" smtClean="0"/>
              <a:t>pulsing</a:t>
            </a:r>
            <a:r>
              <a:rPr lang="de-DE" sz="2400" dirty="0" smtClean="0"/>
              <a:t>.</a:t>
            </a:r>
            <a:endParaRPr lang="de-DE" sz="2400" dirty="0"/>
          </a:p>
          <a:p>
            <a:r>
              <a:rPr lang="de-DE" sz="2400" dirty="0" smtClean="0"/>
              <a:t>In parallel </a:t>
            </a:r>
            <a:r>
              <a:rPr lang="de-DE" sz="2400" dirty="0" err="1" smtClean="0"/>
              <a:t>to</a:t>
            </a:r>
            <a:r>
              <a:rPr lang="de-DE" sz="2400" dirty="0" smtClean="0"/>
              <a:t> TDI </a:t>
            </a:r>
            <a:r>
              <a:rPr lang="de-DE" sz="2400" dirty="0" err="1" smtClean="0"/>
              <a:t>studies</a:t>
            </a:r>
            <a:r>
              <a:rPr lang="de-DE" sz="2400" dirty="0" smtClean="0"/>
              <a:t>: UFO </a:t>
            </a:r>
            <a:r>
              <a:rPr lang="de-DE" sz="2400" dirty="0" err="1" smtClean="0"/>
              <a:t>studies</a:t>
            </a:r>
            <a:r>
              <a:rPr lang="de-DE" sz="2400" dirty="0" smtClean="0"/>
              <a:t> (</a:t>
            </a:r>
            <a:r>
              <a:rPr lang="de-DE" sz="2400" dirty="0" err="1" smtClean="0"/>
              <a:t>postponed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MD#3.)</a:t>
            </a:r>
          </a:p>
          <a:p>
            <a:endParaRPr lang="de-DE" sz="2400" dirty="0"/>
          </a:p>
          <a:p>
            <a:r>
              <a:rPr lang="de-DE" sz="2400" dirty="0" err="1" smtClean="0"/>
              <a:t>Three</a:t>
            </a:r>
            <a:r>
              <a:rPr lang="de-DE" sz="2400" dirty="0" smtClean="0"/>
              <a:t> </a:t>
            </a:r>
            <a:r>
              <a:rPr lang="de-DE" sz="2400" dirty="0" err="1" smtClean="0"/>
              <a:t>main</a:t>
            </a:r>
            <a:r>
              <a:rPr lang="de-DE" sz="2400" dirty="0" smtClean="0"/>
              <a:t> </a:t>
            </a:r>
            <a:r>
              <a:rPr lang="de-DE" sz="2400" dirty="0" err="1" smtClean="0"/>
              <a:t>aspects</a:t>
            </a:r>
            <a:r>
              <a:rPr lang="de-DE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/>
              <a:t>Study UFO </a:t>
            </a:r>
            <a:r>
              <a:rPr lang="de-DE" sz="2400" b="1" dirty="0" err="1" smtClean="0"/>
              <a:t>asymmetry</a:t>
            </a:r>
            <a:r>
              <a:rPr lang="de-DE" sz="2400" dirty="0" smtClean="0"/>
              <a:t> </a:t>
            </a:r>
            <a:r>
              <a:rPr lang="de-DE" sz="2400" dirty="0" err="1" smtClean="0"/>
              <a:t>between</a:t>
            </a:r>
            <a:r>
              <a:rPr lang="de-DE" sz="2400" dirty="0" smtClean="0"/>
              <a:t> </a:t>
            </a:r>
            <a:r>
              <a:rPr lang="de-DE" sz="2400" dirty="0" err="1" smtClean="0"/>
              <a:t>kickers</a:t>
            </a:r>
            <a:r>
              <a:rPr lang="de-DE" sz="2400" dirty="0" smtClean="0"/>
              <a:t> (UFO </a:t>
            </a:r>
            <a:r>
              <a:rPr lang="de-DE" sz="2400" dirty="0" err="1" smtClean="0"/>
              <a:t>location</a:t>
            </a:r>
            <a:r>
              <a:rPr lang="de-DE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/>
              <a:t>Study </a:t>
            </a:r>
            <a:r>
              <a:rPr lang="de-DE" sz="2400" b="1" dirty="0" err="1" smtClean="0"/>
              <a:t>delay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UFO </a:t>
            </a:r>
            <a:r>
              <a:rPr lang="de-DE" sz="2400" dirty="0" err="1" smtClean="0"/>
              <a:t>occurence</a:t>
            </a:r>
            <a:r>
              <a:rPr lang="de-DE" sz="2400" dirty="0" smtClean="0"/>
              <a:t> w.r.t. MKI kick (UFO </a:t>
            </a:r>
            <a:r>
              <a:rPr lang="de-DE" sz="2400" dirty="0" err="1" smtClean="0"/>
              <a:t>dynamics</a:t>
            </a:r>
            <a:r>
              <a:rPr lang="de-DE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/>
              <a:t>Study UFOs </a:t>
            </a:r>
            <a:r>
              <a:rPr lang="de-DE" sz="2400" dirty="0" err="1" smtClean="0"/>
              <a:t>at</a:t>
            </a:r>
            <a:r>
              <a:rPr lang="de-DE" sz="2400" dirty="0" smtClean="0"/>
              <a:t> </a:t>
            </a:r>
            <a:r>
              <a:rPr lang="de-DE" sz="2400" b="1" dirty="0" smtClean="0"/>
              <a:t>MKQ</a:t>
            </a:r>
            <a:r>
              <a:rPr lang="de-DE" sz="2400" dirty="0" smtClean="0"/>
              <a:t> (</a:t>
            </a:r>
            <a:r>
              <a:rPr lang="de-DE" sz="2400" dirty="0" err="1" smtClean="0"/>
              <a:t>Metalized</a:t>
            </a:r>
            <a:r>
              <a:rPr lang="de-DE" sz="2400" dirty="0" smtClean="0"/>
              <a:t> </a:t>
            </a:r>
            <a:r>
              <a:rPr lang="de-DE" sz="2400" dirty="0" err="1" smtClean="0"/>
              <a:t>vacuum</a:t>
            </a:r>
            <a:r>
              <a:rPr lang="de-DE" sz="2400" dirty="0" smtClean="0"/>
              <a:t> </a:t>
            </a:r>
            <a:r>
              <a:rPr lang="de-DE" sz="2400" dirty="0" err="1" smtClean="0"/>
              <a:t>chamber</a:t>
            </a:r>
            <a:r>
              <a:rPr lang="de-DE" sz="2400" dirty="0" smtClean="0"/>
              <a:t> </a:t>
            </a:r>
            <a:r>
              <a:rPr lang="de-DE" sz="2400" dirty="0" err="1" smtClean="0"/>
              <a:t>as</a:t>
            </a:r>
            <a:r>
              <a:rPr lang="de-DE" sz="2400" dirty="0" smtClean="0"/>
              <a:t> </a:t>
            </a:r>
            <a:r>
              <a:rPr lang="de-DE" sz="2400" dirty="0" err="1" smtClean="0"/>
              <a:t>possible</a:t>
            </a:r>
            <a:r>
              <a:rPr lang="de-DE" sz="2400" dirty="0" smtClean="0"/>
              <a:t> </a:t>
            </a:r>
            <a:r>
              <a:rPr lang="de-DE" sz="2400" dirty="0" err="1" smtClean="0"/>
              <a:t>mitigation</a:t>
            </a:r>
            <a:r>
              <a:rPr lang="de-DE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/>
          </a:p>
          <a:p>
            <a:pPr>
              <a:buFont typeface="Arial" pitchFamily="34" charset="0"/>
              <a:buChar char="•"/>
            </a:pP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18064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body" sz="quarter" idx="13"/>
          </p:nvPr>
        </p:nvSpPr>
        <p:spPr bwMode="auto">
          <a:xfrm>
            <a:off x="7056576" y="6032992"/>
            <a:ext cx="1933543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r>
              <a:rPr lang="de-DE" sz="1800" i="1" dirty="0" smtClean="0"/>
              <a:t>Condensed </a:t>
            </a:r>
            <a:r>
              <a:rPr lang="de-DE" sz="1800" i="1" dirty="0" err="1" smtClean="0"/>
              <a:t>version</a:t>
            </a:r>
            <a:endParaRPr lang="de-DE" sz="1800" i="1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Tentative </a:t>
            </a:r>
            <a:r>
              <a:rPr lang="de-DE" dirty="0" err="1" smtClean="0"/>
              <a:t>Program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065134"/>
              </p:ext>
            </p:extLst>
          </p:nvPr>
        </p:nvGraphicFramePr>
        <p:xfrm>
          <a:off x="168026" y="1132765"/>
          <a:ext cx="8866792" cy="4981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36564"/>
                <a:gridCol w="4430228"/>
              </a:tblGrid>
              <a:tr h="43466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>
                          <a:effectLst/>
                        </a:rPr>
                        <a:t>Beam 1 (UFO studies)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>
                          <a:effectLst/>
                        </a:rPr>
                        <a:t>Beam 2 (TDI studies)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</a:tr>
              <a:tr h="316639">
                <a:tc gridSpan="2">
                  <a:txBody>
                    <a:bodyPr/>
                    <a:lstStyle/>
                    <a:p>
                      <a:pPr marL="0" marR="0" lvl="0" indent="0" algn="ctr">
                        <a:spcBef>
                          <a:spcPts val="250"/>
                        </a:spcBef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de-DE" sz="18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Machine</a:t>
                      </a:r>
                      <a:r>
                        <a:rPr lang="de-DE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protection</a:t>
                      </a:r>
                      <a:r>
                        <a:rPr lang="de-DE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validation</a:t>
                      </a:r>
                      <a:r>
                        <a:rPr lang="de-DE" sz="18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of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procedure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with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pilot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bunches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for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both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beams</a:t>
                      </a:r>
                      <a:r>
                        <a:rPr lang="de-DE" sz="18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. (45min)</a:t>
                      </a:r>
                      <a:endParaRPr lang="de-DE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de-DE" sz="16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/>
                </a:tc>
              </a:tr>
              <a:tr h="316639"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250"/>
                        </a:spcBef>
                        <a:spcAft>
                          <a:spcPts val="125"/>
                        </a:spcAft>
                        <a:buFont typeface="Symbol"/>
                        <a:buNone/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Inject </a:t>
                      </a:r>
                      <a:r>
                        <a:rPr lang="en-GB" sz="1800" b="1" dirty="0">
                          <a:effectLst/>
                          <a:latin typeface="+mn-lt"/>
                        </a:rPr>
                        <a:t>1236 nominal </a:t>
                      </a:r>
                      <a:r>
                        <a:rPr lang="en-GB" sz="1800" b="1" dirty="0" smtClean="0">
                          <a:effectLst/>
                          <a:latin typeface="+mn-lt"/>
                        </a:rPr>
                        <a:t>bunches.</a:t>
                      </a: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250"/>
                        </a:spcBef>
                        <a:spcAft>
                          <a:spcPts val="125"/>
                        </a:spcAft>
                        <a:buFont typeface="Symbol"/>
                        <a:buNone/>
                      </a:pPr>
                      <a:r>
                        <a:rPr lang="en-GB" sz="1800" dirty="0">
                          <a:effectLst/>
                          <a:latin typeface="+mn-lt"/>
                        </a:rPr>
                        <a:t>Inject </a:t>
                      </a:r>
                      <a:r>
                        <a:rPr lang="en-GB" sz="1800" b="1" dirty="0">
                          <a:effectLst/>
                          <a:latin typeface="+mn-lt"/>
                        </a:rPr>
                        <a:t>single </a:t>
                      </a:r>
                      <a:r>
                        <a:rPr lang="en-GB" sz="1800" b="1" dirty="0" smtClean="0">
                          <a:effectLst/>
                          <a:latin typeface="+mn-lt"/>
                        </a:rPr>
                        <a:t>nominal bunch.</a:t>
                      </a:r>
                      <a:endParaRPr lang="de-DE" sz="1800" b="1" dirty="0">
                        <a:effectLst/>
                        <a:latin typeface="+mn-lt"/>
                      </a:endParaRPr>
                    </a:p>
                  </a:txBody>
                  <a:tcPr marL="27277" marR="27277" marT="0" marB="0" anchor="ctr"/>
                </a:tc>
              </a:tr>
              <a:tr h="316639">
                <a:tc gridSpan="2">
                  <a:txBody>
                    <a:bodyPr/>
                    <a:lstStyle/>
                    <a:p>
                      <a:pPr marL="17780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ts val="125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effectLst/>
                          <a:latin typeface="+mn-lt"/>
                        </a:rPr>
                        <a:t>Move TEDs in, disable SPS MKE 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timing on LHC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cycle, switch to BLM study buffer.</a:t>
                      </a:r>
                      <a:endParaRPr lang="de-DE" sz="18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633279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u="sng" dirty="0">
                          <a:effectLst/>
                          <a:latin typeface="+mn-lt"/>
                        </a:rPr>
                        <a:t>Test 1: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 </a:t>
                      </a:r>
                      <a:r>
                        <a:rPr lang="en-GB" sz="1800" b="1" dirty="0">
                          <a:effectLst/>
                          <a:latin typeface="+mn-lt"/>
                        </a:rPr>
                        <a:t>Pulse all four MKI </a:t>
                      </a:r>
                      <a:r>
                        <a:rPr lang="en-GB" sz="1800" b="1" dirty="0" smtClean="0">
                          <a:effectLst/>
                          <a:latin typeface="+mn-lt"/>
                        </a:rPr>
                        <a:t>kickers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, every minute </a:t>
                      </a:r>
                      <a:r>
                        <a:rPr lang="en-GB" sz="1800" dirty="0">
                          <a:effectLst/>
                          <a:latin typeface="+mn-lt"/>
                        </a:rPr>
                        <a:t>for </a:t>
                      </a:r>
                      <a:r>
                        <a:rPr lang="en-GB" sz="1800" dirty="0" smtClean="0">
                          <a:effectLst/>
                          <a:latin typeface="+mn-lt"/>
                        </a:rPr>
                        <a:t>1.5h.</a:t>
                      </a:r>
                      <a:endParaRPr lang="de-DE" sz="1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u="sng" dirty="0" smtClean="0">
                          <a:effectLst/>
                          <a:latin typeface="+mn-lt"/>
                        </a:rPr>
                        <a:t>Test 1: </a:t>
                      </a:r>
                      <a:r>
                        <a:rPr lang="en-GB" sz="1800" b="1" dirty="0" smtClean="0">
                          <a:effectLst/>
                          <a:latin typeface="+mn-lt"/>
                        </a:rPr>
                        <a:t>Measure tune for different</a:t>
                      </a:r>
                      <a:r>
                        <a:rPr lang="en-GB" sz="1800" b="1" baseline="0" dirty="0" smtClean="0">
                          <a:effectLst/>
                          <a:latin typeface="+mn-lt"/>
                        </a:rPr>
                        <a:t> TDI positions.</a:t>
                      </a:r>
                      <a:endParaRPr lang="de-DE" sz="1800" b="1" dirty="0">
                        <a:effectLst/>
                        <a:latin typeface="+mn-lt"/>
                      </a:endParaRPr>
                    </a:p>
                  </a:txBody>
                  <a:tcPr marL="27277" marR="27277" marT="0" marB="0" anchor="ctr"/>
                </a:tc>
              </a:tr>
              <a:tr h="1030335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>
                          <a:effectLst/>
                        </a:rPr>
                        <a:t>No pulsing of </a:t>
                      </a:r>
                      <a:r>
                        <a:rPr lang="en-GB" sz="1800" dirty="0" smtClean="0">
                          <a:effectLst/>
                        </a:rPr>
                        <a:t>MKIs.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 lvl="0" indent="0">
                        <a:spcBef>
                          <a:spcPts val="250"/>
                        </a:spcBef>
                        <a:spcAft>
                          <a:spcPts val="125"/>
                        </a:spcAft>
                        <a:buFont typeface="Symbol"/>
                        <a:buNone/>
                      </a:pPr>
                      <a:r>
                        <a:rPr lang="en-GB" sz="1800" dirty="0" smtClean="0">
                          <a:effectLst/>
                        </a:rPr>
                        <a:t>Inject </a:t>
                      </a:r>
                      <a:r>
                        <a:rPr lang="en-GB" sz="1800" b="1" dirty="0">
                          <a:effectLst/>
                        </a:rPr>
                        <a:t>1380 </a:t>
                      </a:r>
                      <a:r>
                        <a:rPr lang="en-GB" sz="1800" b="1" dirty="0" smtClean="0">
                          <a:effectLst/>
                        </a:rPr>
                        <a:t>nominal bunches.</a:t>
                      </a:r>
                    </a:p>
                    <a:p>
                      <a:pPr marL="0" marR="0" lvl="0" indent="0">
                        <a:spcBef>
                          <a:spcPts val="250"/>
                        </a:spcBef>
                        <a:spcAft>
                          <a:spcPts val="125"/>
                        </a:spcAft>
                        <a:buFont typeface="Symbol"/>
                        <a:buNone/>
                      </a:pPr>
                      <a:r>
                        <a:rPr lang="en-GB" sz="1800" dirty="0" smtClean="0">
                          <a:effectLst/>
                        </a:rPr>
                        <a:t>During</a:t>
                      </a:r>
                      <a:r>
                        <a:rPr lang="en-GB" sz="1800" baseline="0" dirty="0" smtClean="0">
                          <a:effectLst/>
                        </a:rPr>
                        <a:t> injection: TI8 TED out, use IQC buffer, SPS LSS4 MKE timing on LHC cycle enabled.</a:t>
                      </a:r>
                      <a:endParaRPr lang="de-DE" sz="1800" dirty="0">
                        <a:effectLst/>
                      </a:endParaRPr>
                    </a:p>
                  </a:txBody>
                  <a:tcPr marL="27277" marR="27277" marT="0" marB="0" anchor="ctr"/>
                </a:tc>
              </a:tr>
              <a:tr h="316639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u="sng" dirty="0">
                          <a:effectLst/>
                        </a:rPr>
                        <a:t>Test 2: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b="1" dirty="0">
                          <a:effectLst/>
                        </a:rPr>
                        <a:t>Pulse only MKI </a:t>
                      </a:r>
                      <a:r>
                        <a:rPr lang="en-GB" sz="1800" b="1" dirty="0" smtClean="0">
                          <a:effectLst/>
                        </a:rPr>
                        <a:t>D</a:t>
                      </a:r>
                      <a:r>
                        <a:rPr lang="en-GB" sz="1800" dirty="0" smtClean="0">
                          <a:effectLst/>
                        </a:rPr>
                        <a:t>, every minute </a:t>
                      </a:r>
                      <a:r>
                        <a:rPr lang="en-GB" sz="1800" dirty="0">
                          <a:effectLst/>
                        </a:rPr>
                        <a:t>for </a:t>
                      </a:r>
                      <a:r>
                        <a:rPr lang="en-GB" sz="1800" dirty="0" smtClean="0">
                          <a:effectLst/>
                        </a:rPr>
                        <a:t>1h.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u="sng" dirty="0" smtClean="0">
                          <a:effectLst/>
                          <a:latin typeface="+mn-lt"/>
                        </a:rPr>
                        <a:t>Test 2: </a:t>
                      </a:r>
                      <a:r>
                        <a:rPr lang="en-GB" sz="1800" b="1" dirty="0" smtClean="0">
                          <a:effectLst/>
                          <a:latin typeface="+mn-lt"/>
                        </a:rPr>
                        <a:t>Measure tune for different</a:t>
                      </a:r>
                      <a:r>
                        <a:rPr lang="en-GB" sz="1800" b="1" baseline="0" dirty="0" smtClean="0">
                          <a:effectLst/>
                          <a:latin typeface="+mn-lt"/>
                        </a:rPr>
                        <a:t> TDI positions.</a:t>
                      </a:r>
                      <a:endParaRPr lang="de-DE" sz="1800" b="1" dirty="0">
                        <a:effectLst/>
                        <a:latin typeface="+mn-lt"/>
                      </a:endParaRPr>
                    </a:p>
                  </a:txBody>
                  <a:tcPr marL="27277" marR="27277" marT="0" marB="0" anchor="ctr"/>
                </a:tc>
              </a:tr>
              <a:tr h="316639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u="sng" dirty="0">
                          <a:effectLst/>
                        </a:rPr>
                        <a:t>Test 3: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b="1" dirty="0">
                          <a:effectLst/>
                        </a:rPr>
                        <a:t>Pulse only MKI </a:t>
                      </a:r>
                      <a:r>
                        <a:rPr lang="en-GB" sz="1800" b="1" dirty="0" smtClean="0">
                          <a:effectLst/>
                        </a:rPr>
                        <a:t>A</a:t>
                      </a:r>
                      <a:r>
                        <a:rPr lang="en-GB" sz="1800" dirty="0" smtClean="0">
                          <a:effectLst/>
                        </a:rPr>
                        <a:t>, </a:t>
                      </a:r>
                      <a:r>
                        <a:rPr lang="en-GB" sz="1800" dirty="0">
                          <a:effectLst/>
                        </a:rPr>
                        <a:t>every </a:t>
                      </a:r>
                      <a:r>
                        <a:rPr lang="en-GB" sz="1800" dirty="0" smtClean="0">
                          <a:effectLst/>
                        </a:rPr>
                        <a:t>minute </a:t>
                      </a:r>
                      <a:r>
                        <a:rPr lang="en-GB" sz="1800" dirty="0">
                          <a:effectLst/>
                        </a:rPr>
                        <a:t>for </a:t>
                      </a:r>
                      <a:r>
                        <a:rPr lang="en-GB" sz="1800" dirty="0" smtClean="0">
                          <a:effectLst/>
                        </a:rPr>
                        <a:t>1h</a:t>
                      </a:r>
                      <a:r>
                        <a:rPr lang="de-DE" sz="1800" dirty="0" smtClean="0">
                          <a:effectLst/>
                        </a:rPr>
                        <a:t>.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</a:tr>
              <a:tr h="633279"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u="sng" dirty="0">
                          <a:effectLst/>
                        </a:rPr>
                        <a:t>Test 4: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r>
                        <a:rPr lang="en-GB" sz="1800" b="1" dirty="0">
                          <a:effectLst/>
                        </a:rPr>
                        <a:t>Pulse the </a:t>
                      </a:r>
                      <a:r>
                        <a:rPr lang="en-GB" sz="1800" b="1" dirty="0" smtClean="0">
                          <a:effectLst/>
                        </a:rPr>
                        <a:t>MKQ</a:t>
                      </a:r>
                      <a:r>
                        <a:rPr lang="en-GB" sz="1800" dirty="0" smtClean="0">
                          <a:effectLst/>
                        </a:rPr>
                        <a:t> </a:t>
                      </a:r>
                      <a:r>
                        <a:rPr lang="en-GB" sz="1800" dirty="0">
                          <a:effectLst/>
                        </a:rPr>
                        <a:t>magnets at full strength, H &amp; V simultaneously, every </a:t>
                      </a:r>
                      <a:r>
                        <a:rPr lang="en-GB" sz="1800" dirty="0" smtClean="0">
                          <a:effectLst/>
                        </a:rPr>
                        <a:t>minute </a:t>
                      </a:r>
                      <a:r>
                        <a:rPr lang="en-GB" sz="1800" dirty="0">
                          <a:effectLst/>
                        </a:rPr>
                        <a:t>for </a:t>
                      </a:r>
                      <a:r>
                        <a:rPr lang="en-GB" sz="1800" dirty="0" smtClean="0">
                          <a:effectLst/>
                        </a:rPr>
                        <a:t>1h.</a:t>
                      </a:r>
                      <a:endParaRPr lang="de-DE" sz="1800" dirty="0">
                        <a:effectLst/>
                      </a:endParaRPr>
                    </a:p>
                  </a:txBody>
                  <a:tcPr marL="27277" marR="27277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</a:tr>
              <a:tr h="434666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r>
                        <a:rPr lang="de-DE" sz="1800" dirty="0" err="1" smtClean="0">
                          <a:effectLst/>
                        </a:rPr>
                        <a:t>Dump</a:t>
                      </a:r>
                      <a:r>
                        <a:rPr lang="de-DE" sz="1800" dirty="0" smtClean="0">
                          <a:effectLst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</a:rPr>
                        <a:t>beams</a:t>
                      </a:r>
                      <a:r>
                        <a:rPr lang="de-DE" sz="1800" dirty="0" smtClean="0">
                          <a:effectLst/>
                        </a:rPr>
                        <a:t>,</a:t>
                      </a:r>
                      <a:r>
                        <a:rPr lang="de-DE" sz="1800" baseline="0" dirty="0" smtClean="0">
                          <a:effectLst/>
                        </a:rPr>
                        <a:t> </a:t>
                      </a:r>
                      <a:r>
                        <a:rPr lang="de-DE" sz="1800" baseline="0" dirty="0" err="1" smtClean="0">
                          <a:effectLst/>
                        </a:rPr>
                        <a:t>r</a:t>
                      </a:r>
                      <a:r>
                        <a:rPr lang="de-DE" sz="1800" dirty="0" err="1" smtClean="0">
                          <a:effectLst/>
                        </a:rPr>
                        <a:t>ecovery</a:t>
                      </a:r>
                      <a:r>
                        <a:rPr lang="de-DE" sz="1800" dirty="0" smtClean="0">
                          <a:effectLst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</a:rPr>
                        <a:t>and</a:t>
                      </a:r>
                      <a:r>
                        <a:rPr lang="de-DE" sz="1800" dirty="0" smtClean="0">
                          <a:effectLst/>
                        </a:rPr>
                        <a:t> </a:t>
                      </a:r>
                      <a:r>
                        <a:rPr lang="de-DE" sz="1800" dirty="0" err="1" smtClean="0">
                          <a:effectLst/>
                        </a:rPr>
                        <a:t>revalidation</a:t>
                      </a:r>
                      <a:r>
                        <a:rPr lang="de-DE" sz="1800" dirty="0" smtClean="0">
                          <a:effectLst/>
                        </a:rPr>
                        <a:t>. (30min)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 anchor="ctr"/>
                </a:tc>
                <a:tc hMerge="1">
                  <a:txBody>
                    <a:bodyPr/>
                    <a:lstStyle/>
                    <a:p>
                      <a:pPr marL="0" marR="0">
                        <a:spcBef>
                          <a:spcPts val="250"/>
                        </a:spcBef>
                        <a:spcAft>
                          <a:spcPts val="125"/>
                        </a:spcAft>
                      </a:pPr>
                      <a:endParaRPr lang="de-DE" sz="16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27277" marR="2727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050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43067" cy="5212080"/>
          </a:xfrm>
        </p:spPr>
        <p:txBody>
          <a:bodyPr/>
          <a:lstStyle/>
          <a:p>
            <a:pPr algn="r"/>
            <a:endParaRPr lang="en-US" b="1" dirty="0" smtClean="0"/>
          </a:p>
          <a:p>
            <a:pPr marL="0" indent="0" algn="r">
              <a:buNone/>
            </a:pPr>
            <a:endParaRPr lang="en-US" b="1" dirty="0"/>
          </a:p>
          <a:p>
            <a:pPr marL="0" indent="0" algn="ctr">
              <a:buNone/>
            </a:pPr>
            <a:r>
              <a:rPr lang="en-US" sz="2800" b="1" dirty="0"/>
              <a:t>Thank </a:t>
            </a:r>
            <a:r>
              <a:rPr lang="en-US" sz="2800" b="1" dirty="0" smtClean="0"/>
              <a:t>you for </a:t>
            </a:r>
            <a:endParaRPr lang="en-US" sz="2800" b="1" dirty="0"/>
          </a:p>
          <a:p>
            <a:pPr marL="0" indent="0" algn="ctr">
              <a:buNone/>
            </a:pPr>
            <a:r>
              <a:rPr lang="en-US" sz="2800" b="1" dirty="0" smtClean="0"/>
              <a:t>your </a:t>
            </a:r>
            <a:r>
              <a:rPr lang="en-US" sz="2800" b="1" dirty="0"/>
              <a:t>a</a:t>
            </a:r>
            <a:r>
              <a:rPr lang="en-US" sz="2800" b="1" dirty="0" smtClean="0"/>
              <a:t>ttention</a:t>
            </a:r>
            <a:r>
              <a:rPr lang="en-US" sz="2800" b="1" dirty="0"/>
              <a:t>!</a:t>
            </a:r>
          </a:p>
          <a:p>
            <a:pPr algn="r"/>
            <a:endParaRPr lang="de-DE" b="1" dirty="0" smtClean="0"/>
          </a:p>
          <a:p>
            <a:pPr algn="r"/>
            <a:endParaRPr lang="de-DE" b="1" dirty="0" smtClean="0"/>
          </a:p>
          <a:p>
            <a:pPr marL="0" indent="0" algn="r">
              <a:buNone/>
            </a:pPr>
            <a:endParaRPr lang="de-DE" sz="2400" b="1" dirty="0" smtClean="0"/>
          </a:p>
          <a:p>
            <a:pPr marL="0" indent="0" algn="r">
              <a:buNone/>
            </a:pPr>
            <a:endParaRPr lang="de-DE" sz="2400" b="1" dirty="0" smtClean="0"/>
          </a:p>
          <a:p>
            <a:pPr marL="0" indent="0">
              <a:buNone/>
            </a:pPr>
            <a:r>
              <a:rPr lang="en-US" sz="1600" b="1" dirty="0" smtClean="0"/>
              <a:t>Tobias Baer</a:t>
            </a:r>
          </a:p>
          <a:p>
            <a:pPr marL="0" indent="0">
              <a:buNone/>
            </a:pPr>
            <a:r>
              <a:rPr lang="en-US" sz="1600" dirty="0" smtClean="0"/>
              <a:t>CERN BE/OP</a:t>
            </a:r>
          </a:p>
          <a:p>
            <a:pPr marL="0" indent="0">
              <a:buNone/>
            </a:pPr>
            <a:r>
              <a:rPr lang="en-US" sz="1600" dirty="0" smtClean="0"/>
              <a:t>Tobias.Baer@cern.ch</a:t>
            </a:r>
          </a:p>
          <a:p>
            <a:pPr marL="0" indent="0">
              <a:buNone/>
            </a:pPr>
            <a:r>
              <a:rPr lang="en-US" sz="1600" dirty="0" smtClean="0"/>
              <a:t>Office: +41 22 76 75379</a:t>
            </a:r>
          </a:p>
          <a:p>
            <a:pPr marL="0" indent="0" algn="r">
              <a:buNone/>
            </a:pPr>
            <a:endParaRPr lang="de-DE" sz="1600" b="1" dirty="0" smtClean="0"/>
          </a:p>
          <a:p>
            <a:pPr algn="r"/>
            <a:endParaRPr lang="de-DE" b="1" dirty="0" smtClean="0"/>
          </a:p>
          <a:p>
            <a:pPr algn="r"/>
            <a:endParaRPr lang="en-US" b="1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3694065" y="4955466"/>
            <a:ext cx="5066628" cy="111569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r>
              <a:rPr lang="de-DE" dirty="0" smtClean="0"/>
              <a:t>Further </a:t>
            </a:r>
            <a:r>
              <a:rPr lang="de-DE" dirty="0" err="1" smtClean="0"/>
              <a:t>information</a:t>
            </a:r>
            <a:r>
              <a:rPr lang="de-DE" dirty="0" smtClean="0"/>
              <a:t>:</a:t>
            </a:r>
            <a:endParaRPr lang="en-GB" sz="1200" dirty="0" smtClean="0"/>
          </a:p>
          <a:p>
            <a:pPr marL="287338" indent="-115888">
              <a:spcAft>
                <a:spcPts val="500"/>
              </a:spcAft>
              <a:buFont typeface="Arial" pitchFamily="34" charset="0"/>
              <a:buChar char="•"/>
            </a:pPr>
            <a:r>
              <a:rPr lang="en-GB" sz="1200" dirty="0" smtClean="0"/>
              <a:t>C. Bracco et al., </a:t>
            </a:r>
            <a:r>
              <a:rPr lang="en-GB" sz="1200" dirty="0" smtClean="0"/>
              <a:t>“UFOs </a:t>
            </a:r>
            <a:r>
              <a:rPr lang="en-GB" sz="1200" dirty="0" smtClean="0"/>
              <a:t>at MKIs”, 9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LSWG meeting, August </a:t>
            </a:r>
            <a:r>
              <a:rPr lang="en-GB" sz="1200" dirty="0" smtClean="0"/>
              <a:t>2011.</a:t>
            </a:r>
          </a:p>
          <a:p>
            <a:pPr marL="287338" indent="-115888">
              <a:spcAft>
                <a:spcPts val="500"/>
              </a:spcAft>
              <a:buFont typeface="Arial" pitchFamily="34" charset="0"/>
              <a:buChar char="•"/>
            </a:pPr>
            <a:r>
              <a:rPr lang="de-DE" sz="1200" dirty="0" smtClean="0"/>
              <a:t>T. Baer et al.,</a:t>
            </a:r>
            <a:r>
              <a:rPr lang="en-GB" sz="1200" dirty="0" smtClean="0"/>
              <a:t> “</a:t>
            </a:r>
            <a:r>
              <a:rPr lang="en-US" sz="1200" dirty="0"/>
              <a:t>MKI UFOs at Injection”, </a:t>
            </a:r>
            <a:r>
              <a:rPr lang="en-US" sz="1200" dirty="0" smtClean="0"/>
              <a:t>CERN-ATS-Note-2011-065 </a:t>
            </a:r>
            <a:r>
              <a:rPr lang="en-US" sz="1200" dirty="0"/>
              <a:t>MD, </a:t>
            </a:r>
            <a:r>
              <a:rPr lang="en-US" sz="1200" dirty="0" smtClean="0"/>
              <a:t>August 2011.</a:t>
            </a: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280250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65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sz="1800" dirty="0" smtClean="0"/>
              <a:t>Investigation on </a:t>
            </a:r>
            <a:r>
              <a:rPr lang="en-GB" sz="1800" b="1" dirty="0" smtClean="0"/>
              <a:t>the sources of the UFOs </a:t>
            </a:r>
            <a:r>
              <a:rPr lang="en-GB" sz="1800" dirty="0" smtClean="0"/>
              <a:t>seen at the injection kickers </a:t>
            </a:r>
            <a:r>
              <a:rPr lang="en-GB" sz="1800" b="1" dirty="0" smtClean="0"/>
              <a:t>MKI</a:t>
            </a:r>
            <a:r>
              <a:rPr lang="en-GB" sz="1800" dirty="0" smtClean="0"/>
              <a:t>. The </a:t>
            </a:r>
            <a:r>
              <a:rPr lang="en-GB" sz="1800" b="1" dirty="0" smtClean="0"/>
              <a:t>UFO rates </a:t>
            </a:r>
            <a:r>
              <a:rPr lang="en-GB" sz="1800" dirty="0" smtClean="0"/>
              <a:t>will be measured for specified beam condition, by </a:t>
            </a:r>
            <a:r>
              <a:rPr lang="en-GB" sz="1800" b="1" dirty="0" smtClean="0"/>
              <a:t>pulsing the MKI </a:t>
            </a:r>
            <a:r>
              <a:rPr lang="en-GB" sz="1800" dirty="0" smtClean="0"/>
              <a:t>on a gap in the partly filled machine. </a:t>
            </a:r>
          </a:p>
          <a:p>
            <a:r>
              <a:rPr lang="en-GB" sz="1800" dirty="0" smtClean="0"/>
              <a:t>Difference with previous MD</a:t>
            </a:r>
          </a:p>
          <a:p>
            <a:pPr lvl="1"/>
            <a:r>
              <a:rPr lang="en-GB" sz="1800" dirty="0" smtClean="0"/>
              <a:t>This time test MKIs both IP2 and IP8, last time only IP8.</a:t>
            </a:r>
          </a:p>
          <a:p>
            <a:pPr lvl="2"/>
            <a:r>
              <a:rPr lang="en-GB" sz="1800" dirty="0" smtClean="0"/>
              <a:t>The big UFO storms happened at IP2</a:t>
            </a:r>
          </a:p>
          <a:p>
            <a:pPr lvl="1"/>
            <a:r>
              <a:rPr lang="en-GB" sz="1800" dirty="0" smtClean="0"/>
              <a:t>First MD was a proof of principle showing that:</a:t>
            </a:r>
          </a:p>
          <a:p>
            <a:pPr lvl="2"/>
            <a:r>
              <a:rPr lang="en-GB" sz="1800" dirty="0" smtClean="0"/>
              <a:t>We can pulse the individual kicker magnets</a:t>
            </a:r>
          </a:p>
          <a:p>
            <a:pPr lvl="2"/>
            <a:r>
              <a:rPr lang="en-GB" sz="1800" dirty="0" smtClean="0"/>
              <a:t>That we get interesting data by pulsing without injecting beam</a:t>
            </a:r>
          </a:p>
          <a:p>
            <a:pPr lvl="1"/>
            <a:r>
              <a:rPr lang="en-GB" sz="1800" dirty="0" smtClean="0"/>
              <a:t>As a dedicated MD, get more them and better statistics</a:t>
            </a:r>
          </a:p>
          <a:p>
            <a:pPr lvl="1"/>
            <a:r>
              <a:rPr lang="en-GB" sz="1800" dirty="0" smtClean="0"/>
              <a:t>This time we have extended BLM buffers, which allow us to measure the time difference between pulsing and the UFO</a:t>
            </a:r>
          </a:p>
          <a:p>
            <a:pPr lvl="1"/>
            <a:r>
              <a:rPr lang="en-GB" sz="1800" dirty="0" smtClean="0"/>
              <a:t>Also pulse the MKQ in a beam free gap to check the behaviour of continuously coated ceramic chamber</a:t>
            </a:r>
          </a:p>
          <a:p>
            <a:pPr lvl="2"/>
            <a:r>
              <a:rPr lang="en-GB" sz="1800" dirty="0" smtClean="0"/>
              <a:t>MKQ @ 450 </a:t>
            </a:r>
            <a:r>
              <a:rPr lang="en-GB" sz="1800" dirty="0" err="1" smtClean="0"/>
              <a:t>GeV</a:t>
            </a:r>
            <a:r>
              <a:rPr lang="en-GB" sz="1800" dirty="0" smtClean="0"/>
              <a:t>: kick 1.3 </a:t>
            </a:r>
            <a:r>
              <a:rPr lang="en-GB" sz="1800" dirty="0" smtClean="0">
                <a:sym typeface="Symbol"/>
              </a:rPr>
              <a:t> for 2800 V (max), </a:t>
            </a:r>
            <a:br>
              <a:rPr lang="en-GB" sz="1800" dirty="0" smtClean="0">
                <a:sym typeface="Symbol"/>
              </a:rPr>
            </a:br>
            <a:r>
              <a:rPr lang="en-GB" sz="1800" dirty="0" smtClean="0">
                <a:sym typeface="Symbol"/>
              </a:rPr>
              <a:t>with a total pulse length of 7 s</a:t>
            </a:r>
            <a:endParaRPr lang="en-GB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4459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MD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Check procedure of pulsing a single kicker with 12 pilots in the machine for B1 &amp; B2 (1.0 hours)</a:t>
            </a:r>
          </a:p>
          <a:p>
            <a:r>
              <a:rPr lang="en-US" dirty="0" smtClean="0"/>
              <a:t>Check kicking the MKQ, 4 kickers together with 12 pilots in the machine for B1 &amp; B2 (0.5 hour)</a:t>
            </a:r>
          </a:p>
          <a:p>
            <a:r>
              <a:rPr lang="en-US" dirty="0" smtClean="0"/>
              <a:t>Fill the machine (0.5 hour)</a:t>
            </a:r>
          </a:p>
          <a:p>
            <a:r>
              <a:rPr lang="en-US" dirty="0" smtClean="0"/>
              <a:t>Fill the machine with 1236 bunches and pulse the injection kickers for both IP2 and IP8</a:t>
            </a:r>
          </a:p>
          <a:p>
            <a:pPr lvl="1"/>
            <a:r>
              <a:rPr lang="en-US" dirty="0" smtClean="0"/>
              <a:t>All 4 MKIs (1.5 hour, pulse about every 2 min)</a:t>
            </a:r>
          </a:p>
          <a:p>
            <a:pPr lvl="1"/>
            <a:r>
              <a:rPr lang="en-US" dirty="0" smtClean="0"/>
              <a:t>MKI-A only, B1 &amp; B2 (1.5 hours, pulse about every 2 min)</a:t>
            </a:r>
          </a:p>
          <a:p>
            <a:pPr lvl="1"/>
            <a:r>
              <a:rPr lang="en-US" dirty="0" smtClean="0"/>
              <a:t>MKI-D only, B1 &amp; B2 (1.5 hours, pulse about every 2 min)</a:t>
            </a:r>
          </a:p>
          <a:p>
            <a:r>
              <a:rPr lang="en-US" dirty="0" smtClean="0"/>
              <a:t>Pulse the MKQ in the beam free gap (1.5 hours, pulse every 2 min)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60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DADEFE"/>
      </a:accent4>
      <a:accent5>
        <a:srgbClr val="1F497D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Office PowerPoint</Application>
  <PresentationFormat>Bildschirmpräsentation (4:3)</PresentationFormat>
  <Paragraphs>82</Paragraphs>
  <Slides>9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Template6</vt:lpstr>
      <vt:lpstr>PowerPoint-Präsentation</vt:lpstr>
      <vt:lpstr>TDI vacuum</vt:lpstr>
      <vt:lpstr>TDI Studies</vt:lpstr>
      <vt:lpstr>UFO Studies</vt:lpstr>
      <vt:lpstr>Tentative Program</vt:lpstr>
      <vt:lpstr>PowerPoint-Präsentation</vt:lpstr>
      <vt:lpstr>PowerPoint-Präsentation</vt:lpstr>
      <vt:lpstr>Initial schedule</vt:lpstr>
      <vt:lpstr>Initial MD Plan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Baer</dc:creator>
  <cp:lastModifiedBy>Tobias Bär</cp:lastModifiedBy>
  <cp:revision>2027</cp:revision>
  <dcterms:created xsi:type="dcterms:W3CDTF">2010-02-06T14:40:52Z</dcterms:created>
  <dcterms:modified xsi:type="dcterms:W3CDTF">2011-10-18T10:25:54Z</dcterms:modified>
</cp:coreProperties>
</file>