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990600"/>
            <a:ext cx="42672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28600" y="3695700"/>
            <a:ext cx="4267200" cy="2552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17/10/2011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483A7-710A-4DDF-A821-D78B3C2CA49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17/10/2011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2849E-6F6C-4AAF-9D16-ACD10DE5089C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11" name="Picture 3" descr="newlhc logo1.gif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17/10/2011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A8F772A-8CCA-4885-87BF-DE56416A220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23528" y="1340768"/>
            <a:ext cx="8424936" cy="1752600"/>
          </a:xfrm>
        </p:spPr>
        <p:txBody>
          <a:bodyPr/>
          <a:lstStyle/>
          <a:p>
            <a:r>
              <a:rPr lang="en-US" dirty="0" smtClean="0"/>
              <a:t>25 ns MD</a:t>
            </a:r>
          </a:p>
          <a:p>
            <a:r>
              <a:rPr lang="en-US" dirty="0" smtClean="0"/>
              <a:t>Status and request</a:t>
            </a:r>
          </a:p>
          <a:p>
            <a:endParaRPr lang="en-US" dirty="0" smtClean="0"/>
          </a:p>
          <a:p>
            <a:r>
              <a:rPr lang="en-US" sz="2000" dirty="0" smtClean="0"/>
              <a:t>G. Arduini, V. Baglin, H. Bartosik, P. Baudrenghien, </a:t>
            </a:r>
            <a:r>
              <a:rPr lang="en-US" sz="2000" dirty="0" smtClean="0"/>
              <a:t>N. </a:t>
            </a:r>
            <a:r>
              <a:rPr lang="en-US" sz="2000" dirty="0" smtClean="0"/>
              <a:t>Biancacci, C. Bracco, S. Claudet, O. </a:t>
            </a:r>
            <a:r>
              <a:rPr lang="en-US" sz="2000" dirty="0" smtClean="0"/>
              <a:t>Dominguez Sanchez De La </a:t>
            </a:r>
            <a:r>
              <a:rPr lang="en-US" sz="2000" dirty="0" smtClean="0"/>
              <a:t>Blanca, J. Esteban </a:t>
            </a:r>
            <a:r>
              <a:rPr lang="en-US" sz="2000" dirty="0" smtClean="0"/>
              <a:t>M</a:t>
            </a:r>
            <a:r>
              <a:rPr lang="en-US" sz="2000" dirty="0" smtClean="0"/>
              <a:t>uller, B. Goddard, W. Hofle, </a:t>
            </a:r>
            <a:r>
              <a:rPr lang="en-US" sz="2000" dirty="0" smtClean="0"/>
              <a:t>G. </a:t>
            </a:r>
            <a:r>
              <a:rPr lang="en-US" sz="2000" dirty="0" smtClean="0"/>
              <a:t>Iadarola, JM Jimenez, E. Metral, M. Pojer, G. Rumolo, B. Salvant, E. </a:t>
            </a:r>
            <a:r>
              <a:rPr lang="en-US" sz="2000" dirty="0" err="1" smtClean="0"/>
              <a:t>Shaposhnikova</a:t>
            </a:r>
            <a:r>
              <a:rPr lang="en-US" sz="2000" dirty="0" smtClean="0"/>
              <a:t>, R. Steinhagen, L. </a:t>
            </a:r>
            <a:r>
              <a:rPr lang="en-US" sz="2000" dirty="0" smtClean="0"/>
              <a:t>Tavian; </a:t>
            </a:r>
            <a:r>
              <a:rPr lang="en-US" sz="2000" dirty="0" smtClean="0"/>
              <a:t>D. </a:t>
            </a:r>
            <a:r>
              <a:rPr lang="en-US" sz="2000" dirty="0" smtClean="0"/>
              <a:t>Valuch; </a:t>
            </a:r>
            <a:r>
              <a:rPr lang="en-US" sz="2000" dirty="0" smtClean="0"/>
              <a:t>W. </a:t>
            </a:r>
            <a:r>
              <a:rPr lang="en-US" sz="2000" dirty="0" smtClean="0"/>
              <a:t>Venturini </a:t>
            </a:r>
            <a:r>
              <a:rPr lang="en-US" sz="2000" dirty="0" smtClean="0"/>
              <a:t>Delsolaro, F. Zimmermann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MD</a:t>
            </a:r>
            <a:endParaRPr lang="en-US" dirty="0"/>
          </a:p>
        </p:txBody>
      </p:sp>
      <p:pic>
        <p:nvPicPr>
          <p:cNvPr id="47106" name="Picture 2" descr="\\cern.ch\dfs\Users\a\arduini\Documents\scrubbin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686800" cy="354093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90600" y="3124200"/>
            <a:ext cx="1447800" cy="4572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Setting-up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1752600"/>
            <a:ext cx="1447800" cy="1143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Reference meas.  variable spacing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14800" y="2133600"/>
            <a:ext cx="1600200" cy="6096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6.325 </a:t>
            </a:r>
            <a:r>
              <a:rPr lang="en-US" b="1" dirty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FFFF00"/>
                </a:solidFill>
              </a:rPr>
              <a:t>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732 + 660 b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5000" y="1295400"/>
            <a:ext cx="1752600" cy="6096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3.625 </a:t>
            </a:r>
            <a:r>
              <a:rPr lang="en-US" b="1" dirty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FFFF00"/>
                </a:solidFill>
              </a:rPr>
              <a:t>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1092 + 1020 b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91400" y="990600"/>
            <a:ext cx="1752600" cy="6096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00"/>
                </a:solidFill>
              </a:rPr>
              <a:t>0.925 </a:t>
            </a:r>
            <a:r>
              <a:rPr lang="en-US" b="1" dirty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FFFF00"/>
                </a:solidFill>
              </a:rPr>
              <a:t>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1020 + 156 b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95420" y="5029200"/>
            <a:ext cx="8425170" cy="113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sz="2400" kern="0" dirty="0">
                <a:solidFill>
                  <a:srgbClr val="1F497D"/>
                </a:solidFill>
              </a:rPr>
              <a:t>Limited by pressure rise on MKI8. Now limited to 2.5x10</a:t>
            </a:r>
            <a:r>
              <a:rPr lang="en-US" sz="2400" kern="0" baseline="30000" dirty="0">
                <a:solidFill>
                  <a:srgbClr val="1F497D"/>
                </a:solidFill>
              </a:rPr>
              <a:t>-9</a:t>
            </a:r>
            <a:r>
              <a:rPr lang="en-US" sz="2400" kern="0" dirty="0">
                <a:solidFill>
                  <a:srgbClr val="1F497D"/>
                </a:solidFill>
              </a:rPr>
              <a:t> mbar. No injection interlock level during the scrubbing run and pressures of up 10</a:t>
            </a:r>
            <a:r>
              <a:rPr lang="en-US" sz="2400" kern="0" baseline="30000" dirty="0">
                <a:solidFill>
                  <a:srgbClr val="1F497D"/>
                </a:solidFill>
              </a:rPr>
              <a:t>-8</a:t>
            </a:r>
            <a:r>
              <a:rPr lang="en-US" sz="2400" kern="0" dirty="0">
                <a:solidFill>
                  <a:srgbClr val="1F497D"/>
                </a:solidFill>
              </a:rPr>
              <a:t> mbar reached.</a:t>
            </a:r>
            <a:endParaRPr lang="en-US" sz="2000" kern="0" dirty="0">
              <a:solidFill>
                <a:srgbClr val="1F497D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 load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8097"/>
          <a:stretch>
            <a:fillRect/>
          </a:stretch>
        </p:blipFill>
        <p:spPr bwMode="auto">
          <a:xfrm>
            <a:off x="487680" y="1058779"/>
            <a:ext cx="8046720" cy="5189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2667000" y="1447800"/>
            <a:ext cx="1447800" cy="1143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Reference meas.  variable spacing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43400" y="1828800"/>
            <a:ext cx="1600200" cy="6096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6.325 </a:t>
            </a:r>
            <a:r>
              <a:rPr lang="en-US" b="1" dirty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FFFF00"/>
                </a:solidFill>
              </a:rPr>
              <a:t>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732 + 660 b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43600" y="990600"/>
            <a:ext cx="1752600" cy="6096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3.625 </a:t>
            </a:r>
            <a:r>
              <a:rPr lang="en-US" b="1" dirty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FFFF00"/>
                </a:solidFill>
              </a:rPr>
              <a:t>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1092 + 1020 b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0" y="6400800"/>
            <a:ext cx="1524000" cy="30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L. Tavian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838200"/>
            <a:ext cx="821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00FF99"/>
              </a:buClr>
            </a:pPr>
            <a:r>
              <a:rPr lang="en-GB" dirty="0">
                <a:solidFill>
                  <a:srgbClr val="000000"/>
                </a:solidFill>
                <a:latin typeface="Arial" charset="0"/>
              </a:rPr>
              <a:t> Reduction of  approx. Factor 4 in all the Cold Warm Transition of Stand Alone Magnets after 2 hours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8295" t="17071" r="21414" b="4559"/>
          <a:stretch>
            <a:fillRect/>
          </a:stretch>
        </p:blipFill>
        <p:spPr bwMode="auto">
          <a:xfrm>
            <a:off x="1714505" y="1524000"/>
            <a:ext cx="5524495" cy="38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8600" y="5334000"/>
            <a:ext cx="8915400" cy="762000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After that period possible to inject </a:t>
            </a:r>
            <a:r>
              <a:rPr lang="en-US" sz="2000" dirty="0" smtClean="0">
                <a:solidFill>
                  <a:srgbClr val="FF0000"/>
                </a:solidFill>
              </a:rPr>
              <a:t>&gt;1.4x10</a:t>
            </a:r>
            <a:r>
              <a:rPr lang="en-US" sz="2000" baseline="30000" dirty="0" smtClean="0">
                <a:solidFill>
                  <a:srgbClr val="FF0000"/>
                </a:solidFill>
              </a:rPr>
              <a:t>11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p/b with no important vacuum instability so far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 would be good to have another period of ~24 h this week to test potential effects on high intensity 50 ns operation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934200" y="1219200"/>
            <a:ext cx="1828800" cy="30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G. Bregliozzi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Emittances</a:t>
            </a:r>
            <a:r>
              <a:rPr lang="en-US" dirty="0" smtClean="0"/>
              <a:t> along trains</a:t>
            </a:r>
            <a:endParaRPr lang="en-US" dirty="0"/>
          </a:p>
        </p:txBody>
      </p:sp>
      <p:pic>
        <p:nvPicPr>
          <p:cNvPr id="410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470" y="1124680"/>
            <a:ext cx="6915134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stable phase shift along batches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00" y="1556740"/>
            <a:ext cx="5725342" cy="430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38200" y="5867400"/>
            <a:ext cx="4572000" cy="4572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FF00"/>
                </a:solidFill>
              </a:rPr>
              <a:t>E. </a:t>
            </a:r>
            <a:r>
              <a:rPr lang="en-US" b="1" dirty="0" err="1">
                <a:solidFill>
                  <a:srgbClr val="FFFF00"/>
                </a:solidFill>
              </a:rPr>
              <a:t>Shaposhnikova</a:t>
            </a:r>
            <a:r>
              <a:rPr lang="en-US" b="1" dirty="0">
                <a:solidFill>
                  <a:srgbClr val="FFFF00"/>
                </a:solidFill>
              </a:rPr>
              <a:t>, JF Esteban Muller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Explore </a:t>
            </a:r>
            <a:r>
              <a:rPr lang="en-US" sz="2400" dirty="0" smtClean="0"/>
              <a:t>the operation with ~2000 bunches with 25 </a:t>
            </a:r>
            <a:r>
              <a:rPr lang="en-US" sz="2400" dirty="0" smtClean="0"/>
              <a:t>ns and give input for the understanding of the vacuum dynamic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 in the machine</a:t>
            </a:r>
          </a:p>
          <a:p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 smtClean="0"/>
              <a:t>test </a:t>
            </a:r>
            <a:r>
              <a:rPr lang="en-US" sz="2400" dirty="0" smtClean="0"/>
              <a:t>should take place well </a:t>
            </a:r>
            <a:r>
              <a:rPr lang="en-US" sz="2400" dirty="0" smtClean="0"/>
              <a:t>before the end of the proton run to have the possibility to test the (hopefully) positive impact on 50 ns operation at high intensity and it would provide </a:t>
            </a:r>
            <a:r>
              <a:rPr lang="en-US" sz="2400" dirty="0" smtClean="0"/>
              <a:t>vital input </a:t>
            </a:r>
            <a:r>
              <a:rPr lang="en-US" sz="2400" dirty="0" smtClean="0"/>
              <a:t>for the operation in 2012.</a:t>
            </a:r>
          </a:p>
          <a:p>
            <a:endParaRPr lang="en-US" sz="2400" dirty="0" smtClean="0"/>
          </a:p>
          <a:p>
            <a:r>
              <a:rPr lang="en-US" sz="2400" dirty="0" smtClean="0"/>
              <a:t>2100 bunches (trains of 72 bunches - 25 </a:t>
            </a:r>
            <a:r>
              <a:rPr lang="en-US" sz="2400" dirty="0" smtClean="0"/>
              <a:t>ns spacing </a:t>
            </a:r>
            <a:r>
              <a:rPr lang="en-US" sz="2400" dirty="0" smtClean="0"/>
              <a:t>) x 1.1x10</a:t>
            </a:r>
            <a:r>
              <a:rPr lang="en-US" sz="2400" baseline="30000" dirty="0" smtClean="0"/>
              <a:t>11</a:t>
            </a:r>
            <a:r>
              <a:rPr lang="en-US" sz="2400" dirty="0" smtClean="0"/>
              <a:t> = 1400 bunches (50 ns spacing) x 1.5x10</a:t>
            </a:r>
            <a:r>
              <a:rPr lang="en-US" sz="2400" baseline="30000" dirty="0" smtClean="0"/>
              <a:t>11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Possibly end of this week (Friday):</a:t>
            </a:r>
            <a:endParaRPr lang="en-US" sz="2800" dirty="0" smtClean="0"/>
          </a:p>
          <a:p>
            <a:pPr lvl="1"/>
            <a:r>
              <a:rPr lang="en-US" sz="2000" dirty="0" smtClean="0"/>
              <a:t>Setting-up </a:t>
            </a:r>
            <a:r>
              <a:rPr lang="en-US" sz="2000" dirty="0" smtClean="0"/>
              <a:t>of injection with 25 ns beams (72 bunches) and checks – 2-3 hours</a:t>
            </a:r>
          </a:p>
          <a:p>
            <a:pPr lvl="1"/>
            <a:r>
              <a:rPr lang="en-US" sz="2000" dirty="0" smtClean="0"/>
              <a:t>Accumulation of up to ~2100 bunches in trains of 72 bunches spaced by 925 ns and measurement of heat load and vacuum </a:t>
            </a:r>
            <a:r>
              <a:rPr lang="en-US" sz="2000" dirty="0" smtClean="0"/>
              <a:t>evolution, possibly inject a few trains of 288 bunches </a:t>
            </a:r>
            <a:r>
              <a:rPr lang="en-US" sz="2000" dirty="0" smtClean="0"/>
              <a:t>(16 hours</a:t>
            </a:r>
            <a:r>
              <a:rPr lang="en-US" sz="2000" dirty="0" smtClean="0"/>
              <a:t>) </a:t>
            </a:r>
            <a:endParaRPr lang="en-US" sz="2000" dirty="0" smtClean="0"/>
          </a:p>
          <a:p>
            <a:pPr lvl="1"/>
            <a:r>
              <a:rPr lang="en-US" sz="2000" dirty="0" smtClean="0"/>
              <a:t>Reference measurements for SEY, reflectivity (3 hours)</a:t>
            </a:r>
          </a:p>
          <a:p>
            <a:pPr lvl="1"/>
            <a:r>
              <a:rPr lang="en-US" sz="2000" dirty="0" smtClean="0"/>
              <a:t>Recovery (1 hour</a:t>
            </a:r>
            <a:r>
              <a:rPr lang="en-US" sz="2000" dirty="0" smtClean="0"/>
              <a:t>)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400" dirty="0" smtClean="0"/>
              <a:t>Test the impact on 50 ns operation pushing intensity to ~1.5x10</a:t>
            </a:r>
            <a:r>
              <a:rPr lang="en-US" sz="2400" baseline="30000" dirty="0" smtClean="0"/>
              <a:t>11</a:t>
            </a:r>
            <a:r>
              <a:rPr lang="en-US" sz="2400" dirty="0" smtClean="0"/>
              <a:t> p/bunch during week-end and following week.</a:t>
            </a:r>
            <a:endParaRPr lang="en-US" sz="24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HCpresentations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449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LHCpresentations</vt:lpstr>
      <vt:lpstr>Slide 1</vt:lpstr>
      <vt:lpstr>25 ns MD</vt:lpstr>
      <vt:lpstr>Heat load</vt:lpstr>
      <vt:lpstr>Vacuum</vt:lpstr>
      <vt:lpstr>Emittances along trains</vt:lpstr>
      <vt:lpstr>RF stable phase shift along batches</vt:lpstr>
      <vt:lpstr>Aim</vt:lpstr>
      <vt:lpstr>Proposal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arduini</dc:creator>
  <cp:lastModifiedBy>arduini</cp:lastModifiedBy>
  <cp:revision>7</cp:revision>
  <dcterms:created xsi:type="dcterms:W3CDTF">2011-10-18T12:09:20Z</dcterms:created>
  <dcterms:modified xsi:type="dcterms:W3CDTF">2011-10-18T13:09:00Z</dcterms:modified>
</cp:coreProperties>
</file>