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  <p:sldMasterId id="2147483674" r:id="rId4"/>
  </p:sldMasterIdLst>
  <p:notesMasterIdLst>
    <p:notesMasterId r:id="rId46"/>
  </p:notesMasterIdLst>
  <p:sldIdLst>
    <p:sldId id="281" r:id="rId5"/>
    <p:sldId id="352" r:id="rId6"/>
    <p:sldId id="341" r:id="rId7"/>
    <p:sldId id="340" r:id="rId8"/>
    <p:sldId id="344" r:id="rId9"/>
    <p:sldId id="342" r:id="rId10"/>
    <p:sldId id="349" r:id="rId11"/>
    <p:sldId id="351" r:id="rId12"/>
    <p:sldId id="326" r:id="rId13"/>
    <p:sldId id="319" r:id="rId14"/>
    <p:sldId id="347" r:id="rId15"/>
    <p:sldId id="353" r:id="rId16"/>
    <p:sldId id="321" r:id="rId17"/>
    <p:sldId id="313" r:id="rId18"/>
    <p:sldId id="330" r:id="rId19"/>
    <p:sldId id="315" r:id="rId20"/>
    <p:sldId id="350" r:id="rId21"/>
    <p:sldId id="348" r:id="rId22"/>
    <p:sldId id="345" r:id="rId23"/>
    <p:sldId id="331" r:id="rId24"/>
    <p:sldId id="332" r:id="rId25"/>
    <p:sldId id="308" r:id="rId26"/>
    <p:sldId id="318" r:id="rId27"/>
    <p:sldId id="333" r:id="rId28"/>
    <p:sldId id="334" r:id="rId29"/>
    <p:sldId id="329" r:id="rId30"/>
    <p:sldId id="335" r:id="rId31"/>
    <p:sldId id="336" r:id="rId32"/>
    <p:sldId id="324" r:id="rId33"/>
    <p:sldId id="325" r:id="rId34"/>
    <p:sldId id="327" r:id="rId35"/>
    <p:sldId id="316" r:id="rId36"/>
    <p:sldId id="317" r:id="rId37"/>
    <p:sldId id="309" r:id="rId38"/>
    <p:sldId id="310" r:id="rId39"/>
    <p:sldId id="311" r:id="rId40"/>
    <p:sldId id="312" r:id="rId41"/>
    <p:sldId id="306" r:id="rId42"/>
    <p:sldId id="307" r:id="rId43"/>
    <p:sldId id="260" r:id="rId44"/>
    <p:sldId id="266" r:id="rId4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81"/>
            <p14:sldId id="352"/>
            <p14:sldId id="341"/>
            <p14:sldId id="340"/>
            <p14:sldId id="344"/>
            <p14:sldId id="342"/>
            <p14:sldId id="349"/>
            <p14:sldId id="351"/>
            <p14:sldId id="326"/>
            <p14:sldId id="319"/>
            <p14:sldId id="347"/>
            <p14:sldId id="353"/>
            <p14:sldId id="321"/>
            <p14:sldId id="313"/>
            <p14:sldId id="330"/>
            <p14:sldId id="315"/>
            <p14:sldId id="350"/>
            <p14:sldId id="348"/>
            <p14:sldId id="345"/>
            <p14:sldId id="331"/>
            <p14:sldId id="332"/>
            <p14:sldId id="308"/>
            <p14:sldId id="318"/>
            <p14:sldId id="333"/>
            <p14:sldId id="334"/>
            <p14:sldId id="329"/>
            <p14:sldId id="335"/>
            <p14:sldId id="336"/>
            <p14:sldId id="324"/>
            <p14:sldId id="325"/>
            <p14:sldId id="327"/>
            <p14:sldId id="316"/>
            <p14:sldId id="317"/>
            <p14:sldId id="309"/>
            <p14:sldId id="310"/>
            <p14:sldId id="311"/>
            <p14:sldId id="312"/>
            <p14:sldId id="306"/>
            <p14:sldId id="307"/>
          </p14:sldIdLst>
        </p14:section>
        <p14:section name="Toolbox Slides" id="{878827CB-F001-431E-8642-0DF02B629B71}">
          <p14:sldIdLst>
            <p14:sldId id="26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3" autoAdjust="0"/>
    <p:restoredTop sz="96327" autoAdjust="0"/>
  </p:normalViewPr>
  <p:slideViewPr>
    <p:cSldViewPr>
      <p:cViewPr varScale="1">
        <p:scale>
          <a:sx n="141" d="100"/>
          <a:sy n="141" d="100"/>
        </p:scale>
        <p:origin x="264" y="12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28.08.2025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3574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6021819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8767080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73088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698713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158616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265885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772948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076460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411969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80643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5462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1722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1439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79188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71" r:id="rId5"/>
    <p:sldLayoutId id="2147483672" r:id="rId6"/>
    <p:sldLayoutId id="2147483686" r:id="rId7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71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80.png"/><Relationship Id="rId4" Type="http://schemas.openxmlformats.org/officeDocument/2006/relationships/image" Target="../media/image5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8515/contributions/6499551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kskoufar/xutil" TargetMode="Externa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png"/><Relationship Id="rId4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8.png"/><Relationship Id="rId4" Type="http://schemas.openxmlformats.org/officeDocument/2006/relationships/image" Target="../media/image8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6.png"/><Relationship Id="rId4" Type="http://schemas.openxmlformats.org/officeDocument/2006/relationships/image" Target="../media/image8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kskoufar/xuti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b="1" dirty="0"/>
              <a:t>Injection efficiency study</a:t>
            </a:r>
            <a:br>
              <a:rPr lang="en-US" dirty="0"/>
            </a:br>
            <a:endParaRPr lang="en-US" b="1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800" y="2876550"/>
            <a:ext cx="8263350" cy="157190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b="1" i="1" dirty="0"/>
              <a:t>G. Nigrelli</a:t>
            </a:r>
            <a:r>
              <a:rPr lang="en-US" sz="1600" b="1" i="1" baseline="30000" dirty="0"/>
              <a:t>1,2,3</a:t>
            </a:r>
            <a:r>
              <a:rPr lang="en-US" sz="1600" b="1" i="1" dirty="0"/>
              <a:t>, M. Boscolo</a:t>
            </a:r>
            <a:r>
              <a:rPr lang="en-US" sz="1600" b="1" i="1" baseline="30000" dirty="0"/>
              <a:t>1,2</a:t>
            </a:r>
            <a:r>
              <a:rPr lang="en-US" sz="1600" b="1" i="1" dirty="0"/>
              <a:t>, R. Bruce</a:t>
            </a:r>
            <a:r>
              <a:rPr lang="en-US" sz="1600" b="1" i="1" baseline="30000" dirty="0"/>
              <a:t>1</a:t>
            </a:r>
            <a:r>
              <a:rPr lang="en-US" sz="1600" b="1" i="1" dirty="0"/>
              <a:t>, Y. Dutheil</a:t>
            </a:r>
            <a:r>
              <a:rPr lang="en-US" sz="1600" b="1" i="1" baseline="30000" dirty="0"/>
              <a:t>1</a:t>
            </a:r>
            <a:r>
              <a:rPr lang="en-US" sz="1600" b="1" i="1" dirty="0"/>
              <a:t>, T. Mori</a:t>
            </a:r>
            <a:r>
              <a:rPr lang="en-US" sz="1600" b="1" i="1" baseline="30000" dirty="0"/>
              <a:t>4</a:t>
            </a:r>
            <a:r>
              <a:rPr lang="en-US" sz="1600" b="1" i="1" dirty="0"/>
              <a:t>,</a:t>
            </a:r>
          </a:p>
          <a:p>
            <a:pPr>
              <a:lnSpc>
                <a:spcPct val="100000"/>
              </a:lnSpc>
            </a:pPr>
            <a:r>
              <a:rPr lang="en-US" sz="1600" b="1" i="1" dirty="0"/>
              <a:t>S. Redaelli</a:t>
            </a:r>
            <a:r>
              <a:rPr lang="en-US" sz="1600" b="1" i="1" baseline="30000" dirty="0"/>
              <a:t>1</a:t>
            </a:r>
            <a:r>
              <a:rPr lang="en-US" sz="1600" b="1" i="1" dirty="0"/>
              <a:t>, K. </a:t>
            </a:r>
            <a:r>
              <a:rPr lang="en-US" sz="1600" b="1" i="1" dirty="0">
                <a:cs typeface="Segoe UI" panose="020B0502040204020203" pitchFamily="34" charset="0"/>
              </a:rPr>
              <a:t>Skoufaris</a:t>
            </a:r>
            <a:r>
              <a:rPr lang="en-US" sz="1600" b="1" i="1" baseline="30000" dirty="0"/>
              <a:t>1</a:t>
            </a:r>
            <a:r>
              <a:rPr lang="en-US" sz="1600" b="1" i="1" dirty="0"/>
              <a:t>, S. Yue</a:t>
            </a:r>
            <a:r>
              <a:rPr lang="en-US" sz="1600" b="1" i="1" baseline="30000" dirty="0"/>
              <a:t>1</a:t>
            </a:r>
          </a:p>
          <a:p>
            <a:pPr>
              <a:lnSpc>
                <a:spcPct val="100000"/>
              </a:lnSpc>
            </a:pPr>
            <a:endParaRPr lang="en-US" sz="1600" b="1" i="1" baseline="30000" dirty="0"/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1 </a:t>
            </a:r>
            <a:r>
              <a:rPr lang="en-US" sz="1600" b="1" i="1" dirty="0"/>
              <a:t>CERN, Geneva, Switzerland,</a:t>
            </a:r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2  </a:t>
            </a:r>
            <a:r>
              <a:rPr lang="en-US" sz="1600" b="1" i="1" dirty="0"/>
              <a:t>INFN-LNF, Frascati, Italy, </a:t>
            </a:r>
            <a:endParaRPr lang="de-AT" sz="1600" b="1" i="1" dirty="0"/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3 </a:t>
            </a:r>
            <a:r>
              <a:rPr lang="en-US" sz="1600" b="1" i="1" dirty="0"/>
              <a:t>Sapienza Università di Roma, Roma, Italy</a:t>
            </a:r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4 </a:t>
            </a:r>
            <a:r>
              <a:rPr lang="en-US" sz="1600" b="1" i="1" dirty="0"/>
              <a:t>KEK, Tsukuba, Japan</a:t>
            </a:r>
          </a:p>
          <a:p>
            <a:pPr>
              <a:lnSpc>
                <a:spcPct val="100000"/>
              </a:lnSpc>
            </a:pPr>
            <a:endParaRPr lang="de-AT" sz="1600" b="1" i="1" dirty="0"/>
          </a:p>
          <a:p>
            <a:endParaRPr lang="de-AT" sz="160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714466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74523-7561-276D-656F-10C668FEF5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2D586D-4D41-C641-3176-C777AD775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FA9BC537-4811-9F68-CB94-57E29BB31863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5" name="Textfeld 2">
            <a:extLst>
              <a:ext uri="{FF2B5EF4-FFF2-40B4-BE49-F238E27FC236}">
                <a16:creationId xmlns:a16="http://schemas.microsoft.com/office/drawing/2014/main" id="{DF205682-0439-FFCC-93C6-941BAD363B6D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3409691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4F1A678-E987-1B46-3950-2CA06E039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3FD3B3-C57A-9B2D-0B1D-8A7F645B41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E2C97FBE-A847-4C86-C3F8-B25FED660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24746"/>
          </a:xfrm>
        </p:spPr>
        <p:txBody>
          <a:bodyPr/>
          <a:lstStyle/>
          <a:p>
            <a:r>
              <a:rPr lang="en-US" dirty="0"/>
              <a:t>Injection efficiency with collimators</a:t>
            </a:r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9FEC9D31-5B75-8C80-44F6-1E1EE6167273}"/>
              </a:ext>
            </a:extLst>
          </p:cNvPr>
          <p:cNvSpPr txBox="1">
            <a:spLocks/>
          </p:cNvSpPr>
          <p:nvPr/>
        </p:nvSpPr>
        <p:spPr>
          <a:xfrm>
            <a:off x="228600" y="484634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95A207-8C0B-ECB2-780F-5174F7D42D7A}"/>
                  </a:ext>
                </a:extLst>
              </p:cNvPr>
              <p:cNvSpPr txBox="1"/>
              <p:nvPr/>
            </p:nvSpPr>
            <p:spPr>
              <a:xfrm>
                <a:off x="228600" y="1117208"/>
                <a:ext cx="868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Lattice with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 aperture model, collimators, BB </a:t>
                </a:r>
                <a:r>
                  <a:rPr lang="en-US" sz="1600" b="1" dirty="0" err="1">
                    <a:solidFill>
                      <a:srgbClr val="FF0000"/>
                    </a:solidFill>
                  </a:rPr>
                  <a:t>ans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 SR </a:t>
                </a:r>
                <a:r>
                  <a:rPr lang="en-US" sz="1600" b="1" dirty="0"/>
                  <a:t>→ efficiency assessment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∼ %</m:t>
                    </m:r>
                  </m:oMath>
                </a14:m>
                <a:r>
                  <a:rPr lang="en-US" sz="1600" dirty="0"/>
                  <a:t>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95A207-8C0B-ECB2-780F-5174F7D42D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117208"/>
                <a:ext cx="8686800" cy="338554"/>
              </a:xfrm>
              <a:prstGeom prst="rect">
                <a:avLst/>
              </a:prstGeom>
              <a:blipFill>
                <a:blip r:embed="rId2"/>
                <a:stretch>
                  <a:fillRect l="-281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feld 1">
            <a:extLst>
              <a:ext uri="{FF2B5EF4-FFF2-40B4-BE49-F238E27FC236}">
                <a16:creationId xmlns:a16="http://schemas.microsoft.com/office/drawing/2014/main" id="{3F9EC516-EDAC-4EA2-6204-C0E7545ACFCD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26" name="Textfeld 2">
            <a:extLst>
              <a:ext uri="{FF2B5EF4-FFF2-40B4-BE49-F238E27FC236}">
                <a16:creationId xmlns:a16="http://schemas.microsoft.com/office/drawing/2014/main" id="{77E16A29-87AA-920F-64AB-CB71BB663CC3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pic>
        <p:nvPicPr>
          <p:cNvPr id="15" name="Picture Placeholder 11">
            <a:extLst>
              <a:ext uri="{FF2B5EF4-FFF2-40B4-BE49-F238E27FC236}">
                <a16:creationId xmlns:a16="http://schemas.microsoft.com/office/drawing/2014/main" id="{EA0F5654-9DED-02E0-DE54-345BCA001FD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3" b="1863"/>
          <a:stretch/>
        </p:blipFill>
        <p:spPr>
          <a:xfrm>
            <a:off x="4495800" y="1680554"/>
            <a:ext cx="4419600" cy="31945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E510DE3-CC18-9595-8347-895A52A44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626525"/>
            <a:ext cx="4314188" cy="321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462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397EB6-BD03-E2E4-58C0-D58865904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6806E0-2E43-D980-D580-18F07F9F80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2089A5-791C-3094-1AFC-2AA97669B10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0150"/>
            <a:ext cx="8472600" cy="38100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10% drop is probably due to non linearities → at the collimators the amplitude are larger causing more losses .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051428D-F2F7-4780-694D-E40A39F3C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622350"/>
          </a:xfrm>
        </p:spPr>
        <p:txBody>
          <a:bodyPr/>
          <a:lstStyle/>
          <a:p>
            <a:r>
              <a:rPr lang="en-US" dirty="0"/>
              <a:t>Effect of lattice non-linearities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1B81F3DC-E8BD-6E26-C0CA-C85DFBB2637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0857" b="4837"/>
          <a:stretch>
            <a:fillRect/>
          </a:stretch>
        </p:blipFill>
        <p:spPr>
          <a:xfrm>
            <a:off x="4572000" y="1962149"/>
            <a:ext cx="4563020" cy="30775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CE5A6F-E30F-BAB5-50A6-5536ADAC84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177" b="2584"/>
          <a:stretch>
            <a:fillRect/>
          </a:stretch>
        </p:blipFill>
        <p:spPr>
          <a:xfrm>
            <a:off x="0" y="1817227"/>
            <a:ext cx="4607615" cy="332627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1A38B9F-B901-EAE9-8AC0-DD10ED0C401F}"/>
              </a:ext>
            </a:extLst>
          </p:cNvPr>
          <p:cNvSpPr txBox="1"/>
          <p:nvPr/>
        </p:nvSpPr>
        <p:spPr>
          <a:xfrm>
            <a:off x="1371600" y="1576877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Turn 0 – injection point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B19EE9-3319-4F50-F0A9-9709D55FB3B1}"/>
              </a:ext>
            </a:extLst>
          </p:cNvPr>
          <p:cNvSpPr txBox="1"/>
          <p:nvPr/>
        </p:nvSpPr>
        <p:spPr>
          <a:xfrm>
            <a:off x="5029200" y="1588545"/>
            <a:ext cx="4105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Turn 0 – secondary vertical collimator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4D2C297-BA60-99F8-2816-C41E7E99202F}"/>
              </a:ext>
            </a:extLst>
          </p:cNvPr>
          <p:cNvCxnSpPr>
            <a:cxnSpLocks/>
          </p:cNvCxnSpPr>
          <p:nvPr/>
        </p:nvCxnSpPr>
        <p:spPr>
          <a:xfrm>
            <a:off x="7360920" y="3562350"/>
            <a:ext cx="0" cy="12954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DF907BC-D1BE-9587-C5C6-E3516BA924A4}"/>
              </a:ext>
            </a:extLst>
          </p:cNvPr>
          <p:cNvCxnSpPr>
            <a:cxnSpLocks/>
          </p:cNvCxnSpPr>
          <p:nvPr/>
        </p:nvCxnSpPr>
        <p:spPr>
          <a:xfrm>
            <a:off x="8869680" y="3562350"/>
            <a:ext cx="0" cy="12954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Textfeld 1">
            <a:extLst>
              <a:ext uri="{FF2B5EF4-FFF2-40B4-BE49-F238E27FC236}">
                <a16:creationId xmlns:a16="http://schemas.microsoft.com/office/drawing/2014/main" id="{7AF62235-657D-B1F1-9D0B-9770A03FBE41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28/08/2025  	211th FCC-ee Accelerator Design Meeting</a:t>
            </a:r>
          </a:p>
        </p:txBody>
      </p:sp>
      <p:sp>
        <p:nvSpPr>
          <p:cNvPr id="31" name="Textfeld 2">
            <a:extLst>
              <a:ext uri="{FF2B5EF4-FFF2-40B4-BE49-F238E27FC236}">
                <a16:creationId xmlns:a16="http://schemas.microsoft.com/office/drawing/2014/main" id="{0678FE01-6CBA-065D-A8C1-6049034D6962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308183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E7F83-EB8A-14CF-0E54-81E181085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E6FC0D-5B8F-2219-A273-284A0F95DE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0ADD223-1CE3-8043-B2CC-99DD5EC58CC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058" y="354882"/>
            <a:ext cx="8264525" cy="803275"/>
          </a:xfrm>
        </p:spPr>
        <p:txBody>
          <a:bodyPr/>
          <a:lstStyle/>
          <a:p>
            <a:r>
              <a:rPr lang="en-US" dirty="0"/>
              <a:t>Dispersion X evolution at FINJ.1-V25.3_GHC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42D17C8E-AC2D-6745-AFC8-8D0E43115951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9" b="1209"/>
          <a:stretch/>
        </p:blipFill>
        <p:spPr>
          <a:xfrm>
            <a:off x="0" y="1528763"/>
            <a:ext cx="4327525" cy="3328987"/>
          </a:xfrm>
          <a:prstGeom prst="rect">
            <a:avLst/>
          </a:prstGeom>
        </p:spPr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4E25676-50AB-E19D-80BE-F702F5A623D8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" r="1250"/>
          <a:stretch/>
        </p:blipFill>
        <p:spPr>
          <a:xfrm>
            <a:off x="4511675" y="1293813"/>
            <a:ext cx="4632325" cy="3563937"/>
          </a:xfrm>
          <a:prstGeom prst="rect">
            <a:avLst/>
          </a:prstGeom>
        </p:spPr>
      </p:pic>
      <p:sp>
        <p:nvSpPr>
          <p:cNvPr id="5" name="AutoShape 4" descr="preview url image">
            <a:extLst>
              <a:ext uri="{FF2B5EF4-FFF2-40B4-BE49-F238E27FC236}">
                <a16:creationId xmlns:a16="http://schemas.microsoft.com/office/drawing/2014/main" id="{1A77FFAB-DBD8-7A88-698F-28F0EBB1CC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C97DA4-63F8-53D5-70C9-246F46B35B82}"/>
              </a:ext>
            </a:extLst>
          </p:cNvPr>
          <p:cNvSpPr txBox="1"/>
          <p:nvPr/>
        </p:nvSpPr>
        <p:spPr>
          <a:xfrm>
            <a:off x="228600" y="4629150"/>
            <a:ext cx="9310800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solidFill>
                  <a:srgbClr val="FF0000"/>
                </a:solidFill>
              </a:rPr>
              <a:t>*After 0.87% twiss calculated with closed orbit.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A495D3-DE0B-53E2-0F6A-4430B1C61A15}"/>
              </a:ext>
            </a:extLst>
          </p:cNvPr>
          <p:cNvSpPr txBox="1"/>
          <p:nvPr/>
        </p:nvSpPr>
        <p:spPr>
          <a:xfrm>
            <a:off x="3886200" y="1730573"/>
            <a:ext cx="19622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*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5EBFAE-9884-4A24-DC90-C359988E7262}"/>
              </a:ext>
            </a:extLst>
          </p:cNvPr>
          <p:cNvSpPr txBox="1"/>
          <p:nvPr/>
        </p:nvSpPr>
        <p:spPr>
          <a:xfrm>
            <a:off x="8324544" y="1724820"/>
            <a:ext cx="19622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*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E4A763-60CC-0F76-BCDD-872D96AD62D8}"/>
              </a:ext>
            </a:extLst>
          </p:cNvPr>
          <p:cNvSpPr txBox="1"/>
          <p:nvPr/>
        </p:nvSpPr>
        <p:spPr>
          <a:xfrm>
            <a:off x="131314" y="759988"/>
            <a:ext cx="91626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Twiss parameters are strongly influenced by the delta offset.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Twiss4d(5d) is calculated with radiation off(alla-hadron machine avoiding tapering complication).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B6D3D080-F53A-399E-E581-1BC41A416CC4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A8719E66-F7A1-4B86-2680-578C68BE6BEC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255158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CB7019-D127-C12E-77A2-892F4FD0E8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F35B4D1-70C0-A8E1-7CA3-ECFEEBC6EE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52438"/>
            <a:ext cx="8264525" cy="804862"/>
          </a:xfrm>
        </p:spPr>
        <p:txBody>
          <a:bodyPr/>
          <a:lstStyle/>
          <a:p>
            <a:r>
              <a:rPr lang="en-US" dirty="0"/>
              <a:t>Dispersion X evolution at FINJ.1-V25.2_GHC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F9D9A369-BCF8-D41E-98DC-140941EC69AE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" b="1610"/>
          <a:stretch>
            <a:fillRect/>
          </a:stretch>
        </p:blipFill>
        <p:spPr>
          <a:xfrm>
            <a:off x="0" y="1528763"/>
            <a:ext cx="4327525" cy="3328987"/>
          </a:xfrm>
          <a:prstGeom prst="rect">
            <a:avLst/>
          </a:prstGeom>
        </p:spPr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9ABBE810-C67D-E752-C4F9-8525CD9D0503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" b="1274"/>
          <a:stretch>
            <a:fillRect/>
          </a:stretch>
        </p:blipFill>
        <p:spPr>
          <a:xfrm>
            <a:off x="4816475" y="1528763"/>
            <a:ext cx="4327525" cy="3328987"/>
          </a:xfrm>
          <a:prstGeom prst="rect">
            <a:avLst/>
          </a:prstGeom>
        </p:spPr>
      </p:pic>
      <p:sp>
        <p:nvSpPr>
          <p:cNvPr id="5" name="AutoShape 4" descr="preview url image">
            <a:extLst>
              <a:ext uri="{FF2B5EF4-FFF2-40B4-BE49-F238E27FC236}">
                <a16:creationId xmlns:a16="http://schemas.microsoft.com/office/drawing/2014/main" id="{BB200B29-AE67-315F-98E5-3140B1CD85A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05D2C6-E2E8-5520-1993-B7CCF612B635}"/>
              </a:ext>
            </a:extLst>
          </p:cNvPr>
          <p:cNvSpPr txBox="1"/>
          <p:nvPr/>
        </p:nvSpPr>
        <p:spPr>
          <a:xfrm>
            <a:off x="228600" y="4629150"/>
            <a:ext cx="9310800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solidFill>
                  <a:srgbClr val="FF0000"/>
                </a:solidFill>
              </a:rPr>
              <a:t>*After 0.87% twiss calculated with closed orbit.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5560D9-9FDA-3501-3D01-99AE411DA29B}"/>
              </a:ext>
            </a:extLst>
          </p:cNvPr>
          <p:cNvSpPr txBox="1"/>
          <p:nvPr/>
        </p:nvSpPr>
        <p:spPr>
          <a:xfrm>
            <a:off x="3886200" y="1730573"/>
            <a:ext cx="19622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*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8775E4-0786-D3F9-5DAF-19326BBE5AF1}"/>
              </a:ext>
            </a:extLst>
          </p:cNvPr>
          <p:cNvSpPr txBox="1"/>
          <p:nvPr/>
        </p:nvSpPr>
        <p:spPr>
          <a:xfrm>
            <a:off x="8428876" y="1719990"/>
            <a:ext cx="19622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*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701D7B-B9A6-D18D-B5A1-EEE7CD604252}"/>
              </a:ext>
            </a:extLst>
          </p:cNvPr>
          <p:cNvSpPr txBox="1"/>
          <p:nvPr/>
        </p:nvSpPr>
        <p:spPr>
          <a:xfrm>
            <a:off x="209972" y="971550"/>
            <a:ext cx="91626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Twiss parameters are strongly influenced by the delta offset.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Twiss4d(5d) is calculated with radiation off(alla-hadron machine avoiding tapering complication).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C501EF40-1CA9-0FDD-CBC5-1E2266B74E8B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62CE5D52-9839-645E-639E-5586A6D8BA9D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881311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01538-CE88-F7CF-40EF-164B31E14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D470A3-929A-B9CB-862A-7C07E0A3E7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6EDA943-7A17-4472-AC9E-34B1F758EB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52438"/>
            <a:ext cx="8264525" cy="804862"/>
          </a:xfrm>
        </p:spPr>
        <p:txBody>
          <a:bodyPr/>
          <a:lstStyle/>
          <a:p>
            <a:r>
              <a:rPr lang="en-US" dirty="0"/>
              <a:t>Beta X evolution at FINJ.1-V25.2_GHC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E7CCE75-0D44-F84E-F4A0-D6E78640AC75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" b="957"/>
          <a:stretch/>
        </p:blipFill>
        <p:spPr>
          <a:xfrm>
            <a:off x="0" y="1528763"/>
            <a:ext cx="4327525" cy="3328987"/>
          </a:xfrm>
          <a:prstGeom prst="rect">
            <a:avLst/>
          </a:prstGeom>
        </p:spPr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6C50531-783B-0D61-F79D-2C25A95AD449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" b="957"/>
          <a:stretch/>
        </p:blipFill>
        <p:spPr>
          <a:xfrm>
            <a:off x="4816475" y="1528763"/>
            <a:ext cx="4327525" cy="3328987"/>
          </a:xfrm>
          <a:prstGeom prst="rect">
            <a:avLst/>
          </a:prstGeom>
        </p:spPr>
      </p:pic>
      <p:sp>
        <p:nvSpPr>
          <p:cNvPr id="5" name="AutoShape 4" descr="preview url image">
            <a:extLst>
              <a:ext uri="{FF2B5EF4-FFF2-40B4-BE49-F238E27FC236}">
                <a16:creationId xmlns:a16="http://schemas.microsoft.com/office/drawing/2014/main" id="{5BD483CE-2668-7EF3-B600-D158C7C7F0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3F83C5-206C-C477-3474-58E185DE7530}"/>
              </a:ext>
            </a:extLst>
          </p:cNvPr>
          <p:cNvSpPr txBox="1"/>
          <p:nvPr/>
        </p:nvSpPr>
        <p:spPr>
          <a:xfrm>
            <a:off x="228600" y="4629150"/>
            <a:ext cx="9310800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solidFill>
                  <a:srgbClr val="FF0000"/>
                </a:solidFill>
              </a:rPr>
              <a:t>*After 0.87% twiss calculated with closed orbit.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A32843-996F-71E5-B769-BF03928DA298}"/>
              </a:ext>
            </a:extLst>
          </p:cNvPr>
          <p:cNvSpPr txBox="1"/>
          <p:nvPr/>
        </p:nvSpPr>
        <p:spPr>
          <a:xfrm>
            <a:off x="3886200" y="1730573"/>
            <a:ext cx="19622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*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A2D0D4-8B78-BD8A-10F2-B26A080A222B}"/>
              </a:ext>
            </a:extLst>
          </p:cNvPr>
          <p:cNvSpPr txBox="1"/>
          <p:nvPr/>
        </p:nvSpPr>
        <p:spPr>
          <a:xfrm>
            <a:off x="8428876" y="1719990"/>
            <a:ext cx="19622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*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141959-6FF2-B868-5275-D7EE1AB26CCB}"/>
              </a:ext>
            </a:extLst>
          </p:cNvPr>
          <p:cNvSpPr txBox="1"/>
          <p:nvPr/>
        </p:nvSpPr>
        <p:spPr>
          <a:xfrm>
            <a:off x="209972" y="971550"/>
            <a:ext cx="91626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Twiss parameters are strongly influenced by the delta offset.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Twiss4d(5d) is calculated with radiation off(alla-hadron machine avoiding tapering complication).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B85846D4-A9BB-50FD-F872-8B06B7643ABA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1B28079B-4D61-05E1-3D37-0C8E978DEDF6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913305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A4D62E-B1FF-38F5-FD3D-8DCE85C1C8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15A354A-9BC2-B95B-555F-0B0A864E61A8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 l="1017" r="1017"/>
          <a:stretch/>
        </p:blipFill>
        <p:spPr>
          <a:xfrm>
            <a:off x="0" y="1581150"/>
            <a:ext cx="4070350" cy="3352800"/>
          </a:xfrm>
          <a:prstGeom prst="rect">
            <a:avLst/>
          </a:prstGeo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600E77B0-C64F-4C03-FC92-F412038079B9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 l="1102" r="1102"/>
          <a:stretch/>
        </p:blipFill>
        <p:spPr>
          <a:xfrm>
            <a:off x="5073650" y="1581150"/>
            <a:ext cx="4070350" cy="3352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FBF40C0-0D5A-4E1E-2F21-4872BEB86B57}"/>
                  </a:ext>
                </a:extLst>
              </p:cNvPr>
              <p:cNvSpPr>
                <a:spLocks noGrp="1"/>
              </p:cNvSpPr>
              <p:nvPr>
                <p:ph type="title" idx="4294967295"/>
              </p:nvPr>
            </p:nvSpPr>
            <p:spPr>
              <a:xfrm>
                <a:off x="0" y="473075"/>
                <a:ext cx="8264525" cy="803275"/>
              </a:xfrm>
            </p:spPr>
            <p:txBody>
              <a:bodyPr/>
              <a:lstStyle/>
              <a:p>
                <a:r>
                  <a:rPr lang="en-US" dirty="0"/>
                  <a:t>Deviation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=−1.5 ∗</m:t>
                    </m:r>
                    <m:f>
                      <m:f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0.95</m:t>
                        </m:r>
                      </m:num>
                      <m:den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dirty="0"/>
                  <a:t> -V25.2_GHC</a:t>
                </a:r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FBF40C0-0D5A-4E1E-2F21-4872BEB86B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 idx="4294967295"/>
              </p:nvPr>
            </p:nvSpPr>
            <p:spPr>
              <a:xfrm>
                <a:off x="0" y="473075"/>
                <a:ext cx="8264525" cy="803275"/>
              </a:xfrm>
              <a:blipFill>
                <a:blip r:embed="rId4"/>
                <a:stretch>
                  <a:fillRect l="-1696" t="-236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134D662-9C77-4514-F08D-DD8E38556D61}"/>
              </a:ext>
            </a:extLst>
          </p:cNvPr>
          <p:cNvSpPr txBox="1"/>
          <p:nvPr/>
        </p:nvSpPr>
        <p:spPr>
          <a:xfrm>
            <a:off x="152400" y="4655936"/>
            <a:ext cx="9310800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solidFill>
                  <a:srgbClr val="FF0000"/>
                </a:solidFill>
              </a:rPr>
              <a:t>*After 0.87% twiss calculated with closed orbit.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90D41D-8B07-FCA6-CAC0-0F6C32D558CD}"/>
              </a:ext>
            </a:extLst>
          </p:cNvPr>
          <p:cNvSpPr txBox="1"/>
          <p:nvPr/>
        </p:nvSpPr>
        <p:spPr>
          <a:xfrm>
            <a:off x="152400" y="957960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Since the dispersion changes significantly the beam matched into the chromatic orbit won’t be at the design injection location.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DFE15663-E8C9-EE21-E9C1-BAB654CDD700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A3DD2769-F6F5-017F-610B-FDE843F6EAB2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3152887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4B90A4-D431-041F-BFAD-BC3F9B8317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ABAA46-F098-8EBB-8FCF-091F5D00219A}"/>
              </a:ext>
            </a:extLst>
          </p:cNvPr>
          <p:cNvSpPr txBox="1"/>
          <p:nvPr/>
        </p:nvSpPr>
        <p:spPr>
          <a:xfrm>
            <a:off x="304800" y="422146"/>
            <a:ext cx="6934200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Initial distribution at finj.1: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F691C7-0CAC-138F-A023-8FF256AB17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166"/>
          <a:stretch>
            <a:fillRect/>
          </a:stretch>
        </p:blipFill>
        <p:spPr>
          <a:xfrm>
            <a:off x="1371600" y="957870"/>
            <a:ext cx="5715000" cy="4152935"/>
          </a:xfrm>
          <a:prstGeom prst="rect">
            <a:avLst/>
          </a:prstGeom>
        </p:spPr>
      </p:pic>
      <p:sp>
        <p:nvSpPr>
          <p:cNvPr id="6" name="Textfeld 1">
            <a:extLst>
              <a:ext uri="{FF2B5EF4-FFF2-40B4-BE49-F238E27FC236}">
                <a16:creationId xmlns:a16="http://schemas.microsoft.com/office/drawing/2014/main" id="{9863C2D1-238B-AF5D-1E08-8291778B77B7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1179F2CE-6B87-9990-5D68-64C037D684AD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749893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A26BF-492B-BFFF-E449-335386C5A8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ADC1FADC-A4D6-C329-F781-2B33F114D27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" r="1241"/>
          <a:stretch/>
        </p:blipFill>
        <p:spPr>
          <a:xfrm>
            <a:off x="152400" y="1752600"/>
            <a:ext cx="4267200" cy="32575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28AFBF-FDFE-5E37-2B04-F84D408EA5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85AFB5ED-9723-49EE-3496-895442CEE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Emittances for V25.3_GHC</a:t>
            </a:r>
            <a:br>
              <a:rPr lang="en-US" dirty="0"/>
            </a:br>
            <a:endParaRPr lang="en-US" dirty="0"/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B2156F98-EC2E-57AA-EB83-EDF66F40102D}"/>
              </a:ext>
            </a:extLst>
          </p:cNvPr>
          <p:cNvSpPr txBox="1">
            <a:spLocks/>
          </p:cNvSpPr>
          <p:nvPr/>
        </p:nvSpPr>
        <p:spPr>
          <a:xfrm>
            <a:off x="228600" y="484634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36C898-54B4-2A68-0A35-F67D4E4FE085}"/>
              </a:ext>
            </a:extLst>
          </p:cNvPr>
          <p:cNvSpPr txBox="1"/>
          <p:nvPr/>
        </p:nvSpPr>
        <p:spPr>
          <a:xfrm>
            <a:off x="228600" y="1102546"/>
            <a:ext cx="8655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Bare lattice with</a:t>
            </a:r>
            <a:r>
              <a:rPr lang="en-US" sz="1600" b="1" dirty="0">
                <a:solidFill>
                  <a:srgbClr val="FF0000"/>
                </a:solidFill>
              </a:rPr>
              <a:t> aperture model and no collimators </a:t>
            </a:r>
            <a:r>
              <a:rPr lang="en-US" sz="1600" dirty="0"/>
              <a:t>used a baseline to compare to:</a:t>
            </a: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AD274289-9E7E-FC1E-E36C-E5438D512BD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" r="374"/>
          <a:stretch/>
        </p:blipFill>
        <p:spPr>
          <a:xfrm>
            <a:off x="4495800" y="1752600"/>
            <a:ext cx="4333873" cy="32575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DDABE45-CD76-B077-89F4-8314CC205AD2}"/>
              </a:ext>
            </a:extLst>
          </p:cNvPr>
          <p:cNvSpPr txBox="1"/>
          <p:nvPr/>
        </p:nvSpPr>
        <p:spPr>
          <a:xfrm>
            <a:off x="1524000" y="1534266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Only SR - quantum model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863EC2-A878-C69F-8585-E7D8686498B6}"/>
              </a:ext>
            </a:extLst>
          </p:cNvPr>
          <p:cNvSpPr txBox="1"/>
          <p:nvPr/>
        </p:nvSpPr>
        <p:spPr>
          <a:xfrm>
            <a:off x="5727644" y="1526680"/>
            <a:ext cx="2599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Beam-beam + SR quantum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4AE13BE7-7F26-EF83-C289-36056DAE90DC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5" name="Textfeld 2">
            <a:extLst>
              <a:ext uri="{FF2B5EF4-FFF2-40B4-BE49-F238E27FC236}">
                <a16:creationId xmlns:a16="http://schemas.microsoft.com/office/drawing/2014/main" id="{E680A7E8-280E-ECDF-DCBC-8831ECBC43CF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0190646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8CB22-2B41-80AE-A358-60D65CA23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28D5F7DE-2D1F-7E25-D688-1D1309883CE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" r="825"/>
          <a:stretch/>
        </p:blipFill>
        <p:spPr>
          <a:xfrm>
            <a:off x="152400" y="1752600"/>
            <a:ext cx="4267200" cy="32575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796A9C-94D5-74AF-C9D8-C9B2F9FF66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BF1BA7F0-09B5-B21F-8934-1FA495BD8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efficiency for V25.3_GHC</a:t>
            </a:r>
            <a:br>
              <a:rPr lang="en-US" dirty="0"/>
            </a:br>
            <a:endParaRPr lang="en-US" dirty="0"/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52819C72-98DF-24CA-5A6E-3A5B990CE327}"/>
              </a:ext>
            </a:extLst>
          </p:cNvPr>
          <p:cNvSpPr txBox="1">
            <a:spLocks/>
          </p:cNvSpPr>
          <p:nvPr/>
        </p:nvSpPr>
        <p:spPr>
          <a:xfrm>
            <a:off x="228600" y="484634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AD235B-529C-B8C0-63C7-9C4FB4E11376}"/>
              </a:ext>
            </a:extLst>
          </p:cNvPr>
          <p:cNvSpPr txBox="1"/>
          <p:nvPr/>
        </p:nvSpPr>
        <p:spPr>
          <a:xfrm>
            <a:off x="228600" y="1102546"/>
            <a:ext cx="8655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Comparison between generation with tw4d and tw6d</a:t>
            </a: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475E83D-0366-526D-DB8B-F4CF011642B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" r="58"/>
          <a:stretch>
            <a:fillRect/>
          </a:stretch>
        </p:blipFill>
        <p:spPr>
          <a:xfrm>
            <a:off x="4495800" y="1752600"/>
            <a:ext cx="4333873" cy="32575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6ADDF0F-B15D-3F7F-B854-BBA7A926F668}"/>
              </a:ext>
            </a:extLst>
          </p:cNvPr>
          <p:cNvSpPr txBox="1"/>
          <p:nvPr/>
        </p:nvSpPr>
        <p:spPr>
          <a:xfrm>
            <a:off x="1828800" y="1526679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SR+BB-TW4D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F3E867-3CD0-51F3-473B-A81A9A0203BF}"/>
              </a:ext>
            </a:extLst>
          </p:cNvPr>
          <p:cNvSpPr txBox="1"/>
          <p:nvPr/>
        </p:nvSpPr>
        <p:spPr>
          <a:xfrm>
            <a:off x="6324600" y="1551129"/>
            <a:ext cx="1773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SR+BB-TW6D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C3F759E1-65E3-1B0E-B871-1321D206DF54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5" name="Textfeld 2">
            <a:extLst>
              <a:ext uri="{FF2B5EF4-FFF2-40B4-BE49-F238E27FC236}">
                <a16:creationId xmlns:a16="http://schemas.microsoft.com/office/drawing/2014/main" id="{313E66DA-B357-1AD7-9193-2025C675B557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265306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4575F0-BC00-25AC-5820-3282D42488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12ACBE-6F78-2730-3BE0-3AD41D5E16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0150"/>
            <a:ext cx="8263350" cy="3292650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800" b="1" dirty="0"/>
              <a:t>Introduction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800" b="1" dirty="0"/>
              <a:t>Top-up injection for FCC-ee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Injection efficiency</a:t>
            </a:r>
            <a:endParaRPr lang="it-IT" sz="18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800" b="1" dirty="0"/>
              <a:t>Collimation performances during injection</a:t>
            </a:r>
          </a:p>
          <a:p>
            <a:pPr marL="625950" lvl="1" indent="-285750">
              <a:lnSpc>
                <a:spcPct val="150000"/>
              </a:lnSpc>
            </a:pPr>
            <a:r>
              <a:rPr lang="it-IT" sz="1800" b="1" dirty="0"/>
              <a:t>Effect of non-linearities</a:t>
            </a:r>
          </a:p>
          <a:p>
            <a:pPr marL="625950" lvl="1" indent="-285750">
              <a:lnSpc>
                <a:spcPct val="150000"/>
              </a:lnSpc>
            </a:pPr>
            <a:r>
              <a:rPr lang="it-IT" sz="1800" b="1" dirty="0"/>
              <a:t>Losses dirstribution - lossmaps</a:t>
            </a:r>
          </a:p>
          <a:p>
            <a:pPr marL="625950" lvl="1" indent="-285750"/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886C71-AD3D-FEA0-EFE9-DF2CB4F4D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Table of content</a:t>
            </a:r>
            <a:endParaRPr lang="en-US" dirty="0"/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943D25D6-FD6F-91CF-948D-C860C592C6FF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D33E3BCC-83DC-821D-BCE1-E4722651EFCA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2945059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F048E9F-BE99-A21E-48BE-137CCDF05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4FEC4C-7BAD-562D-FEE4-FE33D7CCF2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13" name="Title 7">
            <a:extLst>
              <a:ext uri="{FF2B5EF4-FFF2-40B4-BE49-F238E27FC236}">
                <a16:creationId xmlns:a16="http://schemas.microsoft.com/office/drawing/2014/main" id="{42D560F7-53DD-CD3C-80C2-B1CE649FABB7}"/>
              </a:ext>
            </a:extLst>
          </p:cNvPr>
          <p:cNvSpPr txBox="1">
            <a:spLocks/>
          </p:cNvSpPr>
          <p:nvPr/>
        </p:nvSpPr>
        <p:spPr>
          <a:xfrm>
            <a:off x="76200" y="43815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Injection efficiency for V25.2_GHC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9C5887-E234-984A-556A-B21EDE22641F}"/>
              </a:ext>
            </a:extLst>
          </p:cNvPr>
          <p:cNvGrpSpPr/>
          <p:nvPr/>
        </p:nvGrpSpPr>
        <p:grpSpPr>
          <a:xfrm>
            <a:off x="155015" y="878714"/>
            <a:ext cx="8769094" cy="4235401"/>
            <a:chOff x="-2105" y="897844"/>
            <a:chExt cx="8583646" cy="416745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CD04CB2-0B89-941B-E730-09497C858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04168" y="929568"/>
              <a:ext cx="3158735" cy="238392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A83E6C6-D36F-AD28-F146-B9CE825C8E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23847" y="2748660"/>
              <a:ext cx="3039056" cy="2293603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3CA9F49-108D-5BD3-AB9C-B867305C2EDD}"/>
                </a:ext>
              </a:extLst>
            </p:cNvPr>
            <p:cNvGrpSpPr/>
            <p:nvPr/>
          </p:nvGrpSpPr>
          <p:grpSpPr>
            <a:xfrm>
              <a:off x="-2105" y="897844"/>
              <a:ext cx="5898942" cy="4167454"/>
              <a:chOff x="1177642" y="659304"/>
              <a:chExt cx="5358151" cy="387629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B140EB4-B5F3-88FC-5215-984289D3DC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11108" y="688811"/>
                <a:ext cx="2869155" cy="2217373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6CFD00FA-C046-CD2B-79E9-4C4DD127D7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3" r="1233"/>
              <a:stretch/>
            </p:blipFill>
            <p:spPr>
              <a:xfrm>
                <a:off x="1177642" y="687414"/>
                <a:ext cx="2800178" cy="2218770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F22F1283-00DF-0DBD-2175-29F7F6CDA0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720503" y="2380813"/>
                <a:ext cx="2760449" cy="2133361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961C665-DEBF-2018-B23B-4038B2C275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247349" y="2384084"/>
                <a:ext cx="2770680" cy="2151513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B59AF9E-3FC9-0813-A0E7-4F6C0C19433E}"/>
                  </a:ext>
                </a:extLst>
              </p:cNvPr>
              <p:cNvSpPr txBox="1"/>
              <p:nvPr/>
            </p:nvSpPr>
            <p:spPr>
              <a:xfrm>
                <a:off x="4841478" y="2375557"/>
                <a:ext cx="1638786" cy="458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BB - xinj - tw4d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79CA9A8-9255-6DFD-EBC3-53E9511A7605}"/>
                  </a:ext>
                </a:extLst>
              </p:cNvPr>
              <p:cNvSpPr txBox="1"/>
              <p:nvPr/>
            </p:nvSpPr>
            <p:spPr>
              <a:xfrm>
                <a:off x="2858652" y="659304"/>
                <a:ext cx="1376451" cy="458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SR - tw4d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17E6994-18F4-F7D9-CD8B-021C2A4BD05A}"/>
                  </a:ext>
                </a:extLst>
              </p:cNvPr>
              <p:cNvSpPr txBox="1"/>
              <p:nvPr/>
            </p:nvSpPr>
            <p:spPr>
              <a:xfrm>
                <a:off x="4841478" y="668463"/>
                <a:ext cx="1694315" cy="458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SR - tw4d - xinj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C2C8FA6-2737-AF90-54FE-13AEBDA0C3C8}"/>
                  </a:ext>
                </a:extLst>
              </p:cNvPr>
              <p:cNvSpPr txBox="1"/>
              <p:nvPr/>
            </p:nvSpPr>
            <p:spPr>
              <a:xfrm>
                <a:off x="2847590" y="2359950"/>
                <a:ext cx="1173200" cy="458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BB -  tw4d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8651BA3-0496-72A5-0B47-62555FBB8B30}"/>
                </a:ext>
              </a:extLst>
            </p:cNvPr>
            <p:cNvSpPr txBox="1"/>
            <p:nvPr/>
          </p:nvSpPr>
          <p:spPr>
            <a:xfrm>
              <a:off x="6658239" y="2726230"/>
              <a:ext cx="1923302" cy="492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 - tw6d - xinj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C49E0DB-D491-2430-4728-B4B8032AB792}"/>
                </a:ext>
              </a:extLst>
            </p:cNvPr>
            <p:cNvSpPr txBox="1"/>
            <p:nvPr/>
          </p:nvSpPr>
          <p:spPr>
            <a:xfrm>
              <a:off x="6682953" y="913341"/>
              <a:ext cx="1793506" cy="492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 - tw6d - xinj</a:t>
              </a:r>
            </a:p>
          </p:txBody>
        </p:sp>
      </p:grpSp>
      <p:sp>
        <p:nvSpPr>
          <p:cNvPr id="19" name="Textfeld 1">
            <a:extLst>
              <a:ext uri="{FF2B5EF4-FFF2-40B4-BE49-F238E27FC236}">
                <a16:creationId xmlns:a16="http://schemas.microsoft.com/office/drawing/2014/main" id="{54B00465-72BB-D55C-2EEC-49E4C4C84AAB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21/08/2025  	FCC-ee top-up injection</a:t>
            </a:r>
          </a:p>
        </p:txBody>
      </p:sp>
      <p:sp>
        <p:nvSpPr>
          <p:cNvPr id="20" name="Textfeld 2">
            <a:extLst>
              <a:ext uri="{FF2B5EF4-FFF2-40B4-BE49-F238E27FC236}">
                <a16:creationId xmlns:a16="http://schemas.microsoft.com/office/drawing/2014/main" id="{2D5BAB59-8F05-6C95-C070-C7FB89C248CA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835437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9053FF9-7F7B-71EB-5C19-D4C973172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E5D92A-1E35-93F0-10D3-DBCD519B95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FEADAD7-C053-C5FB-BCD8-15CE515A66E1}"/>
              </a:ext>
            </a:extLst>
          </p:cNvPr>
          <p:cNvGrpSpPr/>
          <p:nvPr/>
        </p:nvGrpSpPr>
        <p:grpSpPr>
          <a:xfrm>
            <a:off x="23327" y="559325"/>
            <a:ext cx="9120673" cy="4576011"/>
            <a:chOff x="0" y="579790"/>
            <a:chExt cx="9120673" cy="457601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D8D8C63-F312-5683-E2EC-9DB250640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135989" y="2896040"/>
              <a:ext cx="2984684" cy="222666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37A8801-72C0-6340-458F-D80D6A706D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115773" y="621578"/>
              <a:ext cx="2984684" cy="2226669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DC8F4AE-14D9-D358-E3C0-D8D722D64CB8}"/>
                </a:ext>
              </a:extLst>
            </p:cNvPr>
            <p:cNvGrpSpPr/>
            <p:nvPr/>
          </p:nvGrpSpPr>
          <p:grpSpPr>
            <a:xfrm>
              <a:off x="0" y="579790"/>
              <a:ext cx="6177017" cy="4576011"/>
              <a:chOff x="0" y="579790"/>
              <a:chExt cx="6177017" cy="457601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0A296BE-C6B2-63D7-52EE-4A14F17601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097112" y="2860340"/>
                <a:ext cx="3076894" cy="2295461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E280C038-8DA6-F4D0-F7CF-4CCFF8F605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4593" y="2859422"/>
                <a:ext cx="3070347" cy="2290577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640A31AB-524C-FEAE-17C9-9F6EB4F114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100123" y="595176"/>
                <a:ext cx="3076894" cy="2290577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5EC4A76-A8BD-7849-341A-BEDA19FCB7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0" y="579790"/>
                <a:ext cx="3076894" cy="2295461"/>
              </a:xfrm>
              <a:prstGeom prst="rect">
                <a:avLst/>
              </a:prstGeom>
            </p:spPr>
          </p:pic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B303D51-FAAB-AAE8-8B0D-06F11CE101E6}"/>
              </a:ext>
            </a:extLst>
          </p:cNvPr>
          <p:cNvSpPr txBox="1"/>
          <p:nvPr/>
        </p:nvSpPr>
        <p:spPr>
          <a:xfrm>
            <a:off x="3534095" y="2435974"/>
            <a:ext cx="1843165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BB - xinj - tw4d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18D257-3D49-7AC3-CAFF-E06B767F7A67}"/>
              </a:ext>
            </a:extLst>
          </p:cNvPr>
          <p:cNvSpPr txBox="1"/>
          <p:nvPr/>
        </p:nvSpPr>
        <p:spPr>
          <a:xfrm>
            <a:off x="457200" y="176423"/>
            <a:ext cx="1548114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SR - tw4d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4C0626-7374-62D6-7056-09C17DA7BAE6}"/>
              </a:ext>
            </a:extLst>
          </p:cNvPr>
          <p:cNvSpPr txBox="1"/>
          <p:nvPr/>
        </p:nvSpPr>
        <p:spPr>
          <a:xfrm>
            <a:off x="3534095" y="176423"/>
            <a:ext cx="1905620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SR - tw4d - xinj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BA5A34-F33F-C40F-C963-40E1BB5BAE89}"/>
              </a:ext>
            </a:extLst>
          </p:cNvPr>
          <p:cNvSpPr txBox="1"/>
          <p:nvPr/>
        </p:nvSpPr>
        <p:spPr>
          <a:xfrm>
            <a:off x="457200" y="2456055"/>
            <a:ext cx="1319514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BB -  tw4d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C95E9A-C0FC-58B1-93AD-638CBD9F6F7B}"/>
              </a:ext>
            </a:extLst>
          </p:cNvPr>
          <p:cNvSpPr txBox="1"/>
          <p:nvPr/>
        </p:nvSpPr>
        <p:spPr>
          <a:xfrm>
            <a:off x="6472982" y="2456055"/>
            <a:ext cx="1964854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BB - tw6d - xinj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367095-D791-FFFE-A21F-464625BA6DB7}"/>
              </a:ext>
            </a:extLst>
          </p:cNvPr>
          <p:cNvSpPr txBox="1"/>
          <p:nvPr/>
        </p:nvSpPr>
        <p:spPr>
          <a:xfrm>
            <a:off x="6481037" y="183431"/>
            <a:ext cx="1832254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SR - tw6d - xinj</a:t>
            </a:r>
          </a:p>
        </p:txBody>
      </p:sp>
      <p:sp>
        <p:nvSpPr>
          <p:cNvPr id="22" name="Textfeld 1">
            <a:extLst>
              <a:ext uri="{FF2B5EF4-FFF2-40B4-BE49-F238E27FC236}">
                <a16:creationId xmlns:a16="http://schemas.microsoft.com/office/drawing/2014/main" id="{89B52350-E140-5CF6-CE5C-95D0945FCE25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21/08/2025  	FCC-ee top-up injection</a:t>
            </a:r>
          </a:p>
        </p:txBody>
      </p:sp>
      <p:sp>
        <p:nvSpPr>
          <p:cNvPr id="23" name="Textfeld 2">
            <a:extLst>
              <a:ext uri="{FF2B5EF4-FFF2-40B4-BE49-F238E27FC236}">
                <a16:creationId xmlns:a16="http://schemas.microsoft.com/office/drawing/2014/main" id="{BCE8B893-5919-0F00-270E-C12562B99F39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7647454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8D22A8-BD38-0B21-A919-243C444C44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13" name="Title 7">
            <a:extLst>
              <a:ext uri="{FF2B5EF4-FFF2-40B4-BE49-F238E27FC236}">
                <a16:creationId xmlns:a16="http://schemas.microsoft.com/office/drawing/2014/main" id="{5D752A18-1D42-2BF5-9CE2-51287044C2E0}"/>
              </a:ext>
            </a:extLst>
          </p:cNvPr>
          <p:cNvSpPr txBox="1">
            <a:spLocks/>
          </p:cNvSpPr>
          <p:nvPr/>
        </p:nvSpPr>
        <p:spPr>
          <a:xfrm>
            <a:off x="76200" y="43815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Injection efficiency for V25.2_GHC – NO D0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33ED8EA-827F-A383-6D7E-76A93839BA3C}"/>
              </a:ext>
            </a:extLst>
          </p:cNvPr>
          <p:cNvGrpSpPr/>
          <p:nvPr/>
        </p:nvGrpSpPr>
        <p:grpSpPr>
          <a:xfrm>
            <a:off x="152400" y="878712"/>
            <a:ext cx="8771709" cy="4264787"/>
            <a:chOff x="-4665" y="897843"/>
            <a:chExt cx="8586206" cy="419636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DC6B05D-8AAB-7DF5-74A5-6AE9605EC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368605" y="907689"/>
              <a:ext cx="3082797" cy="241082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51748E9-BF10-3967-D6A2-886CACB6E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69661" y="2740471"/>
              <a:ext cx="2991596" cy="2339499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9B8A4BB-546D-4071-DC1E-8A86691A0546}"/>
                </a:ext>
              </a:extLst>
            </p:cNvPr>
            <p:cNvGrpSpPr/>
            <p:nvPr/>
          </p:nvGrpSpPr>
          <p:grpSpPr>
            <a:xfrm>
              <a:off x="-4665" y="897843"/>
              <a:ext cx="5901501" cy="4196368"/>
              <a:chOff x="1175317" y="659304"/>
              <a:chExt cx="5360476" cy="3903187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FF1F313-D204-969E-7A63-E00FC1E1C4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02055" y="663883"/>
                <a:ext cx="2844603" cy="2242387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6562E468-FD8F-123D-8385-FE51581D70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4" r="1"/>
              <a:stretch>
                <a:fillRect/>
              </a:stretch>
            </p:blipFill>
            <p:spPr>
              <a:xfrm>
                <a:off x="1175317" y="663883"/>
                <a:ext cx="2829984" cy="2242387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03C8FB6-2073-8278-68E1-88C8C740EC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686210" y="2360979"/>
                <a:ext cx="2760448" cy="2176049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C7E28645-B2A0-1652-CCE0-6D9A80D546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211248" y="2359951"/>
                <a:ext cx="2794054" cy="2202540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5637AC-13A6-5323-1DFF-77E4C6C9C3CA}"/>
                  </a:ext>
                </a:extLst>
              </p:cNvPr>
              <p:cNvSpPr txBox="1"/>
              <p:nvPr/>
            </p:nvSpPr>
            <p:spPr>
              <a:xfrm>
                <a:off x="4841478" y="2375557"/>
                <a:ext cx="1638786" cy="458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BB - xinj - tw4d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71F5DC7-6CED-634C-F08D-F366F457C27A}"/>
                  </a:ext>
                </a:extLst>
              </p:cNvPr>
              <p:cNvSpPr txBox="1"/>
              <p:nvPr/>
            </p:nvSpPr>
            <p:spPr>
              <a:xfrm>
                <a:off x="2858652" y="659304"/>
                <a:ext cx="1376451" cy="458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SR - tw4d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2F0F4F9-C637-752B-B559-940F96F79769}"/>
                  </a:ext>
                </a:extLst>
              </p:cNvPr>
              <p:cNvSpPr txBox="1"/>
              <p:nvPr/>
            </p:nvSpPr>
            <p:spPr>
              <a:xfrm>
                <a:off x="4841478" y="668463"/>
                <a:ext cx="1694315" cy="458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SR - tw4d - xinj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7776B47-8497-9F9A-0B1A-7E80E647627C}"/>
                  </a:ext>
                </a:extLst>
              </p:cNvPr>
              <p:cNvSpPr txBox="1"/>
              <p:nvPr/>
            </p:nvSpPr>
            <p:spPr>
              <a:xfrm>
                <a:off x="2847590" y="2359950"/>
                <a:ext cx="1173200" cy="458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BB -  tw4d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86EA5A9-C96F-A72B-035C-7336A4D2D071}"/>
                </a:ext>
              </a:extLst>
            </p:cNvPr>
            <p:cNvSpPr txBox="1"/>
            <p:nvPr/>
          </p:nvSpPr>
          <p:spPr>
            <a:xfrm>
              <a:off x="6658239" y="2726230"/>
              <a:ext cx="1923302" cy="492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 - tw6d - xinj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6997B31-BD40-438C-217E-6E44C9A02C03}"/>
                </a:ext>
              </a:extLst>
            </p:cNvPr>
            <p:cNvSpPr txBox="1"/>
            <p:nvPr/>
          </p:nvSpPr>
          <p:spPr>
            <a:xfrm>
              <a:off x="6682953" y="913341"/>
              <a:ext cx="1793506" cy="492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 - tw6d - xinj</a:t>
              </a:r>
            </a:p>
          </p:txBody>
        </p:sp>
      </p:grpSp>
      <p:sp>
        <p:nvSpPr>
          <p:cNvPr id="19" name="Textfeld 1">
            <a:extLst>
              <a:ext uri="{FF2B5EF4-FFF2-40B4-BE49-F238E27FC236}">
                <a16:creationId xmlns:a16="http://schemas.microsoft.com/office/drawing/2014/main" id="{E76D933A-40A8-E91B-7AD5-FCE624F33317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21/08/2025  	FCC-ee top-up injection</a:t>
            </a:r>
          </a:p>
        </p:txBody>
      </p:sp>
      <p:sp>
        <p:nvSpPr>
          <p:cNvPr id="20" name="Textfeld 2">
            <a:extLst>
              <a:ext uri="{FF2B5EF4-FFF2-40B4-BE49-F238E27FC236}">
                <a16:creationId xmlns:a16="http://schemas.microsoft.com/office/drawing/2014/main" id="{D37D628B-6BD7-B05F-BF42-FD488CB9DD5F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065639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9897B09-4AFC-0718-8009-DE57FD983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F2468F-8B78-5041-7141-A67F33696E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FDAFC9-9FFB-2DAF-044F-DDD5947BE0E2}"/>
              </a:ext>
            </a:extLst>
          </p:cNvPr>
          <p:cNvGrpSpPr/>
          <p:nvPr/>
        </p:nvGrpSpPr>
        <p:grpSpPr>
          <a:xfrm>
            <a:off x="23327" y="559325"/>
            <a:ext cx="9120673" cy="4576011"/>
            <a:chOff x="0" y="579790"/>
            <a:chExt cx="9120673" cy="457601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A01BAD8-8C3F-8DC2-6D9C-0F66ED80D6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135989" y="2875250"/>
              <a:ext cx="2984684" cy="226824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48D7F53-61B3-7373-DF07-5FD14A06C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115773" y="600789"/>
              <a:ext cx="2984684" cy="2268248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0E6E093-B64A-95E3-3036-0D05C3518146}"/>
                </a:ext>
              </a:extLst>
            </p:cNvPr>
            <p:cNvGrpSpPr/>
            <p:nvPr/>
          </p:nvGrpSpPr>
          <p:grpSpPr>
            <a:xfrm>
              <a:off x="0" y="579790"/>
              <a:ext cx="6177018" cy="4576011"/>
              <a:chOff x="0" y="579790"/>
              <a:chExt cx="6177018" cy="457601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9492F6AB-CE6E-9631-6959-DAE5362659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097112" y="2860340"/>
                <a:ext cx="3076895" cy="2295461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DDFC8490-7B66-C20D-C29D-7995410F87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1319" y="2859422"/>
                <a:ext cx="3076895" cy="2290577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A019C339-1B5B-B3B2-4E5B-FE5BF66737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100123" y="595176"/>
                <a:ext cx="3076895" cy="2290577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6784809-757F-6E2D-5768-78E6DEEE60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0" y="579790"/>
                <a:ext cx="3076895" cy="2295461"/>
              </a:xfrm>
              <a:prstGeom prst="rect">
                <a:avLst/>
              </a:prstGeom>
            </p:spPr>
          </p:pic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E6A7B08-5440-68A0-833A-DD134251465D}"/>
              </a:ext>
            </a:extLst>
          </p:cNvPr>
          <p:cNvSpPr txBox="1"/>
          <p:nvPr/>
        </p:nvSpPr>
        <p:spPr>
          <a:xfrm>
            <a:off x="3534095" y="2435974"/>
            <a:ext cx="1843165" cy="97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BB - xinj - tw4d-noD0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1CF7D7-8705-3CD8-1295-03002F12DB0D}"/>
              </a:ext>
            </a:extLst>
          </p:cNvPr>
          <p:cNvSpPr txBox="1"/>
          <p:nvPr/>
        </p:nvSpPr>
        <p:spPr>
          <a:xfrm>
            <a:off x="457200" y="176423"/>
            <a:ext cx="1548114" cy="97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SR - tw4d-noD0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190A0B-A177-1D2B-B65A-E4A75608051D}"/>
              </a:ext>
            </a:extLst>
          </p:cNvPr>
          <p:cNvSpPr txBox="1"/>
          <p:nvPr/>
        </p:nvSpPr>
        <p:spPr>
          <a:xfrm>
            <a:off x="3534095" y="176423"/>
            <a:ext cx="1905620" cy="97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SR - tw4d - xinj-noD0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95AB07-2CF3-C6CB-78EA-5BDB8B9C690C}"/>
              </a:ext>
            </a:extLst>
          </p:cNvPr>
          <p:cNvSpPr txBox="1"/>
          <p:nvPr/>
        </p:nvSpPr>
        <p:spPr>
          <a:xfrm>
            <a:off x="457200" y="2456055"/>
            <a:ext cx="1319514" cy="144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BB -  tw4d-noD0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7272BE-18C2-A999-5FF6-FDE70EDF0C3A}"/>
              </a:ext>
            </a:extLst>
          </p:cNvPr>
          <p:cNvSpPr txBox="1"/>
          <p:nvPr/>
        </p:nvSpPr>
        <p:spPr>
          <a:xfrm>
            <a:off x="6472982" y="2456055"/>
            <a:ext cx="1964854" cy="97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BB - tw6d - xinj-noD0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19943C-734E-21DC-6DAE-68A284AACE2C}"/>
              </a:ext>
            </a:extLst>
          </p:cNvPr>
          <p:cNvSpPr txBox="1"/>
          <p:nvPr/>
        </p:nvSpPr>
        <p:spPr>
          <a:xfrm>
            <a:off x="6481037" y="183431"/>
            <a:ext cx="1832254" cy="97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800" b="1" dirty="0">
                <a:solidFill>
                  <a:srgbClr val="FF0000"/>
                </a:solidFill>
              </a:rPr>
              <a:t>SR - tw6d - xinj-noD0</a:t>
            </a:r>
          </a:p>
        </p:txBody>
      </p:sp>
      <p:sp>
        <p:nvSpPr>
          <p:cNvPr id="22" name="Textfeld 1">
            <a:extLst>
              <a:ext uri="{FF2B5EF4-FFF2-40B4-BE49-F238E27FC236}">
                <a16:creationId xmlns:a16="http://schemas.microsoft.com/office/drawing/2014/main" id="{339ADBCC-06E0-C157-7EF2-0065A262D4FE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21/08/2025  	FCC-ee top-up injection</a:t>
            </a:r>
          </a:p>
        </p:txBody>
      </p:sp>
      <p:sp>
        <p:nvSpPr>
          <p:cNvPr id="23" name="Textfeld 2">
            <a:extLst>
              <a:ext uri="{FF2B5EF4-FFF2-40B4-BE49-F238E27FC236}">
                <a16:creationId xmlns:a16="http://schemas.microsoft.com/office/drawing/2014/main" id="{4EF45C64-AFCA-BCEE-6A5C-6981B798E828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0623151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AA3468-F30E-D7A4-72FF-05BEBC057B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0C4D98-08DB-31B1-72B1-EE1EE42CC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57350"/>
            <a:ext cx="7772400" cy="2816603"/>
          </a:xfrm>
          <a:prstGeom prst="rect">
            <a:avLst/>
          </a:prstGeom>
        </p:spPr>
      </p:pic>
      <p:sp>
        <p:nvSpPr>
          <p:cNvPr id="5" name="Title 7">
            <a:extLst>
              <a:ext uri="{FF2B5EF4-FFF2-40B4-BE49-F238E27FC236}">
                <a16:creationId xmlns:a16="http://schemas.microsoft.com/office/drawing/2014/main" id="{F4AD8E9B-2588-6B53-46E6-8F485FB286E3}"/>
              </a:ext>
            </a:extLst>
          </p:cNvPr>
          <p:cNvSpPr txBox="1">
            <a:spLocks/>
          </p:cNvSpPr>
          <p:nvPr/>
        </p:nvSpPr>
        <p:spPr>
          <a:xfrm>
            <a:off x="76200" y="43815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Lossmaps</a:t>
            </a:r>
            <a:r>
              <a:rPr lang="en-US" dirty="0"/>
              <a:t> for V25.2_GHC</a:t>
            </a:r>
          </a:p>
        </p:txBody>
      </p:sp>
    </p:spTree>
    <p:extLst>
      <p:ext uri="{BB962C8B-B14F-4D97-AF65-F5344CB8AC3E}">
        <p14:creationId xmlns:p14="http://schemas.microsoft.com/office/powerpoint/2010/main" val="15091819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A0C9903-0209-6A53-A25D-F44A90A41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1460C9-75AC-A284-1261-C553445B91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B36D9F9C-9FC2-F00A-2B01-F58296ACFCDD}"/>
              </a:ext>
            </a:extLst>
          </p:cNvPr>
          <p:cNvSpPr txBox="1">
            <a:spLocks/>
          </p:cNvSpPr>
          <p:nvPr/>
        </p:nvSpPr>
        <p:spPr>
          <a:xfrm>
            <a:off x="76200" y="43815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Collimator losses for V25.2_GHC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78A2E5-A353-F5E7-F8E7-42B401F95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313" y="1047750"/>
            <a:ext cx="5119688" cy="409575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8E46B95-8327-2F64-D909-28548966EC3E}"/>
              </a:ext>
            </a:extLst>
          </p:cNvPr>
          <p:cNvCxnSpPr>
            <a:cxnSpLocks/>
          </p:cNvCxnSpPr>
          <p:nvPr/>
        </p:nvCxnSpPr>
        <p:spPr>
          <a:xfrm flipH="1">
            <a:off x="4495800" y="1428750"/>
            <a:ext cx="2438400" cy="575466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F7CCB62-F50F-5AEC-90F4-273590044FC6}"/>
              </a:ext>
            </a:extLst>
          </p:cNvPr>
          <p:cNvSpPr txBox="1"/>
          <p:nvPr/>
        </p:nvSpPr>
        <p:spPr>
          <a:xfrm>
            <a:off x="7021349" y="830377"/>
            <a:ext cx="1905000" cy="1010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Non linearities</a:t>
            </a:r>
          </a:p>
        </p:txBody>
      </p:sp>
    </p:spTree>
    <p:extLst>
      <p:ext uri="{BB962C8B-B14F-4D97-AF65-F5344CB8AC3E}">
        <p14:creationId xmlns:p14="http://schemas.microsoft.com/office/powerpoint/2010/main" val="23942661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4465592-E2E7-E1C7-F05C-33047F128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8A2DBD-0EC6-6592-DE42-FE800908F3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49DB257-83D5-FCE8-6623-F5FEA487234E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 l="1442" r="1442"/>
          <a:stretch/>
        </p:blipFill>
        <p:spPr>
          <a:xfrm>
            <a:off x="0" y="1095375"/>
            <a:ext cx="4530725" cy="3733800"/>
          </a:xfrm>
          <a:prstGeom prst="rect">
            <a:avLst/>
          </a:prstGeo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5C0FA62-876E-622E-A301-63AE1028F04B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 l="1442" r="1442"/>
          <a:stretch/>
        </p:blipFill>
        <p:spPr>
          <a:xfrm>
            <a:off x="4722813" y="1095375"/>
            <a:ext cx="4421187" cy="36433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1F3D2E-4A19-C54D-9C03-6A46E48C95E4}"/>
              </a:ext>
            </a:extLst>
          </p:cNvPr>
          <p:cNvSpPr txBox="1"/>
          <p:nvPr/>
        </p:nvSpPr>
        <p:spPr>
          <a:xfrm>
            <a:off x="1745967" y="733395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At finj.1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AA9C-9846-FEF2-837F-9CA91B6B1471}"/>
              </a:ext>
            </a:extLst>
          </p:cNvPr>
          <p:cNvSpPr txBox="1"/>
          <p:nvPr/>
        </p:nvSpPr>
        <p:spPr>
          <a:xfrm>
            <a:off x="6211642" y="81915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At tcs.v2</a:t>
            </a:r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BC0EF658-F80A-6E3A-5618-3FB365BBE04A}"/>
              </a:ext>
            </a:extLst>
          </p:cNvPr>
          <p:cNvSpPr txBox="1">
            <a:spLocks/>
          </p:cNvSpPr>
          <p:nvPr/>
        </p:nvSpPr>
        <p:spPr>
          <a:xfrm>
            <a:off x="76200" y="43815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Collimator losses for V25.2_GHC</a:t>
            </a:r>
          </a:p>
        </p:txBody>
      </p:sp>
    </p:spTree>
    <p:extLst>
      <p:ext uri="{BB962C8B-B14F-4D97-AF65-F5344CB8AC3E}">
        <p14:creationId xmlns:p14="http://schemas.microsoft.com/office/powerpoint/2010/main" val="4119838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62E9DF8-0C38-7F78-DC81-CBC12C9FD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848C3F-7FED-FC7C-B642-E0C99AF45D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27</a:t>
            </a:fld>
            <a:endParaRPr lang="en-US" noProof="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9C14CA2-5E8E-BD8F-652B-EBC5DFAC6FAA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" r="1446"/>
          <a:stretch/>
        </p:blipFill>
        <p:spPr>
          <a:xfrm>
            <a:off x="0" y="946150"/>
            <a:ext cx="4637088" cy="3819525"/>
          </a:xfrm>
          <a:prstGeom prst="rect">
            <a:avLst/>
          </a:prstGeo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A9C219FD-92B4-51B7-6115-D1F81AD8264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" r="1446"/>
          <a:stretch/>
        </p:blipFill>
        <p:spPr>
          <a:xfrm>
            <a:off x="4722813" y="1047750"/>
            <a:ext cx="4421187" cy="36433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856BC63-B2C1-EEDB-6F8C-C74D1648A337}"/>
              </a:ext>
            </a:extLst>
          </p:cNvPr>
          <p:cNvSpPr txBox="1"/>
          <p:nvPr/>
        </p:nvSpPr>
        <p:spPr>
          <a:xfrm>
            <a:off x="251478" y="606207"/>
            <a:ext cx="2133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At finj.1 - TW6D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55CBF2-6942-7C60-14DE-2D2600BC7B4F}"/>
              </a:ext>
            </a:extLst>
          </p:cNvPr>
          <p:cNvSpPr txBox="1"/>
          <p:nvPr/>
        </p:nvSpPr>
        <p:spPr>
          <a:xfrm>
            <a:off x="7162800" y="686707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At finj.1 - TW4D</a:t>
            </a:r>
          </a:p>
        </p:txBody>
      </p:sp>
    </p:spTree>
    <p:extLst>
      <p:ext uri="{BB962C8B-B14F-4D97-AF65-F5344CB8AC3E}">
        <p14:creationId xmlns:p14="http://schemas.microsoft.com/office/powerpoint/2010/main" val="37586170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B9CC44F-FD2E-A495-7F13-4FF3C6ED30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E376E1-9BAB-B062-AEC8-A5F9780861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28</a:t>
            </a:fld>
            <a:endParaRPr lang="en-US" noProof="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0C5A7E4-B5BD-1A14-C62B-52CB9809968B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1" r="4481"/>
          <a:stretch/>
        </p:blipFill>
        <p:spPr>
          <a:xfrm>
            <a:off x="4506913" y="1106488"/>
            <a:ext cx="4637087" cy="3819525"/>
          </a:xfrm>
          <a:prstGeom prst="rect">
            <a:avLst/>
          </a:prstGeo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FC5CF85-0123-ECE3-4B74-687742654B0E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1" r="4481"/>
          <a:stretch/>
        </p:blipFill>
        <p:spPr>
          <a:xfrm>
            <a:off x="0" y="1193800"/>
            <a:ext cx="4421188" cy="36433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A765D6D-DDEB-4D45-201C-A916764C5965}"/>
              </a:ext>
            </a:extLst>
          </p:cNvPr>
          <p:cNvSpPr txBox="1"/>
          <p:nvPr/>
        </p:nvSpPr>
        <p:spPr>
          <a:xfrm>
            <a:off x="251478" y="606207"/>
            <a:ext cx="2133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At finj.1 - TW6D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221BA3-3BC6-E3B8-8696-FA94EF006CA7}"/>
              </a:ext>
            </a:extLst>
          </p:cNvPr>
          <p:cNvSpPr txBox="1"/>
          <p:nvPr/>
        </p:nvSpPr>
        <p:spPr>
          <a:xfrm>
            <a:off x="7162800" y="686707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At finj.1 - TW4D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156889E-C559-8B2C-CBE9-2C3AFCA696DE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1828800" y="417945"/>
            <a:ext cx="1676400" cy="1163205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F68628-349D-1A20-A7D4-D9EBB6675338}"/>
              </a:ext>
            </a:extLst>
          </p:cNvPr>
          <p:cNvCxnSpPr>
            <a:cxnSpLocks/>
            <a:endCxn id="14" idx="3"/>
          </p:cNvCxnSpPr>
          <p:nvPr/>
        </p:nvCxnSpPr>
        <p:spPr>
          <a:xfrm flipH="1" flipV="1">
            <a:off x="5105400" y="417945"/>
            <a:ext cx="1143000" cy="1087005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2CD869-26A7-EE15-50EE-4B3194540DEC}"/>
                  </a:ext>
                </a:extLst>
              </p:cNvPr>
              <p:cNvSpPr txBox="1"/>
              <p:nvPr/>
            </p:nvSpPr>
            <p:spPr>
              <a:xfrm>
                <a:off x="3505200" y="70638"/>
                <a:ext cx="1600200" cy="694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𝐼𝑁𝐽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=−1.5∗</m:t>
                      </m:r>
                      <m:f>
                        <m:f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0.95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endParaRPr lang="en-US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2CD869-26A7-EE15-50EE-4B3194540D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70638"/>
                <a:ext cx="1600200" cy="694614"/>
              </a:xfrm>
              <a:prstGeom prst="rect">
                <a:avLst/>
              </a:prstGeom>
              <a:blipFill>
                <a:blip r:embed="rId4"/>
                <a:stretch>
                  <a:fillRect l="-760" b="-70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58B1E50-3466-A31B-363F-541DB11BDDDB}"/>
              </a:ext>
            </a:extLst>
          </p:cNvPr>
          <p:cNvCxnSpPr>
            <a:cxnSpLocks/>
          </p:cNvCxnSpPr>
          <p:nvPr/>
        </p:nvCxnSpPr>
        <p:spPr>
          <a:xfrm flipV="1">
            <a:off x="1981200" y="886762"/>
            <a:ext cx="1600200" cy="694388"/>
          </a:xfrm>
          <a:prstGeom prst="straightConnector1">
            <a:avLst/>
          </a:prstGeom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60265A1-C121-C87A-BA7E-176C1885BB67}"/>
              </a:ext>
            </a:extLst>
          </p:cNvPr>
          <p:cNvCxnSpPr>
            <a:cxnSpLocks/>
          </p:cNvCxnSpPr>
          <p:nvPr/>
        </p:nvCxnSpPr>
        <p:spPr>
          <a:xfrm flipH="1" flipV="1">
            <a:off x="4625322" y="913852"/>
            <a:ext cx="1775478" cy="591098"/>
          </a:xfrm>
          <a:prstGeom prst="straightConnector1">
            <a:avLst/>
          </a:prstGeom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59EDE11-E5B9-2EB4-4BBB-147926346FDF}"/>
                  </a:ext>
                </a:extLst>
              </p:cNvPr>
              <p:cNvSpPr txBox="1"/>
              <p:nvPr/>
            </p:nvSpPr>
            <p:spPr>
              <a:xfrm>
                <a:off x="3637555" y="733474"/>
                <a:ext cx="1018997" cy="2244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59EDE11-E5B9-2EB4-4BBB-147926346F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555" y="733474"/>
                <a:ext cx="1018997" cy="224420"/>
              </a:xfrm>
              <a:prstGeom prst="rect">
                <a:avLst/>
              </a:prstGeom>
              <a:blipFill>
                <a:blip r:embed="rId5"/>
                <a:stretch>
                  <a:fillRect l="-2994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11580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BBBD57-1AE5-3BF7-3736-39D409B2C8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29</a:t>
            </a:fld>
            <a:endParaRPr lang="en-US" noProof="0" dirty="0"/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9218A59D-1E59-9747-E37C-B43C0002B01B}"/>
              </a:ext>
            </a:extLst>
          </p:cNvPr>
          <p:cNvSpPr txBox="1">
            <a:spLocks/>
          </p:cNvSpPr>
          <p:nvPr/>
        </p:nvSpPr>
        <p:spPr>
          <a:xfrm>
            <a:off x="76200" y="438150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“Nonlinear” injection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AD55CBA-BC64-B8DE-9EEF-D627B5323E58}"/>
                  </a:ext>
                </a:extLst>
              </p:cNvPr>
              <p:cNvSpPr txBox="1"/>
              <p:nvPr/>
            </p:nvSpPr>
            <p:spPr>
              <a:xfrm>
                <a:off x="304800" y="910123"/>
                <a:ext cx="8763000" cy="1096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nonlinear dispersion gives horizontal offset to compensate a smaller delta offset.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Based on the hybrid injection scheme, for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𝑜𝑓𝑓𝑠𝑒𝑡</m:t>
                        </m:r>
                      </m:sub>
                    </m:sSub>
                  </m:oMath>
                </a14:m>
                <a:r>
                  <a:rPr lang="en-US" sz="1600" dirty="0"/>
                  <a:t> of 0.8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𝑜𝑓𝑓𝑠𝑒𝑡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=3.6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performances improve significantly!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AD55CBA-BC64-B8DE-9EEF-D627B5323E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910123"/>
                <a:ext cx="8763000" cy="1096967"/>
              </a:xfrm>
              <a:prstGeom prst="rect">
                <a:avLst/>
              </a:prstGeom>
              <a:blipFill>
                <a:blip r:embed="rId2"/>
                <a:stretch>
                  <a:fillRect l="-278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22860E3E-2FCB-6582-5EC5-68452B1CB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85" y="1843088"/>
            <a:ext cx="4299207" cy="32432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C9A51D-1866-3984-B692-0ACDCD24E9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45563" y="1846442"/>
            <a:ext cx="4226060" cy="3146066"/>
          </a:xfrm>
          <a:prstGeom prst="rect">
            <a:avLst/>
          </a:prstGeom>
        </p:spPr>
      </p:pic>
      <p:sp>
        <p:nvSpPr>
          <p:cNvPr id="8" name="Textfeld 1">
            <a:extLst>
              <a:ext uri="{FF2B5EF4-FFF2-40B4-BE49-F238E27FC236}">
                <a16:creationId xmlns:a16="http://schemas.microsoft.com/office/drawing/2014/main" id="{2C41238F-2E80-898C-881D-F07DD9AE1745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21/08/2025  	FCC-ee top-up injection</a:t>
            </a:r>
          </a:p>
        </p:txBody>
      </p:sp>
      <p:sp>
        <p:nvSpPr>
          <p:cNvPr id="9" name="Textfeld 2">
            <a:extLst>
              <a:ext uri="{FF2B5EF4-FFF2-40B4-BE49-F238E27FC236}">
                <a16:creationId xmlns:a16="http://schemas.microsoft.com/office/drawing/2014/main" id="{B147AC4E-04AE-15E4-1C95-E4F774500A47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678415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16C2D3A-6D3F-960A-8DE5-7DE21D22F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 anchor="t"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FBD383B-FA44-4021-0348-5685BCA69C3F}"/>
              </a:ext>
            </a:extLst>
          </p:cNvPr>
          <p:cNvSpPr txBox="1"/>
          <p:nvPr/>
        </p:nvSpPr>
        <p:spPr>
          <a:xfrm>
            <a:off x="437849" y="1123950"/>
            <a:ext cx="8401351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focus on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ring losses during the injection process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since they might cause backgrounds to the experiment. The cases of interest include:</a:t>
            </a:r>
          </a:p>
          <a:p>
            <a:pPr marL="285750" marR="0" lvl="0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Perfect injection: </a:t>
            </a:r>
          </a:p>
          <a:p>
            <a:pPr marL="628613" marR="0" lvl="1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Injected beam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baseline scheme with and without collimators. (this talk) </a:t>
            </a:r>
          </a:p>
          <a:p>
            <a:pPr marL="628613" marR="0" lvl="1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Losses due to the bump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the beam circulating in the collider must be brought close to the injected one. In this procedure part of the beam is scraped at the septum/absorber placed at the injection point. (More infor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mation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</a:t>
            </a:r>
          </a:p>
          <a:p>
            <a:pPr marL="285750" marR="0" lvl="0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47792B8-87E8-3008-06C2-442D3542A1ED}"/>
              </a:ext>
            </a:extLst>
          </p:cNvPr>
          <p:cNvGrpSpPr/>
          <p:nvPr/>
        </p:nvGrpSpPr>
        <p:grpSpPr>
          <a:xfrm>
            <a:off x="5486400" y="3181350"/>
            <a:ext cx="3429000" cy="1892162"/>
            <a:chOff x="5257800" y="1810547"/>
            <a:chExt cx="3581400" cy="1981424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BF7A3114-5F92-B27A-04E1-26CE9637E556}"/>
                </a:ext>
              </a:extLst>
            </p:cNvPr>
            <p:cNvSpPr/>
            <p:nvPr/>
          </p:nvSpPr>
          <p:spPr>
            <a:xfrm>
              <a:off x="7374081" y="1810547"/>
              <a:ext cx="325581" cy="1455179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1FD7508-7975-8552-9AFE-7576C6EB8091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>
              <a:off x="7129896" y="2538137"/>
              <a:ext cx="244185" cy="768349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C07524F-CFEF-A980-BA57-7C83A0473A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1523" y="3291593"/>
              <a:ext cx="488373" cy="6633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24035F8-E406-140F-D4AC-E42AD494A568}"/>
                </a:ext>
              </a:extLst>
            </p:cNvPr>
            <p:cNvCxnSpPr>
              <a:cxnSpLocks/>
            </p:cNvCxnSpPr>
            <p:nvPr/>
          </p:nvCxnSpPr>
          <p:spPr>
            <a:xfrm>
              <a:off x="7374081" y="2538137"/>
              <a:ext cx="146511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CAF2286-73CC-FB54-A796-1AD08084FD6C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 flipH="1">
              <a:off x="7251988" y="2538137"/>
              <a:ext cx="447674" cy="1131803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95544D3-9303-AD38-35E5-5F8EAA92A1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33895" y="3669940"/>
              <a:ext cx="170416" cy="122031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42411BE-2EC5-B6A2-5454-8C7085815465}"/>
                </a:ext>
              </a:extLst>
            </p:cNvPr>
            <p:cNvCxnSpPr>
              <a:cxnSpLocks/>
            </p:cNvCxnSpPr>
            <p:nvPr/>
          </p:nvCxnSpPr>
          <p:spPr>
            <a:xfrm>
              <a:off x="6804315" y="3669940"/>
              <a:ext cx="447673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40F19E3-9706-3F4A-C419-9C69BE6CB252}"/>
                </a:ext>
              </a:extLst>
            </p:cNvPr>
            <p:cNvSpPr/>
            <p:nvPr/>
          </p:nvSpPr>
          <p:spPr>
            <a:xfrm>
              <a:off x="6666959" y="3500724"/>
              <a:ext cx="569769" cy="97009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491D199C-75BC-0BDF-F697-A2760AABA603}"/>
                </a:ext>
              </a:extLst>
            </p:cNvPr>
            <p:cNvSpPr/>
            <p:nvPr/>
          </p:nvSpPr>
          <p:spPr>
            <a:xfrm>
              <a:off x="6071754" y="1810547"/>
              <a:ext cx="325581" cy="1455179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A1B2DA6-81B4-CD2E-8C6F-7E4F601F435B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6397335" y="2538137"/>
              <a:ext cx="244185" cy="760088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3F2412F-4E00-A00E-5179-A44F642C2CBC}"/>
                </a:ext>
              </a:extLst>
            </p:cNvPr>
            <p:cNvCxnSpPr>
              <a:cxnSpLocks/>
              <a:endCxn id="21" idx="3"/>
            </p:cNvCxnSpPr>
            <p:nvPr/>
          </p:nvCxnSpPr>
          <p:spPr>
            <a:xfrm>
              <a:off x="5257800" y="2538137"/>
              <a:ext cx="1139535" cy="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13674F-CEE0-9DEE-E8A9-056C92735D7D}"/>
                </a:ext>
              </a:extLst>
            </p:cNvPr>
            <p:cNvSpPr/>
            <p:nvPr/>
          </p:nvSpPr>
          <p:spPr>
            <a:xfrm>
              <a:off x="7703054" y="2344590"/>
              <a:ext cx="888568" cy="377866"/>
            </a:xfrm>
            <a:custGeom>
              <a:avLst/>
              <a:gdLst>
                <a:gd name="connsiteX0" fmla="*/ 0 w 415925"/>
                <a:gd name="connsiteY0" fmla="*/ 95297 h 178082"/>
                <a:gd name="connsiteX1" fmla="*/ 19050 w 415925"/>
                <a:gd name="connsiteY1" fmla="*/ 38147 h 178082"/>
                <a:gd name="connsiteX2" fmla="*/ 60325 w 415925"/>
                <a:gd name="connsiteY2" fmla="*/ 158797 h 178082"/>
                <a:gd name="connsiteX3" fmla="*/ 114300 w 415925"/>
                <a:gd name="connsiteY3" fmla="*/ 47 h 178082"/>
                <a:gd name="connsiteX4" fmla="*/ 184150 w 415925"/>
                <a:gd name="connsiteY4" fmla="*/ 177847 h 178082"/>
                <a:gd name="connsiteX5" fmla="*/ 254000 w 415925"/>
                <a:gd name="connsiteY5" fmla="*/ 38147 h 178082"/>
                <a:gd name="connsiteX6" fmla="*/ 415925 w 415925"/>
                <a:gd name="connsiteY6" fmla="*/ 44497 h 178082"/>
                <a:gd name="connsiteX7" fmla="*/ 415925 w 415925"/>
                <a:gd name="connsiteY7" fmla="*/ 44497 h 17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925" h="178082">
                  <a:moveTo>
                    <a:pt x="0" y="95297"/>
                  </a:moveTo>
                  <a:cubicBezTo>
                    <a:pt x="4498" y="61430"/>
                    <a:pt x="8996" y="27564"/>
                    <a:pt x="19050" y="38147"/>
                  </a:cubicBezTo>
                  <a:cubicBezTo>
                    <a:pt x="29104" y="48730"/>
                    <a:pt x="44450" y="165147"/>
                    <a:pt x="60325" y="158797"/>
                  </a:cubicBezTo>
                  <a:cubicBezTo>
                    <a:pt x="76200" y="152447"/>
                    <a:pt x="93663" y="-3128"/>
                    <a:pt x="114300" y="47"/>
                  </a:cubicBezTo>
                  <a:cubicBezTo>
                    <a:pt x="134938" y="3222"/>
                    <a:pt x="160867" y="171497"/>
                    <a:pt x="184150" y="177847"/>
                  </a:cubicBezTo>
                  <a:cubicBezTo>
                    <a:pt x="207433" y="184197"/>
                    <a:pt x="215371" y="60372"/>
                    <a:pt x="254000" y="38147"/>
                  </a:cubicBezTo>
                  <a:cubicBezTo>
                    <a:pt x="292629" y="15922"/>
                    <a:pt x="415925" y="44497"/>
                    <a:pt x="415925" y="44497"/>
                  </a:cubicBezTo>
                  <a:lnTo>
                    <a:pt x="415925" y="44497"/>
                  </a:lnTo>
                </a:path>
              </a:pathLst>
            </a:cu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3B74A5D-DC56-5EAC-E6B3-1DF5B70FE86B}"/>
                </a:ext>
              </a:extLst>
            </p:cNvPr>
            <p:cNvSpPr/>
            <p:nvPr/>
          </p:nvSpPr>
          <p:spPr>
            <a:xfrm rot="5168390">
              <a:off x="7920988" y="2246655"/>
              <a:ext cx="45719" cy="195869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2E4B5-1DAF-831E-8218-39E98D8CC0DB}"/>
                </a:ext>
              </a:extLst>
            </p:cNvPr>
            <p:cNvSpPr/>
            <p:nvPr/>
          </p:nvSpPr>
          <p:spPr>
            <a:xfrm rot="5400000">
              <a:off x="6699546" y="3161910"/>
              <a:ext cx="479164" cy="244185"/>
            </a:xfrm>
            <a:prstGeom prst="ellipse">
              <a:avLst/>
            </a:prstGeom>
            <a:solidFill>
              <a:srgbClr val="FF0000"/>
            </a:solidFill>
            <a:ln w="111125">
              <a:solidFill>
                <a:schemeClr val="accent5">
                  <a:lumMod val="50000"/>
                  <a:alpha val="82000"/>
                </a:schemeClr>
              </a:solidFill>
              <a:prstDash val="soli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CDC5E38-5E80-4205-723E-88965F314EB5}"/>
              </a:ext>
            </a:extLst>
          </p:cNvPr>
          <p:cNvSpPr txBox="1"/>
          <p:nvPr/>
        </p:nvSpPr>
        <p:spPr>
          <a:xfrm>
            <a:off x="431946" y="3244605"/>
            <a:ext cx="514546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Injection failures scenarios (to be identified by ABT) impact on collimation/experiments:</a:t>
            </a:r>
          </a:p>
          <a:p>
            <a:pPr marL="628613" marR="0" lvl="1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Issues with the bump, like partial closure.</a:t>
            </a:r>
          </a:p>
          <a:p>
            <a:pPr marL="628613" marR="0" lvl="1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Mismatched injected beam, like higher energy offset.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7BBFB56D-B96E-3FFD-D4BF-B27F9D238E0C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AE4074E9-2B56-B2ED-D6AA-E549F216293F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C2B03803-494C-4016-B0B0-B0BC807CA0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299" y="94965"/>
            <a:ext cx="324000" cy="170071"/>
          </a:xfrm>
        </p:spPr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45991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34F833-E08D-91FE-07DF-5F1A75946F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30</a:t>
            </a:fld>
            <a:endParaRPr lang="en-US" noProof="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1F1FD77-F488-541E-F37F-5334ADE163F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442" r="1442"/>
          <a:stretch/>
        </p:blipFill>
        <p:spPr>
          <a:xfrm>
            <a:off x="4609322" y="1428750"/>
            <a:ext cx="4421470" cy="3642543"/>
          </a:xfrm>
          <a:prstGeom prst="rect">
            <a:avLst/>
          </a:prstGeo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2902348-8527-2A48-28A4-7710C4FBA62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442" r="1442"/>
          <a:stretch/>
        </p:blipFill>
        <p:spPr>
          <a:xfrm>
            <a:off x="150530" y="1428750"/>
            <a:ext cx="4421470" cy="36425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FDC8EF6-83E0-C924-4310-1CC971AE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57651"/>
            <a:ext cx="8263350" cy="804066"/>
          </a:xfrm>
        </p:spPr>
        <p:txBody>
          <a:bodyPr/>
          <a:lstStyle/>
          <a:p>
            <a:r>
              <a:rPr lang="en-US" dirty="0"/>
              <a:t>Injection efficiency for V25.2_GHC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FC9CE5-A7C1-B5F9-D866-C7EA808572BB}"/>
              </a:ext>
            </a:extLst>
          </p:cNvPr>
          <p:cNvSpPr txBox="1"/>
          <p:nvPr/>
        </p:nvSpPr>
        <p:spPr>
          <a:xfrm>
            <a:off x="152400" y="1037146"/>
            <a:ext cx="624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This is likely due to non linearities.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4F9705-7593-3E82-3418-28FA2194B647}"/>
              </a:ext>
            </a:extLst>
          </p:cNvPr>
          <p:cNvSpPr txBox="1"/>
          <p:nvPr/>
        </p:nvSpPr>
        <p:spPr>
          <a:xfrm>
            <a:off x="381000" y="1411166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baseline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C0B556-AB97-7A9B-8877-AEB224A347E4}"/>
              </a:ext>
            </a:extLst>
          </p:cNvPr>
          <p:cNvSpPr txBox="1"/>
          <p:nvPr/>
        </p:nvSpPr>
        <p:spPr>
          <a:xfrm>
            <a:off x="4953000" y="1411166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hybrid</a:t>
            </a:r>
          </a:p>
        </p:txBody>
      </p:sp>
      <p:sp>
        <p:nvSpPr>
          <p:cNvPr id="13" name="Textfeld 1">
            <a:extLst>
              <a:ext uri="{FF2B5EF4-FFF2-40B4-BE49-F238E27FC236}">
                <a16:creationId xmlns:a16="http://schemas.microsoft.com/office/drawing/2014/main" id="{16A77B34-A5C6-8B52-A659-0CECC3047933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21/08/2025  	FCC-ee top-up injection</a:t>
            </a:r>
          </a:p>
        </p:txBody>
      </p:sp>
      <p:sp>
        <p:nvSpPr>
          <p:cNvPr id="14" name="Textfeld 2">
            <a:extLst>
              <a:ext uri="{FF2B5EF4-FFF2-40B4-BE49-F238E27FC236}">
                <a16:creationId xmlns:a16="http://schemas.microsoft.com/office/drawing/2014/main" id="{CCC15CC1-0DFD-39ED-FA52-18F4F8B7BE0B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4403027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428AB7-7930-D067-83FF-3392B24F87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31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61DFDB2B-1F19-8AD0-7E2C-72AA2A9DF579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Recursive twiss for high delta offset;</a:t>
                </a:r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Matched beam distribution into chromatic orbit;</a:t>
                </a:r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Can impose specific closed orbit (for instance injection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=−1.5∗0.95/100</m:t>
                    </m:r>
                  </m:oMath>
                </a14:m>
                <a:r>
                  <a:rPr lang="en-US" dirty="0"/>
                  <a:t>);</a:t>
                </a:r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Can remove dispersion contribution to match transport line zero dispersion.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61DFDB2B-1F19-8AD0-7E2C-72AA2A9DF5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>
                <a:blip r:embed="rId2"/>
                <a:stretch>
                  <a:fillRect l="-303" t="-2857" r="-909" b="-108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A2480B8F-C43F-01F1-41ED-365E2C719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hlinkClick r:id="rId3"/>
              </a:rPr>
              <a:t>xutil</a:t>
            </a:r>
            <a:r>
              <a:rPr lang="en-US" dirty="0"/>
              <a:t> - features summary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616E989B-1F0D-91FE-FEE2-8B714D4871D2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21/08/2025  	FCC-ee top-up injection</a:t>
            </a:r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49FAF0BA-30A9-794E-5B86-CDA6D6122385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41759539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542E18-EAF5-723A-0DC7-9254758BCA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32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24BE5F6-24F8-17D1-5513-FDF5E0C71AB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1063" y="577850"/>
            <a:ext cx="8262937" cy="803275"/>
          </a:xfrm>
        </p:spPr>
        <p:txBody>
          <a:bodyPr/>
          <a:lstStyle/>
          <a:p>
            <a:r>
              <a:rPr lang="en-US" dirty="0"/>
              <a:t>Chromatic orbit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19E8B9-1487-98A6-A45E-5B15F3075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047749"/>
            <a:ext cx="3657600" cy="38886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72AF3B3-2889-36FE-6DFA-BFAE22364D13}"/>
                  </a:ext>
                </a:extLst>
              </p:cNvPr>
              <p:cNvSpPr txBox="1"/>
              <p:nvPr/>
            </p:nvSpPr>
            <p:spPr>
              <a:xfrm>
                <a:off x="4648200" y="1047750"/>
                <a:ext cx="4191000" cy="4188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dirty="0"/>
                  <a:t>Issue: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V25.2_GHC does not allow to get a twiss with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&gt;0.93%</m:t>
                    </m:r>
                  </m:oMath>
                </a14:m>
                <a:r>
                  <a:rPr lang="en-US" sz="1600" dirty="0"/>
                  <a:t>,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FF0000"/>
                    </a:solidFill>
                  </a:rPr>
                  <a:t>Twiss6d at extreme delta, with radiation and tapering is not easy to control.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For instance, the closed orbit for high delta is not closed (the impact is not very significant).</a:t>
                </a:r>
              </a:p>
              <a:p>
                <a:pPr algn="l"/>
                <a:endParaRPr lang="en-US" sz="1600" dirty="0"/>
              </a:p>
              <a:p>
                <a:pPr algn="l"/>
                <a:r>
                  <a:rPr lang="en-US" sz="1600" dirty="0"/>
                  <a:t>Solution: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Generating transverse distribution with twiss4d with the max delta offset,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Generating longitudinal distribution fixing the closed orbit to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0, 0.95%</m:t>
                        </m:r>
                      </m:e>
                    </m:d>
                  </m:oMath>
                </a14:m>
                <a:r>
                  <a:rPr lang="it-IT" sz="1600" dirty="0"/>
                  <a:t> and covariance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𝑐𝑜𝑣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=[</m:t>
                    </m:r>
                    <m:d>
                      <m:dPr>
                        <m:begChr m:val="["/>
                        <m:endChr m:val="]"/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0, </m:t>
                        </m:r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e>
                    </m:d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,[0, 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]]</m:t>
                    </m:r>
                  </m:oMath>
                </a14:m>
                <a:endParaRPr lang="en-US" sz="1600" dirty="0"/>
              </a:p>
              <a:p>
                <a:pPr algn="l">
                  <a:lnSpc>
                    <a:spcPts val="3700"/>
                  </a:lnSpc>
                </a:pPr>
                <a:endParaRPr lang="en-US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72AF3B3-2889-36FE-6DFA-BFAE22364D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1047750"/>
                <a:ext cx="4191000" cy="4188198"/>
              </a:xfrm>
              <a:prstGeom prst="rect">
                <a:avLst/>
              </a:prstGeom>
              <a:blipFill>
                <a:blip r:embed="rId3"/>
                <a:stretch>
                  <a:fillRect l="-873" t="-437" r="-1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1">
            <a:extLst>
              <a:ext uri="{FF2B5EF4-FFF2-40B4-BE49-F238E27FC236}">
                <a16:creationId xmlns:a16="http://schemas.microsoft.com/office/drawing/2014/main" id="{048CF0F7-6846-D491-FC17-F7A25D9FD246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21/08/2025  	FCC-ee top-up injection</a:t>
            </a:r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E8647624-CA61-48DF-F035-1B2A3A2401CE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3535028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8377EC4-47AA-B342-7E4D-66B7DEF0C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D7D1B1-A35A-4EF0-CB66-CD912C7454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33</a:t>
            </a:fld>
            <a:endParaRPr lang="en-US" noProof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CC36193-1FED-371A-4BD2-4478463D7DAA}"/>
              </a:ext>
            </a:extLst>
          </p:cNvPr>
          <p:cNvGrpSpPr/>
          <p:nvPr/>
        </p:nvGrpSpPr>
        <p:grpSpPr>
          <a:xfrm>
            <a:off x="457200" y="514350"/>
            <a:ext cx="6229993" cy="4419600"/>
            <a:chOff x="1231641" y="742950"/>
            <a:chExt cx="5391793" cy="402236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283BADA-CA6E-D0E4-ABCA-8CBD416567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31641" y="2741256"/>
              <a:ext cx="2695896" cy="202406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4950925-77C5-4293-DBC0-0B527BCE3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933956" y="2746076"/>
              <a:ext cx="2683058" cy="201442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740C7BE-3259-861F-A46B-5D3CEDB1262F}"/>
                </a:ext>
              </a:extLst>
            </p:cNvPr>
            <p:cNvSpPr txBox="1"/>
            <p:nvPr/>
          </p:nvSpPr>
          <p:spPr>
            <a:xfrm>
              <a:off x="3136641" y="2741256"/>
              <a:ext cx="762000" cy="506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0BB8586-22C1-063E-C1F2-175241FCAEEA}"/>
                </a:ext>
              </a:extLst>
            </p:cNvPr>
            <p:cNvSpPr txBox="1"/>
            <p:nvPr/>
          </p:nvSpPr>
          <p:spPr>
            <a:xfrm>
              <a:off x="5737931" y="2741256"/>
              <a:ext cx="885503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BB-D0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3A5C279-6807-4F4C-EAE3-F5A4B3D9BC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927538" y="751795"/>
              <a:ext cx="2695896" cy="202406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155EE28-6EF4-D16B-3ED6-430EAA371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31641" y="751795"/>
              <a:ext cx="2695896" cy="202406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F08027B-9E70-333C-3D01-7C7518229C79}"/>
                </a:ext>
              </a:extLst>
            </p:cNvPr>
            <p:cNvSpPr txBox="1"/>
            <p:nvPr/>
          </p:nvSpPr>
          <p:spPr>
            <a:xfrm>
              <a:off x="3136642" y="742950"/>
              <a:ext cx="762000" cy="506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F162969-66F6-B70D-2C7E-1BE0DFF333D1}"/>
                </a:ext>
              </a:extLst>
            </p:cNvPr>
            <p:cNvSpPr txBox="1"/>
            <p:nvPr/>
          </p:nvSpPr>
          <p:spPr>
            <a:xfrm>
              <a:off x="5737931" y="751795"/>
              <a:ext cx="885503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SR-D0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4A2AC85-C077-08CB-C0FF-B48E04537DE4}"/>
              </a:ext>
            </a:extLst>
          </p:cNvPr>
          <p:cNvSpPr txBox="1"/>
          <p:nvPr/>
        </p:nvSpPr>
        <p:spPr>
          <a:xfrm>
            <a:off x="7002299" y="643177"/>
            <a:ext cx="1905000" cy="4331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V25.2_GHC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NEW BUCH LENGTH (2.43E-3)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CORRECT INJ POINT (FINJ.1)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Fixed x_inj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7536984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D6BF30-2CFD-35F6-FEF0-F4115284D4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34</a:t>
            </a:fld>
            <a:endParaRPr lang="en-US" noProof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0B10212-D672-D15A-49D3-6AA2D4DF1894}"/>
              </a:ext>
            </a:extLst>
          </p:cNvPr>
          <p:cNvGrpSpPr/>
          <p:nvPr/>
        </p:nvGrpSpPr>
        <p:grpSpPr>
          <a:xfrm>
            <a:off x="304800" y="133350"/>
            <a:ext cx="6229993" cy="4973732"/>
            <a:chOff x="866291" y="116348"/>
            <a:chExt cx="6229993" cy="497373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9C99BAA-CED3-4093-9BE6-66F01BFFC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019389" y="2794618"/>
              <a:ext cx="3076895" cy="229546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4731774-EA67-20B1-D3C3-C6AF2C1E4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17610" y="2776346"/>
              <a:ext cx="3076895" cy="229546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B597051-66BA-C4CE-A549-F53BCC053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019389" y="499156"/>
              <a:ext cx="3076895" cy="229546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5DCF7C6-8C94-A52E-6812-84A8A82E8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66291" y="499156"/>
              <a:ext cx="3076895" cy="229546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38C22ED-9E8B-FC50-A779-C409EE8C2452}"/>
                </a:ext>
              </a:extLst>
            </p:cNvPr>
            <p:cNvSpPr txBox="1"/>
            <p:nvPr/>
          </p:nvSpPr>
          <p:spPr>
            <a:xfrm>
              <a:off x="1281050" y="121013"/>
              <a:ext cx="762000" cy="506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507CD7A-4887-3621-BFBD-52006EA6D378}"/>
                </a:ext>
              </a:extLst>
            </p:cNvPr>
            <p:cNvSpPr txBox="1"/>
            <p:nvPr/>
          </p:nvSpPr>
          <p:spPr>
            <a:xfrm>
              <a:off x="4343400" y="116348"/>
              <a:ext cx="885503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SR-D0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626472-1215-20EA-9DD6-370065EE6149}"/>
                </a:ext>
              </a:extLst>
            </p:cNvPr>
            <p:cNvSpPr txBox="1"/>
            <p:nvPr/>
          </p:nvSpPr>
          <p:spPr>
            <a:xfrm>
              <a:off x="4343400" y="2414667"/>
              <a:ext cx="885503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BB-D0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10E70B3-E36F-A379-75FE-B1A6A98811F2}"/>
                </a:ext>
              </a:extLst>
            </p:cNvPr>
            <p:cNvSpPr txBox="1"/>
            <p:nvPr/>
          </p:nvSpPr>
          <p:spPr>
            <a:xfrm>
              <a:off x="1253058" y="2414667"/>
              <a:ext cx="762000" cy="506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E830323-4023-81A5-2461-3E24B4CA4210}"/>
              </a:ext>
            </a:extLst>
          </p:cNvPr>
          <p:cNvSpPr txBox="1"/>
          <p:nvPr/>
        </p:nvSpPr>
        <p:spPr>
          <a:xfrm>
            <a:off x="7002299" y="643177"/>
            <a:ext cx="1905000" cy="4331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V25.2_GHC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NEW BUCH LENGTH (2.43E-3)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CORRECT INJ POINT (FINJ.1)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Fixed x_inj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883834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4BFC4D-B04F-1CB7-C885-7269B88E84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35</a:t>
            </a:fld>
            <a:endParaRPr lang="en-US" noProof="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605B861-B37F-0538-595B-4E4DAFEBB4C7}"/>
              </a:ext>
            </a:extLst>
          </p:cNvPr>
          <p:cNvGrpSpPr/>
          <p:nvPr/>
        </p:nvGrpSpPr>
        <p:grpSpPr>
          <a:xfrm>
            <a:off x="228600" y="381000"/>
            <a:ext cx="6666626" cy="4705350"/>
            <a:chOff x="381000" y="-291533"/>
            <a:chExt cx="7324810" cy="543503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93AA42B-3548-53F5-3AAD-EF89A9500F8F}"/>
                </a:ext>
              </a:extLst>
            </p:cNvPr>
            <p:cNvGrpSpPr/>
            <p:nvPr/>
          </p:nvGrpSpPr>
          <p:grpSpPr>
            <a:xfrm>
              <a:off x="381000" y="2409145"/>
              <a:ext cx="7324810" cy="2734355"/>
              <a:chOff x="285583" y="751795"/>
              <a:chExt cx="7324810" cy="273435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C6B1920-7BBF-CBD5-A7C2-D456E68FFB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927538" y="751795"/>
                <a:ext cx="3641954" cy="2734355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D59A457E-8266-FA91-A610-26605C89D1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85583" y="751795"/>
                <a:ext cx="3641954" cy="2734355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F927800-99D3-1ABE-05F6-028804E01204}"/>
                  </a:ext>
                </a:extLst>
              </p:cNvPr>
              <p:cNvSpPr txBox="1"/>
              <p:nvPr/>
            </p:nvSpPr>
            <p:spPr>
              <a:xfrm>
                <a:off x="2546106" y="819150"/>
                <a:ext cx="1411150" cy="578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BB-FINJ.1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966DEE6-C8F6-84F7-3CBB-7807611D4ACF}"/>
                  </a:ext>
                </a:extLst>
              </p:cNvPr>
              <p:cNvSpPr txBox="1"/>
              <p:nvPr/>
            </p:nvSpPr>
            <p:spPr>
              <a:xfrm>
                <a:off x="6149962" y="819150"/>
                <a:ext cx="1460431" cy="578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BB-FINJ.4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27D693C-1F8E-E2DC-3506-5C59ECEC0853}"/>
                </a:ext>
              </a:extLst>
            </p:cNvPr>
            <p:cNvGrpSpPr/>
            <p:nvPr/>
          </p:nvGrpSpPr>
          <p:grpSpPr>
            <a:xfrm>
              <a:off x="469831" y="-291533"/>
              <a:ext cx="7234631" cy="2734355"/>
              <a:chOff x="374415" y="751795"/>
              <a:chExt cx="7234631" cy="2734355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102B9F8-3675-EDEA-C532-E071D41E35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4016371" y="751795"/>
                <a:ext cx="3464290" cy="273435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7D576DC-A992-A053-CBAC-8FA455C0C8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74415" y="751795"/>
                <a:ext cx="3464290" cy="2734355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9CAE08-0057-3DB6-858B-BA8F966D1905}"/>
                  </a:ext>
                </a:extLst>
              </p:cNvPr>
              <p:cNvSpPr txBox="1"/>
              <p:nvPr/>
            </p:nvSpPr>
            <p:spPr>
              <a:xfrm>
                <a:off x="2462384" y="819150"/>
                <a:ext cx="1542807" cy="578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SR-FINJ.1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2A79CA2-6EF1-B769-C107-BD6A48E5DBB2}"/>
                  </a:ext>
                </a:extLst>
              </p:cNvPr>
              <p:cNvSpPr txBox="1"/>
              <p:nvPr/>
            </p:nvSpPr>
            <p:spPr>
              <a:xfrm>
                <a:off x="6066239" y="819150"/>
                <a:ext cx="1542807" cy="578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SR-FINJ.4</a:t>
                </a:r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072BB9F-1187-42D2-4A0D-337147DB8F60}"/>
              </a:ext>
            </a:extLst>
          </p:cNvPr>
          <p:cNvSpPr txBox="1"/>
          <p:nvPr/>
        </p:nvSpPr>
        <p:spPr>
          <a:xfrm>
            <a:off x="7002299" y="553279"/>
            <a:ext cx="1905000" cy="3382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V25.2_GHC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NEW BUCH LENGTH (2.43E-3)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No D=0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No fixed x_inj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1283555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E502801-7362-A330-16C7-FB92A0171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88F23D-8C73-681F-9232-7BB9DBDB62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36</a:t>
            </a:fld>
            <a:endParaRPr lang="en-US" noProof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DA25EF-AE4B-13DB-2ADA-B4A219DDA7DA}"/>
              </a:ext>
            </a:extLst>
          </p:cNvPr>
          <p:cNvGrpSpPr/>
          <p:nvPr/>
        </p:nvGrpSpPr>
        <p:grpSpPr>
          <a:xfrm>
            <a:off x="304800" y="94965"/>
            <a:ext cx="6322094" cy="5067585"/>
            <a:chOff x="809234" y="116348"/>
            <a:chExt cx="6322094" cy="506758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BE806D4-A629-80B0-7663-E9D938DFE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054433" y="2893356"/>
              <a:ext cx="3076895" cy="229057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A4295F5-00E9-8679-3CB6-C7A451484A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17610" y="2864474"/>
              <a:ext cx="3076895" cy="229057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67C8EA5-3D84-3027-11A6-19AC1D3A6A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946057" y="541091"/>
              <a:ext cx="3185271" cy="229546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0CE4E6F-E62E-B805-6295-F133281D26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09234" y="501649"/>
              <a:ext cx="3185271" cy="229057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E6AD79D-22EA-619F-608F-6A774525A377}"/>
                </a:ext>
              </a:extLst>
            </p:cNvPr>
            <p:cNvSpPr txBox="1"/>
            <p:nvPr/>
          </p:nvSpPr>
          <p:spPr>
            <a:xfrm>
              <a:off x="1281049" y="121013"/>
              <a:ext cx="1414041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SR-FINJ.1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11E9C05-B5B1-C087-178E-5B373CC10E35}"/>
                </a:ext>
              </a:extLst>
            </p:cNvPr>
            <p:cNvSpPr txBox="1"/>
            <p:nvPr/>
          </p:nvSpPr>
          <p:spPr>
            <a:xfrm>
              <a:off x="4343400" y="116348"/>
              <a:ext cx="1414041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SR-FINJ.4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86A3DC7-FFFD-ED4F-B8AE-B4E39A10550E}"/>
                </a:ext>
              </a:extLst>
            </p:cNvPr>
            <p:cNvSpPr txBox="1"/>
            <p:nvPr/>
          </p:nvSpPr>
          <p:spPr>
            <a:xfrm>
              <a:off x="4343400" y="2473355"/>
              <a:ext cx="1323491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BB-FINJ.4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9646107-2EF2-A81E-30F7-3076CA4B19FC}"/>
                </a:ext>
              </a:extLst>
            </p:cNvPr>
            <p:cNvSpPr txBox="1"/>
            <p:nvPr/>
          </p:nvSpPr>
          <p:spPr>
            <a:xfrm>
              <a:off x="1253057" y="2473355"/>
              <a:ext cx="1518234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BB-FINJ.1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ABDCD52-0262-B3AC-9336-BBDA17084069}"/>
              </a:ext>
            </a:extLst>
          </p:cNvPr>
          <p:cNvSpPr txBox="1"/>
          <p:nvPr/>
        </p:nvSpPr>
        <p:spPr>
          <a:xfrm>
            <a:off x="7002299" y="643177"/>
            <a:ext cx="1905000" cy="2873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V25.2_GHC</a:t>
            </a:r>
          </a:p>
          <a:p>
            <a:pPr marL="285750" indent="-28575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NEW BUCH LENGTH (2.43E-3)</a:t>
            </a:r>
          </a:p>
          <a:p>
            <a:pPr marL="285750" indent="-28575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No D=0</a:t>
            </a:r>
          </a:p>
          <a:p>
            <a:pPr marL="285750" indent="-28575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No fixed x_inj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067542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8D338FC-3ED2-4581-607D-FFC0C3A55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31F049-1F36-50EC-17E9-ACD16296D1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37</a:t>
            </a:fld>
            <a:endParaRPr lang="en-US" noProof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45BD0B-42F2-BC8F-791B-334D71DDEFB1}"/>
              </a:ext>
            </a:extLst>
          </p:cNvPr>
          <p:cNvGrpSpPr/>
          <p:nvPr/>
        </p:nvGrpSpPr>
        <p:grpSpPr>
          <a:xfrm>
            <a:off x="128287" y="389359"/>
            <a:ext cx="6608384" cy="2367253"/>
            <a:chOff x="426536" y="783454"/>
            <a:chExt cx="7260817" cy="273435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9BE8148-286A-2735-9443-03DCC3A65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23063" y="783454"/>
              <a:ext cx="3464290" cy="273435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940E092-D363-BE5F-F3E2-89CA82858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6536" y="783454"/>
              <a:ext cx="3641954" cy="273435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7D5503A-4EA4-1BAD-8001-14CA14882653}"/>
                </a:ext>
              </a:extLst>
            </p:cNvPr>
            <p:cNvSpPr txBox="1"/>
            <p:nvPr/>
          </p:nvSpPr>
          <p:spPr>
            <a:xfrm>
              <a:off x="2294937" y="819150"/>
              <a:ext cx="1662320" cy="578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BB-NEW </a:t>
              </a:r>
              <a:r>
                <a:rPr lang="el-GR" sz="1800" b="1" dirty="0">
                  <a:solidFill>
                    <a:srgbClr val="FF0000"/>
                  </a:solidFill>
                </a:rPr>
                <a:t>σ</a:t>
              </a:r>
              <a:r>
                <a:rPr lang="it-IT" sz="1800" b="1" dirty="0">
                  <a:solidFill>
                    <a:srgbClr val="FF0000"/>
                  </a:solidFill>
                </a:rPr>
                <a:t>z</a:t>
              </a:r>
              <a:endParaRPr lang="en-US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F91C5C6-6107-8833-7482-4268CFAD39BB}"/>
                </a:ext>
              </a:extLst>
            </p:cNvPr>
            <p:cNvSpPr txBox="1"/>
            <p:nvPr/>
          </p:nvSpPr>
          <p:spPr>
            <a:xfrm>
              <a:off x="5978754" y="819150"/>
              <a:ext cx="1631640" cy="578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BB-OLD </a:t>
              </a:r>
              <a:r>
                <a:rPr lang="el-GR" sz="1800" b="1" dirty="0">
                  <a:solidFill>
                    <a:srgbClr val="FF0000"/>
                  </a:solidFill>
                </a:rPr>
                <a:t>σ</a:t>
              </a:r>
              <a:r>
                <a:rPr lang="it-IT" sz="1800" b="1" dirty="0">
                  <a:solidFill>
                    <a:srgbClr val="FF0000"/>
                  </a:solidFill>
                </a:rPr>
                <a:t>z</a:t>
              </a:r>
              <a:endParaRPr lang="en-US" sz="1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CD07155-AFE6-8B12-4BC6-3402EB287627}"/>
              </a:ext>
            </a:extLst>
          </p:cNvPr>
          <p:cNvSpPr txBox="1"/>
          <p:nvPr/>
        </p:nvSpPr>
        <p:spPr>
          <a:xfrm>
            <a:off x="7002299" y="553279"/>
            <a:ext cx="1905000" cy="4806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V25.2_GHC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NEW BUCH LENGTH (2.43E-3)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No D=0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No fixed x_inj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Correct injection point finj.1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D226EDC-1B69-CED8-1E3F-67B49166BA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6833" y="2672081"/>
            <a:ext cx="3307646" cy="24676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161A191-D64F-DD82-685F-A4230FC0DB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686" y="2675891"/>
            <a:ext cx="3314700" cy="246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8144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A1AE70-DBBB-08A7-C8F7-C87CCDF1AD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38</a:t>
            </a:fld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A637709-9AE3-2427-D595-E8B578BA15A2}"/>
              </a:ext>
            </a:extLst>
          </p:cNvPr>
          <p:cNvGrpSpPr/>
          <p:nvPr/>
        </p:nvGrpSpPr>
        <p:grpSpPr>
          <a:xfrm>
            <a:off x="381000" y="514350"/>
            <a:ext cx="6306193" cy="4495800"/>
            <a:chOff x="1231641" y="742950"/>
            <a:chExt cx="5391793" cy="402236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8D575C0-148B-26FF-10BF-1177AA8F1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31641" y="2741256"/>
              <a:ext cx="2695897" cy="202406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8443DA1-7477-4DC0-B426-D96034056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933956" y="2741256"/>
              <a:ext cx="2683058" cy="202406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B8BC59-87C8-F211-0933-F88E1B8E56A5}"/>
                </a:ext>
              </a:extLst>
            </p:cNvPr>
            <p:cNvSpPr txBox="1"/>
            <p:nvPr/>
          </p:nvSpPr>
          <p:spPr>
            <a:xfrm>
              <a:off x="3136641" y="2741256"/>
              <a:ext cx="762000" cy="506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6F1346C-E0CF-AA78-A8C2-BF2C2FF7C1CD}"/>
                </a:ext>
              </a:extLst>
            </p:cNvPr>
            <p:cNvSpPr txBox="1"/>
            <p:nvPr/>
          </p:nvSpPr>
          <p:spPr>
            <a:xfrm>
              <a:off x="5737931" y="2741256"/>
              <a:ext cx="885503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BB-D0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1B2FEE0-CD32-A933-3A53-77D16F96F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927538" y="751795"/>
              <a:ext cx="2695896" cy="202406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8692511-6508-487D-72AD-EB2B7EF7AA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31641" y="751795"/>
              <a:ext cx="2695896" cy="202406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681FCF3-40B8-C6AE-1993-668A7BE7336C}"/>
                </a:ext>
              </a:extLst>
            </p:cNvPr>
            <p:cNvSpPr txBox="1"/>
            <p:nvPr/>
          </p:nvSpPr>
          <p:spPr>
            <a:xfrm>
              <a:off x="3136642" y="742950"/>
              <a:ext cx="762000" cy="506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8AECDC6-8FBA-526B-9142-4000EFD2FF73}"/>
                </a:ext>
              </a:extLst>
            </p:cNvPr>
            <p:cNvSpPr txBox="1"/>
            <p:nvPr/>
          </p:nvSpPr>
          <p:spPr>
            <a:xfrm>
              <a:off x="5737931" y="751795"/>
              <a:ext cx="885503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SR-D0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64CDB8A-95D6-93DB-C236-6E29309874F9}"/>
              </a:ext>
            </a:extLst>
          </p:cNvPr>
          <p:cNvSpPr txBox="1"/>
          <p:nvPr/>
        </p:nvSpPr>
        <p:spPr>
          <a:xfrm>
            <a:off x="7002299" y="643177"/>
            <a:ext cx="1905000" cy="3857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V25.2_GHC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OLD BUCHE LENGTH (4.43E-3)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WRONG INJ POINT (FINJ.4)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17980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B5432B1-5A68-0DD2-2B72-9B0B7FF29A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97DC9C-3DD8-49E4-FC08-311D476865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39</a:t>
            </a:fld>
            <a:endParaRPr lang="en-US" noProof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7090510-D678-D4E9-1CC1-35743A26E83D}"/>
              </a:ext>
            </a:extLst>
          </p:cNvPr>
          <p:cNvGrpSpPr/>
          <p:nvPr/>
        </p:nvGrpSpPr>
        <p:grpSpPr>
          <a:xfrm>
            <a:off x="304800" y="188818"/>
            <a:ext cx="6306194" cy="4973732"/>
            <a:chOff x="790091" y="116348"/>
            <a:chExt cx="6306194" cy="497373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82092E-5704-0547-EC93-045DD7ED1D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019388" y="2794618"/>
              <a:ext cx="3076897" cy="2295462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335529F-2C7F-1D90-EC62-4DF68F080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17609" y="2776346"/>
              <a:ext cx="3076897" cy="229546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35ABE93-8565-4513-43EB-818110A90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019389" y="499156"/>
              <a:ext cx="3076896" cy="229546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F4E36AC-A0A8-F527-EF06-3F74DD308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90091" y="499156"/>
              <a:ext cx="3229296" cy="229546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D8F354D-C3CD-D618-75A6-4BB7203A6284}"/>
                </a:ext>
              </a:extLst>
            </p:cNvPr>
            <p:cNvSpPr txBox="1"/>
            <p:nvPr/>
          </p:nvSpPr>
          <p:spPr>
            <a:xfrm>
              <a:off x="1281050" y="121013"/>
              <a:ext cx="762000" cy="506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BA7AC57-34FB-5413-9346-62EB14BFF5D2}"/>
                </a:ext>
              </a:extLst>
            </p:cNvPr>
            <p:cNvSpPr txBox="1"/>
            <p:nvPr/>
          </p:nvSpPr>
          <p:spPr>
            <a:xfrm>
              <a:off x="4343400" y="116348"/>
              <a:ext cx="885503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SR-D0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0F2F258-E885-ED49-E6E1-0D6A1D9B26F2}"/>
                </a:ext>
              </a:extLst>
            </p:cNvPr>
            <p:cNvSpPr txBox="1"/>
            <p:nvPr/>
          </p:nvSpPr>
          <p:spPr>
            <a:xfrm>
              <a:off x="4343400" y="2414667"/>
              <a:ext cx="885503" cy="50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BB-D0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F667D01-4680-9A3D-7FAE-9F618C08D559}"/>
                </a:ext>
              </a:extLst>
            </p:cNvPr>
            <p:cNvSpPr txBox="1"/>
            <p:nvPr/>
          </p:nvSpPr>
          <p:spPr>
            <a:xfrm>
              <a:off x="1253058" y="2414667"/>
              <a:ext cx="762000" cy="506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800" b="1" dirty="0">
                  <a:solidFill>
                    <a:srgbClr val="FF0000"/>
                  </a:solidFill>
                </a:rPr>
                <a:t>BB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FA4FCBB-0951-D635-F1E7-4CBF41321443}"/>
              </a:ext>
            </a:extLst>
          </p:cNvPr>
          <p:cNvSpPr txBox="1"/>
          <p:nvPr/>
        </p:nvSpPr>
        <p:spPr>
          <a:xfrm>
            <a:off x="7002299" y="643177"/>
            <a:ext cx="1905000" cy="3857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V25.2_GHC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OLD BUCHE LENGTH (4.43E-3)</a:t>
            </a:r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WRONG INJ POINT (FINJ.4)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703748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680B6A-1A5A-1571-A2CA-D1BABBB22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000B33F-0E8A-9E42-6CB1-DBA021D8F7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4"/>
          <a:stretch>
            <a:fillRect/>
          </a:stretch>
        </p:blipFill>
        <p:spPr>
          <a:xfrm>
            <a:off x="6722735" y="3406103"/>
            <a:ext cx="2421265" cy="16929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DB68ED-7B83-62D9-2613-28DC4FA321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834956F-5C87-EFAF-148A-7F6E8321F1AF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309490" y="1047750"/>
                <a:ext cx="8263350" cy="243840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Beam lifetime during collisions well below 1h → </a:t>
                </a:r>
                <a:r>
                  <a:rPr lang="en-US" sz="1400" b="1" dirty="0"/>
                  <a:t>top-up injection scheme required</a:t>
                </a:r>
                <a:r>
                  <a:rPr lang="en-US" sz="14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1" dirty="0"/>
                  <a:t>Z-mode most critical for injection </a:t>
                </a:r>
                <a:r>
                  <a:rPr lang="en-US" sz="1400" dirty="0"/>
                  <a:t>→ up to </a:t>
                </a:r>
                <a:r>
                  <a:rPr lang="en-US" sz="1400" b="1" dirty="0"/>
                  <a:t>1 % of full beam intensity is injected </a:t>
                </a:r>
                <a:r>
                  <a:rPr lang="en-US" sz="1400" dirty="0"/>
                  <a:t>every 10 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1" dirty="0"/>
                  <a:t>On-axis &amp; Off-energy current baseline scheme</a:t>
                </a:r>
                <a:r>
                  <a:rPr lang="en-US" sz="1400" dirty="0"/>
                  <a:t>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Using </a:t>
                </a:r>
                <a:r>
                  <a:rPr lang="en-US" sz="1400" i="1" dirty="0" err="1"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xutil</a:t>
                </a:r>
                <a:r>
                  <a:rPr lang="en-US" sz="1400" dirty="0"/>
                  <a:t>:</a:t>
                </a:r>
              </a:p>
              <a:p>
                <a:pPr marL="625950" lvl="1" indent="-285750"/>
                <a:r>
                  <a:rPr lang="en-US" sz="1400" b="1" dirty="0"/>
                  <a:t>Injected beam</a:t>
                </a:r>
                <a:r>
                  <a:rPr lang="en-US" sz="1400" dirty="0"/>
                  <a:t> is generated as a </a:t>
                </a:r>
                <a:r>
                  <a:rPr lang="en-US" sz="1400" b="1" dirty="0"/>
                  <a:t>gaussian matched to </a:t>
                </a:r>
              </a:p>
              <a:p>
                <a:pPr marL="0" lvl="1" indent="0">
                  <a:buNone/>
                </a:pPr>
                <a:r>
                  <a:rPr lang="en-US" sz="1400" b="1" dirty="0"/>
                  <a:t>             the chromatic orbit</a:t>
                </a:r>
                <a:r>
                  <a:rPr lang="en-US" sz="1400" dirty="0"/>
                  <a:t> with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=0.95%</m:t>
                    </m:r>
                  </m:oMath>
                </a14:m>
                <a:r>
                  <a:rPr lang="en-US" sz="1400" dirty="0"/>
                  <a:t>.</a:t>
                </a:r>
              </a:p>
              <a:p>
                <a:pPr marL="625950" lvl="1" indent="-285750"/>
                <a:r>
                  <a:rPr lang="en-US" sz="1400" dirty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𝒊𝒏𝒋</m:t>
                        </m:r>
                      </m:sub>
                    </m:sSub>
                  </m:oMath>
                </a14:m>
                <a:r>
                  <a:rPr lang="en-US" sz="1400" b="1" dirty="0"/>
                  <a:t> is fixed to the design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𝒊𝒏𝒋</m:t>
                        </m:r>
                      </m:sub>
                    </m:sSub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𝟏𝟎𝟎</m:t>
                    </m:r>
                  </m:oMath>
                </a14:m>
                <a:r>
                  <a:rPr lang="en-US" sz="1400" dirty="0"/>
                  <a:t>.</a:t>
                </a:r>
              </a:p>
              <a:p>
                <a:pPr marL="625950" lvl="1" indent="-285750"/>
                <a:r>
                  <a:rPr lang="en-US" sz="1400" b="1" dirty="0"/>
                  <a:t>Also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𝒊𝒏𝒋</m:t>
                        </m:r>
                      </m:sub>
                    </m:sSub>
                  </m:oMath>
                </a14:m>
                <a:r>
                  <a:rPr lang="en-US" sz="1400" b="1" dirty="0"/>
                  <a:t> should be fixed</a:t>
                </a:r>
                <a:r>
                  <a:rPr lang="en-US" sz="1400" dirty="0"/>
                  <a:t>, this is not the case for the next slides, </a:t>
                </a:r>
              </a:p>
              <a:p>
                <a:pPr lvl="1" indent="0">
                  <a:buNone/>
                </a:pPr>
                <a:r>
                  <a:rPr lang="en-US" sz="1400" dirty="0"/>
                  <a:t>      but the difference is expected to be small.</a:t>
                </a:r>
              </a:p>
              <a:p>
                <a:pPr marL="625950" lvl="1" indent="-285750"/>
                <a:r>
                  <a:rPr lang="en-US" sz="1400" dirty="0"/>
                  <a:t>Beam size is obtained from the covariance, </a:t>
                </a:r>
                <a:r>
                  <a:rPr lang="en-US" sz="1400" b="1" dirty="0"/>
                  <a:t>subtracting any </a:t>
                </a:r>
              </a:p>
              <a:p>
                <a:pPr lvl="1" indent="0">
                  <a:buNone/>
                </a:pPr>
                <a:r>
                  <a:rPr lang="en-US" sz="1400" b="1" dirty="0"/>
                  <a:t>      contribution coming from the dispersion</a:t>
                </a:r>
                <a:r>
                  <a:rPr lang="en-US" sz="1400" dirty="0"/>
                  <a:t>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1400" dirty="0"/>
                  <a:t> to reduce beam size).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 Assuming to be able to match a perfectly gaussian beam to whatever </a:t>
                </a:r>
              </a:p>
              <a:p>
                <a:r>
                  <a:rPr lang="en-US" sz="1400" dirty="0"/>
                  <a:t>      condition at the injection point </a:t>
                </a:r>
              </a:p>
              <a:p>
                <a:r>
                  <a:rPr lang="en-US" sz="1400" dirty="0"/>
                  <a:t>N.B.:</a:t>
                </a:r>
              </a:p>
              <a:p>
                <a:pPr marL="625950" lvl="1" indent="-285750"/>
                <a:r>
                  <a:rPr lang="en-US" sz="1400" b="1" dirty="0"/>
                  <a:t>Twiss parameters are strongly dependent on </a:t>
                </a:r>
                <a14:m>
                  <m:oMath xmlns:m="http://schemas.openxmlformats.org/officeDocument/2006/math">
                    <m:r>
                      <a:rPr lang="en-US" sz="1400" b="1" i="1">
                        <a:latin typeface="Cambria Math" panose="02040503050406030204" pitchFamily="18" charset="0"/>
                      </a:rPr>
                      <m:t>𝜹</m:t>
                    </m:r>
                  </m:oMath>
                </a14:m>
                <a:r>
                  <a:rPr lang="en-US" sz="1400" dirty="0"/>
                  <a:t>.</a:t>
                </a:r>
              </a:p>
              <a:p>
                <a:pPr marL="625950" lvl="1" indent="-285750"/>
                <a:r>
                  <a:rPr lang="en-US" sz="1400" dirty="0"/>
                  <a:t>Lattice has strong non-linearities.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834956F-5C87-EFAF-148A-7F6E8321F1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309490" y="1047750"/>
                <a:ext cx="8263350" cy="2438400"/>
              </a:xfrm>
              <a:blipFill>
                <a:blip r:embed="rId4"/>
                <a:stretch>
                  <a:fillRect l="-221" b="-7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15C4AF77-D898-273F-0ABB-FA9121EF0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Top-up Injection for FCC-ee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A963BC6-AFCA-86E3-0ADF-EAF6CB843BD5}"/>
              </a:ext>
            </a:extLst>
          </p:cNvPr>
          <p:cNvGrpSpPr/>
          <p:nvPr/>
        </p:nvGrpSpPr>
        <p:grpSpPr>
          <a:xfrm>
            <a:off x="9753600" y="3532398"/>
            <a:ext cx="1156532" cy="761203"/>
            <a:chOff x="6266923" y="3944799"/>
            <a:chExt cx="1156532" cy="761203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CEB63D2-4B9C-9696-2C0C-34332056F1F5}"/>
                </a:ext>
              </a:extLst>
            </p:cNvPr>
            <p:cNvSpPr/>
            <p:nvPr/>
          </p:nvSpPr>
          <p:spPr>
            <a:xfrm>
              <a:off x="6950328" y="3944799"/>
              <a:ext cx="105139" cy="46908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22CAB2A-F448-7572-80EC-8DEA8A04FB39}"/>
                </a:ext>
              </a:extLst>
            </p:cNvPr>
            <p:cNvCxnSpPr>
              <a:cxnSpLocks/>
              <a:stCxn id="26" idx="1"/>
            </p:cNvCxnSpPr>
            <p:nvPr/>
          </p:nvCxnSpPr>
          <p:spPr>
            <a:xfrm flipH="1">
              <a:off x="6871474" y="4179339"/>
              <a:ext cx="78854" cy="247679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1F3845A-FEA4-6680-3F99-F7CF6857FA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3765" y="4422217"/>
              <a:ext cx="157709" cy="2138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2A9DADE3-105B-4173-0494-40B383F7908D}"/>
                </a:ext>
              </a:extLst>
            </p:cNvPr>
            <p:cNvCxnSpPr>
              <a:cxnSpLocks/>
            </p:cNvCxnSpPr>
            <p:nvPr/>
          </p:nvCxnSpPr>
          <p:spPr>
            <a:xfrm>
              <a:off x="6950328" y="4179339"/>
              <a:ext cx="47312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DC78F061-40E5-FA70-F7FF-24E02F51F1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10901" y="4265934"/>
              <a:ext cx="125516" cy="278244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8238A902-6636-4E9A-4C8B-9D8BF110F1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61195" y="4544178"/>
              <a:ext cx="105139" cy="161824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7CA2A30-760A-D223-4238-9F30D6C0E1C2}"/>
                </a:ext>
              </a:extLst>
            </p:cNvPr>
            <p:cNvCxnSpPr>
              <a:cxnSpLocks/>
            </p:cNvCxnSpPr>
            <p:nvPr/>
          </p:nvCxnSpPr>
          <p:spPr>
            <a:xfrm>
              <a:off x="6766335" y="4544178"/>
              <a:ext cx="139638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E983E017-43F9-70E5-7024-F76065D1C9C5}"/>
                </a:ext>
              </a:extLst>
            </p:cNvPr>
            <p:cNvSpPr/>
            <p:nvPr/>
          </p:nvSpPr>
          <p:spPr>
            <a:xfrm>
              <a:off x="6721979" y="4489631"/>
              <a:ext cx="183994" cy="3127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E11739F9-CA3B-9209-2E9F-4851B46193D0}"/>
                </a:ext>
              </a:extLst>
            </p:cNvPr>
            <p:cNvSpPr/>
            <p:nvPr/>
          </p:nvSpPr>
          <p:spPr>
            <a:xfrm>
              <a:off x="6529771" y="3944799"/>
              <a:ext cx="105139" cy="46908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1DFD5856-66A6-C8CC-7CF6-55A0150E5FE6}"/>
                </a:ext>
              </a:extLst>
            </p:cNvPr>
            <p:cNvCxnSpPr>
              <a:cxnSpLocks/>
              <a:stCxn id="82" idx="3"/>
            </p:cNvCxnSpPr>
            <p:nvPr/>
          </p:nvCxnSpPr>
          <p:spPr>
            <a:xfrm>
              <a:off x="6634910" y="4179339"/>
              <a:ext cx="78854" cy="245016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1CF1F4E9-04B5-804C-66B8-48F0AD5B8A1D}"/>
                </a:ext>
              </a:extLst>
            </p:cNvPr>
            <p:cNvCxnSpPr>
              <a:cxnSpLocks/>
              <a:endCxn id="82" idx="3"/>
            </p:cNvCxnSpPr>
            <p:nvPr/>
          </p:nvCxnSpPr>
          <p:spPr>
            <a:xfrm>
              <a:off x="6266923" y="4179339"/>
              <a:ext cx="367987" cy="0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575BB648-D771-B0FA-6ABF-85A6B9F89C5E}"/>
                </a:ext>
              </a:extLst>
            </p:cNvPr>
            <p:cNvSpPr/>
            <p:nvPr/>
          </p:nvSpPr>
          <p:spPr>
            <a:xfrm>
              <a:off x="7036417" y="4200833"/>
              <a:ext cx="286943" cy="121806"/>
            </a:xfrm>
            <a:custGeom>
              <a:avLst/>
              <a:gdLst>
                <a:gd name="connsiteX0" fmla="*/ 0 w 415925"/>
                <a:gd name="connsiteY0" fmla="*/ 95297 h 178082"/>
                <a:gd name="connsiteX1" fmla="*/ 19050 w 415925"/>
                <a:gd name="connsiteY1" fmla="*/ 38147 h 178082"/>
                <a:gd name="connsiteX2" fmla="*/ 60325 w 415925"/>
                <a:gd name="connsiteY2" fmla="*/ 158797 h 178082"/>
                <a:gd name="connsiteX3" fmla="*/ 114300 w 415925"/>
                <a:gd name="connsiteY3" fmla="*/ 47 h 178082"/>
                <a:gd name="connsiteX4" fmla="*/ 184150 w 415925"/>
                <a:gd name="connsiteY4" fmla="*/ 177847 h 178082"/>
                <a:gd name="connsiteX5" fmla="*/ 254000 w 415925"/>
                <a:gd name="connsiteY5" fmla="*/ 38147 h 178082"/>
                <a:gd name="connsiteX6" fmla="*/ 415925 w 415925"/>
                <a:gd name="connsiteY6" fmla="*/ 44497 h 178082"/>
                <a:gd name="connsiteX7" fmla="*/ 415925 w 415925"/>
                <a:gd name="connsiteY7" fmla="*/ 44497 h 17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925" h="178082">
                  <a:moveTo>
                    <a:pt x="0" y="95297"/>
                  </a:moveTo>
                  <a:cubicBezTo>
                    <a:pt x="4498" y="61430"/>
                    <a:pt x="8996" y="27564"/>
                    <a:pt x="19050" y="38147"/>
                  </a:cubicBezTo>
                  <a:cubicBezTo>
                    <a:pt x="29104" y="48730"/>
                    <a:pt x="44450" y="165147"/>
                    <a:pt x="60325" y="158797"/>
                  </a:cubicBezTo>
                  <a:cubicBezTo>
                    <a:pt x="76200" y="152447"/>
                    <a:pt x="93663" y="-3128"/>
                    <a:pt x="114300" y="47"/>
                  </a:cubicBezTo>
                  <a:cubicBezTo>
                    <a:pt x="134938" y="3222"/>
                    <a:pt x="160867" y="171497"/>
                    <a:pt x="184150" y="177847"/>
                  </a:cubicBezTo>
                  <a:cubicBezTo>
                    <a:pt x="207433" y="184197"/>
                    <a:pt x="215371" y="60372"/>
                    <a:pt x="254000" y="38147"/>
                  </a:cubicBezTo>
                  <a:cubicBezTo>
                    <a:pt x="292629" y="15922"/>
                    <a:pt x="415925" y="44497"/>
                    <a:pt x="415925" y="44497"/>
                  </a:cubicBezTo>
                  <a:lnTo>
                    <a:pt x="415925" y="44497"/>
                  </a:lnTo>
                </a:path>
              </a:pathLst>
            </a:cu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D03CC18-E080-101D-3F0A-94046A7CBDC1}"/>
              </a:ext>
            </a:extLst>
          </p:cNvPr>
          <p:cNvGrpSpPr/>
          <p:nvPr/>
        </p:nvGrpSpPr>
        <p:grpSpPr>
          <a:xfrm>
            <a:off x="6008694" y="1581150"/>
            <a:ext cx="2997796" cy="1453156"/>
            <a:chOff x="235324" y="3394240"/>
            <a:chExt cx="2997796" cy="1453156"/>
          </a:xfrm>
        </p:grpSpPr>
        <p:pic>
          <p:nvPicPr>
            <p:cNvPr id="137" name="Picture 136">
              <a:extLst>
                <a:ext uri="{FF2B5EF4-FFF2-40B4-BE49-F238E27FC236}">
                  <a16:creationId xmlns:a16="http://schemas.microsoft.com/office/drawing/2014/main" id="{E811B71E-1635-9E57-1FB5-9E7CA4460D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9415" y="3424695"/>
              <a:ext cx="2145224" cy="1422701"/>
            </a:xfrm>
            <a:prstGeom prst="rect">
              <a:avLst/>
            </a:prstGeom>
          </p:spPr>
        </p:pic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2F780111-9E52-7109-69EF-11232DAC7FCA}"/>
                </a:ext>
              </a:extLst>
            </p:cNvPr>
            <p:cNvSpPr txBox="1"/>
            <p:nvPr/>
          </p:nvSpPr>
          <p:spPr>
            <a:xfrm>
              <a:off x="235324" y="3535483"/>
              <a:ext cx="1032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Circulating </a:t>
              </a:r>
            </a:p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beam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EEA4C39C-9F2F-A928-06EB-A90CD809C8CE}"/>
                </a:ext>
              </a:extLst>
            </p:cNvPr>
            <p:cNvSpPr txBox="1"/>
            <p:nvPr/>
          </p:nvSpPr>
          <p:spPr>
            <a:xfrm>
              <a:off x="2022532" y="4452820"/>
              <a:ext cx="12105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40C24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Injected beam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40C245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B8A452E5-7953-5A78-D555-FBEF6BDD1766}"/>
                    </a:ext>
                  </a:extLst>
                </p:cNvPr>
                <p:cNvSpPr txBox="1"/>
                <p:nvPr/>
              </p:nvSpPr>
              <p:spPr>
                <a:xfrm>
                  <a:off x="2317905" y="3394240"/>
                  <a:ext cx="8600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68572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en-US" sz="1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𝝅</m:t>
                      </m:r>
                      <m:r>
                        <a:rPr kumimoji="0" lang="it-IT" sz="1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</m:oMath>
                  </a14:m>
                  <a:r>
                    <a:rPr kumimoji="0" 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bump</a:t>
                  </a:r>
                  <a:endParaRPr kumimoji="0" lang="en-US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B8A452E5-7953-5A78-D555-FBEF6BDD17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7905" y="3394240"/>
                  <a:ext cx="860044" cy="276999"/>
                </a:xfrm>
                <a:prstGeom prst="rect">
                  <a:avLst/>
                </a:prstGeom>
                <a:blipFill>
                  <a:blip r:embed="rId6"/>
                  <a:stretch>
                    <a:fillRect t="-2174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6845CE8E-61FC-903B-0FE8-A3DD4519EA83}"/>
                </a:ext>
              </a:extLst>
            </p:cNvPr>
            <p:cNvSpPr txBox="1"/>
            <p:nvPr/>
          </p:nvSpPr>
          <p:spPr>
            <a:xfrm>
              <a:off x="374333" y="4380169"/>
              <a:ext cx="1664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E8FF2E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Septum blade</a:t>
              </a:r>
            </a:p>
          </p:txBody>
        </p:sp>
      </p:grpSp>
      <p:sp>
        <p:nvSpPr>
          <p:cNvPr id="11" name="Textfeld 1">
            <a:extLst>
              <a:ext uri="{FF2B5EF4-FFF2-40B4-BE49-F238E27FC236}">
                <a16:creationId xmlns:a16="http://schemas.microsoft.com/office/drawing/2014/main" id="{F239DF4C-59F5-4049-F6FF-3A368099F00E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5C9C7E5C-D40E-5923-41B5-09AAB8DC7311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5272341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537144-C76D-41C8-ACC5-BA411A9586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40</a:t>
            </a:fld>
            <a:endParaRPr lang="de-AT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6D5DA51-3330-4566-B80C-F288DCB86C18}"/>
              </a:ext>
            </a:extLst>
          </p:cNvPr>
          <p:cNvSpPr txBox="1"/>
          <p:nvPr/>
        </p:nvSpPr>
        <p:spPr>
          <a:xfrm>
            <a:off x="616061" y="1223226"/>
            <a:ext cx="793807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Colors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F50DB79-DFD0-4C2D-BC16-796F596C5D45}"/>
              </a:ext>
            </a:extLst>
          </p:cNvPr>
          <p:cNvSpPr txBox="1"/>
          <p:nvPr/>
        </p:nvSpPr>
        <p:spPr>
          <a:xfrm>
            <a:off x="5584613" y="1223226"/>
            <a:ext cx="1314784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Backgrounds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1CB30B2-1956-4E04-A9C9-3D842944693F}"/>
              </a:ext>
            </a:extLst>
          </p:cNvPr>
          <p:cNvSpPr/>
          <p:nvPr/>
        </p:nvSpPr>
        <p:spPr>
          <a:xfrm>
            <a:off x="6250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CDAE17F-2564-49A5-8D3F-B1CF9DB1E0A5}"/>
              </a:ext>
            </a:extLst>
          </p:cNvPr>
          <p:cNvSpPr/>
          <p:nvPr/>
        </p:nvSpPr>
        <p:spPr>
          <a:xfrm>
            <a:off x="13459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031C471-F307-4224-A1EE-D0BBCB0D3406}"/>
              </a:ext>
            </a:extLst>
          </p:cNvPr>
          <p:cNvSpPr/>
          <p:nvPr/>
        </p:nvSpPr>
        <p:spPr>
          <a:xfrm>
            <a:off x="20668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073872C-3B69-4EEC-BEA8-1FA590348838}"/>
              </a:ext>
            </a:extLst>
          </p:cNvPr>
          <p:cNvSpPr/>
          <p:nvPr/>
        </p:nvSpPr>
        <p:spPr>
          <a:xfrm>
            <a:off x="27877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A9EFB5A-2738-4869-9E82-C1CC65620E70}"/>
              </a:ext>
            </a:extLst>
          </p:cNvPr>
          <p:cNvSpPr/>
          <p:nvPr/>
        </p:nvSpPr>
        <p:spPr>
          <a:xfrm>
            <a:off x="35100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232CC29E-8085-4203-A5D6-91A976A2086E}"/>
              </a:ext>
            </a:extLst>
          </p:cNvPr>
          <p:cNvSpPr/>
          <p:nvPr/>
        </p:nvSpPr>
        <p:spPr>
          <a:xfrm>
            <a:off x="42309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B604B5B2-2159-4A22-9803-4EA9A2686865}"/>
              </a:ext>
            </a:extLst>
          </p:cNvPr>
          <p:cNvSpPr/>
          <p:nvPr/>
        </p:nvSpPr>
        <p:spPr>
          <a:xfrm>
            <a:off x="625050" y="2465100"/>
            <a:ext cx="433350" cy="433350"/>
          </a:xfrm>
          <a:prstGeom prst="ellipse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3B7F7C5-425C-443D-8EF5-0F75A0D7867A}"/>
              </a:ext>
            </a:extLst>
          </p:cNvPr>
          <p:cNvSpPr/>
          <p:nvPr/>
        </p:nvSpPr>
        <p:spPr>
          <a:xfrm>
            <a:off x="1345950" y="2465100"/>
            <a:ext cx="433350" cy="433350"/>
          </a:xfrm>
          <a:prstGeom prst="ellipse">
            <a:avLst/>
          </a:prstGeom>
          <a:solidFill>
            <a:srgbClr val="F2F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B77E620B-934E-48D4-9826-D2D244F2F335}"/>
              </a:ext>
            </a:extLst>
          </p:cNvPr>
          <p:cNvSpPr/>
          <p:nvPr/>
        </p:nvSpPr>
        <p:spPr>
          <a:xfrm>
            <a:off x="2066850" y="2465100"/>
            <a:ext cx="433350" cy="433350"/>
          </a:xfrm>
          <a:prstGeom prst="ellipse">
            <a:avLst/>
          </a:prstGeom>
          <a:solidFill>
            <a:srgbClr val="BC8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A1E3F34-B0A2-4F28-9505-C3E3AB4FFD59}"/>
              </a:ext>
            </a:extLst>
          </p:cNvPr>
          <p:cNvSpPr/>
          <p:nvPr/>
        </p:nvSpPr>
        <p:spPr>
          <a:xfrm>
            <a:off x="2787750" y="2465100"/>
            <a:ext cx="433350" cy="433350"/>
          </a:xfrm>
          <a:prstGeom prst="ellipse">
            <a:avLst/>
          </a:prstGeom>
          <a:solidFill>
            <a:srgbClr val="8CD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0BBD4064-2DDE-4C96-9AE6-D9DAF9DB8E52}"/>
              </a:ext>
            </a:extLst>
          </p:cNvPr>
          <p:cNvSpPr/>
          <p:nvPr/>
        </p:nvSpPr>
        <p:spPr>
          <a:xfrm>
            <a:off x="3510000" y="2465100"/>
            <a:ext cx="433350" cy="433350"/>
          </a:xfrm>
          <a:prstGeom prst="ellipse">
            <a:avLst/>
          </a:prstGeom>
          <a:solidFill>
            <a:srgbClr val="FF9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A954EF93-4511-4C6D-A0D9-8A2D5549B79D}"/>
              </a:ext>
            </a:extLst>
          </p:cNvPr>
          <p:cNvSpPr/>
          <p:nvPr/>
        </p:nvSpPr>
        <p:spPr>
          <a:xfrm>
            <a:off x="4230900" y="2465100"/>
            <a:ext cx="433350" cy="433350"/>
          </a:xfrm>
          <a:prstGeom prst="ellipse">
            <a:avLst/>
          </a:prstGeom>
          <a:solidFill>
            <a:srgbClr val="6F7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B41BFE32-31AA-4EBF-A3B8-D7B23B53689B}"/>
              </a:ext>
            </a:extLst>
          </p:cNvPr>
          <p:cNvSpPr/>
          <p:nvPr/>
        </p:nvSpPr>
        <p:spPr>
          <a:xfrm>
            <a:off x="625050" y="3049650"/>
            <a:ext cx="433350" cy="433350"/>
          </a:xfrm>
          <a:prstGeom prst="ellipse">
            <a:avLst/>
          </a:prstGeom>
          <a:solidFill>
            <a:srgbClr val="D9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01666D38-4C6B-455A-93DE-D216B947C6E1}"/>
              </a:ext>
            </a:extLst>
          </p:cNvPr>
          <p:cNvSpPr/>
          <p:nvPr/>
        </p:nvSpPr>
        <p:spPr>
          <a:xfrm>
            <a:off x="1345950" y="3049650"/>
            <a:ext cx="433350" cy="433350"/>
          </a:xfrm>
          <a:prstGeom prst="ellipse">
            <a:avLst/>
          </a:prstGeom>
          <a:solidFill>
            <a:srgbClr val="F9F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37A1D7C0-77C1-41B9-832C-032EB6CF56E0}"/>
              </a:ext>
            </a:extLst>
          </p:cNvPr>
          <p:cNvSpPr/>
          <p:nvPr/>
        </p:nvSpPr>
        <p:spPr>
          <a:xfrm>
            <a:off x="2066850" y="3049650"/>
            <a:ext cx="433350" cy="433350"/>
          </a:xfrm>
          <a:prstGeom prst="ellipse">
            <a:avLst/>
          </a:prstGeom>
          <a:solidFill>
            <a:srgbClr val="EE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85BF160-493F-4394-8A1E-50869775F419}"/>
              </a:ext>
            </a:extLst>
          </p:cNvPr>
          <p:cNvSpPr/>
          <p:nvPr/>
        </p:nvSpPr>
        <p:spPr>
          <a:xfrm>
            <a:off x="2787750" y="3049650"/>
            <a:ext cx="433350" cy="433350"/>
          </a:xfrm>
          <a:prstGeom prst="ellipse">
            <a:avLst/>
          </a:prstGeom>
          <a:solidFill>
            <a:srgbClr val="DA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992DA950-A8C6-4869-AED4-4F2B903827F4}"/>
              </a:ext>
            </a:extLst>
          </p:cNvPr>
          <p:cNvSpPr/>
          <p:nvPr/>
        </p:nvSpPr>
        <p:spPr>
          <a:xfrm>
            <a:off x="3510000" y="3049650"/>
            <a:ext cx="433350" cy="433350"/>
          </a:xfrm>
          <a:prstGeom prst="ellipse">
            <a:avLst/>
          </a:prstGeom>
          <a:solidFill>
            <a:srgbClr val="FFE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1D533092-F3C7-4E15-9CE8-1A075E524356}"/>
              </a:ext>
            </a:extLst>
          </p:cNvPr>
          <p:cNvSpPr/>
          <p:nvPr/>
        </p:nvSpPr>
        <p:spPr>
          <a:xfrm>
            <a:off x="4230900" y="3049650"/>
            <a:ext cx="433350" cy="433350"/>
          </a:xfrm>
          <a:prstGeom prst="ellipse">
            <a:avLst/>
          </a:prstGeom>
          <a:solidFill>
            <a:srgbClr val="DBD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4389DBE-6F06-4309-A8E0-A1C043F2F5E6}"/>
              </a:ext>
            </a:extLst>
          </p:cNvPr>
          <p:cNvSpPr txBox="1"/>
          <p:nvPr/>
        </p:nvSpPr>
        <p:spPr>
          <a:xfrm>
            <a:off x="55124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Radiant Blue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1D4EE240-5F29-4E8E-984E-B58835093A6F}"/>
              </a:ext>
            </a:extLst>
          </p:cNvPr>
          <p:cNvSpPr txBox="1"/>
          <p:nvPr/>
        </p:nvSpPr>
        <p:spPr>
          <a:xfrm>
            <a:off x="12721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Flash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44E6D80-4FB6-46ED-804B-DB8C3F433B2F}"/>
              </a:ext>
            </a:extLst>
          </p:cNvPr>
          <p:cNvSpPr txBox="1"/>
          <p:nvPr/>
        </p:nvSpPr>
        <p:spPr>
          <a:xfrm>
            <a:off x="19930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Energy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375A5C9-D1A1-46BA-9E46-80EBB893A07F}"/>
              </a:ext>
            </a:extLst>
          </p:cNvPr>
          <p:cNvSpPr txBox="1"/>
          <p:nvPr/>
        </p:nvSpPr>
        <p:spPr>
          <a:xfrm>
            <a:off x="27139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Green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533FE36A-B45F-44B8-BBCA-56A40DEC8D08}"/>
              </a:ext>
            </a:extLst>
          </p:cNvPr>
          <p:cNvSpPr txBox="1"/>
          <p:nvPr/>
        </p:nvSpPr>
        <p:spPr>
          <a:xfrm>
            <a:off x="343619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Red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831DAFEC-B480-44C2-BDC8-AB17F4B41518}"/>
              </a:ext>
            </a:extLst>
          </p:cNvPr>
          <p:cNvSpPr txBox="1"/>
          <p:nvPr/>
        </p:nvSpPr>
        <p:spPr>
          <a:xfrm>
            <a:off x="415709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Deep</a:t>
            </a:r>
            <a:br>
              <a:rPr lang="en-US" sz="938" dirty="0"/>
            </a:br>
            <a:r>
              <a:rPr lang="en-US" sz="938" dirty="0"/>
              <a:t>Blue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D67998D2-8B49-440A-B50A-A1A4B98E2F50}"/>
              </a:ext>
            </a:extLst>
          </p:cNvPr>
          <p:cNvSpPr txBox="1"/>
          <p:nvPr/>
        </p:nvSpPr>
        <p:spPr>
          <a:xfrm>
            <a:off x="5589240" y="362993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Use for Layout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962AFC47-C193-4846-9CBB-CDFE98D370AE}"/>
              </a:ext>
            </a:extLst>
          </p:cNvPr>
          <p:cNvSpPr/>
          <p:nvPr/>
        </p:nvSpPr>
        <p:spPr>
          <a:xfrm>
            <a:off x="5602500" y="1880550"/>
            <a:ext cx="1409400" cy="799200"/>
          </a:xfrm>
          <a:prstGeom prst="rect">
            <a:avLst/>
          </a:prstGeom>
          <a:solidFill>
            <a:srgbClr val="B8B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 dirty="0">
                <a:solidFill>
                  <a:schemeClr val="tx1"/>
                </a:solidFill>
              </a:rPr>
              <a:t>Background Blue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BF4F6612-8A4C-48C3-91AD-15D72BC70B28}"/>
              </a:ext>
            </a:extLst>
          </p:cNvPr>
          <p:cNvSpPr/>
          <p:nvPr/>
        </p:nvSpPr>
        <p:spPr>
          <a:xfrm>
            <a:off x="7044300" y="1880550"/>
            <a:ext cx="1409400" cy="799200"/>
          </a:xfrm>
          <a:prstGeom prst="rect">
            <a:avLst/>
          </a:prstGeom>
          <a:solidFill>
            <a:srgbClr val="D4BE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 dirty="0">
                <a:solidFill>
                  <a:schemeClr val="tx1"/>
                </a:solidFill>
              </a:rPr>
              <a:t>Background Purple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102D2A20-0442-4696-911A-7D77C23A3B34}"/>
              </a:ext>
            </a:extLst>
          </p:cNvPr>
          <p:cNvSpPr/>
          <p:nvPr/>
        </p:nvSpPr>
        <p:spPr>
          <a:xfrm>
            <a:off x="5604244" y="2704050"/>
            <a:ext cx="1409400" cy="799200"/>
          </a:xfrm>
          <a:prstGeom prst="rect">
            <a:avLst/>
          </a:prstGeom>
          <a:solidFill>
            <a:srgbClr val="F6FD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 dirty="0">
                <a:solidFill>
                  <a:schemeClr val="tx1"/>
                </a:solidFill>
              </a:rPr>
              <a:t>Background Yellow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C10CD40-4FD5-42C1-9F2D-5FA356A4CA38}"/>
              </a:ext>
            </a:extLst>
          </p:cNvPr>
          <p:cNvSpPr/>
          <p:nvPr/>
        </p:nvSpPr>
        <p:spPr>
          <a:xfrm>
            <a:off x="7044300" y="2704050"/>
            <a:ext cx="1409400" cy="79920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 dirty="0">
                <a:solidFill>
                  <a:schemeClr val="tx1"/>
                </a:solidFill>
              </a:rPr>
              <a:t>Background Grey</a:t>
            </a:r>
          </a:p>
        </p:txBody>
      </p:sp>
    </p:spTree>
    <p:extLst>
      <p:ext uri="{BB962C8B-B14F-4D97-AF65-F5344CB8AC3E}">
        <p14:creationId xmlns:p14="http://schemas.microsoft.com/office/powerpoint/2010/main" val="35347960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9591405-AFEF-4DB2-B53C-B4F3BE0D2B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41</a:t>
            </a:fld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DC7241-6C7F-4396-BBE0-E713DD0D0EBD}"/>
              </a:ext>
            </a:extLst>
          </p:cNvPr>
          <p:cNvSpPr txBox="1"/>
          <p:nvPr/>
        </p:nvSpPr>
        <p:spPr>
          <a:xfrm>
            <a:off x="535052" y="845184"/>
            <a:ext cx="1835759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Graphical Elements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3B63A09-AFCE-4666-A5E2-D1B48108B62E}"/>
              </a:ext>
            </a:extLst>
          </p:cNvPr>
          <p:cNvSpPr txBox="1"/>
          <p:nvPr/>
        </p:nvSpPr>
        <p:spPr>
          <a:xfrm>
            <a:off x="6070667" y="845184"/>
            <a:ext cx="78579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Badges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8213BA7-6BBA-4808-B967-EA3E3560253E}"/>
              </a:ext>
            </a:extLst>
          </p:cNvPr>
          <p:cNvSpPr txBox="1"/>
          <p:nvPr/>
        </p:nvSpPr>
        <p:spPr>
          <a:xfrm>
            <a:off x="535052" y="2735394"/>
            <a:ext cx="128272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Infographics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25B431EC-EB71-4137-AF73-FD6748E8E0B6}"/>
              </a:ext>
            </a:extLst>
          </p:cNvPr>
          <p:cNvCxnSpPr/>
          <p:nvPr/>
        </p:nvCxnSpPr>
        <p:spPr>
          <a:xfrm>
            <a:off x="572400" y="1520100"/>
            <a:ext cx="2705400" cy="0"/>
          </a:xfrm>
          <a:prstGeom prst="line">
            <a:avLst/>
          </a:prstGeom>
          <a:ln w="19050">
            <a:solidFill>
              <a:srgbClr val="0F12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36F0B9A-306C-4260-8B9A-2A44A3387FD2}"/>
              </a:ext>
            </a:extLst>
          </p:cNvPr>
          <p:cNvCxnSpPr/>
          <p:nvPr/>
        </p:nvCxnSpPr>
        <p:spPr>
          <a:xfrm>
            <a:off x="572400" y="1625400"/>
            <a:ext cx="2705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Ein Bild, das Gebäude, Fenster, Zeichnung enthält.&#10;&#10;Automatisch generierte Beschreibung">
            <a:extLst>
              <a:ext uri="{FF2B5EF4-FFF2-40B4-BE49-F238E27FC236}">
                <a16:creationId xmlns:a16="http://schemas.microsoft.com/office/drawing/2014/main" id="{6262F2A8-08D8-40E1-B2D0-6BA64D1B0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0" y="3273750"/>
            <a:ext cx="4206600" cy="120654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A81B1E8-81E1-4DB3-8939-0AE9AB984F74}"/>
              </a:ext>
            </a:extLst>
          </p:cNvPr>
          <p:cNvSpPr txBox="1"/>
          <p:nvPr/>
        </p:nvSpPr>
        <p:spPr>
          <a:xfrm>
            <a:off x="535051" y="1785287"/>
            <a:ext cx="1326052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Separation lines 1.5 pt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4AE9B2C-233E-4886-AAC4-504E0D58E9DC}"/>
              </a:ext>
            </a:extLst>
          </p:cNvPr>
          <p:cNvSpPr txBox="1"/>
          <p:nvPr/>
        </p:nvSpPr>
        <p:spPr>
          <a:xfrm>
            <a:off x="3626895" y="198781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Arrows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B6243C-3307-4FD5-9EA7-D0761C420828}"/>
              </a:ext>
            </a:extLst>
          </p:cNvPr>
          <p:cNvSpPr txBox="1"/>
          <p:nvPr/>
        </p:nvSpPr>
        <p:spPr>
          <a:xfrm>
            <a:off x="5938519" y="4002909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light badges on dark backgrounds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E0DF808-1074-406B-AE56-AF1E710042F5}"/>
              </a:ext>
            </a:extLst>
          </p:cNvPr>
          <p:cNvSpPr txBox="1"/>
          <p:nvPr/>
        </p:nvSpPr>
        <p:spPr>
          <a:xfrm>
            <a:off x="5938519" y="2571750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blue badges on light backgrounds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B093AFF-5829-4E6A-AB6D-039E164C4D97}"/>
              </a:ext>
            </a:extLst>
          </p:cNvPr>
          <p:cNvSpPr/>
          <p:nvPr/>
        </p:nvSpPr>
        <p:spPr>
          <a:xfrm>
            <a:off x="6022350" y="1371600"/>
            <a:ext cx="1119150" cy="1119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8B3CFDE-37A7-4FCF-9FCF-9B9E0F6A48E0}"/>
              </a:ext>
            </a:extLst>
          </p:cNvPr>
          <p:cNvSpPr/>
          <p:nvPr/>
        </p:nvSpPr>
        <p:spPr>
          <a:xfrm>
            <a:off x="7422300" y="1530900"/>
            <a:ext cx="1119150" cy="79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02B2413-6C41-4949-9AD9-AA125F9AD9F9}"/>
              </a:ext>
            </a:extLst>
          </p:cNvPr>
          <p:cNvSpPr/>
          <p:nvPr/>
        </p:nvSpPr>
        <p:spPr>
          <a:xfrm>
            <a:off x="6022350" y="2921400"/>
            <a:ext cx="1119150" cy="79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1B911DDA-BBDF-46D9-BEF0-D2E7AA764E87}"/>
              </a:ext>
            </a:extLst>
          </p:cNvPr>
          <p:cNvSpPr/>
          <p:nvPr/>
        </p:nvSpPr>
        <p:spPr>
          <a:xfrm>
            <a:off x="7422300" y="2762100"/>
            <a:ext cx="1119150" cy="11191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EA274DA9-BF72-4E87-AAF1-348A0FD64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475452"/>
            <a:ext cx="175022" cy="89297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A69AE9C4-7541-4473-A517-50D6B0C787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734657"/>
            <a:ext cx="175022" cy="89297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EAD51DBA-A8C5-4963-80E3-59B84FAB9D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475452"/>
            <a:ext cx="175022" cy="8929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7AD9C89-C4D2-4449-882E-8AF41EE050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734658"/>
            <a:ext cx="175022" cy="89297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1995F2DC-7DF1-421B-B385-005863FC2D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475452"/>
            <a:ext cx="317897" cy="89297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9078D2F1-A3A5-481F-BC8A-56A7B25A91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734658"/>
            <a:ext cx="317897" cy="8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13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05BB4-28E8-DF31-16FB-2C6CCFDB2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AD17D2BD-A096-1BA1-844D-C1773090C64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" r="825"/>
          <a:stretch/>
        </p:blipFill>
        <p:spPr>
          <a:xfrm>
            <a:off x="152400" y="1752600"/>
            <a:ext cx="4267200" cy="32575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15DEE3-267B-5AAE-5D1B-EBA55F948F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970F0C2A-8D3C-3A65-4DF2-2838F790D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efficiency for V25.3_GHC</a:t>
            </a:r>
            <a:br>
              <a:rPr lang="en-US" dirty="0"/>
            </a:br>
            <a:endParaRPr lang="en-US" dirty="0"/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00F742C5-D709-598C-91BB-6F271FD30709}"/>
              </a:ext>
            </a:extLst>
          </p:cNvPr>
          <p:cNvSpPr txBox="1">
            <a:spLocks/>
          </p:cNvSpPr>
          <p:nvPr/>
        </p:nvSpPr>
        <p:spPr>
          <a:xfrm>
            <a:off x="228600" y="484634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512BDB-C11C-12CC-E45F-7FB133CECF82}"/>
              </a:ext>
            </a:extLst>
          </p:cNvPr>
          <p:cNvSpPr txBox="1"/>
          <p:nvPr/>
        </p:nvSpPr>
        <p:spPr>
          <a:xfrm>
            <a:off x="228600" y="1102546"/>
            <a:ext cx="8655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Bare lattice with</a:t>
            </a:r>
            <a:r>
              <a:rPr lang="en-US" sz="1600" b="1" dirty="0">
                <a:solidFill>
                  <a:srgbClr val="FF0000"/>
                </a:solidFill>
              </a:rPr>
              <a:t> aperture model and no collimators </a:t>
            </a:r>
            <a:r>
              <a:rPr lang="en-US" sz="1600" dirty="0"/>
              <a:t>used a baseline to compare to:</a:t>
            </a: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488AD942-DFB5-2701-5837-BB1C327BB8A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" r="58"/>
          <a:stretch>
            <a:fillRect/>
          </a:stretch>
        </p:blipFill>
        <p:spPr>
          <a:xfrm>
            <a:off x="4495800" y="1752600"/>
            <a:ext cx="4333873" cy="32575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5159298-D2DF-F3C6-0F3C-FA95CD750368}"/>
              </a:ext>
            </a:extLst>
          </p:cNvPr>
          <p:cNvSpPr txBox="1"/>
          <p:nvPr/>
        </p:nvSpPr>
        <p:spPr>
          <a:xfrm>
            <a:off x="1524000" y="1534266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Only SR - quantum model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883C3D-602F-69A9-C012-DFD1CB515DB0}"/>
              </a:ext>
            </a:extLst>
          </p:cNvPr>
          <p:cNvSpPr txBox="1"/>
          <p:nvPr/>
        </p:nvSpPr>
        <p:spPr>
          <a:xfrm>
            <a:off x="5727644" y="1526680"/>
            <a:ext cx="2599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Beam-beam + SR quantum</a:t>
            </a:r>
          </a:p>
        </p:txBody>
      </p:sp>
      <p:sp>
        <p:nvSpPr>
          <p:cNvPr id="25" name="Textfeld 1">
            <a:extLst>
              <a:ext uri="{FF2B5EF4-FFF2-40B4-BE49-F238E27FC236}">
                <a16:creationId xmlns:a16="http://schemas.microsoft.com/office/drawing/2014/main" id="{9DD3D934-10B9-818E-48F4-8158CDC5CBB5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26" name="Textfeld 2">
            <a:extLst>
              <a:ext uri="{FF2B5EF4-FFF2-40B4-BE49-F238E27FC236}">
                <a16:creationId xmlns:a16="http://schemas.microsoft.com/office/drawing/2014/main" id="{01426A04-4B79-7B94-F0BB-2DE9E1C91619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3087482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007D4F50-A1E6-B0D0-F65C-348F72144B6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" r="1241"/>
          <a:stretch/>
        </p:blipFill>
        <p:spPr>
          <a:xfrm>
            <a:off x="152400" y="1752600"/>
            <a:ext cx="4267200" cy="32575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51AFC6-AE6F-3E63-CF38-395121823F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C55DA1A6-27F1-B04A-D691-056D37AA0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evolutions for V25.3_GHC</a:t>
            </a:r>
            <a:br>
              <a:rPr lang="en-US" dirty="0"/>
            </a:br>
            <a:endParaRPr lang="en-US" dirty="0"/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288A8C3A-E13E-1E67-0D36-3546C46FDEFE}"/>
              </a:ext>
            </a:extLst>
          </p:cNvPr>
          <p:cNvSpPr txBox="1">
            <a:spLocks/>
          </p:cNvSpPr>
          <p:nvPr/>
        </p:nvSpPr>
        <p:spPr>
          <a:xfrm>
            <a:off x="228600" y="484634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2ABC37-9F9A-89EA-4146-F45257F64CCE}"/>
              </a:ext>
            </a:extLst>
          </p:cNvPr>
          <p:cNvSpPr txBox="1"/>
          <p:nvPr/>
        </p:nvSpPr>
        <p:spPr>
          <a:xfrm>
            <a:off x="228600" y="1102546"/>
            <a:ext cx="8655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Emittance evolution follow the expected behavior.</a:t>
            </a: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589DE09D-D02A-4979-0DD5-D9C0AD302BD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" r="374"/>
          <a:stretch>
            <a:fillRect/>
          </a:stretch>
        </p:blipFill>
        <p:spPr>
          <a:xfrm>
            <a:off x="4495800" y="1752600"/>
            <a:ext cx="4333873" cy="32575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1B0F5BF-AEC8-26E0-7DC8-FF82FB857D4E}"/>
              </a:ext>
            </a:extLst>
          </p:cNvPr>
          <p:cNvSpPr txBox="1"/>
          <p:nvPr/>
        </p:nvSpPr>
        <p:spPr>
          <a:xfrm>
            <a:off x="1524000" y="1534266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Only SR - quantum model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A62628-D354-0372-1C47-67862D705948}"/>
              </a:ext>
            </a:extLst>
          </p:cNvPr>
          <p:cNvSpPr txBox="1"/>
          <p:nvPr/>
        </p:nvSpPr>
        <p:spPr>
          <a:xfrm>
            <a:off x="5727644" y="1526680"/>
            <a:ext cx="2599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Beam-beam + SR quantum</a:t>
            </a:r>
          </a:p>
        </p:txBody>
      </p:sp>
      <p:sp>
        <p:nvSpPr>
          <p:cNvPr id="25" name="Textfeld 1">
            <a:extLst>
              <a:ext uri="{FF2B5EF4-FFF2-40B4-BE49-F238E27FC236}">
                <a16:creationId xmlns:a16="http://schemas.microsoft.com/office/drawing/2014/main" id="{F033BE89-4EDD-7EA3-9C89-1889D417D5F3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26" name="Textfeld 2">
            <a:extLst>
              <a:ext uri="{FF2B5EF4-FFF2-40B4-BE49-F238E27FC236}">
                <a16:creationId xmlns:a16="http://schemas.microsoft.com/office/drawing/2014/main" id="{5D3A2CBD-6F91-3600-FE12-4B888675C7E5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833720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F81704-D87C-67C3-61D5-ABDC0CB944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233CEF-4FFC-49F1-B56B-35DEBE2ACA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0150"/>
            <a:ext cx="4129200" cy="320040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it-IT" sz="1400" b="0" i="1" dirty="0">
              <a:latin typeface="Cambria Math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IT" sz="1600" b="0" i="1" dirty="0">
              <a:latin typeface="Cambria Math" panose="02040503050406030204" pitchFamily="18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Injection efficiency with the collimation system is still under investigation</a:t>
            </a:r>
            <a:r>
              <a:rPr lang="en-US" sz="1800" dirty="0"/>
              <a:t>.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The </a:t>
            </a:r>
            <a:r>
              <a:rPr lang="en-US" sz="1800" b="1" dirty="0"/>
              <a:t>efficiency will likely decrease </a:t>
            </a:r>
            <a:r>
              <a:rPr lang="en-US" sz="1800" dirty="0"/>
              <a:t>once the collimators are inserted.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The drop is not trivial to estimate </a:t>
            </a:r>
            <a:r>
              <a:rPr lang="en-US" sz="1800" b="1" dirty="0">
                <a:solidFill>
                  <a:srgbClr val="FF0000"/>
                </a:solidFill>
              </a:rPr>
              <a:t>due to non linearities</a:t>
            </a:r>
            <a:r>
              <a:rPr lang="en-US" sz="1800" b="1" dirty="0"/>
              <a:t> </a:t>
            </a:r>
            <a:r>
              <a:rPr lang="en-US" sz="1800" dirty="0"/>
              <a:t>→ at the collimators the amplitude are larger causing more losses</a:t>
            </a:r>
            <a:r>
              <a:rPr lang="en-US" sz="16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8B6A13A-0591-00D8-71E0-7DE6BB802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622350"/>
          </a:xfrm>
        </p:spPr>
        <p:txBody>
          <a:bodyPr/>
          <a:lstStyle/>
          <a:p>
            <a:r>
              <a:rPr lang="en-US" dirty="0"/>
              <a:t>Efficiency with collimators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A041F83D-5C35-180E-C9BC-0F8CAC1A3B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50098" t="53315" b="4837"/>
          <a:stretch>
            <a:fillRect/>
          </a:stretch>
        </p:blipFill>
        <p:spPr>
          <a:xfrm>
            <a:off x="4724400" y="1733550"/>
            <a:ext cx="4410618" cy="295902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40F8F13-A462-CD0C-77CA-66C1E290402F}"/>
              </a:ext>
            </a:extLst>
          </p:cNvPr>
          <p:cNvSpPr txBox="1"/>
          <p:nvPr/>
        </p:nvSpPr>
        <p:spPr>
          <a:xfrm>
            <a:off x="5190580" y="1352550"/>
            <a:ext cx="4105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/>
              <a:t>Turn 0 – secondary vertical collimator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B16A1E8-34A9-21E7-734D-93D52266BFFA}"/>
              </a:ext>
            </a:extLst>
          </p:cNvPr>
          <p:cNvCxnSpPr>
            <a:cxnSpLocks/>
          </p:cNvCxnSpPr>
          <p:nvPr/>
        </p:nvCxnSpPr>
        <p:spPr>
          <a:xfrm>
            <a:off x="5723980" y="1809750"/>
            <a:ext cx="0" cy="24384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02F7333-6B80-278E-1414-B7F018007E86}"/>
              </a:ext>
            </a:extLst>
          </p:cNvPr>
          <p:cNvCxnSpPr>
            <a:cxnSpLocks/>
          </p:cNvCxnSpPr>
          <p:nvPr/>
        </p:nvCxnSpPr>
        <p:spPr>
          <a:xfrm>
            <a:off x="8619580" y="1809750"/>
            <a:ext cx="0" cy="24384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Textfeld 1">
            <a:extLst>
              <a:ext uri="{FF2B5EF4-FFF2-40B4-BE49-F238E27FC236}">
                <a16:creationId xmlns:a16="http://schemas.microsoft.com/office/drawing/2014/main" id="{60B04770-11C1-B5D6-1459-A790F3C764B2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31" name="Textfeld 2">
            <a:extLst>
              <a:ext uri="{FF2B5EF4-FFF2-40B4-BE49-F238E27FC236}">
                <a16:creationId xmlns:a16="http://schemas.microsoft.com/office/drawing/2014/main" id="{CB55EFDB-1AA6-4E3E-A701-D6A07789EC7F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585669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446286-8349-7284-C1B3-6EF003D16E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6B6D21-6489-A871-8638-6EE148DCEC8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6229" y="1108312"/>
            <a:ext cx="8185288" cy="274725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Indeed, losses are rather high in that secondary collimator.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Losses are distributed all over the ring, mostly on vertical and momentum collimators.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Background to the experiment must be assessed.</a:t>
            </a: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265F63E8-2273-10E4-265F-E9F5A47A4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577850"/>
            <a:ext cx="8262937" cy="803275"/>
          </a:xfrm>
        </p:spPr>
        <p:txBody>
          <a:bodyPr/>
          <a:lstStyle/>
          <a:p>
            <a:r>
              <a:rPr lang="en-US" dirty="0"/>
              <a:t>Losses from injected beam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8E51472-4909-810E-757B-0EC5B1C901B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7" b="4837"/>
          <a:stretch/>
        </p:blipFill>
        <p:spPr>
          <a:xfrm>
            <a:off x="4556697" y="1809750"/>
            <a:ext cx="4112641" cy="29718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F1B7C02-215C-0449-F39E-12769C5DB0A9}"/>
              </a:ext>
            </a:extLst>
          </p:cNvPr>
          <p:cNvCxnSpPr>
            <a:cxnSpLocks/>
          </p:cNvCxnSpPr>
          <p:nvPr/>
        </p:nvCxnSpPr>
        <p:spPr>
          <a:xfrm>
            <a:off x="5410200" y="1276350"/>
            <a:ext cx="1600200" cy="1143000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feld 1">
            <a:extLst>
              <a:ext uri="{FF2B5EF4-FFF2-40B4-BE49-F238E27FC236}">
                <a16:creationId xmlns:a16="http://schemas.microsoft.com/office/drawing/2014/main" id="{F9337ED8-4A62-7E72-412C-D1B332C03126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13" name="Textfeld 2">
            <a:extLst>
              <a:ext uri="{FF2B5EF4-FFF2-40B4-BE49-F238E27FC236}">
                <a16:creationId xmlns:a16="http://schemas.microsoft.com/office/drawing/2014/main" id="{F1456C5A-2990-FD09-8F5C-ED6DC8609B02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2BF182-E36D-4AF7-EB57-F10E20BD6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412" y="1722980"/>
            <a:ext cx="3837988" cy="32852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D935DA-C4DE-A48A-15B3-FBFCC60F773E}"/>
              </a:ext>
            </a:extLst>
          </p:cNvPr>
          <p:cNvSpPr txBox="1"/>
          <p:nvPr/>
        </p:nvSpPr>
        <p:spPr>
          <a:xfrm>
            <a:off x="5277926" y="474069"/>
            <a:ext cx="3803226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*</a:t>
            </a:r>
            <a:r>
              <a:rPr lang="en-US" sz="1600" b="1" dirty="0"/>
              <a:t>PRELIMIANRY RESULTS - VERY LOW STATISTICS</a:t>
            </a:r>
          </a:p>
        </p:txBody>
      </p:sp>
    </p:spTree>
    <p:extLst>
      <p:ext uri="{BB962C8B-B14F-4D97-AF65-F5344CB8AC3E}">
        <p14:creationId xmlns:p14="http://schemas.microsoft.com/office/powerpoint/2010/main" val="2016327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555737-A631-EAA2-F91D-ECCA34F618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753A7343-1E31-44D5-E328-A84735C70F53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123950"/>
                <a:ext cx="8263350" cy="33688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Beam lifetime during collisions well below 1h → </a:t>
                </a:r>
                <a:r>
                  <a:rPr lang="en-US" b="1" dirty="0"/>
                  <a:t>top-up injection scheme required.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Z-mode most critical </a:t>
                </a:r>
                <a:r>
                  <a:rPr lang="en-US" dirty="0"/>
                  <a:t>for injection.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On-axis &amp; Off-energy </a:t>
                </a:r>
                <a:r>
                  <a:rPr lang="en-US" dirty="0"/>
                  <a:t>is the baseline scheme.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Efficiency with NO collimation system is assed at </a:t>
                </a:r>
                <a14:m>
                  <m:oMath xmlns:m="http://schemas.openxmlformats.org/officeDocument/2006/math">
                    <m:r>
                      <a:rPr lang="it-IT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𝟖𝟎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 %</m:t>
                    </m:r>
                    <m:r>
                      <a:rPr lang="it-IT" b="1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it-IT" b="1" dirty="0"/>
              </a:p>
              <a:p>
                <a:endParaRPr lang="it-IT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b="1" dirty="0">
                    <a:solidFill>
                      <a:srgbClr val="FF0000"/>
                    </a:solidFill>
                  </a:rPr>
                  <a:t>Efficiency with collimators is still under investigation</a:t>
                </a:r>
                <a:r>
                  <a:rPr lang="it-IT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Nonlinearities contribute to the decrease in efficiency when collimators are inserted.</a:t>
                </a: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Background coming from these losses should be evaluated.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Injection failures/errors scenarios should be investigated to assess collimation performance and potential background enhancement.</a:t>
                </a: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753A7343-1E31-44D5-E328-A84735C70F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123950"/>
                <a:ext cx="8263350" cy="3368850"/>
              </a:xfrm>
              <a:blipFill>
                <a:blip r:embed="rId2"/>
                <a:stretch>
                  <a:fillRect l="-295" t="-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A8277430-3ED8-6FD6-0BEA-441DFE41C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F45EFE91-8C06-AADA-919C-2E1ED925EBFD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28/08/2025  	211th FCC-ee Accelerator Design Meeting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919A1588-E048-FA1C-4C5B-FF97C370826A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3008443775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InjectionBkg_update</Template>
  <TotalTime>4959</TotalTime>
  <Words>1833</Words>
  <Application>Microsoft Office PowerPoint</Application>
  <PresentationFormat>On-screen Show (16:9)</PresentationFormat>
  <Paragraphs>356</Paragraphs>
  <Slides>41</Slides>
  <Notes>1</Notes>
  <HiddenSlides>23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Arial</vt:lpstr>
      <vt:lpstr>Calibri</vt:lpstr>
      <vt:lpstr>Cambria Math</vt:lpstr>
      <vt:lpstr>Segoe UI</vt:lpstr>
      <vt:lpstr>Introslides</vt:lpstr>
      <vt:lpstr>Titleslides, Conclusion</vt:lpstr>
      <vt:lpstr>Content Slides - Deep Blue</vt:lpstr>
      <vt:lpstr>1_Content Slides - Deep Blue</vt:lpstr>
      <vt:lpstr> Injection efficiency study </vt:lpstr>
      <vt:lpstr>Table of content</vt:lpstr>
      <vt:lpstr>Introduction</vt:lpstr>
      <vt:lpstr>Top-up Injection for FCC-ee</vt:lpstr>
      <vt:lpstr>Injection efficiency for V25.3_GHC </vt:lpstr>
      <vt:lpstr>Emittance evolutions for V25.3_GHC </vt:lpstr>
      <vt:lpstr>Efficiency with collimators</vt:lpstr>
      <vt:lpstr>Losses from injected beam</vt:lpstr>
      <vt:lpstr>Conclusions</vt:lpstr>
      <vt:lpstr>Backup</vt:lpstr>
      <vt:lpstr>Injection efficiency with collimators</vt:lpstr>
      <vt:lpstr>Effect of lattice non-linearities</vt:lpstr>
      <vt:lpstr>Dispersion X evolution at FINJ.1-V25.3_GHC</vt:lpstr>
      <vt:lpstr>Dispersion X evolution at FINJ.1-V25.2_GHC</vt:lpstr>
      <vt:lpstr>Beta X evolution at FINJ.1-V25.2_GHC</vt:lpstr>
      <vt:lpstr>Deviation from x_inj=-1.5 ∗0.95/100 -V25.2_GHC</vt:lpstr>
      <vt:lpstr>PowerPoint Presentation</vt:lpstr>
      <vt:lpstr>Emittances for V25.3_GHC </vt:lpstr>
      <vt:lpstr>Injection efficiency for V25.3_GHC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Injection efficiency for V25.2_GHC</vt:lpstr>
      <vt:lpstr>xutil - features summary</vt:lpstr>
      <vt:lpstr>Chromatic orbit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Giulia Nigrelli</dc:creator>
  <cp:lastModifiedBy>Giulia Nigrelli</cp:lastModifiedBy>
  <cp:revision>37</cp:revision>
  <dcterms:created xsi:type="dcterms:W3CDTF">2025-03-21T14:38:46Z</dcterms:created>
  <dcterms:modified xsi:type="dcterms:W3CDTF">2025-08-28T12:52:16Z</dcterms:modified>
</cp:coreProperties>
</file>