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9" r:id="rId3"/>
    <p:sldId id="304" r:id="rId4"/>
    <p:sldId id="305" r:id="rId5"/>
    <p:sldId id="310" r:id="rId6"/>
    <p:sldId id="30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29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95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61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14611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61054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72516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288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09917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10399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65083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189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25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5859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663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9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591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8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4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8913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6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131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10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519A3D-4A6D-477B-8360-E553CB3F57B4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4A2FF32F-ECB4-4EB6-91C3-84F58C4ED38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9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DA32A-B50E-8ED6-8BE0-E6956313C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 anchor="t">
            <a:normAutofit/>
          </a:bodyPr>
          <a:lstStyle/>
          <a:p>
            <a:r>
              <a:rPr lang="fr-CH" dirty="0"/>
              <a:t>STELLAR Debrief</a:t>
            </a:r>
            <a:br>
              <a:rPr lang="fr-CH" dirty="0"/>
            </a:br>
            <a:r>
              <a:rPr lang="fr-CH" dirty="0"/>
              <a:t>IR-SG input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34E5F2-C57E-452C-FC52-CA02BC025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rmAutofit lnSpcReduction="10000"/>
          </a:bodyPr>
          <a:lstStyle/>
          <a:p>
            <a:r>
              <a:rPr lang="fr-CH" dirty="0"/>
              <a:t>IR-SG</a:t>
            </a:r>
          </a:p>
          <a:p>
            <a:r>
              <a:rPr lang="fr-CH" dirty="0"/>
              <a:t>29 September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427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90044-72B3-16F1-0EC8-2E4E4583A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F7129-33E7-AD60-C17E-72548C81B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2501" y="1439335"/>
            <a:ext cx="5065062" cy="460851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b="1" dirty="0"/>
              <a:t>A/V production 12’700 CHF</a:t>
            </a:r>
          </a:p>
          <a:p>
            <a:pPr lvl="2"/>
            <a:r>
              <a:rPr lang="en-US" b="1" dirty="0"/>
              <a:t>Light and sound tech 2’250 CHF</a:t>
            </a:r>
          </a:p>
          <a:p>
            <a:pPr lvl="2"/>
            <a:r>
              <a:rPr lang="en-US" b="1" dirty="0"/>
              <a:t>Camera + consulting 4’500 CHF</a:t>
            </a:r>
          </a:p>
          <a:p>
            <a:pPr lvl="2"/>
            <a:r>
              <a:rPr lang="en-US" b="1" dirty="0"/>
              <a:t>Script 1’100 CHF</a:t>
            </a:r>
          </a:p>
          <a:p>
            <a:pPr lvl="2"/>
            <a:r>
              <a:rPr lang="en-US" b="1" dirty="0"/>
              <a:t>Photograph 1’000 CHF</a:t>
            </a:r>
          </a:p>
          <a:p>
            <a:pPr lvl="2"/>
            <a:r>
              <a:rPr lang="en-US" b="1" dirty="0"/>
              <a:t>Moderation 1’335 CHF</a:t>
            </a:r>
          </a:p>
          <a:p>
            <a:pPr lvl="2"/>
            <a:r>
              <a:rPr lang="en-US" b="1" dirty="0"/>
              <a:t>Interpretation 2’500 CHF (10 headsets)</a:t>
            </a:r>
          </a:p>
          <a:p>
            <a:pPr lvl="1"/>
            <a:r>
              <a:rPr lang="en-US" b="1" dirty="0"/>
              <a:t>Printed signage 516 CHF</a:t>
            </a:r>
          </a:p>
          <a:p>
            <a:pPr lvl="1"/>
            <a:r>
              <a:rPr lang="en-US" b="1" dirty="0"/>
              <a:t>3 hours of cleaning / 150 CHF</a:t>
            </a:r>
          </a:p>
          <a:p>
            <a:pPr lvl="1"/>
            <a:r>
              <a:rPr lang="en-US" b="1" dirty="0"/>
              <a:t>44 guides / 272 hours / 8’959 CHF</a:t>
            </a:r>
          </a:p>
          <a:p>
            <a:pPr lvl="1"/>
            <a:r>
              <a:rPr lang="en-US" b="1" dirty="0"/>
              <a:t>Catering 6’700 CHF</a:t>
            </a:r>
          </a:p>
          <a:p>
            <a:pPr lvl="1"/>
            <a:r>
              <a:rPr lang="en-US" b="1" dirty="0"/>
              <a:t>Guides training material (12 pages)</a:t>
            </a:r>
          </a:p>
          <a:p>
            <a:pPr lvl="1"/>
            <a:r>
              <a:rPr lang="en-US" b="1" dirty="0"/>
              <a:t>Shop : 7’400 CHF income</a:t>
            </a:r>
          </a:p>
          <a:p>
            <a:pPr lvl="1"/>
            <a:r>
              <a:rPr lang="en-US" b="1" dirty="0"/>
              <a:t>80.30 overtime hours (IR-SG) for 4 persons</a:t>
            </a:r>
          </a:p>
          <a:p>
            <a:pPr lvl="1"/>
            <a:r>
              <a:rPr lang="en-US" b="1" dirty="0"/>
              <a:t>Full Big Bang Café (500 crêpes!)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0F4188-48BA-7ADF-A0E5-D4F30A9AB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figures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DF808-736F-3EB2-BCF7-2F917259A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F8A6C-7800-767D-D9E6-FEA0E0F9F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CineGlobe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A542-3E5E-E488-5FF7-D9A2C97C5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91EBA94-DB7D-3CE1-F3B2-E032D33396BE}"/>
              </a:ext>
            </a:extLst>
          </p:cNvPr>
          <p:cNvSpPr txBox="1">
            <a:spLocks/>
          </p:cNvSpPr>
          <p:nvPr/>
        </p:nvSpPr>
        <p:spPr>
          <a:xfrm>
            <a:off x="407987" y="1439335"/>
            <a:ext cx="5065062" cy="460851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/>
              <a:t>Estimated 1500 participants overall </a:t>
            </a:r>
          </a:p>
          <a:p>
            <a:pPr lvl="2"/>
            <a:r>
              <a:rPr lang="en-US" b="1" dirty="0"/>
              <a:t>3 talks (600 pax / 250 pax / 250 pax)</a:t>
            </a:r>
          </a:p>
          <a:p>
            <a:pPr lvl="2"/>
            <a:r>
              <a:rPr lang="en-US" b="1" dirty="0"/>
              <a:t>4 meet the astronauts ( 2 x 200 pax)</a:t>
            </a:r>
          </a:p>
          <a:p>
            <a:pPr lvl="2"/>
            <a:r>
              <a:rPr lang="en-US" b="1" dirty="0"/>
              <a:t>3 book signings (30 pax by author)</a:t>
            </a:r>
          </a:p>
          <a:p>
            <a:pPr lvl="2"/>
            <a:r>
              <a:rPr lang="en-US" b="1" dirty="0"/>
              <a:t>3 music bands (150 pax average)</a:t>
            </a:r>
          </a:p>
          <a:p>
            <a:pPr lvl="2"/>
            <a:r>
              <a:rPr lang="en-US" b="1" dirty="0"/>
              <a:t>10 hands-on activities (850 pax in total)</a:t>
            </a:r>
          </a:p>
          <a:p>
            <a:pPr lvl="1"/>
            <a:r>
              <a:rPr lang="en-US" b="1" dirty="0"/>
              <a:t>3 preparatory meeting / many emails</a:t>
            </a:r>
          </a:p>
          <a:p>
            <a:pPr lvl="1"/>
            <a:r>
              <a:rPr lang="en-US" b="1" dirty="0"/>
              <a:t>2 </a:t>
            </a:r>
            <a:r>
              <a:rPr lang="en-US" b="1" dirty="0" err="1"/>
              <a:t>indicos</a:t>
            </a:r>
            <a:r>
              <a:rPr lang="en-US" b="1" dirty="0"/>
              <a:t> with 5 registration forms</a:t>
            </a:r>
          </a:p>
          <a:p>
            <a:pPr lvl="1"/>
            <a:r>
              <a:rPr lang="en-US" b="1" dirty="0"/>
              <a:t>4 guards / 2’700 CHF</a:t>
            </a:r>
          </a:p>
          <a:p>
            <a:pPr lvl="1"/>
            <a:r>
              <a:rPr lang="en-US" b="1" dirty="0"/>
              <a:t>2 technicians (tech support) / 850 CHF</a:t>
            </a:r>
          </a:p>
          <a:p>
            <a:pPr lvl="1"/>
            <a:r>
              <a:rPr lang="en-US" b="1" dirty="0"/>
              <a:t>3 reception staff / 1’325 CHF</a:t>
            </a:r>
          </a:p>
          <a:p>
            <a:pPr lvl="1"/>
            <a:r>
              <a:rPr lang="en-US" b="1" dirty="0"/>
              <a:t>External A/V 11’400 CHF</a:t>
            </a:r>
          </a:p>
          <a:p>
            <a:pPr lvl="2"/>
            <a:r>
              <a:rPr lang="en-US" b="1" dirty="0"/>
              <a:t>Stage 3’380 CHF	</a:t>
            </a:r>
          </a:p>
          <a:p>
            <a:pPr lvl="2"/>
            <a:r>
              <a:rPr lang="en-US" b="1" dirty="0"/>
              <a:t>Screen + light 5’749 CHF</a:t>
            </a:r>
          </a:p>
          <a:p>
            <a:pPr lvl="2"/>
            <a:r>
              <a:rPr lang="en-US" b="1" dirty="0"/>
              <a:t>Sound 2’299 CHF</a:t>
            </a:r>
          </a:p>
        </p:txBody>
      </p:sp>
    </p:spTree>
    <p:extLst>
      <p:ext uri="{BB962C8B-B14F-4D97-AF65-F5344CB8AC3E}">
        <p14:creationId xmlns:p14="http://schemas.microsoft.com/office/powerpoint/2010/main" val="325080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94265A-3CE5-F591-89E6-917B70B09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What worked well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C0B230-F89B-BB46-5B4B-7FD0ABC544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fr-CH" sz="1800" dirty="0"/>
              <a:t>Meet the astronauts</a:t>
            </a:r>
          </a:p>
          <a:p>
            <a:pPr lvl="1"/>
            <a:r>
              <a:rPr lang="fr-CH" dirty="0"/>
              <a:t>Very popular</a:t>
            </a:r>
          </a:p>
          <a:p>
            <a:pPr lvl="1"/>
            <a:r>
              <a:rPr lang="fr-CH" dirty="0"/>
              <a:t>Accessible to all ages</a:t>
            </a:r>
          </a:p>
          <a:p>
            <a:pPr lvl="1"/>
            <a:r>
              <a:rPr lang="fr-CH" dirty="0"/>
              <a:t>Good format</a:t>
            </a:r>
          </a:p>
          <a:p>
            <a:r>
              <a:rPr lang="fr-CH" sz="1800" dirty="0"/>
              <a:t>Science village</a:t>
            </a:r>
          </a:p>
          <a:p>
            <a:pPr lvl="1"/>
            <a:r>
              <a:rPr lang="fr-CH" dirty="0"/>
              <a:t>Jump in jump out mode</a:t>
            </a:r>
          </a:p>
          <a:p>
            <a:pPr lvl="1"/>
            <a:r>
              <a:rPr lang="fr-CH" dirty="0"/>
              <a:t>Diversity of activities</a:t>
            </a:r>
          </a:p>
          <a:p>
            <a:pPr lvl="1"/>
            <a:r>
              <a:rPr lang="fr-CH" dirty="0"/>
              <a:t>Lab’s team support</a:t>
            </a:r>
          </a:p>
          <a:p>
            <a:pPr marL="0" lvl="1" indent="0">
              <a:buNone/>
            </a:pPr>
            <a:r>
              <a:rPr lang="fr-CH" b="1" dirty="0"/>
              <a:t>Big Bang Café</a:t>
            </a:r>
          </a:p>
          <a:p>
            <a:pPr marL="285750" lvl="1" indent="-285750"/>
            <a:r>
              <a:rPr lang="fr-CH" dirty="0"/>
              <a:t>Adapted offer</a:t>
            </a:r>
          </a:p>
          <a:p>
            <a:pPr marL="285750" lvl="1" indent="-285750"/>
            <a:r>
              <a:rPr lang="fr-CH" dirty="0"/>
              <a:t>Open to Piazza with music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FE4A26E-CD27-1F67-B2EC-FC1A16EE8AFD}"/>
              </a:ext>
            </a:extLst>
          </p:cNvPr>
          <p:cNvSpPr txBox="1">
            <a:spLocks/>
          </p:cNvSpPr>
          <p:nvPr/>
        </p:nvSpPr>
        <p:spPr>
          <a:xfrm>
            <a:off x="6167440" y="1598658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/>
              <a:t>Piazza content and setup</a:t>
            </a:r>
          </a:p>
          <a:p>
            <a:pPr lvl="1"/>
            <a:r>
              <a:rPr lang="fr-CH" dirty="0"/>
              <a:t>Music bands</a:t>
            </a:r>
          </a:p>
          <a:p>
            <a:pPr lvl="1"/>
            <a:r>
              <a:rPr lang="fr-CH" dirty="0"/>
              <a:t>Screen and stage setup</a:t>
            </a:r>
          </a:p>
          <a:p>
            <a:r>
              <a:rPr lang="fr-CH" sz="1800" dirty="0"/>
              <a:t>Exhibitions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Always new public for this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50% claim they visited them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b="0" dirty="0"/>
              <a:t>ELISA was a highlight</a:t>
            </a:r>
          </a:p>
          <a:p>
            <a:r>
              <a:rPr lang="fr-CH" sz="1800" dirty="0"/>
              <a:t>Book signing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b="0" dirty="0"/>
              <a:t>Used as an alternative meet and greet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b="0" dirty="0"/>
              <a:t>Not overcrowded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3072574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69769-26FC-0A0A-BA6A-3943F5C34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172AA5-FF02-7CC7-7125-9ED1C8765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51622"/>
            <a:ext cx="5535611" cy="49757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1900" dirty="0">
                <a:sym typeface="Wingdings" panose="05000000000000000000" pitchFamily="2" charset="2"/>
              </a:rPr>
              <a:t>Moving target mode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Too many last minute requests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Not respected deadlines/decisions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Need for a real and applied retroplanning</a:t>
            </a:r>
            <a:endParaRPr lang="fr-CH" sz="1900" dirty="0"/>
          </a:p>
          <a:p>
            <a:pPr marL="0" indent="0">
              <a:buNone/>
            </a:pPr>
            <a:r>
              <a:rPr lang="fr-CH" sz="1900" dirty="0">
                <a:sym typeface="Wingdings" panose="05000000000000000000" pitchFamily="2" charset="2"/>
              </a:rPr>
              <a:t>Collaboration with a conference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First talk for specialists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Different agendas (social vs public event)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Interface with conference organisers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CH" sz="1900" dirty="0"/>
              <a:t>Internal organisation</a:t>
            </a:r>
          </a:p>
          <a:p>
            <a:pPr lvl="1"/>
            <a:r>
              <a:rPr lang="fr-CH" sz="1900" b="0" dirty="0"/>
              <a:t>Unclear responsibilities and decision making</a:t>
            </a:r>
          </a:p>
          <a:p>
            <a:pPr lvl="1"/>
            <a:r>
              <a:rPr lang="fr-CH" sz="1900" b="0" dirty="0"/>
              <a:t>Parallel path on same topics (guides, signage etc.)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4D67DE-ABFA-1874-801E-BCFA36682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400" dirty="0"/>
              <a:t>Room for </a:t>
            </a:r>
            <a:r>
              <a:rPr lang="fr-CH" sz="3400" dirty="0" err="1"/>
              <a:t>improvement</a:t>
            </a:r>
            <a:r>
              <a:rPr lang="fr-CH" sz="3400" dirty="0"/>
              <a:t> </a:t>
            </a:r>
            <a:r>
              <a:rPr lang="fr-CH" sz="2400" dirty="0"/>
              <a:t>(1/2)</a:t>
            </a:r>
            <a:endParaRPr lang="en-GB" sz="34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6C000CA-9956-730C-114F-D8D706FD5939}"/>
              </a:ext>
            </a:extLst>
          </p:cNvPr>
          <p:cNvSpPr txBox="1">
            <a:spLocks/>
          </p:cNvSpPr>
          <p:nvPr/>
        </p:nvSpPr>
        <p:spPr>
          <a:xfrm>
            <a:off x="6167438" y="1351623"/>
            <a:ext cx="5616575" cy="49757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900" dirty="0"/>
              <a:t>Talks programme</a:t>
            </a:r>
          </a:p>
          <a:p>
            <a:pPr lvl="1"/>
            <a:r>
              <a:rPr lang="fr-CH" sz="1900" dirty="0"/>
              <a:t>Too dense, systematically overrunning</a:t>
            </a:r>
          </a:p>
          <a:p>
            <a:r>
              <a:rPr lang="fr-CH" sz="1900" dirty="0">
                <a:sym typeface="Wingdings" panose="05000000000000000000" pitchFamily="2" charset="2"/>
              </a:rPr>
              <a:t>External participants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Unmanaged hands on activities (Apollo)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Unannounced participants (astronomy club)</a:t>
            </a:r>
            <a:endParaRPr lang="fr-CH" sz="1900" u="sng" dirty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r>
              <a:rPr lang="fr-CH" sz="1900" dirty="0"/>
              <a:t>Registration process</a:t>
            </a:r>
          </a:p>
          <a:p>
            <a:pPr lvl="1"/>
            <a:r>
              <a:rPr lang="fr-CH" sz="1900" dirty="0"/>
              <a:t>Conflicting expectations</a:t>
            </a:r>
          </a:p>
          <a:p>
            <a:pPr lvl="1"/>
            <a:r>
              <a:rPr lang="fr-CH" sz="1900" dirty="0"/>
              <a:t>Too complex</a:t>
            </a:r>
          </a:p>
          <a:p>
            <a:pPr lvl="1"/>
            <a:r>
              <a:rPr lang="fr-CH" sz="1900" dirty="0"/>
              <a:t>Last minute changes in strategy</a:t>
            </a:r>
          </a:p>
          <a:p>
            <a:pPr lvl="1"/>
            <a:r>
              <a:rPr lang="fr-CH" sz="1900" dirty="0"/>
              <a:t>Many missing organisers badges</a:t>
            </a:r>
          </a:p>
        </p:txBody>
      </p:sp>
    </p:spTree>
    <p:extLst>
      <p:ext uri="{BB962C8B-B14F-4D97-AF65-F5344CB8AC3E}">
        <p14:creationId xmlns:p14="http://schemas.microsoft.com/office/powerpoint/2010/main" val="308991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92F9B-4616-8865-6CEA-B0141EBE2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6EB37E-E9DE-6CAF-A895-9BB6F93F6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51623"/>
            <a:ext cx="5535611" cy="460851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CH" sz="1900" dirty="0"/>
              <a:t>Staffing</a:t>
            </a:r>
          </a:p>
          <a:p>
            <a:pPr lvl="1"/>
            <a:r>
              <a:rPr lang="fr-CH" sz="1900" b="0" dirty="0"/>
              <a:t>Lack of A/V tech support (bands, outdoor etc.)</a:t>
            </a:r>
          </a:p>
          <a:p>
            <a:pPr marL="0" indent="0">
              <a:buNone/>
            </a:pPr>
            <a:r>
              <a:rPr lang="fr-CH" sz="1900" dirty="0">
                <a:sym typeface="Wingdings" panose="05000000000000000000" pitchFamily="2" charset="2"/>
              </a:rPr>
              <a:t>Book signing</a:t>
            </a:r>
          </a:p>
          <a:p>
            <a:pPr lvl="1"/>
            <a:r>
              <a:rPr lang="fr-CH" sz="1900" dirty="0">
                <a:sym typeface="Wingdings" panose="05000000000000000000" pitchFamily="2" charset="2"/>
              </a:rPr>
              <a:t>Requires months of delay to order books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CH" sz="1900" dirty="0"/>
              <a:t>Budget planning</a:t>
            </a:r>
          </a:p>
          <a:p>
            <a:pPr lvl="1"/>
            <a:r>
              <a:rPr lang="fr-CH" sz="1900" dirty="0"/>
              <a:t>Nobody had a clear picture of spent budget</a:t>
            </a:r>
          </a:p>
          <a:p>
            <a:pPr lvl="1"/>
            <a:r>
              <a:rPr lang="fr-CH" sz="1900" b="0" dirty="0"/>
              <a:t>Some costs are still pending (guides)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CH" sz="1900" dirty="0"/>
              <a:t>Chosen period</a:t>
            </a:r>
          </a:p>
          <a:p>
            <a:pPr lvl="1"/>
            <a:r>
              <a:rPr lang="fr-CH" sz="1900" dirty="0"/>
              <a:t>Many absent colleagues</a:t>
            </a:r>
          </a:p>
          <a:p>
            <a:pPr lvl="1"/>
            <a:r>
              <a:rPr lang="fr-CH" sz="1900" dirty="0"/>
              <a:t>Competittion with other summer activities</a:t>
            </a:r>
          </a:p>
          <a:p>
            <a:pPr lvl="1"/>
            <a:r>
              <a:rPr lang="fr-CH" sz="1900" dirty="0"/>
              <a:t>Diffictulties to get A/V material and services</a:t>
            </a:r>
          </a:p>
          <a:p>
            <a:pPr lvl="1"/>
            <a:r>
              <a:rPr lang="fr-CH" sz="1900" dirty="0"/>
              <a:t>Major impact on fall activities for all teams</a:t>
            </a:r>
          </a:p>
          <a:p>
            <a:pPr marL="0" indent="0">
              <a:buNone/>
            </a:pPr>
            <a:endParaRPr lang="fr-CH" sz="2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DF82DB-934A-6A8F-569F-F45EC59A8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400" dirty="0"/>
              <a:t>Room for improvement </a:t>
            </a:r>
            <a:r>
              <a:rPr lang="fr-CH" sz="2400" dirty="0"/>
              <a:t>(2/2)</a:t>
            </a:r>
            <a:endParaRPr lang="en-GB" sz="34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DCB5F37-4AF6-A460-1943-68DF67585A8B}"/>
              </a:ext>
            </a:extLst>
          </p:cNvPr>
          <p:cNvSpPr txBox="1">
            <a:spLocks/>
          </p:cNvSpPr>
          <p:nvPr/>
        </p:nvSpPr>
        <p:spPr>
          <a:xfrm>
            <a:off x="6167438" y="1351623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900" b="0" dirty="0"/>
          </a:p>
        </p:txBody>
      </p:sp>
    </p:spTree>
    <p:extLst>
      <p:ext uri="{BB962C8B-B14F-4D97-AF65-F5344CB8AC3E}">
        <p14:creationId xmlns:p14="http://schemas.microsoft.com/office/powerpoint/2010/main" val="371217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C9E466-FF76-24D4-FDE8-57F6C7539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edition of a similar event (i.e. </a:t>
            </a:r>
            <a:r>
              <a:rPr lang="fr-CH"/>
              <a:t>Festival) 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0F9159-C96F-359D-AC6E-C4944130FC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CH" sz="1900" dirty="0"/>
              <a:t>Align with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900" b="0" dirty="0"/>
              <a:t>Make sure the event has been approved by management</a:t>
            </a:r>
          </a:p>
          <a:p>
            <a:r>
              <a:rPr lang="fr-CH" sz="1900" dirty="0"/>
              <a:t>Build on this first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900" b="0" dirty="0"/>
              <a:t>Focus on what worked well</a:t>
            </a:r>
          </a:p>
          <a:p>
            <a:r>
              <a:rPr lang="fr-CH" sz="1900" dirty="0"/>
              <a:t>Choose a better 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900" b="0" dirty="0"/>
              <a:t>Earlier in Summer (end of June), away from school holidays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900" b="0" dirty="0"/>
              <a:t>Avoid early September (no decisions during Summer, too close to major events)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900" b="0" dirty="0"/>
              <a:t>Avoid other major science festivals (nuit de la science)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C439B-0FEF-3712-EC7C-21E7A4750B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fr-CH" sz="1900" dirty="0"/>
              <a:t>External partners?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900" b="0" dirty="0"/>
              <a:t>If organised with external partners, define a proper interface, including all concerned parties (e.g. like for Cité des métiers)</a:t>
            </a:r>
          </a:p>
          <a:p>
            <a:r>
              <a:rPr lang="fr-CH" sz="1900" dirty="0"/>
              <a:t>Better internal organisation</a:t>
            </a:r>
          </a:p>
          <a:p>
            <a:pPr lvl="1"/>
            <a:r>
              <a:rPr lang="fr-CH" sz="1900" dirty="0"/>
              <a:t>Involve all concerned parties from the beginning</a:t>
            </a:r>
          </a:p>
          <a:p>
            <a:pPr lvl="1"/>
            <a:r>
              <a:rPr lang="fr-CH" sz="1900" dirty="0"/>
              <a:t>Have a clear decision process (project owner, project leader etc.)</a:t>
            </a:r>
          </a:p>
          <a:p>
            <a:pPr lvl="1"/>
            <a:r>
              <a:rPr lang="fr-CH" sz="1900" dirty="0"/>
              <a:t>Define a clear retroplanning and respect it</a:t>
            </a:r>
          </a:p>
          <a:p>
            <a:pPr lvl="1"/>
            <a:r>
              <a:rPr lang="fr-CH" sz="1900" dirty="0"/>
              <a:t>Clear budget management</a:t>
            </a:r>
          </a:p>
          <a:p>
            <a:pPr lvl="1"/>
            <a:r>
              <a:rPr lang="fr-CH" sz="1900" dirty="0"/>
              <a:t>Respect decisions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22850931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_16x9 PPT_v2023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245</TotalTime>
  <Words>594</Words>
  <Application>Microsoft Office PowerPoint</Application>
  <PresentationFormat>Widescreen</PresentationFormat>
  <Paragraphs>111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CERN Corporate_16x9 PPT_v2023</vt:lpstr>
      <vt:lpstr>STELLAR Debrief IR-SG input</vt:lpstr>
      <vt:lpstr>Key figures</vt:lpstr>
      <vt:lpstr>What worked well</vt:lpstr>
      <vt:lpstr>Room for improvement (1/2)</vt:lpstr>
      <vt:lpstr>Room for improvement (2/2)</vt:lpstr>
      <vt:lpstr>Next edition of a similar event (i.e. Festival)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Loraine Massarotti</dc:creator>
  <cp:lastModifiedBy>Francois Briard</cp:lastModifiedBy>
  <cp:revision>25</cp:revision>
  <dcterms:created xsi:type="dcterms:W3CDTF">2025-06-10T09:50:28Z</dcterms:created>
  <dcterms:modified xsi:type="dcterms:W3CDTF">2025-09-26T12:10:09Z</dcterms:modified>
</cp:coreProperties>
</file>