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62" r:id="rId4"/>
  </p:sldMasterIdLst>
  <p:notesMasterIdLst>
    <p:notesMasterId r:id="rId15"/>
  </p:notesMasterIdLst>
  <p:sldIdLst>
    <p:sldId id="296" r:id="rId5"/>
    <p:sldId id="593" r:id="rId6"/>
    <p:sldId id="594" r:id="rId7"/>
    <p:sldId id="595" r:id="rId8"/>
    <p:sldId id="596" r:id="rId9"/>
    <p:sldId id="597" r:id="rId10"/>
    <p:sldId id="598" r:id="rId11"/>
    <p:sldId id="602" r:id="rId12"/>
    <p:sldId id="294" r:id="rId13"/>
    <p:sldId id="60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3B0EB8"/>
    <a:srgbClr val="C004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42" autoAdjust="0"/>
    <p:restoredTop sz="95125" autoAdjust="0"/>
  </p:normalViewPr>
  <p:slideViewPr>
    <p:cSldViewPr snapToGrid="0">
      <p:cViewPr varScale="1">
        <p:scale>
          <a:sx n="114" d="100"/>
          <a:sy n="114" d="100"/>
        </p:scale>
        <p:origin x="8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DD0B-4BF2-4EEF-893D-E6D8FEEF1F98}" type="datetimeFigureOut">
              <a:rPr lang="en-US" smtClean="0"/>
              <a:t>8/29/25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5768D-F24F-4D07-AC86-D22B2E6F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5768D-F24F-4D07-AC86-D22B2E6F3E21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4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50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684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372E46-8278-C545-ACBB-E5E0313C26CC}" type="datetime1">
              <a:rPr lang="de-CH" smtClean="0"/>
              <a:t>29.08.25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4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3D8E36-872B-AB43-A1A4-84A40E666B16}" type="datetime1">
              <a:rPr lang="de-CH" smtClean="0"/>
              <a:t>29.08.25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96660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61D9C5-03BC-D94B-B22B-9CCB5C05B5DE}" type="datetime1">
              <a:rPr lang="de-CH" smtClean="0"/>
              <a:t>29.08.25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16750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229F29D-3DE0-5A45-AAC1-FF948940FE60}" type="datetime1">
              <a:rPr lang="de-CH" smtClean="0"/>
              <a:t>29.08.25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15199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8E276E-2F1A-E342-B955-AB0C1155F70D}" type="datetime1">
              <a:rPr lang="de-CH" smtClean="0"/>
              <a:t>29.08.25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70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1175BCD-65EE-3346-95E4-8911B37E771F}" type="datetime1">
              <a:rPr lang="de-CH" smtClean="0"/>
              <a:t>29.08.25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00090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C3574CA-2F0F-824E-989E-ABA56B1B66CE}" type="datetime1">
              <a:rPr lang="de-CH" smtClean="0"/>
              <a:t>29.08.25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12043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3D2F112-8580-1440-AA17-B61E22FAC576}" type="datetime1">
              <a:rPr lang="de-CH" smtClean="0"/>
              <a:t>29.08.25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36576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F2F4-FA7A-314B-A526-B2A8E9B7415C}" type="datetime1">
              <a:rPr lang="de-CH" smtClean="0"/>
              <a:t>29.08.25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41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1D85F-02A4-D740-877B-62DB2B693578}" type="datetime1">
              <a:rPr lang="de-CH" smtClean="0"/>
              <a:t>29.08.25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1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EE35-CE11-B147-AC83-0473C7D3C975}" type="datetime1">
              <a:rPr lang="de-CH" smtClean="0"/>
              <a:t>29.08.25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31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96D0-56B1-A740-A6A8-925A742CEF70}" type="datetime1">
              <a:rPr lang="de-CH" smtClean="0"/>
              <a:t>29.08.25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27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279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54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7DDF-9AC2-2348-AC78-B886809F640C}" type="datetime1">
              <a:rPr lang="de-CH" smtClean="0"/>
              <a:t>29.08.25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6850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7A6D-12CC-7C4F-931A-E5861A36BB15}" type="datetime1">
              <a:rPr lang="de-CH" smtClean="0"/>
              <a:t>29.08.25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28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1918-506E-E84C-A168-561F5D57FD61}" type="datetime1">
              <a:rPr lang="de-CH" smtClean="0"/>
              <a:t>29.08.25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544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D8B9-7BE6-C942-B2FE-413E4E8AAA55}" type="datetime1">
              <a:rPr lang="de-CH" smtClean="0"/>
              <a:t>29.08.25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4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F587-A180-FD4A-A299-15DF9F0861DE}" type="datetime1">
              <a:rPr lang="de-CH" smtClean="0"/>
              <a:t>29.08.25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7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A01A-A209-5A4B-B75B-50F7BB99E25F}" type="datetime1">
              <a:rPr lang="de-CH" smtClean="0"/>
              <a:t>29.08.25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08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A3C0777-E6BD-9740-806C-2C8EE07F1064}" type="datetime1">
              <a:rPr lang="de-CH" smtClean="0"/>
              <a:t>29.08.25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  <p:sldLayoutId id="2147483780" r:id="rId18"/>
    <p:sldLayoutId id="2147483781" r:id="rId19"/>
    <p:sldLayoutId id="2147483782" r:id="rId20"/>
    <p:sldLayoutId id="2147483783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82150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1.3s@450GeV" TargetMode="External"/><Relationship Id="rId2" Type="http://schemas.openxmlformats.org/officeDocument/2006/relationships/hyperlink" Target="https://indico.cern.ch/event/1533801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1.3s@450GeV" TargetMode="External"/><Relationship Id="rId2" Type="http://schemas.openxmlformats.org/officeDocument/2006/relationships/hyperlink" Target="https://indico.cern.ch/event/1533801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1.3s@450GeV" TargetMode="External"/><Relationship Id="rId2" Type="http://schemas.openxmlformats.org/officeDocument/2006/relationships/hyperlink" Target="https://indico.cern.ch/event/1533801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0B88C0-DD8B-4895-8299-3E854E05B020}"/>
              </a:ext>
            </a:extLst>
          </p:cNvPr>
          <p:cNvSpPr txBox="1"/>
          <p:nvPr/>
        </p:nvSpPr>
        <p:spPr>
          <a:xfrm>
            <a:off x="645816" y="3067127"/>
            <a:ext cx="10989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Proposal of BLM thresholds for MD#15209</a:t>
            </a:r>
          </a:p>
          <a:p>
            <a:r>
              <a:rPr lang="en-US" sz="3600" dirty="0"/>
              <a:t>IR3 operational losses limit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D089CA-1289-4164-A0AC-CB78C6D9B721}"/>
              </a:ext>
            </a:extLst>
          </p:cNvPr>
          <p:cNvSpPr txBox="1"/>
          <p:nvPr/>
        </p:nvSpPr>
        <p:spPr>
          <a:xfrm>
            <a:off x="645816" y="4399497"/>
            <a:ext cx="86319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Belen Salvachua, Sara Morales Vigo, Anton Lechner, Daniele Mirarchi, Volodymir Rodin, Kate Louise Taylor</a:t>
            </a:r>
          </a:p>
          <a:p>
            <a:endParaRPr lang="en-US" sz="2000" dirty="0"/>
          </a:p>
          <a:p>
            <a:r>
              <a:rPr lang="en-US" sz="2000" dirty="0"/>
              <a:t>262nd Machine Protection Panel</a:t>
            </a:r>
          </a:p>
          <a:p>
            <a:r>
              <a:rPr lang="en-US" sz="2000" dirty="0"/>
              <a:t>29/08/2025</a:t>
            </a:r>
            <a:endParaRPr lang="en-US" sz="2400" dirty="0"/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A4C4ABEE-7A85-4E97-B00C-C64F182AE1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38" y="137567"/>
            <a:ext cx="1194113" cy="119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86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63C728-B3C7-2CA7-5648-26698389A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BLM Thresholds will be calculated from scaling of start-of-ramp losses. </a:t>
            </a:r>
          </a:p>
          <a:p>
            <a:r>
              <a:rPr lang="en-CH" dirty="0"/>
              <a:t>Beam 2 IR3 (only) will be scale up to allow up to 500kW + 20% on the Applied Thresholds using mainly RS09 (1.3 s)</a:t>
            </a:r>
          </a:p>
          <a:p>
            <a:r>
              <a:rPr lang="en-CH" dirty="0"/>
              <a:t>Time structure will be checked with the test done yesterday with a pilot beam. Factors for other RS could be affected by this result. </a:t>
            </a:r>
          </a:p>
          <a:p>
            <a:r>
              <a:rPr lang="en-CH" dirty="0"/>
              <a:t>Final factors will be discussed on Monday morning at the BLMTWG.</a:t>
            </a:r>
          </a:p>
          <a:p>
            <a:r>
              <a:rPr lang="en-CH" dirty="0"/>
              <a:t>Recovery by moving monitors to the original families.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6889D9-7463-5888-C551-36B1946D1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26B4D-5588-9DB0-5D52-1F3C65B06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000223-C689-D8C3-FE19-90BA2CA21E36}"/>
              </a:ext>
            </a:extLst>
          </p:cNvPr>
          <p:cNvSpPr txBox="1"/>
          <p:nvPr/>
        </p:nvSpPr>
        <p:spPr>
          <a:xfrm>
            <a:off x="1805049" y="6484407"/>
            <a:ext cx="26405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/>
                </a:solidFill>
              </a:rPr>
              <a:t>2025/08/29 262nd MPP – B.Salvachua</a:t>
            </a:r>
          </a:p>
        </p:txBody>
      </p:sp>
    </p:spTree>
    <p:extLst>
      <p:ext uri="{BB962C8B-B14F-4D97-AF65-F5344CB8AC3E}">
        <p14:creationId xmlns:p14="http://schemas.microsoft.com/office/powerpoint/2010/main" val="2438806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screenshot of a calendar&#10;&#10;AI-generated content may be incorrect.">
            <a:extLst>
              <a:ext uri="{FF2B5EF4-FFF2-40B4-BE49-F238E27FC236}">
                <a16:creationId xmlns:a16="http://schemas.microsoft.com/office/drawing/2014/main" id="{DCD31D47-9626-F618-0B59-91E16633E0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17"/>
          <a:stretch>
            <a:fillRect/>
          </a:stretch>
        </p:blipFill>
        <p:spPr>
          <a:xfrm>
            <a:off x="7398327" y="312370"/>
            <a:ext cx="4049846" cy="569059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EA3698C-55D2-B15B-2E64-1E4A90889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F1111-783E-A4CB-F286-D9658BBB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5C5907-0AFD-B518-92EC-D4EB2DBEBD1D}"/>
              </a:ext>
            </a:extLst>
          </p:cNvPr>
          <p:cNvSpPr txBox="1"/>
          <p:nvPr/>
        </p:nvSpPr>
        <p:spPr>
          <a:xfrm>
            <a:off x="407986" y="1362058"/>
            <a:ext cx="6305047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MD15209: IR3 operational losses limit scheduled for Monday night.</a:t>
            </a:r>
          </a:p>
          <a:p>
            <a:pPr algn="l"/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The goal is to assess if 200 kW (500kW) losses at the start of ramp could be sustained where main limitations 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/>
              <a:t>Q6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W</a:t>
            </a:r>
            <a:r>
              <a:rPr lang="en-CH" dirty="0"/>
              <a:t>arm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/>
              <a:t>TCLA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107th BLMTWG scheduled on Monday morning: </a:t>
            </a:r>
            <a:r>
              <a:rPr lang="en-GB" dirty="0">
                <a:hlinkClick r:id="rId3"/>
              </a:rPr>
              <a:t>https://indico.cern.ch/event/1582150/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algn="l"/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24FD07-A919-59BA-8CB9-2F01504EC253}"/>
              </a:ext>
            </a:extLst>
          </p:cNvPr>
          <p:cNvSpPr txBox="1"/>
          <p:nvPr/>
        </p:nvSpPr>
        <p:spPr>
          <a:xfrm>
            <a:off x="1805049" y="6484407"/>
            <a:ext cx="26405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/>
                </a:solidFill>
              </a:rPr>
              <a:t>2025/08/29 262nd MPP – B.Salvachua</a:t>
            </a:r>
          </a:p>
        </p:txBody>
      </p:sp>
    </p:spTree>
    <p:extLst>
      <p:ext uri="{BB962C8B-B14F-4D97-AF65-F5344CB8AC3E}">
        <p14:creationId xmlns:p14="http://schemas.microsoft.com/office/powerpoint/2010/main" val="3353987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2DA07D-8F78-38F0-74F5-5309576AA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4331"/>
            <a:ext cx="5489155" cy="3902927"/>
          </a:xfrm>
        </p:spPr>
        <p:txBody>
          <a:bodyPr/>
          <a:lstStyle/>
          <a:p>
            <a:pPr marL="285750" indent="-285750"/>
            <a:r>
              <a:rPr lang="en-CH" sz="1600" dirty="0"/>
              <a:t>Discussed at Joint BLMTWG meeting with ColUSM: </a:t>
            </a:r>
            <a:br>
              <a:rPr lang="en-CH" sz="1600" dirty="0"/>
            </a:br>
            <a:r>
              <a:rPr lang="en-GB" sz="1600" dirty="0">
                <a:hlinkClick r:id="rId2"/>
              </a:rPr>
              <a:t>https://indico.cern.ch/event/1533801/</a:t>
            </a:r>
            <a:endParaRPr lang="en-CH" sz="1600" dirty="0"/>
          </a:p>
          <a:p>
            <a:pPr marL="742950" lvl="1" indent="-285750"/>
            <a:r>
              <a:rPr lang="en-CH" sz="1600" dirty="0"/>
              <a:t>IR3 losses potential limitation for HL-LHC</a:t>
            </a:r>
          </a:p>
          <a:p>
            <a:pPr marL="742950" lvl="1" indent="-285750"/>
            <a:r>
              <a:rPr lang="en-CH" sz="1600" dirty="0"/>
              <a:t>BLM Threshold model for IR7 was updaed in LS1 but more studies were needed to do similarly in IR3.</a:t>
            </a:r>
          </a:p>
          <a:p>
            <a:pPr marL="742950" lvl="1" indent="-285750"/>
            <a:r>
              <a:rPr lang="en-CH" sz="1600" dirty="0"/>
              <a:t>Q6 (MQTL 4.5K) quench levels are much lower than MQY/MQM e.g. </a:t>
            </a:r>
            <a:r>
              <a:rPr lang="en-CH" sz="1600" dirty="0">
                <a:hlinkClick r:id="rId3"/>
              </a:rPr>
              <a:t>1.3s@450GeV</a:t>
            </a:r>
            <a:r>
              <a:rPr lang="en-CH" sz="1600" dirty="0"/>
              <a:t> MQTL=34mW/cm</a:t>
            </a:r>
            <a:r>
              <a:rPr lang="en-CH" sz="1600" baseline="30000" dirty="0"/>
              <a:t>3</a:t>
            </a:r>
            <a:r>
              <a:rPr lang="en-CH" sz="1600" dirty="0"/>
              <a:t> MQY/MQM = 240mW/cm</a:t>
            </a:r>
            <a:r>
              <a:rPr lang="en-CH" sz="1600" baseline="30000" dirty="0"/>
              <a:t>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8E20F7-441A-1C55-7752-2E2D33F9A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IR3 studies and limitations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CB0E5-81A8-DD9F-D467-6870B7F6B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4910E4-3FE8-D786-D430-110B3131986E}"/>
              </a:ext>
            </a:extLst>
          </p:cNvPr>
          <p:cNvSpPr txBox="1"/>
          <p:nvPr/>
        </p:nvSpPr>
        <p:spPr>
          <a:xfrm>
            <a:off x="1805049" y="6484407"/>
            <a:ext cx="26405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/>
                </a:solidFill>
              </a:rPr>
              <a:t>2025/08/29 262nd MPP – B.Salvachua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DD6C23F-D7DE-C173-8F41-8F4666C803E3}"/>
              </a:ext>
            </a:extLst>
          </p:cNvPr>
          <p:cNvGrpSpPr/>
          <p:nvPr/>
        </p:nvGrpSpPr>
        <p:grpSpPr>
          <a:xfrm>
            <a:off x="5897143" y="1227411"/>
            <a:ext cx="6117443" cy="3793296"/>
            <a:chOff x="5897143" y="1227411"/>
            <a:chExt cx="6117443" cy="379329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C1B79AB-6901-50C2-1357-22F533582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97143" y="1227411"/>
              <a:ext cx="6117443" cy="379329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04F95FE-BBCF-A628-E835-3D38F2565AD4}"/>
                </a:ext>
              </a:extLst>
            </p:cNvPr>
            <p:cNvSpPr txBox="1"/>
            <p:nvPr/>
          </p:nvSpPr>
          <p:spPr>
            <a:xfrm>
              <a:off x="10345388" y="1439335"/>
              <a:ext cx="102912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H" dirty="0"/>
                <a:t>A.</a:t>
              </a:r>
              <a:r>
                <a:rPr lang="en-GB" dirty="0"/>
                <a:t> Verweij</a:t>
              </a:r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419043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CE7B4-97D2-E284-D03D-22DD2B25C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AD9A58-BE03-E465-81CF-3BEA5C4C2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IR3 studies and limitations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E39C8-9000-92E7-A927-2EEC122EA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3</a:t>
            </a:fld>
            <a:endParaRPr lang="en-US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900A00DD-8D95-9194-CC89-48B4B039A6D4}"/>
              </a:ext>
            </a:extLst>
          </p:cNvPr>
          <p:cNvSpPr txBox="1">
            <a:spLocks/>
          </p:cNvSpPr>
          <p:nvPr/>
        </p:nvSpPr>
        <p:spPr>
          <a:xfrm>
            <a:off x="407988" y="1204331"/>
            <a:ext cx="5489155" cy="39029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CH" sz="1600" dirty="0"/>
              <a:t>Discussed at Joint BLMTWG meeting with ColUSM: </a:t>
            </a:r>
            <a:br>
              <a:rPr lang="en-CH" sz="1600" dirty="0"/>
            </a:br>
            <a:r>
              <a:rPr lang="en-GB" sz="1600" dirty="0">
                <a:hlinkClick r:id="rId2"/>
              </a:rPr>
              <a:t>https://indico.cern.ch/event/1533801/</a:t>
            </a:r>
            <a:endParaRPr lang="en-CH" sz="1600" dirty="0"/>
          </a:p>
          <a:p>
            <a:pPr marL="742950" lvl="1" indent="-285750"/>
            <a:r>
              <a:rPr lang="en-CH" sz="1600" dirty="0"/>
              <a:t>IR3 losses potential limitation for HL-LHC</a:t>
            </a:r>
          </a:p>
          <a:p>
            <a:pPr marL="742950" lvl="1" indent="-285750"/>
            <a:r>
              <a:rPr lang="en-CH" sz="1600" dirty="0"/>
              <a:t>BLM Threshold model for IR7 was updaed in LS1 but more studies were needed to do similarly in IR3.</a:t>
            </a:r>
          </a:p>
          <a:p>
            <a:pPr marL="742950" lvl="1" indent="-285750"/>
            <a:r>
              <a:rPr lang="en-CH" sz="1600" dirty="0"/>
              <a:t>Q6 (MQTL 4.5K) quench levels are much lower than MQY/MQM e.g. </a:t>
            </a:r>
            <a:r>
              <a:rPr lang="en-CH" sz="1600" dirty="0">
                <a:hlinkClick r:id="rId3"/>
              </a:rPr>
              <a:t>1.3s@450GeV</a:t>
            </a:r>
            <a:r>
              <a:rPr lang="en-CH" sz="1600" dirty="0"/>
              <a:t> MQTL=34mW/cm</a:t>
            </a:r>
            <a:r>
              <a:rPr lang="en-CH" sz="1600" baseline="30000" dirty="0"/>
              <a:t>3</a:t>
            </a:r>
            <a:r>
              <a:rPr lang="en-CH" sz="1600" dirty="0"/>
              <a:t> MQY/MQM = 240mW/cm</a:t>
            </a:r>
            <a:r>
              <a:rPr lang="en-CH" sz="1600" baseline="30000" dirty="0"/>
              <a:t>3</a:t>
            </a:r>
          </a:p>
          <a:p>
            <a:pPr marL="742950" lvl="1" indent="-285750"/>
            <a:r>
              <a:rPr lang="en-CH" sz="1600" dirty="0"/>
              <a:t>IR3 TCLA at 450 GeV expected power deposition below IR7 TCLA at 6.8TeV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D3E13D-4EA9-10FE-3EFA-FED3E396736E}"/>
              </a:ext>
            </a:extLst>
          </p:cNvPr>
          <p:cNvSpPr txBox="1"/>
          <p:nvPr/>
        </p:nvSpPr>
        <p:spPr>
          <a:xfrm>
            <a:off x="1805049" y="6484407"/>
            <a:ext cx="26405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/>
                </a:solidFill>
              </a:rPr>
              <a:t>2025/08/29 262nd MPP – B.Salvachua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1101326-D535-7ABF-9B03-7E89991893E9}"/>
              </a:ext>
            </a:extLst>
          </p:cNvPr>
          <p:cNvGrpSpPr/>
          <p:nvPr/>
        </p:nvGrpSpPr>
        <p:grpSpPr>
          <a:xfrm>
            <a:off x="5775525" y="1015834"/>
            <a:ext cx="6217618" cy="4313856"/>
            <a:chOff x="5775525" y="1015834"/>
            <a:chExt cx="6217618" cy="431385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92E47D0-0645-52D6-EC18-360F7B0DDDA4}"/>
                </a:ext>
              </a:extLst>
            </p:cNvPr>
            <p:cNvGrpSpPr/>
            <p:nvPr/>
          </p:nvGrpSpPr>
          <p:grpSpPr>
            <a:xfrm>
              <a:off x="5775525" y="1015834"/>
              <a:ext cx="6168397" cy="3656528"/>
              <a:chOff x="5775525" y="1015834"/>
              <a:chExt cx="6168397" cy="3656528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22FD6E2A-4C73-C42F-0C58-E09FC92E37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5525" y="1204332"/>
                <a:ext cx="6168397" cy="3468030"/>
              </a:xfrm>
              <a:prstGeom prst="rect">
                <a:avLst/>
              </a:prstGeom>
            </p:spPr>
          </p:pic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1BD30C7-9B2D-6822-0307-F7462284AA37}"/>
                  </a:ext>
                </a:extLst>
              </p:cNvPr>
              <p:cNvSpPr txBox="1"/>
              <p:nvPr/>
            </p:nvSpPr>
            <p:spPr>
              <a:xfrm>
                <a:off x="10732442" y="1015834"/>
                <a:ext cx="10515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CH" dirty="0"/>
                  <a:t>A.Lechner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BF2083A-5D36-DF74-1070-80FC063BC6D4}"/>
                </a:ext>
              </a:extLst>
            </p:cNvPr>
            <p:cNvSpPr txBox="1"/>
            <p:nvPr/>
          </p:nvSpPr>
          <p:spPr>
            <a:xfrm>
              <a:off x="5897143" y="4960358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GB" dirty="0">
                  <a:effectLst/>
                  <a:latin typeface="Arial" panose="020B0604020202020204" pitchFamily="34" charset="0"/>
                </a:rPr>
                <a:t>L. Puddu: thermo-mechanical analysis 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311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0146D-76CE-9444-8444-91C976308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E1E21F-535F-65C8-817A-14E1A6F84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IR3 studies and limitations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7BE46-1991-4452-13E0-664A57B53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C494F2-1E31-22E7-27AF-74E09817A3AE}"/>
              </a:ext>
            </a:extLst>
          </p:cNvPr>
          <p:cNvSpPr txBox="1"/>
          <p:nvPr/>
        </p:nvSpPr>
        <p:spPr>
          <a:xfrm>
            <a:off x="498229" y="5482760"/>
            <a:ext cx="53989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rgbClr val="FF0000"/>
                </a:solidFill>
              </a:rPr>
              <a:t>500 kW target power loss for start of ramp losses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064B7E7-F064-5857-0B71-CF1F6A17003F}"/>
              </a:ext>
            </a:extLst>
          </p:cNvPr>
          <p:cNvSpPr txBox="1">
            <a:spLocks/>
          </p:cNvSpPr>
          <p:nvPr/>
        </p:nvSpPr>
        <p:spPr>
          <a:xfrm>
            <a:off x="407988" y="1204331"/>
            <a:ext cx="5489155" cy="39029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CH" sz="1600" dirty="0"/>
              <a:t>Discussed at Joint BLMTWG meeting with ColUSM: </a:t>
            </a:r>
            <a:br>
              <a:rPr lang="en-CH" sz="1600" dirty="0"/>
            </a:br>
            <a:r>
              <a:rPr lang="en-GB" sz="1600" dirty="0">
                <a:hlinkClick r:id="rId2"/>
              </a:rPr>
              <a:t>https://indico.cern.ch/event/1533801/</a:t>
            </a:r>
            <a:endParaRPr lang="en-CH" sz="1600" dirty="0"/>
          </a:p>
          <a:p>
            <a:pPr marL="742950" lvl="1" indent="-285750"/>
            <a:r>
              <a:rPr lang="en-CH" sz="1600" dirty="0"/>
              <a:t>IR3 losses potential limitation for HL-LHC</a:t>
            </a:r>
          </a:p>
          <a:p>
            <a:pPr marL="742950" lvl="1" indent="-285750"/>
            <a:r>
              <a:rPr lang="en-CH" sz="1600" dirty="0"/>
              <a:t>BLM Threshold model for IR7 was updaed in LS1 but more studies were needed to do similarly in IR3.</a:t>
            </a:r>
          </a:p>
          <a:p>
            <a:pPr marL="742950" lvl="1" indent="-285750"/>
            <a:r>
              <a:rPr lang="en-CH" sz="1600" dirty="0"/>
              <a:t>Q6 (MQTL 4.5K) quench levels are much lower than MQY/MQM e.g. </a:t>
            </a:r>
            <a:r>
              <a:rPr lang="en-CH" sz="1600" dirty="0">
                <a:hlinkClick r:id="rId3"/>
              </a:rPr>
              <a:t>1.3s@450GeV</a:t>
            </a:r>
            <a:r>
              <a:rPr lang="en-CH" sz="1600" dirty="0"/>
              <a:t> MQTL=34mW/cm</a:t>
            </a:r>
            <a:r>
              <a:rPr lang="en-CH" sz="1600" baseline="30000" dirty="0"/>
              <a:t>3</a:t>
            </a:r>
            <a:r>
              <a:rPr lang="en-CH" sz="1600" dirty="0"/>
              <a:t> MQY/MQM = 240mW/cm</a:t>
            </a:r>
            <a:r>
              <a:rPr lang="en-CH" sz="1600" baseline="30000" dirty="0"/>
              <a:t>3</a:t>
            </a:r>
          </a:p>
          <a:p>
            <a:pPr marL="742950" lvl="1" indent="-285750"/>
            <a:r>
              <a:rPr lang="en-CH" sz="1600" dirty="0"/>
              <a:t>IR3 TCLA at 450 GeV expected power deposition below IR7 TCLA at 6.8TeV</a:t>
            </a:r>
          </a:p>
          <a:p>
            <a:pPr marL="742950" lvl="1" indent="-285750"/>
            <a:r>
              <a:rPr lang="en-CH" sz="1600" dirty="0"/>
              <a:t>IR3 MBW at 450 GeV might pose a limitation:</a:t>
            </a:r>
          </a:p>
          <a:p>
            <a:pPr marL="1003300" lvl="2" indent="-285750"/>
            <a:r>
              <a:rPr lang="en-CH" sz="1600" dirty="0"/>
              <a:t>200 kW in IR3 at 450 GeV similar to 500 kW in IR7 at 6.8 TeV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D6E395-5DB8-2942-689D-5361C9D33DE3}"/>
              </a:ext>
            </a:extLst>
          </p:cNvPr>
          <p:cNvSpPr txBox="1"/>
          <p:nvPr/>
        </p:nvSpPr>
        <p:spPr>
          <a:xfrm>
            <a:off x="1805049" y="6484407"/>
            <a:ext cx="26405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/>
                </a:solidFill>
              </a:rPr>
              <a:t>2025/08/29 262nd MPP – B.Salvachua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B45C6E2-9EEE-AE22-57E4-8DF717B09047}"/>
              </a:ext>
            </a:extLst>
          </p:cNvPr>
          <p:cNvGrpSpPr/>
          <p:nvPr/>
        </p:nvGrpSpPr>
        <p:grpSpPr>
          <a:xfrm>
            <a:off x="5897143" y="1015834"/>
            <a:ext cx="6099132" cy="3404166"/>
            <a:chOff x="5897143" y="1015834"/>
            <a:chExt cx="6099132" cy="34041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26F8159-6CCD-75DB-CBD9-C73673589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97143" y="1015834"/>
              <a:ext cx="6099132" cy="340416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A07DEA4-B80E-56E2-4FE9-132479DC0F6D}"/>
                </a:ext>
              </a:extLst>
            </p:cNvPr>
            <p:cNvSpPr txBox="1"/>
            <p:nvPr/>
          </p:nvSpPr>
          <p:spPr>
            <a:xfrm>
              <a:off x="10732442" y="1015834"/>
              <a:ext cx="105157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dirty="0"/>
                <a:t>A.Lechner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C74279E-4F44-BCDF-08F9-B560A41BE409}"/>
              </a:ext>
            </a:extLst>
          </p:cNvPr>
          <p:cNvGrpSpPr/>
          <p:nvPr/>
        </p:nvGrpSpPr>
        <p:grpSpPr>
          <a:xfrm>
            <a:off x="3735659" y="4861932"/>
            <a:ext cx="7731535" cy="660824"/>
            <a:chOff x="3735659" y="4861932"/>
            <a:chExt cx="7731535" cy="66082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B6AD2D1-DA8A-4353-E7FB-1A4FB747BD65}"/>
                </a:ext>
              </a:extLst>
            </p:cNvPr>
            <p:cNvSpPr txBox="1"/>
            <p:nvPr/>
          </p:nvSpPr>
          <p:spPr>
            <a:xfrm>
              <a:off x="6068280" y="4968758"/>
              <a:ext cx="539891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/>
                <a:t>P. A. Thonet</a:t>
              </a:r>
              <a:r>
                <a:rPr lang="en-CH" dirty="0"/>
                <a:t>: significant margin at 500kW found on the studies of power dissipation</a:t>
              </a:r>
              <a:endParaRPr lang="en-GB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E26888B-B071-5AEB-52A8-30E5356A2131}"/>
                </a:ext>
              </a:extLst>
            </p:cNvPr>
            <p:cNvCxnSpPr/>
            <p:nvPr/>
          </p:nvCxnSpPr>
          <p:spPr>
            <a:xfrm>
              <a:off x="3735659" y="4861932"/>
              <a:ext cx="2161484" cy="2453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308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6B9B83-3916-AC40-206F-EE3F1A51C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Scaling from start-of-ramp losses during regular fills</a:t>
            </a:r>
          </a:p>
          <a:p>
            <a:r>
              <a:rPr lang="en-CH" dirty="0"/>
              <a:t>After TS1 phase knob changed to solve issue of IR7 hierarchy breakage, this has moved most of off-momentum losses to IR7 for Beam 1:</a:t>
            </a:r>
          </a:p>
          <a:p>
            <a:pPr lvl="1"/>
            <a:r>
              <a:rPr lang="en-CH" b="1" dirty="0">
                <a:solidFill>
                  <a:srgbClr val="FF0000"/>
                </a:solidFill>
              </a:rPr>
              <a:t>The test can only be done in Beam 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7BA0AE-454C-EA1C-751C-FA8B98A72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Preparation of BLM Thresholds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AA647-D6B9-742C-0F18-F2B06AEA8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A graph of a graph showing a number of numbers and a line&#10;&#10;AI-generated content may be incorrect.">
            <a:extLst>
              <a:ext uri="{FF2B5EF4-FFF2-40B4-BE49-F238E27FC236}">
                <a16:creationId xmlns:a16="http://schemas.microsoft.com/office/drawing/2014/main" id="{F201B611-A91C-618E-60EF-6888C98E6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3239135"/>
            <a:ext cx="7791133" cy="2961640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D313CE0-EB6B-3C58-7B3B-336452AD2C8E}"/>
              </a:ext>
            </a:extLst>
          </p:cNvPr>
          <p:cNvSpPr/>
          <p:nvPr/>
        </p:nvSpPr>
        <p:spPr>
          <a:xfrm>
            <a:off x="8532880" y="2791094"/>
            <a:ext cx="3532450" cy="150658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Around 1kW peak loss in IR3 B1 and </a:t>
            </a:r>
            <a:r>
              <a:rPr lang="en-CH" b="1" dirty="0">
                <a:solidFill>
                  <a:srgbClr val="FFFF00"/>
                </a:solidFill>
              </a:rPr>
              <a:t>12 kW B2 </a:t>
            </a:r>
            <a:r>
              <a:rPr lang="en-CH" dirty="0">
                <a:solidFill>
                  <a:srgbClr val="FFFF00"/>
                </a:solidFill>
              </a:rPr>
              <a:t>-&gt; Using RS09 calibration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2DAE1D2-A5BC-F475-F6DC-BE6B1CEF8C99}"/>
              </a:ext>
            </a:extLst>
          </p:cNvPr>
          <p:cNvSpPr/>
          <p:nvPr/>
        </p:nvSpPr>
        <p:spPr>
          <a:xfrm>
            <a:off x="8509368" y="4378551"/>
            <a:ext cx="3555962" cy="17743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Would need a factor 200 higher power loss in IR3 B1 to reach 200kW (would need to reach 16*200=3200kW in IR7 B1!)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8A9408-BF41-736B-DC6C-AC0E531B71D1}"/>
              </a:ext>
            </a:extLst>
          </p:cNvPr>
          <p:cNvSpPr txBox="1"/>
          <p:nvPr/>
        </p:nvSpPr>
        <p:spPr>
          <a:xfrm>
            <a:off x="1805049" y="6484407"/>
            <a:ext cx="26405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/>
                </a:solidFill>
              </a:rPr>
              <a:t>2025/08/29 262nd MPP – B.Salvachua</a:t>
            </a:r>
          </a:p>
        </p:txBody>
      </p:sp>
    </p:spTree>
    <p:extLst>
      <p:ext uri="{BB962C8B-B14F-4D97-AF65-F5344CB8AC3E}">
        <p14:creationId xmlns:p14="http://schemas.microsoft.com/office/powerpoint/2010/main" val="430648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8034C-308D-13F8-6425-AD88855D8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6A1B89-11FC-F28B-A37D-F88C20AD0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Factors in BLM needed to reach 500+20% =600 kW in RS09 with time structure in start-of-ramp</a:t>
            </a:r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289AAD-9A1F-D947-E2BC-33E7F7B12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584D7C3-BC3D-9BCE-B639-FF9D2AE393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088532"/>
              </p:ext>
            </p:extLst>
          </p:nvPr>
        </p:nvGraphicFramePr>
        <p:xfrm>
          <a:off x="136646" y="1517381"/>
          <a:ext cx="11918708" cy="490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5043">
                  <a:extLst>
                    <a:ext uri="{9D8B030D-6E8A-4147-A177-3AD203B41FA5}">
                      <a16:colId xmlns:a16="http://schemas.microsoft.com/office/drawing/2014/main" val="53382506"/>
                    </a:ext>
                  </a:extLst>
                </a:gridCol>
                <a:gridCol w="2885505">
                  <a:extLst>
                    <a:ext uri="{9D8B030D-6E8A-4147-A177-3AD203B41FA5}">
                      <a16:colId xmlns:a16="http://schemas.microsoft.com/office/drawing/2014/main" val="368493517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770684249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1749249202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446658741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981113935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1186126790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3166650569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3628340491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1897448119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2772241082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1471249893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4000219085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3129621092"/>
                    </a:ext>
                  </a:extLst>
                </a:gridCol>
                <a:gridCol w="463180">
                  <a:extLst>
                    <a:ext uri="{9D8B030D-6E8A-4147-A177-3AD203B41FA5}">
                      <a16:colId xmlns:a16="http://schemas.microsoft.com/office/drawing/2014/main" val="3081593522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124968085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Family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BLM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MF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01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03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06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07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09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10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11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MT RS09 before scaling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92898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THRI_TCTVA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BLMTI.04R2.B2E10_TCTPV.4R2.B2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4.2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2.8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2.23e-2</a:t>
                      </a:r>
                    </a:p>
                    <a:p>
                      <a:pPr algn="l"/>
                      <a:r>
                        <a:rPr lang="en-GB" sz="1200" i="1" dirty="0" err="1">
                          <a:solidFill>
                            <a:schemeClr val="tx2"/>
                          </a:solidFill>
                        </a:rPr>
                        <a:t>i</a:t>
                      </a:r>
                      <a:r>
                        <a:rPr lang="en-CH" sz="1200" i="1" dirty="0">
                          <a:solidFill>
                            <a:schemeClr val="tx2"/>
                          </a:solidFill>
                        </a:rPr>
                        <a:t>on 4.4e-2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41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THRI_3_TCP</a:t>
                      </a:r>
                      <a:endParaRPr lang="en-CH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BLMTI.06R3.B2E10_TCP.6R3.B2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2.8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2.6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6.72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537767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THRI_3_TCSG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BLMTI.05L3.B2E10_TCSG.B5L3.B2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3.0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2.6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2.01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9972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BLMTI.04L3.B2E10_TCSG.4L3.B2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60582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BLMTI.05R3.B2E10_TCSG.5R3.B2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3.8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3.4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2.4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381008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THRI_TCLA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BLMTI.05L3.B2E10_TCLA.B5L3.B2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4.4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3.2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2.88e-1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1087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BLMTI.05L3.B2E10_TCLA.A5L3.B2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4.0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6.4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4.4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2.8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815815"/>
                  </a:ext>
                </a:extLst>
              </a:tr>
              <a:tr h="288000">
                <a:tc rowSpan="4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THRI.IP3_MQW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BLMQI.04R3.B2E10_MQWA.E4R3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3.2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8.5e-2</a:t>
                      </a:r>
                    </a:p>
                    <a:p>
                      <a:pPr algn="l"/>
                      <a:r>
                        <a:rPr lang="en-CH" sz="1200" i="1" dirty="0">
                          <a:solidFill>
                            <a:schemeClr val="tx2"/>
                          </a:solidFill>
                        </a:rPr>
                        <a:t>IR7: 2.67e-1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2387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BLMQI.05R3.B2E10_MQWA.D5R3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5386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BLMQI.05R3.B1I30_MQWA.E5R3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2.8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64108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BLMQI.05R3.B1I20_MQWA.C5R3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2.2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6573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THRI.IP3.P1_MQTL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BLMQI.06L3.B2E10_MQTL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2.6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8.0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10.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6.0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4.8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3.83e-3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254332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THRI.IP3.P2_MQTL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BLMQI.06L3.B1I20_MQTL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0.333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2.6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4.6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3.83e-3</a:t>
                      </a:r>
                    </a:p>
                    <a:p>
                      <a:pPr algn="l"/>
                      <a:r>
                        <a:rPr lang="en-GB" sz="1200" dirty="0"/>
                        <a:t>W</a:t>
                      </a:r>
                      <a:r>
                        <a:rPr lang="en-CH" sz="1200" dirty="0"/>
                        <a:t>as not updated to RS10=RS09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94495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BLMQI.06L3.B2E20_MQTL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2.4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4.0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8544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906948E-E1FD-FFA8-CD95-8255AA4941D0}"/>
              </a:ext>
            </a:extLst>
          </p:cNvPr>
          <p:cNvSpPr txBox="1"/>
          <p:nvPr/>
        </p:nvSpPr>
        <p:spPr>
          <a:xfrm>
            <a:off x="588082" y="1178716"/>
            <a:ext cx="1101583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</a:t>
            </a:r>
            <a:r>
              <a:rPr lang="en-CH" dirty="0"/>
              <a:t>ax factor from many fills scaled and analyzed – final factors will be presented on the BLMTWG on Monday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5E13DD-4164-45BE-0B90-EFB4664C5D4D}"/>
              </a:ext>
            </a:extLst>
          </p:cNvPr>
          <p:cNvSpPr txBox="1"/>
          <p:nvPr/>
        </p:nvSpPr>
        <p:spPr>
          <a:xfrm>
            <a:off x="1805049" y="6484407"/>
            <a:ext cx="26405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/>
                </a:solidFill>
              </a:rPr>
              <a:t>2025/08/29 262nd MPP – B.Salvachua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101417-DEEC-C737-61AC-D981FB5F2E2B}"/>
              </a:ext>
            </a:extLst>
          </p:cNvPr>
          <p:cNvSpPr txBox="1"/>
          <p:nvPr/>
        </p:nvSpPr>
        <p:spPr>
          <a:xfrm>
            <a:off x="10319659" y="674912"/>
            <a:ext cx="11285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i="1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943146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CE228-2627-D908-6702-AEEE851A41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340FE8-ED67-031E-DC9B-2C72E8610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Summary table for 500kW+20%</a:t>
            </a:r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AB240-AFA9-7ECD-92FE-D21646883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2EEA0EA-69FB-E87D-2BC8-748FEBDBFD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329452"/>
              </p:ext>
            </p:extLst>
          </p:nvPr>
        </p:nvGraphicFramePr>
        <p:xfrm>
          <a:off x="563464" y="830507"/>
          <a:ext cx="11220548" cy="538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5043">
                  <a:extLst>
                    <a:ext uri="{9D8B030D-6E8A-4147-A177-3AD203B41FA5}">
                      <a16:colId xmlns:a16="http://schemas.microsoft.com/office/drawing/2014/main" val="53382506"/>
                    </a:ext>
                  </a:extLst>
                </a:gridCol>
                <a:gridCol w="2885505">
                  <a:extLst>
                    <a:ext uri="{9D8B030D-6E8A-4147-A177-3AD203B41FA5}">
                      <a16:colId xmlns:a16="http://schemas.microsoft.com/office/drawing/2014/main" val="3684935172"/>
                    </a:ext>
                  </a:extLst>
                </a:gridCol>
                <a:gridCol w="2736000">
                  <a:extLst>
                    <a:ext uri="{9D8B030D-6E8A-4147-A177-3AD203B41FA5}">
                      <a16:colId xmlns:a16="http://schemas.microsoft.com/office/drawing/2014/main" val="2770684249"/>
                    </a:ext>
                  </a:extLst>
                </a:gridCol>
                <a:gridCol w="3924000">
                  <a:extLst>
                    <a:ext uri="{9D8B030D-6E8A-4147-A177-3AD203B41FA5}">
                      <a16:colId xmlns:a16="http://schemas.microsoft.com/office/drawing/2014/main" val="174924920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Family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BLM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New Family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Chagne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92898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THRI_TCTVA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BLMTI.04R2.B2E10_TCTPV.4R2.B2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THRI_TCTVA_QT25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AD_HOC_FACTOR_CORRECTION </a:t>
                      </a:r>
                    </a:p>
                    <a:p>
                      <a:pPr algn="ctr"/>
                      <a:r>
                        <a:rPr lang="en-CH" sz="1200" dirty="0"/>
                        <a:t>EL1-EL3  RS08-10= 4 factor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41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THRI_3_TCP</a:t>
                      </a:r>
                      <a:endParaRPr lang="en-CH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BLMTI.06R3.B2E10_TCP.6R3.B2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THRI_3_TCP_QT25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/>
                        <a:t>SCALE_CORRECTION = 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537767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THRI_3_TCSG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BLMTI.05L3.B2E10_TCSG.B5L3.B2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THRI_3_TCSG_QT25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AD_HOC_FACTOR_CORRECTION </a:t>
                      </a:r>
                    </a:p>
                    <a:p>
                      <a:pPr algn="ctr"/>
                      <a:r>
                        <a:rPr lang="en-CH" sz="1200" dirty="0"/>
                        <a:t>EL1-EL3 RS07-09 = 4 factor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9972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BLMTI.04L3.B2E10_TCSG.4L3.B2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60582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BLMTI.05R3.B2E10_TCSG.5R3.B2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381008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THRI_TCLA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BLMTI.05L3.B2E10_TCLA.B5L3.B2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THRI_TCLA_QT25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AD_HOC_FACTOR_CORRECTION </a:t>
                      </a:r>
                    </a:p>
                    <a:p>
                      <a:pPr algn="ctr"/>
                      <a:r>
                        <a:rPr lang="en-CH" sz="1200" dirty="0"/>
                        <a:t>EL1-EL3  RS07-10= 6.4 factor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1087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BLMTI.05L3.B2E10_TCLA.A5L3.B2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0815815"/>
                  </a:ext>
                </a:extLst>
              </a:tr>
              <a:tr h="288000">
                <a:tc rowSpan="4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THRI.IP3_MQW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BLMQI.04R3.B2E10_MQWA.E4R3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THRI.IP3_MQW_QT25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AD_HOC_FACTOR_CORRECTION </a:t>
                      </a:r>
                    </a:p>
                    <a:p>
                      <a:pPr algn="ctr"/>
                      <a:r>
                        <a:rPr lang="en-CH" sz="1200" dirty="0"/>
                        <a:t>EL1-EL3  RS09 = 2.8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2387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BLMQI.05R3.B2E10_MQWA.D5R3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35386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BLMQI.05R3.B1I30_MQWA.E5R3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964108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BLMQI.05R3.B1I20_MQWA.C5R3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6573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THRI.IP3.P1_MQTL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BLMQI.06L3.B2E10_MQTL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THRI.IP3.P1_MQTL_QT25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AD_HOC_FACTOR_CORRECTION  EL1-EL3</a:t>
                      </a:r>
                    </a:p>
                    <a:p>
                      <a:pPr algn="ctr"/>
                      <a:r>
                        <a:rPr lang="en-CH" sz="1200" dirty="0"/>
                        <a:t>RS07 = 2.6</a:t>
                      </a:r>
                    </a:p>
                    <a:p>
                      <a:pPr algn="ctr"/>
                      <a:r>
                        <a:rPr lang="en-CH" sz="1200" dirty="0"/>
                        <a:t>RS08 = 8.0</a:t>
                      </a:r>
                    </a:p>
                    <a:p>
                      <a:pPr algn="ctr"/>
                      <a:r>
                        <a:rPr lang="en-CH" sz="1200" dirty="0"/>
                        <a:t>RS09 = 10.0</a:t>
                      </a:r>
                    </a:p>
                    <a:p>
                      <a:pPr algn="ctr"/>
                      <a:r>
                        <a:rPr lang="en-CH" sz="1200" dirty="0"/>
                        <a:t>RS10 = 6.6</a:t>
                      </a:r>
                    </a:p>
                    <a:p>
                      <a:pPr algn="ctr"/>
                      <a:r>
                        <a:rPr lang="en-CH" sz="1200" dirty="0"/>
                        <a:t>RS11 = 4.8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254332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l"/>
                      <a:r>
                        <a:rPr lang="en-CH" sz="1200" dirty="0"/>
                        <a:t>THRI.IP3.P2_MQTL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BLMQI.06L3.B1I20_MQTL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/>
                        <a:t>THRI.IP3.P2_MQTL_QT25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AD_HOC_FACTOR_CORRECTION </a:t>
                      </a:r>
                    </a:p>
                    <a:p>
                      <a:pPr algn="ctr"/>
                      <a:r>
                        <a:rPr lang="en-CH" sz="1200" dirty="0"/>
                        <a:t>EL1-EL3. RS09-10 = 4 factor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94495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BLMQI.06L3.B2E20_MQTL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58544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21C2B5F-1729-2707-76C9-5A642F863346}"/>
              </a:ext>
            </a:extLst>
          </p:cNvPr>
          <p:cNvSpPr txBox="1"/>
          <p:nvPr/>
        </p:nvSpPr>
        <p:spPr>
          <a:xfrm>
            <a:off x="1805049" y="6484407"/>
            <a:ext cx="26405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/>
                </a:solidFill>
              </a:rPr>
              <a:t>2025/08/29 262nd MPP – B.Salvachua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8F3EF1-31CF-F770-D15C-FDB25287946E}"/>
              </a:ext>
            </a:extLst>
          </p:cNvPr>
          <p:cNvSpPr txBox="1"/>
          <p:nvPr/>
        </p:nvSpPr>
        <p:spPr>
          <a:xfrm>
            <a:off x="7391400" y="140586"/>
            <a:ext cx="439261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Final factors will be presented on the BLMTWG on Monday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86A867-BD88-F4BC-AC85-B4B31D2E8F24}"/>
              </a:ext>
            </a:extLst>
          </p:cNvPr>
          <p:cNvSpPr txBox="1"/>
          <p:nvPr/>
        </p:nvSpPr>
        <p:spPr>
          <a:xfrm>
            <a:off x="10091242" y="411076"/>
            <a:ext cx="11285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i="1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942466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on the MD procedure: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AF8F-9434-A64D-80C9-A8D9BEF42C64}" type="datetime1">
              <a:rPr lang="it-IT" smtClean="0"/>
              <a:t>29/08/25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B9D3552-FCBA-2B0F-646C-0C1FBC1B61D8}"/>
              </a:ext>
            </a:extLst>
          </p:cNvPr>
          <p:cNvSpPr txBox="1"/>
          <p:nvPr/>
        </p:nvSpPr>
        <p:spPr>
          <a:xfrm>
            <a:off x="407988" y="1161826"/>
            <a:ext cx="10047622" cy="6827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30000"/>
              </a:lnSpc>
              <a:buClr>
                <a:schemeClr val="tx2"/>
              </a:buClr>
            </a:pPr>
            <a:r>
              <a:rPr lang="en-GB" i="1" u="sng" dirty="0">
                <a:solidFill>
                  <a:schemeClr val="tx2"/>
                </a:solidFill>
              </a:rPr>
              <a:t>Two main updates </a:t>
            </a:r>
            <a:r>
              <a:rPr lang="en-GB" i="1" u="sng" dirty="0" err="1">
                <a:solidFill>
                  <a:schemeClr val="tx2"/>
                </a:solidFill>
              </a:rPr>
              <a:t>w.r.t.</a:t>
            </a:r>
            <a:r>
              <a:rPr lang="en-GB" i="1" u="sng" dirty="0">
                <a:solidFill>
                  <a:schemeClr val="tx2"/>
                </a:solidFill>
              </a:rPr>
              <a:t> what presented before MD1:</a:t>
            </a:r>
          </a:p>
          <a:p>
            <a:pPr marL="285750" indent="-285750" algn="l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Only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partial scraping </a:t>
            </a:r>
            <a:r>
              <a:rPr lang="en-GB" dirty="0">
                <a:solidFill>
                  <a:schemeClr val="tx2"/>
                </a:solidFill>
              </a:rPr>
              <a:t>will be performed to avoid triggering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BPM interlock on bunch intensity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24F7A9E-8A52-06F9-DAC2-EBFFB46317F1}"/>
              </a:ext>
            </a:extLst>
          </p:cNvPr>
          <p:cNvSpPr txBox="1"/>
          <p:nvPr/>
        </p:nvSpPr>
        <p:spPr>
          <a:xfrm>
            <a:off x="407988" y="2390413"/>
            <a:ext cx="10258129" cy="24831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GB" i="1" u="sng" dirty="0">
                <a:solidFill>
                  <a:schemeClr val="tx2"/>
                </a:solidFill>
              </a:rPr>
              <a:t>Main implication: more bunches than the initially planned need to be injected</a:t>
            </a:r>
          </a:p>
          <a:p>
            <a:pPr marL="285750" indent="-285750" algn="l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Initial estimation: full scraping of 20 INDIVs of 1.6e11 p sufficient to get 200 kW power loss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Updated estimation: </a:t>
            </a:r>
          </a:p>
          <a:p>
            <a:pPr marL="742950" lvl="1" indent="-285750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Scraping down to 1 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 of 54 INDIVs of 1.6e11 p, or with 28 INDIVs if scraping down to 0.5 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,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to ultimate target of 200 kW power loss</a:t>
            </a:r>
          </a:p>
          <a:p>
            <a:pPr marL="742950" lvl="1" indent="-285750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Scraping down to 1 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 of 136 INDIVs of 1.6e11 p, or with 70 INDIVs if scraping down to 0.5 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,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to ultimate target of 500 kW power loss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EC86E54-DEC2-96E0-59CC-37897A886A41}"/>
              </a:ext>
            </a:extLst>
          </p:cNvPr>
          <p:cNvSpPr txBox="1"/>
          <p:nvPr/>
        </p:nvSpPr>
        <p:spPr>
          <a:xfrm>
            <a:off x="407988" y="5512568"/>
            <a:ext cx="111227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u="sng" dirty="0">
                <a:solidFill>
                  <a:srgbClr val="FF0000"/>
                </a:solidFill>
              </a:rPr>
              <a:t>Main change </a:t>
            </a:r>
            <a:r>
              <a:rPr lang="en-GB" b="1" i="1" u="sng" dirty="0" err="1">
                <a:solidFill>
                  <a:srgbClr val="FF0000"/>
                </a:solidFill>
              </a:rPr>
              <a:t>w.r.t.</a:t>
            </a:r>
            <a:r>
              <a:rPr lang="en-GB" b="1" i="1" u="sng" dirty="0">
                <a:solidFill>
                  <a:srgbClr val="FF0000"/>
                </a:solidFill>
              </a:rPr>
              <a:t> initial request: possibility to inject Nx36b trains (no specific filling scheme needed)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escriptionDoc" ma:contentTypeID="0x010100C117084739E9BA4AA0BF5AE274F2102B" ma:contentTypeVersion="17" ma:contentTypeDescription="Description" ma:contentTypeScope="" ma:versionID="b867d449a24b4dedf7561a5b750742c0">
  <xsd:schema xmlns:xsd="http://www.w3.org/2001/XMLSchema" xmlns:xs="http://www.w3.org/2001/XMLSchema" xmlns:p="http://schemas.microsoft.com/office/2006/metadata/properties" xmlns:ns2="eba68c5d-a16d-4544-b27e-a8c1f589a1c5" xmlns:ns3="e39f6b2f-18b2-40c3-8616-28521665e632" targetNamespace="http://schemas.microsoft.com/office/2006/metadata/properties" ma:root="true" ma:fieldsID="0dafc4da4bdcc3796595a8c8d2b973f9" ns2:_="" ns3:_="">
    <xsd:import namespace="eba68c5d-a16d-4544-b27e-a8c1f589a1c5"/>
    <xsd:import namespace="e39f6b2f-18b2-40c3-8616-28521665e632"/>
    <xsd:element name="properties">
      <xsd:complexType>
        <xsd:sequence>
          <xsd:element name="documentManagement">
            <xsd:complexType>
              <xsd:all>
                <xsd:element ref="ns2:DescriptionComments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a68c5d-a16d-4544-b27e-a8c1f589a1c5" elementFormDefault="qualified">
    <xsd:import namespace="http://schemas.microsoft.com/office/2006/documentManagement/types"/>
    <xsd:import namespace="http://schemas.microsoft.com/office/infopath/2007/PartnerControls"/>
    <xsd:element name="DescriptionComments" ma:index="8" nillable="true" ma:displayName="Description" ma:description="Description of the document" ma:internalName="DescriptionComments" ma:readOnly="fals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9f6b2f-18b2-40c3-8616-28521665e63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Comments xmlns="eba68c5d-a16d-4544-b27e-a8c1f589a1c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0F999A-C320-4ED5-B6AD-8D42141C43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a68c5d-a16d-4544-b27e-a8c1f589a1c5"/>
    <ds:schemaRef ds:uri="e39f6b2f-18b2-40c3-8616-28521665e6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78CE89-8210-4F90-8E0E-43AE452916C5}">
  <ds:schemaRefs>
    <ds:schemaRef ds:uri="http://schemas.microsoft.com/office/2006/metadata/properties"/>
    <ds:schemaRef ds:uri="http://schemas.microsoft.com/office/infopath/2007/PartnerControls"/>
    <ds:schemaRef ds:uri="eba68c5d-a16d-4544-b27e-a8c1f589a1c5"/>
  </ds:schemaRefs>
</ds:datastoreItem>
</file>

<file path=customXml/itemProps3.xml><?xml version="1.0" encoding="utf-8"?>
<ds:datastoreItem xmlns:ds="http://schemas.openxmlformats.org/officeDocument/2006/customXml" ds:itemID="{81D77F3D-CC11-428C-B5AD-2CA269C19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114135</TotalTime>
  <Words>1601</Words>
  <Application>Microsoft Macintosh PowerPoint</Application>
  <PresentationFormat>Widescreen</PresentationFormat>
  <Paragraphs>359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Wingdings</vt:lpstr>
      <vt:lpstr>CERN Corporate 16x9_PPT_Arial</vt:lpstr>
      <vt:lpstr>PowerPoint Presentation</vt:lpstr>
      <vt:lpstr>Introduction</vt:lpstr>
      <vt:lpstr>IR3 studies and limitations</vt:lpstr>
      <vt:lpstr>IR3 studies and limitations</vt:lpstr>
      <vt:lpstr>IR3 studies and limitations</vt:lpstr>
      <vt:lpstr>Preparation of BLM Thresholds</vt:lpstr>
      <vt:lpstr>Factors in BLM needed to reach 500+20% =600 kW in RS09 with time structure in start-of-ramp</vt:lpstr>
      <vt:lpstr>Summary table for 500kW+20%</vt:lpstr>
      <vt:lpstr>Updates on the MD procedure: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Donadon</dc:creator>
  <cp:lastModifiedBy>Belen Maria Salvachua Ferrando</cp:lastModifiedBy>
  <cp:revision>1749</cp:revision>
  <dcterms:created xsi:type="dcterms:W3CDTF">2020-06-30T14:47:54Z</dcterms:created>
  <dcterms:modified xsi:type="dcterms:W3CDTF">2025-08-29T08:03:18Z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0x010100C117084739E9BA4AA0BF5AE274F2102B</vt:lpwstr>
  </property>
</Properties>
</file>