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96" r:id="rId2"/>
    <p:sldId id="327" r:id="rId3"/>
    <p:sldId id="349" r:id="rId4"/>
    <p:sldId id="329" r:id="rId5"/>
    <p:sldId id="409" r:id="rId6"/>
    <p:sldId id="406" r:id="rId7"/>
    <p:sldId id="259" r:id="rId8"/>
    <p:sldId id="408" r:id="rId9"/>
    <p:sldId id="262" r:id="rId10"/>
    <p:sldId id="264" r:id="rId11"/>
    <p:sldId id="410" r:id="rId12"/>
    <p:sldId id="390" r:id="rId13"/>
    <p:sldId id="415" r:id="rId14"/>
    <p:sldId id="309" r:id="rId15"/>
    <p:sldId id="411" r:id="rId16"/>
    <p:sldId id="405" r:id="rId17"/>
    <p:sldId id="412" r:id="rId18"/>
    <p:sldId id="928" r:id="rId19"/>
    <p:sldId id="413" r:id="rId20"/>
    <p:sldId id="416" r:id="rId21"/>
    <p:sldId id="418" r:id="rId22"/>
    <p:sldId id="417" r:id="rId23"/>
    <p:sldId id="256" r:id="rId24"/>
    <p:sldId id="257" r:id="rId25"/>
    <p:sldId id="414" r:id="rId26"/>
    <p:sldId id="419" r:id="rId27"/>
    <p:sldId id="34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a:srgbClr val="F2F9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48BF76-D401-4BE8-89D9-D015FDF5011D}" v="384" dt="2025-06-25T15:05:04.960"/>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5"/>
    <p:restoredTop sz="95753"/>
  </p:normalViewPr>
  <p:slideViewPr>
    <p:cSldViewPr snapToGrid="0" snapToObjects="1">
      <p:cViewPr varScale="1">
        <p:scale>
          <a:sx n="117" d="100"/>
          <a:sy n="117" d="100"/>
        </p:scale>
        <p:origin x="1168"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55" d="100"/>
          <a:sy n="155" d="100"/>
        </p:scale>
        <p:origin x="567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oe Nikolaidou" userId="6bE7ClrjBCG46pEwKd2A3Izef0xBmEu+xACT28YWhCg=" providerId="None" clId="Web-{FD48BF76-D401-4BE8-89D9-D015FDF5011D}"/>
    <pc:docChg chg="modSld">
      <pc:chgData name="Zoe Nikolaidou" userId="6bE7ClrjBCG46pEwKd2A3Izef0xBmEu+xACT28YWhCg=" providerId="None" clId="Web-{FD48BF76-D401-4BE8-89D9-D015FDF5011D}" dt="2025-06-25T15:04:53.631" v="326"/>
      <pc:docMkLst>
        <pc:docMk/>
      </pc:docMkLst>
      <pc:sldChg chg="modSp">
        <pc:chgData name="Zoe Nikolaidou" userId="6bE7ClrjBCG46pEwKd2A3Izef0xBmEu+xACT28YWhCg=" providerId="None" clId="Web-{FD48BF76-D401-4BE8-89D9-D015FDF5011D}" dt="2025-06-25T15:04:53.631" v="326"/>
        <pc:sldMkLst>
          <pc:docMk/>
          <pc:sldMk cId="3069385299" sldId="395"/>
        </pc:sldMkLst>
        <pc:graphicFrameChg chg="mod modGraphic">
          <ac:chgData name="Zoe Nikolaidou" userId="6bE7ClrjBCG46pEwKd2A3Izef0xBmEu+xACT28YWhCg=" providerId="None" clId="Web-{FD48BF76-D401-4BE8-89D9-D015FDF5011D}" dt="2025-06-25T15:04:53.631" v="326"/>
          <ac:graphicFrameMkLst>
            <pc:docMk/>
            <pc:sldMk cId="3069385299" sldId="395"/>
            <ac:graphicFrameMk id="8" creationId="{2CC6C087-BCA0-42CA-D025-24761644149B}"/>
          </ac:graphicFrameMkLst>
        </pc:graphicFrame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image" Target="../media/image8.jpg"/><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image" Target="../media/image8.jpg"/><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A20A32-A232-8940-A880-B050B414233F}" type="doc">
      <dgm:prSet loTypeId="urn:microsoft.com/office/officeart/2005/8/layout/vList3" loCatId="process" qsTypeId="urn:microsoft.com/office/officeart/2005/8/quickstyle/simple3" qsCatId="simple" csTypeId="urn:microsoft.com/office/officeart/2005/8/colors/accent2_2" csCatId="accent2" phldr="1"/>
      <dgm:spPr/>
      <dgm:t>
        <a:bodyPr/>
        <a:lstStyle/>
        <a:p>
          <a:endParaRPr lang="en-GB"/>
        </a:p>
      </dgm:t>
    </dgm:pt>
    <dgm:pt modelId="{E9C5432E-C12C-B24A-A003-505D575BCE5F}">
      <dgm:prSet custT="1"/>
      <dgm:spPr/>
      <dgm:t>
        <a:bodyPr/>
        <a:lstStyle/>
        <a:p>
          <a:pPr algn="l">
            <a:lnSpc>
              <a:spcPct val="130000"/>
            </a:lnSpc>
          </a:pPr>
          <a:r>
            <a:rPr lang="en-US" sz="1400" b="1" dirty="0"/>
            <a:t>1</a:t>
          </a:r>
          <a:r>
            <a:rPr lang="en-US" sz="1100" dirty="0"/>
            <a:t> </a:t>
          </a:r>
          <a:r>
            <a:rPr lang="en-US" sz="1200" b="0" dirty="0"/>
            <a:t>Deliver a yearly season of event programming by following a key theme for CERN </a:t>
          </a:r>
          <a:endParaRPr lang="en-CH" sz="1200" b="0" dirty="0"/>
        </a:p>
      </dgm:t>
    </dgm:pt>
    <dgm:pt modelId="{548909BC-6DA9-544B-83EC-95C46120C661}" type="parTrans" cxnId="{EDC735A3-D5A5-0F47-9765-4189A4316B1C}">
      <dgm:prSet/>
      <dgm:spPr/>
      <dgm:t>
        <a:bodyPr/>
        <a:lstStyle/>
        <a:p>
          <a:endParaRPr lang="en-GB"/>
        </a:p>
      </dgm:t>
    </dgm:pt>
    <dgm:pt modelId="{54560FBF-5FE2-E440-B2AE-6E89AD80976D}" type="sibTrans" cxnId="{EDC735A3-D5A5-0F47-9765-4189A4316B1C}">
      <dgm:prSet/>
      <dgm:spPr/>
      <dgm:t>
        <a:bodyPr/>
        <a:lstStyle/>
        <a:p>
          <a:endParaRPr lang="en-GB"/>
        </a:p>
      </dgm:t>
    </dgm:pt>
    <dgm:pt modelId="{F03F0714-0ACA-6041-95B5-D318BDDCF5E8}">
      <dgm:prSet custT="1"/>
      <dgm:spPr/>
      <dgm:t>
        <a:bodyPr/>
        <a:lstStyle/>
        <a:p>
          <a:pPr algn="l">
            <a:lnSpc>
              <a:spcPct val="130000"/>
            </a:lnSpc>
          </a:pPr>
          <a:r>
            <a:rPr lang="en-US" sz="1400" b="1" dirty="0"/>
            <a:t>2</a:t>
          </a:r>
          <a:r>
            <a:rPr lang="en-US" sz="1100" dirty="0"/>
            <a:t> </a:t>
          </a:r>
          <a:r>
            <a:rPr lang="en-US" sz="1200" b="0" dirty="0"/>
            <a:t>Seek cohesion and diversity in the choice and format, including through the arts and pop culture, with the aim of offering a </a:t>
          </a:r>
          <a:r>
            <a:rPr lang="en-US" sz="1200" b="0" dirty="0" err="1"/>
            <a:t>programme</a:t>
          </a:r>
          <a:r>
            <a:rPr lang="en-US" sz="1200" b="0" dirty="0"/>
            <a:t> accessible to all. </a:t>
          </a:r>
          <a:endParaRPr lang="en-CH" sz="1200" b="0" dirty="0"/>
        </a:p>
      </dgm:t>
    </dgm:pt>
    <dgm:pt modelId="{BEF77913-B848-034D-884F-D3B0FAC6DFC4}" type="parTrans" cxnId="{94B481F4-7F93-4147-AF29-785070039A96}">
      <dgm:prSet/>
      <dgm:spPr/>
      <dgm:t>
        <a:bodyPr/>
        <a:lstStyle/>
        <a:p>
          <a:endParaRPr lang="en-GB"/>
        </a:p>
      </dgm:t>
    </dgm:pt>
    <dgm:pt modelId="{D410C975-3B53-4D42-B1ED-20AE050083D4}" type="sibTrans" cxnId="{94B481F4-7F93-4147-AF29-785070039A96}">
      <dgm:prSet/>
      <dgm:spPr/>
      <dgm:t>
        <a:bodyPr/>
        <a:lstStyle/>
        <a:p>
          <a:endParaRPr lang="en-GB"/>
        </a:p>
      </dgm:t>
    </dgm:pt>
    <dgm:pt modelId="{87FE74F7-6146-E243-9217-D8BAA3BEA8AC}">
      <dgm:prSet custT="1"/>
      <dgm:spPr/>
      <dgm:t>
        <a:bodyPr/>
        <a:lstStyle/>
        <a:p>
          <a:pPr algn="l">
            <a:lnSpc>
              <a:spcPct val="110000"/>
            </a:lnSpc>
          </a:pPr>
          <a:r>
            <a:rPr lang="en-US" sz="1400" b="1" dirty="0"/>
            <a:t>3</a:t>
          </a:r>
          <a:r>
            <a:rPr lang="en-US" sz="1100" b="0" dirty="0"/>
            <a:t> </a:t>
          </a:r>
          <a:r>
            <a:rPr lang="en-US" sz="1200" b="0" dirty="0"/>
            <a:t>Strengthen our audience from the region, further integrating with the local cultural, artistic, business, civil society and educational scene through partnerships to seek synergies and collaborations. </a:t>
          </a:r>
          <a:endParaRPr lang="en-CH" sz="1200" b="0" dirty="0"/>
        </a:p>
      </dgm:t>
    </dgm:pt>
    <dgm:pt modelId="{6476CCC4-1329-FA43-AA82-CFF9DA226408}" type="parTrans" cxnId="{B991A148-44F4-FC46-9D8A-2A882C5BEC1E}">
      <dgm:prSet/>
      <dgm:spPr/>
      <dgm:t>
        <a:bodyPr/>
        <a:lstStyle/>
        <a:p>
          <a:endParaRPr lang="en-GB"/>
        </a:p>
      </dgm:t>
    </dgm:pt>
    <dgm:pt modelId="{8B72C1CF-3679-2B4A-B0F7-2AB8FEFF49CB}" type="sibTrans" cxnId="{B991A148-44F4-FC46-9D8A-2A882C5BEC1E}">
      <dgm:prSet/>
      <dgm:spPr/>
      <dgm:t>
        <a:bodyPr/>
        <a:lstStyle/>
        <a:p>
          <a:endParaRPr lang="en-GB"/>
        </a:p>
      </dgm:t>
    </dgm:pt>
    <dgm:pt modelId="{8FE0F9F0-445C-CD47-B5EC-A41BE063384C}">
      <dgm:prSet custT="1"/>
      <dgm:spPr/>
      <dgm:t>
        <a:bodyPr/>
        <a:lstStyle/>
        <a:p>
          <a:pPr algn="l">
            <a:lnSpc>
              <a:spcPct val="130000"/>
            </a:lnSpc>
          </a:pPr>
          <a:r>
            <a:rPr lang="en-US" sz="1400" b="1" dirty="0"/>
            <a:t>4</a:t>
          </a:r>
          <a:r>
            <a:rPr lang="en-US" sz="1100" dirty="0"/>
            <a:t> </a:t>
          </a:r>
          <a:r>
            <a:rPr lang="en-US" sz="1200" b="0" dirty="0"/>
            <a:t>Apply principles of </a:t>
          </a:r>
          <a:r>
            <a:rPr lang="en-US" sz="1200" b="0" dirty="0" err="1"/>
            <a:t>multidisciplinarity</a:t>
          </a:r>
          <a:r>
            <a:rPr lang="en-US" sz="1200" b="0" dirty="0"/>
            <a:t>, diversity and inclusiveness in the event curation, designed to cater to a wide &amp; varied audience. </a:t>
          </a:r>
          <a:endParaRPr lang="en-CH" sz="1100" b="0" dirty="0"/>
        </a:p>
      </dgm:t>
    </dgm:pt>
    <dgm:pt modelId="{1A36F87A-9FAC-3847-A542-3C44AEE749CD}" type="parTrans" cxnId="{CB16F947-A652-2A4D-A114-AC433DC4934D}">
      <dgm:prSet/>
      <dgm:spPr/>
      <dgm:t>
        <a:bodyPr/>
        <a:lstStyle/>
        <a:p>
          <a:endParaRPr lang="en-GB"/>
        </a:p>
      </dgm:t>
    </dgm:pt>
    <dgm:pt modelId="{CD1F1524-5ABA-314F-98B2-A2C29AF78B16}" type="sibTrans" cxnId="{CB16F947-A652-2A4D-A114-AC433DC4934D}">
      <dgm:prSet/>
      <dgm:spPr/>
      <dgm:t>
        <a:bodyPr/>
        <a:lstStyle/>
        <a:p>
          <a:endParaRPr lang="en-GB"/>
        </a:p>
      </dgm:t>
    </dgm:pt>
    <dgm:pt modelId="{C9636201-31B9-BF46-9F45-10CDA36EAB06}">
      <dgm:prSet custT="1"/>
      <dgm:spPr/>
      <dgm:t>
        <a:bodyPr/>
        <a:lstStyle/>
        <a:p>
          <a:pPr algn="l">
            <a:lnSpc>
              <a:spcPct val="130000"/>
            </a:lnSpc>
          </a:pPr>
          <a:r>
            <a:rPr lang="en-US" sz="1400" b="1" dirty="0"/>
            <a:t>5</a:t>
          </a:r>
          <a:r>
            <a:rPr lang="en-US" sz="1100" dirty="0"/>
            <a:t> </a:t>
          </a:r>
          <a:r>
            <a:rPr lang="en-US" sz="1200" b="0" dirty="0"/>
            <a:t>Ensure a high quality, cost efficient and well </a:t>
          </a:r>
          <a:r>
            <a:rPr lang="en-US" sz="1200" b="0" dirty="0" err="1"/>
            <a:t>organised</a:t>
          </a:r>
          <a:r>
            <a:rPr lang="en-US" sz="1200" b="0" dirty="0"/>
            <a:t> event architecture, living up to high standards and seeking frequent feedback. </a:t>
          </a:r>
          <a:endParaRPr lang="en-CH" sz="1200" b="0" dirty="0"/>
        </a:p>
      </dgm:t>
    </dgm:pt>
    <dgm:pt modelId="{42701999-9C87-C649-9656-5AE1FC97B057}" type="parTrans" cxnId="{9B04ED89-6DC1-064C-9FE0-9EE81CAAC802}">
      <dgm:prSet/>
      <dgm:spPr/>
      <dgm:t>
        <a:bodyPr/>
        <a:lstStyle/>
        <a:p>
          <a:endParaRPr lang="en-GB"/>
        </a:p>
      </dgm:t>
    </dgm:pt>
    <dgm:pt modelId="{BDD834F6-990B-BC4D-9357-8DB6C6F5B950}" type="sibTrans" cxnId="{9B04ED89-6DC1-064C-9FE0-9EE81CAAC802}">
      <dgm:prSet/>
      <dgm:spPr/>
      <dgm:t>
        <a:bodyPr/>
        <a:lstStyle/>
        <a:p>
          <a:endParaRPr lang="en-GB"/>
        </a:p>
      </dgm:t>
    </dgm:pt>
    <dgm:pt modelId="{9F649148-EBD9-B343-8FDF-DE2004A0AB9D}">
      <dgm:prSet custT="1"/>
      <dgm:spPr/>
      <dgm:t>
        <a:bodyPr/>
        <a:lstStyle/>
        <a:p>
          <a:pPr algn="l">
            <a:lnSpc>
              <a:spcPct val="130000"/>
            </a:lnSpc>
          </a:pPr>
          <a:r>
            <a:rPr lang="en-US" sz="1400" b="1" dirty="0"/>
            <a:t>6</a:t>
          </a:r>
          <a:r>
            <a:rPr lang="en-US" sz="1100" dirty="0"/>
            <a:t> </a:t>
          </a:r>
          <a:r>
            <a:rPr lang="en-US" sz="1200" b="0" dirty="0"/>
            <a:t>Position public events as a valuable platform for CERN experts to not only promote their research, but also connect the dots with existing or potential partners. </a:t>
          </a:r>
          <a:endParaRPr lang="en-CH" sz="1200" b="0" dirty="0"/>
        </a:p>
      </dgm:t>
    </dgm:pt>
    <dgm:pt modelId="{6618866D-49F9-BA43-84AC-72B8ADD22CCD}" type="parTrans" cxnId="{F504D3F6-7F2F-5A46-B613-DD9F5E6308F2}">
      <dgm:prSet/>
      <dgm:spPr/>
      <dgm:t>
        <a:bodyPr/>
        <a:lstStyle/>
        <a:p>
          <a:endParaRPr lang="en-GB"/>
        </a:p>
      </dgm:t>
    </dgm:pt>
    <dgm:pt modelId="{502AC82A-2DCE-124C-81E4-C5A0208CEEA4}" type="sibTrans" cxnId="{F504D3F6-7F2F-5A46-B613-DD9F5E6308F2}">
      <dgm:prSet/>
      <dgm:spPr/>
      <dgm:t>
        <a:bodyPr/>
        <a:lstStyle/>
        <a:p>
          <a:endParaRPr lang="en-GB"/>
        </a:p>
      </dgm:t>
    </dgm:pt>
    <dgm:pt modelId="{D6CC1CEB-FFFA-5F43-8444-3E57E2DBABB1}">
      <dgm:prSet custT="1"/>
      <dgm:spPr/>
      <dgm:t>
        <a:bodyPr/>
        <a:lstStyle/>
        <a:p>
          <a:pPr algn="l">
            <a:lnSpc>
              <a:spcPct val="130000"/>
            </a:lnSpc>
          </a:pPr>
          <a:r>
            <a:rPr lang="en-US" sz="1400" b="1" dirty="0"/>
            <a:t>7 </a:t>
          </a:r>
          <a:r>
            <a:rPr lang="en-US" sz="1200" b="0" dirty="0"/>
            <a:t>Bring cohesion throughout CERN regarding public events by engaging and collaborating with internal partners </a:t>
          </a:r>
          <a:endParaRPr lang="en-CH" sz="1100" b="0" dirty="0"/>
        </a:p>
      </dgm:t>
    </dgm:pt>
    <dgm:pt modelId="{F3091762-F650-674C-8825-5A650362FE2F}" type="parTrans" cxnId="{5524AD1C-6873-884F-A326-C54924D13577}">
      <dgm:prSet/>
      <dgm:spPr/>
      <dgm:t>
        <a:bodyPr/>
        <a:lstStyle/>
        <a:p>
          <a:endParaRPr lang="en-GB"/>
        </a:p>
      </dgm:t>
    </dgm:pt>
    <dgm:pt modelId="{BB22CE54-D7FE-004C-A9D5-75F19F66C697}" type="sibTrans" cxnId="{5524AD1C-6873-884F-A326-C54924D13577}">
      <dgm:prSet/>
      <dgm:spPr/>
      <dgm:t>
        <a:bodyPr/>
        <a:lstStyle/>
        <a:p>
          <a:endParaRPr lang="en-GB"/>
        </a:p>
      </dgm:t>
    </dgm:pt>
    <dgm:pt modelId="{AB1EDAF3-B079-4749-B0E7-C74E5D1A0D84}" type="pres">
      <dgm:prSet presAssocID="{7CA20A32-A232-8940-A880-B050B414233F}" presName="linearFlow" presStyleCnt="0">
        <dgm:presLayoutVars>
          <dgm:dir/>
          <dgm:resizeHandles val="exact"/>
        </dgm:presLayoutVars>
      </dgm:prSet>
      <dgm:spPr/>
    </dgm:pt>
    <dgm:pt modelId="{F07331E6-9695-F94C-A562-F75CF3EFCB0A}" type="pres">
      <dgm:prSet presAssocID="{E9C5432E-C12C-B24A-A003-505D575BCE5F}" presName="composite" presStyleCnt="0"/>
      <dgm:spPr/>
    </dgm:pt>
    <dgm:pt modelId="{8E298296-C9F4-C447-9161-AE1692EA3202}" type="pres">
      <dgm:prSet presAssocID="{E9C5432E-C12C-B24A-A003-505D575BCE5F}" presName="imgShp" presStyleLbl="fgImgPlace1" presStyleIdx="0" presStyleCnt="7"/>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3D6D8D49-CD55-C44A-BD05-AD5CDAD57229}" type="pres">
      <dgm:prSet presAssocID="{E9C5432E-C12C-B24A-A003-505D575BCE5F}" presName="txShp" presStyleLbl="node1" presStyleIdx="0" presStyleCnt="7">
        <dgm:presLayoutVars>
          <dgm:bulletEnabled val="1"/>
        </dgm:presLayoutVars>
      </dgm:prSet>
      <dgm:spPr/>
    </dgm:pt>
    <dgm:pt modelId="{611D9FA9-5DFB-5B42-9A33-63ABE4CEDABC}" type="pres">
      <dgm:prSet presAssocID="{54560FBF-5FE2-E440-B2AE-6E89AD80976D}" presName="spacing" presStyleCnt="0"/>
      <dgm:spPr/>
    </dgm:pt>
    <dgm:pt modelId="{6B267A97-91CE-B642-B0B1-4FAF31992D85}" type="pres">
      <dgm:prSet presAssocID="{F03F0714-0ACA-6041-95B5-D318BDDCF5E8}" presName="composite" presStyleCnt="0"/>
      <dgm:spPr/>
    </dgm:pt>
    <dgm:pt modelId="{D7B10C5B-697C-044E-BEF6-32BEF8CEA354}" type="pres">
      <dgm:prSet presAssocID="{F03F0714-0ACA-6041-95B5-D318BDDCF5E8}" presName="imgShp" presStyleLbl="fgImgPlace1" presStyleIdx="1" presStyleCnt="7"/>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E98B2C06-EA63-584B-BCE0-6027435F885C}" type="pres">
      <dgm:prSet presAssocID="{F03F0714-0ACA-6041-95B5-D318BDDCF5E8}" presName="txShp" presStyleLbl="node1" presStyleIdx="1" presStyleCnt="7">
        <dgm:presLayoutVars>
          <dgm:bulletEnabled val="1"/>
        </dgm:presLayoutVars>
      </dgm:prSet>
      <dgm:spPr/>
    </dgm:pt>
    <dgm:pt modelId="{E04B82F6-012F-FF4B-A0A4-BF9D3FD26188}" type="pres">
      <dgm:prSet presAssocID="{D410C975-3B53-4D42-B1ED-20AE050083D4}" presName="spacing" presStyleCnt="0"/>
      <dgm:spPr/>
    </dgm:pt>
    <dgm:pt modelId="{A86FFDCD-4D0B-DC4D-8569-B01D9EF693CB}" type="pres">
      <dgm:prSet presAssocID="{87FE74F7-6146-E243-9217-D8BAA3BEA8AC}" presName="composite" presStyleCnt="0"/>
      <dgm:spPr/>
    </dgm:pt>
    <dgm:pt modelId="{F074E8EB-2542-984C-857D-EB49D60B07F2}" type="pres">
      <dgm:prSet presAssocID="{87FE74F7-6146-E243-9217-D8BAA3BEA8AC}" presName="imgShp"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26000" r="-26000"/>
          </a:stretch>
        </a:blipFill>
      </dgm:spPr>
    </dgm:pt>
    <dgm:pt modelId="{3AE84E0D-388B-9E4B-AA4B-473D3B71815E}" type="pres">
      <dgm:prSet presAssocID="{87FE74F7-6146-E243-9217-D8BAA3BEA8AC}" presName="txShp" presStyleLbl="node1" presStyleIdx="2" presStyleCnt="7">
        <dgm:presLayoutVars>
          <dgm:bulletEnabled val="1"/>
        </dgm:presLayoutVars>
      </dgm:prSet>
      <dgm:spPr/>
    </dgm:pt>
    <dgm:pt modelId="{B6378251-4FDA-194E-92D2-AE97E57993FD}" type="pres">
      <dgm:prSet presAssocID="{8B72C1CF-3679-2B4A-B0F7-2AB8FEFF49CB}" presName="spacing" presStyleCnt="0"/>
      <dgm:spPr/>
    </dgm:pt>
    <dgm:pt modelId="{D931A71F-1108-1044-926A-7006AA114A0C}" type="pres">
      <dgm:prSet presAssocID="{8FE0F9F0-445C-CD47-B5EC-A41BE063384C}" presName="composite" presStyleCnt="0"/>
      <dgm:spPr/>
    </dgm:pt>
    <dgm:pt modelId="{EF815CB4-4BF6-EC48-A0C6-B4FFB4CAAD1E}" type="pres">
      <dgm:prSet presAssocID="{8FE0F9F0-445C-CD47-B5EC-A41BE063384C}" presName="imgShp" presStyleLbl="fgImgPlace1" presStyleIdx="3" presStyleCnt="7"/>
      <dgm:spPr>
        <a:blipFill>
          <a:blip xmlns:r="http://schemas.openxmlformats.org/officeDocument/2006/relationships" r:embed="rId4">
            <a:extLst>
              <a:ext uri="{28A0092B-C50C-407E-A947-70E740481C1C}">
                <a14:useLocalDpi xmlns:a14="http://schemas.microsoft.com/office/drawing/2010/main" val="0"/>
              </a:ext>
            </a:extLst>
          </a:blip>
          <a:srcRect/>
          <a:stretch>
            <a:fillRect l="-30000" r="-30000"/>
          </a:stretch>
        </a:blipFill>
      </dgm:spPr>
    </dgm:pt>
    <dgm:pt modelId="{2A2B3D7D-9782-8F41-8E1A-1B1A148444E5}" type="pres">
      <dgm:prSet presAssocID="{8FE0F9F0-445C-CD47-B5EC-A41BE063384C}" presName="txShp" presStyleLbl="node1" presStyleIdx="3" presStyleCnt="7">
        <dgm:presLayoutVars>
          <dgm:bulletEnabled val="1"/>
        </dgm:presLayoutVars>
      </dgm:prSet>
      <dgm:spPr/>
    </dgm:pt>
    <dgm:pt modelId="{7FCA27DC-735F-CD4A-963B-6FAC4982108C}" type="pres">
      <dgm:prSet presAssocID="{CD1F1524-5ABA-314F-98B2-A2C29AF78B16}" presName="spacing" presStyleCnt="0"/>
      <dgm:spPr/>
    </dgm:pt>
    <dgm:pt modelId="{7FE349C6-E6D1-1E43-98BA-701678998A82}" type="pres">
      <dgm:prSet presAssocID="{C9636201-31B9-BF46-9F45-10CDA36EAB06}" presName="composite" presStyleCnt="0"/>
      <dgm:spPr/>
    </dgm:pt>
    <dgm:pt modelId="{81F971D3-F63E-6346-B2D4-00A80AD3AA0E}" type="pres">
      <dgm:prSet presAssocID="{C9636201-31B9-BF46-9F45-10CDA36EAB06}" presName="imgShp" presStyleLbl="f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 modelId="{8A76557D-DD83-2A4D-B687-3DEE04C715E3}" type="pres">
      <dgm:prSet presAssocID="{C9636201-31B9-BF46-9F45-10CDA36EAB06}" presName="txShp" presStyleLbl="node1" presStyleIdx="4" presStyleCnt="7">
        <dgm:presLayoutVars>
          <dgm:bulletEnabled val="1"/>
        </dgm:presLayoutVars>
      </dgm:prSet>
      <dgm:spPr/>
    </dgm:pt>
    <dgm:pt modelId="{844E5E80-ADFE-164C-B421-E15473ED1C6C}" type="pres">
      <dgm:prSet presAssocID="{BDD834F6-990B-BC4D-9357-8DB6C6F5B950}" presName="spacing" presStyleCnt="0"/>
      <dgm:spPr/>
    </dgm:pt>
    <dgm:pt modelId="{7BFDFA5E-60CB-5F42-90A1-8C5A841F082A}" type="pres">
      <dgm:prSet presAssocID="{9F649148-EBD9-B343-8FDF-DE2004A0AB9D}" presName="composite" presStyleCnt="0"/>
      <dgm:spPr/>
    </dgm:pt>
    <dgm:pt modelId="{40998251-436E-804B-B7BF-D7CCB0375AA6}" type="pres">
      <dgm:prSet presAssocID="{9F649148-EBD9-B343-8FDF-DE2004A0AB9D}" presName="imgShp" presStyleLbl="fgImgPlace1" presStyleIdx="5" presStyleCnt="7"/>
      <dgm:spPr>
        <a:blipFill>
          <a:blip xmlns:r="http://schemas.openxmlformats.org/officeDocument/2006/relationships" r:embed="rId6">
            <a:extLst>
              <a:ext uri="{28A0092B-C50C-407E-A947-70E740481C1C}">
                <a14:useLocalDpi xmlns:a14="http://schemas.microsoft.com/office/drawing/2010/main" val="0"/>
              </a:ext>
            </a:extLst>
          </a:blip>
          <a:srcRect/>
          <a:stretch>
            <a:fillRect l="-25000" r="-25000"/>
          </a:stretch>
        </a:blipFill>
      </dgm:spPr>
    </dgm:pt>
    <dgm:pt modelId="{A7DE3330-08EB-5F47-85D9-E46B024FDE47}" type="pres">
      <dgm:prSet presAssocID="{9F649148-EBD9-B343-8FDF-DE2004A0AB9D}" presName="txShp" presStyleLbl="node1" presStyleIdx="5" presStyleCnt="7">
        <dgm:presLayoutVars>
          <dgm:bulletEnabled val="1"/>
        </dgm:presLayoutVars>
      </dgm:prSet>
      <dgm:spPr/>
    </dgm:pt>
    <dgm:pt modelId="{F87C0D49-307C-8440-8486-14C060DE84DC}" type="pres">
      <dgm:prSet presAssocID="{502AC82A-2DCE-124C-81E4-C5A0208CEEA4}" presName="spacing" presStyleCnt="0"/>
      <dgm:spPr/>
    </dgm:pt>
    <dgm:pt modelId="{4C541A36-4265-D542-81A6-9AB20C6C3E5F}" type="pres">
      <dgm:prSet presAssocID="{D6CC1CEB-FFFA-5F43-8444-3E57E2DBABB1}" presName="composite" presStyleCnt="0"/>
      <dgm:spPr/>
    </dgm:pt>
    <dgm:pt modelId="{5259EB1C-7D78-094A-AE23-3E470CF05F58}" type="pres">
      <dgm:prSet presAssocID="{D6CC1CEB-FFFA-5F43-8444-3E57E2DBABB1}" presName="imgShp" presStyleLbl="fgImgPlace1" presStyleIdx="6" presStyleCnt="7"/>
      <dgm:spPr>
        <a:blipFill>
          <a:blip xmlns:r="http://schemas.openxmlformats.org/officeDocument/2006/relationships" r:embed="rId7">
            <a:extLst>
              <a:ext uri="{28A0092B-C50C-407E-A947-70E740481C1C}">
                <a14:useLocalDpi xmlns:a14="http://schemas.microsoft.com/office/drawing/2010/main" val="0"/>
              </a:ext>
            </a:extLst>
          </a:blip>
          <a:srcRect/>
          <a:stretch>
            <a:fillRect l="-25000" r="-25000"/>
          </a:stretch>
        </a:blipFill>
      </dgm:spPr>
    </dgm:pt>
    <dgm:pt modelId="{353FA21F-0E1E-0449-922D-9E01457F8966}" type="pres">
      <dgm:prSet presAssocID="{D6CC1CEB-FFFA-5F43-8444-3E57E2DBABB1}" presName="txShp" presStyleLbl="node1" presStyleIdx="6" presStyleCnt="7">
        <dgm:presLayoutVars>
          <dgm:bulletEnabled val="1"/>
        </dgm:presLayoutVars>
      </dgm:prSet>
      <dgm:spPr/>
    </dgm:pt>
  </dgm:ptLst>
  <dgm:cxnLst>
    <dgm:cxn modelId="{BD09941A-13A9-034E-A833-19EC7C8BDB92}" type="presOf" srcId="{7CA20A32-A232-8940-A880-B050B414233F}" destId="{AB1EDAF3-B079-4749-B0E7-C74E5D1A0D84}" srcOrd="0" destOrd="0" presId="urn:microsoft.com/office/officeart/2005/8/layout/vList3"/>
    <dgm:cxn modelId="{5524AD1C-6873-884F-A326-C54924D13577}" srcId="{7CA20A32-A232-8940-A880-B050B414233F}" destId="{D6CC1CEB-FFFA-5F43-8444-3E57E2DBABB1}" srcOrd="6" destOrd="0" parTransId="{F3091762-F650-674C-8825-5A650362FE2F}" sibTransId="{BB22CE54-D7FE-004C-A9D5-75F19F66C697}"/>
    <dgm:cxn modelId="{24DC8E2B-E97E-8A47-BC4B-116D4C816658}" type="presOf" srcId="{E9C5432E-C12C-B24A-A003-505D575BCE5F}" destId="{3D6D8D49-CD55-C44A-BD05-AD5CDAD57229}" srcOrd="0" destOrd="0" presId="urn:microsoft.com/office/officeart/2005/8/layout/vList3"/>
    <dgm:cxn modelId="{CB16F947-A652-2A4D-A114-AC433DC4934D}" srcId="{7CA20A32-A232-8940-A880-B050B414233F}" destId="{8FE0F9F0-445C-CD47-B5EC-A41BE063384C}" srcOrd="3" destOrd="0" parTransId="{1A36F87A-9FAC-3847-A542-3C44AEE749CD}" sibTransId="{CD1F1524-5ABA-314F-98B2-A2C29AF78B16}"/>
    <dgm:cxn modelId="{B991A148-44F4-FC46-9D8A-2A882C5BEC1E}" srcId="{7CA20A32-A232-8940-A880-B050B414233F}" destId="{87FE74F7-6146-E243-9217-D8BAA3BEA8AC}" srcOrd="2" destOrd="0" parTransId="{6476CCC4-1329-FA43-AA82-CFF9DA226408}" sibTransId="{8B72C1CF-3679-2B4A-B0F7-2AB8FEFF49CB}"/>
    <dgm:cxn modelId="{7965594E-FBFD-DA40-97C7-D8AEACEC093A}" type="presOf" srcId="{8FE0F9F0-445C-CD47-B5EC-A41BE063384C}" destId="{2A2B3D7D-9782-8F41-8E1A-1B1A148444E5}" srcOrd="0" destOrd="0" presId="urn:microsoft.com/office/officeart/2005/8/layout/vList3"/>
    <dgm:cxn modelId="{EEB85587-19D3-0A41-987C-584F09FA5BE7}" type="presOf" srcId="{F03F0714-0ACA-6041-95B5-D318BDDCF5E8}" destId="{E98B2C06-EA63-584B-BCE0-6027435F885C}" srcOrd="0" destOrd="0" presId="urn:microsoft.com/office/officeart/2005/8/layout/vList3"/>
    <dgm:cxn modelId="{9B04ED89-6DC1-064C-9FE0-9EE81CAAC802}" srcId="{7CA20A32-A232-8940-A880-B050B414233F}" destId="{C9636201-31B9-BF46-9F45-10CDA36EAB06}" srcOrd="4" destOrd="0" parTransId="{42701999-9C87-C649-9656-5AE1FC97B057}" sibTransId="{BDD834F6-990B-BC4D-9357-8DB6C6F5B950}"/>
    <dgm:cxn modelId="{1EC65D9E-EF12-2942-8190-FF4B3AACC65F}" type="presOf" srcId="{C9636201-31B9-BF46-9F45-10CDA36EAB06}" destId="{8A76557D-DD83-2A4D-B687-3DEE04C715E3}" srcOrd="0" destOrd="0" presId="urn:microsoft.com/office/officeart/2005/8/layout/vList3"/>
    <dgm:cxn modelId="{EDC735A3-D5A5-0F47-9765-4189A4316B1C}" srcId="{7CA20A32-A232-8940-A880-B050B414233F}" destId="{E9C5432E-C12C-B24A-A003-505D575BCE5F}" srcOrd="0" destOrd="0" parTransId="{548909BC-6DA9-544B-83EC-95C46120C661}" sibTransId="{54560FBF-5FE2-E440-B2AE-6E89AD80976D}"/>
    <dgm:cxn modelId="{ED4FB5A9-0395-9148-98A6-2B55CBC18DA7}" type="presOf" srcId="{9F649148-EBD9-B343-8FDF-DE2004A0AB9D}" destId="{A7DE3330-08EB-5F47-85D9-E46B024FDE47}" srcOrd="0" destOrd="0" presId="urn:microsoft.com/office/officeart/2005/8/layout/vList3"/>
    <dgm:cxn modelId="{FA1351AE-4545-5743-9EB0-1EE7EED05440}" type="presOf" srcId="{87FE74F7-6146-E243-9217-D8BAA3BEA8AC}" destId="{3AE84E0D-388B-9E4B-AA4B-473D3B71815E}" srcOrd="0" destOrd="0" presId="urn:microsoft.com/office/officeart/2005/8/layout/vList3"/>
    <dgm:cxn modelId="{920B6CE1-D538-E74C-AF51-2DE03F740230}" type="presOf" srcId="{D6CC1CEB-FFFA-5F43-8444-3E57E2DBABB1}" destId="{353FA21F-0E1E-0449-922D-9E01457F8966}" srcOrd="0" destOrd="0" presId="urn:microsoft.com/office/officeart/2005/8/layout/vList3"/>
    <dgm:cxn modelId="{94B481F4-7F93-4147-AF29-785070039A96}" srcId="{7CA20A32-A232-8940-A880-B050B414233F}" destId="{F03F0714-0ACA-6041-95B5-D318BDDCF5E8}" srcOrd="1" destOrd="0" parTransId="{BEF77913-B848-034D-884F-D3B0FAC6DFC4}" sibTransId="{D410C975-3B53-4D42-B1ED-20AE050083D4}"/>
    <dgm:cxn modelId="{F504D3F6-7F2F-5A46-B613-DD9F5E6308F2}" srcId="{7CA20A32-A232-8940-A880-B050B414233F}" destId="{9F649148-EBD9-B343-8FDF-DE2004A0AB9D}" srcOrd="5" destOrd="0" parTransId="{6618866D-49F9-BA43-84AC-72B8ADD22CCD}" sibTransId="{502AC82A-2DCE-124C-81E4-C5A0208CEEA4}"/>
    <dgm:cxn modelId="{878E0618-B05E-0949-A7BF-79E01758F2A9}" type="presParOf" srcId="{AB1EDAF3-B079-4749-B0E7-C74E5D1A0D84}" destId="{F07331E6-9695-F94C-A562-F75CF3EFCB0A}" srcOrd="0" destOrd="0" presId="urn:microsoft.com/office/officeart/2005/8/layout/vList3"/>
    <dgm:cxn modelId="{3EEB1F7E-78A6-7B41-B160-0B05A4C817D4}" type="presParOf" srcId="{F07331E6-9695-F94C-A562-F75CF3EFCB0A}" destId="{8E298296-C9F4-C447-9161-AE1692EA3202}" srcOrd="0" destOrd="0" presId="urn:microsoft.com/office/officeart/2005/8/layout/vList3"/>
    <dgm:cxn modelId="{118DC359-5FC7-5E4D-8A83-51D29DEAE90C}" type="presParOf" srcId="{F07331E6-9695-F94C-A562-F75CF3EFCB0A}" destId="{3D6D8D49-CD55-C44A-BD05-AD5CDAD57229}" srcOrd="1" destOrd="0" presId="urn:microsoft.com/office/officeart/2005/8/layout/vList3"/>
    <dgm:cxn modelId="{650899C4-112B-0645-BD56-1E6B73612C0E}" type="presParOf" srcId="{AB1EDAF3-B079-4749-B0E7-C74E5D1A0D84}" destId="{611D9FA9-5DFB-5B42-9A33-63ABE4CEDABC}" srcOrd="1" destOrd="0" presId="urn:microsoft.com/office/officeart/2005/8/layout/vList3"/>
    <dgm:cxn modelId="{BC58319A-426A-D348-B827-DAAA9EB590DD}" type="presParOf" srcId="{AB1EDAF3-B079-4749-B0E7-C74E5D1A0D84}" destId="{6B267A97-91CE-B642-B0B1-4FAF31992D85}" srcOrd="2" destOrd="0" presId="urn:microsoft.com/office/officeart/2005/8/layout/vList3"/>
    <dgm:cxn modelId="{9D0203FF-D3B5-274E-B56F-9BA7BFEF216C}" type="presParOf" srcId="{6B267A97-91CE-B642-B0B1-4FAF31992D85}" destId="{D7B10C5B-697C-044E-BEF6-32BEF8CEA354}" srcOrd="0" destOrd="0" presId="urn:microsoft.com/office/officeart/2005/8/layout/vList3"/>
    <dgm:cxn modelId="{9E05C65F-C112-934E-93BC-B4C4ECE2D93B}" type="presParOf" srcId="{6B267A97-91CE-B642-B0B1-4FAF31992D85}" destId="{E98B2C06-EA63-584B-BCE0-6027435F885C}" srcOrd="1" destOrd="0" presId="urn:microsoft.com/office/officeart/2005/8/layout/vList3"/>
    <dgm:cxn modelId="{BADAD819-BA1A-884B-8936-51C8E8C72BFA}" type="presParOf" srcId="{AB1EDAF3-B079-4749-B0E7-C74E5D1A0D84}" destId="{E04B82F6-012F-FF4B-A0A4-BF9D3FD26188}" srcOrd="3" destOrd="0" presId="urn:microsoft.com/office/officeart/2005/8/layout/vList3"/>
    <dgm:cxn modelId="{42244FCC-699C-FE4B-8D40-AAC49B5CD43F}" type="presParOf" srcId="{AB1EDAF3-B079-4749-B0E7-C74E5D1A0D84}" destId="{A86FFDCD-4D0B-DC4D-8569-B01D9EF693CB}" srcOrd="4" destOrd="0" presId="urn:microsoft.com/office/officeart/2005/8/layout/vList3"/>
    <dgm:cxn modelId="{ED931F7C-21E2-0443-B611-48E7B55A76B6}" type="presParOf" srcId="{A86FFDCD-4D0B-DC4D-8569-B01D9EF693CB}" destId="{F074E8EB-2542-984C-857D-EB49D60B07F2}" srcOrd="0" destOrd="0" presId="urn:microsoft.com/office/officeart/2005/8/layout/vList3"/>
    <dgm:cxn modelId="{D2C225B1-9A03-8D48-9AB6-C230046B0881}" type="presParOf" srcId="{A86FFDCD-4D0B-DC4D-8569-B01D9EF693CB}" destId="{3AE84E0D-388B-9E4B-AA4B-473D3B71815E}" srcOrd="1" destOrd="0" presId="urn:microsoft.com/office/officeart/2005/8/layout/vList3"/>
    <dgm:cxn modelId="{A7E977CF-05CE-0A4C-807E-E5F413CB743A}" type="presParOf" srcId="{AB1EDAF3-B079-4749-B0E7-C74E5D1A0D84}" destId="{B6378251-4FDA-194E-92D2-AE97E57993FD}" srcOrd="5" destOrd="0" presId="urn:microsoft.com/office/officeart/2005/8/layout/vList3"/>
    <dgm:cxn modelId="{A3A6CC36-44BC-0B45-B273-29C361D28C11}" type="presParOf" srcId="{AB1EDAF3-B079-4749-B0E7-C74E5D1A0D84}" destId="{D931A71F-1108-1044-926A-7006AA114A0C}" srcOrd="6" destOrd="0" presId="urn:microsoft.com/office/officeart/2005/8/layout/vList3"/>
    <dgm:cxn modelId="{E2C3C051-5E36-E84B-B8B6-7BB92F742451}" type="presParOf" srcId="{D931A71F-1108-1044-926A-7006AA114A0C}" destId="{EF815CB4-4BF6-EC48-A0C6-B4FFB4CAAD1E}" srcOrd="0" destOrd="0" presId="urn:microsoft.com/office/officeart/2005/8/layout/vList3"/>
    <dgm:cxn modelId="{268543F0-0E56-064B-8B20-005EF995CF4A}" type="presParOf" srcId="{D931A71F-1108-1044-926A-7006AA114A0C}" destId="{2A2B3D7D-9782-8F41-8E1A-1B1A148444E5}" srcOrd="1" destOrd="0" presId="urn:microsoft.com/office/officeart/2005/8/layout/vList3"/>
    <dgm:cxn modelId="{790E2E78-41A6-2842-A4CD-A29168E0817F}" type="presParOf" srcId="{AB1EDAF3-B079-4749-B0E7-C74E5D1A0D84}" destId="{7FCA27DC-735F-CD4A-963B-6FAC4982108C}" srcOrd="7" destOrd="0" presId="urn:microsoft.com/office/officeart/2005/8/layout/vList3"/>
    <dgm:cxn modelId="{5747065C-0350-464D-B7AC-B72FC65FEF41}" type="presParOf" srcId="{AB1EDAF3-B079-4749-B0E7-C74E5D1A0D84}" destId="{7FE349C6-E6D1-1E43-98BA-701678998A82}" srcOrd="8" destOrd="0" presId="urn:microsoft.com/office/officeart/2005/8/layout/vList3"/>
    <dgm:cxn modelId="{284A466E-8005-CF4A-A7BC-EA2949D59C83}" type="presParOf" srcId="{7FE349C6-E6D1-1E43-98BA-701678998A82}" destId="{81F971D3-F63E-6346-B2D4-00A80AD3AA0E}" srcOrd="0" destOrd="0" presId="urn:microsoft.com/office/officeart/2005/8/layout/vList3"/>
    <dgm:cxn modelId="{205737DE-6B94-F34E-B8A4-0F31A7F81E7D}" type="presParOf" srcId="{7FE349C6-E6D1-1E43-98BA-701678998A82}" destId="{8A76557D-DD83-2A4D-B687-3DEE04C715E3}" srcOrd="1" destOrd="0" presId="urn:microsoft.com/office/officeart/2005/8/layout/vList3"/>
    <dgm:cxn modelId="{921383E2-49D1-784C-89C3-0C2D1020B713}" type="presParOf" srcId="{AB1EDAF3-B079-4749-B0E7-C74E5D1A0D84}" destId="{844E5E80-ADFE-164C-B421-E15473ED1C6C}" srcOrd="9" destOrd="0" presId="urn:microsoft.com/office/officeart/2005/8/layout/vList3"/>
    <dgm:cxn modelId="{01569315-782F-E546-AAA9-A9533D802836}" type="presParOf" srcId="{AB1EDAF3-B079-4749-B0E7-C74E5D1A0D84}" destId="{7BFDFA5E-60CB-5F42-90A1-8C5A841F082A}" srcOrd="10" destOrd="0" presId="urn:microsoft.com/office/officeart/2005/8/layout/vList3"/>
    <dgm:cxn modelId="{E9DCBF2B-7DB3-DA4E-A9DF-8BF19B4F8AA2}" type="presParOf" srcId="{7BFDFA5E-60CB-5F42-90A1-8C5A841F082A}" destId="{40998251-436E-804B-B7BF-D7CCB0375AA6}" srcOrd="0" destOrd="0" presId="urn:microsoft.com/office/officeart/2005/8/layout/vList3"/>
    <dgm:cxn modelId="{A0AF7412-EF4B-8446-BD0F-72320DE3DE53}" type="presParOf" srcId="{7BFDFA5E-60CB-5F42-90A1-8C5A841F082A}" destId="{A7DE3330-08EB-5F47-85D9-E46B024FDE47}" srcOrd="1" destOrd="0" presId="urn:microsoft.com/office/officeart/2005/8/layout/vList3"/>
    <dgm:cxn modelId="{59024B03-E80F-4644-AF3F-D64ADE3E7255}" type="presParOf" srcId="{AB1EDAF3-B079-4749-B0E7-C74E5D1A0D84}" destId="{F87C0D49-307C-8440-8486-14C060DE84DC}" srcOrd="11" destOrd="0" presId="urn:microsoft.com/office/officeart/2005/8/layout/vList3"/>
    <dgm:cxn modelId="{0010F9C8-6F98-3944-BEF9-2A891CE5808E}" type="presParOf" srcId="{AB1EDAF3-B079-4749-B0E7-C74E5D1A0D84}" destId="{4C541A36-4265-D542-81A6-9AB20C6C3E5F}" srcOrd="12" destOrd="0" presId="urn:microsoft.com/office/officeart/2005/8/layout/vList3"/>
    <dgm:cxn modelId="{8769EC49-8CC2-2C43-ADE7-774982FCC49F}" type="presParOf" srcId="{4C541A36-4265-D542-81A6-9AB20C6C3E5F}" destId="{5259EB1C-7D78-094A-AE23-3E470CF05F58}" srcOrd="0" destOrd="0" presId="urn:microsoft.com/office/officeart/2005/8/layout/vList3"/>
    <dgm:cxn modelId="{0EDDF4E0-64CC-3E4E-BB8B-7B882D0A1ED4}" type="presParOf" srcId="{4C541A36-4265-D542-81A6-9AB20C6C3E5F}" destId="{353FA21F-0E1E-0449-922D-9E01457F896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74D447-D648-CB40-A07E-4B0DCC1C5665}" type="doc">
      <dgm:prSet loTypeId="urn:microsoft.com/office/officeart/2005/8/layout/process4" loCatId="" qsTypeId="urn:microsoft.com/office/officeart/2005/8/quickstyle/simple1" qsCatId="simple" csTypeId="urn:microsoft.com/office/officeart/2005/8/colors/colorful2" csCatId="colorful" phldr="1"/>
      <dgm:spPr/>
      <dgm:t>
        <a:bodyPr/>
        <a:lstStyle/>
        <a:p>
          <a:endParaRPr lang="en-GB"/>
        </a:p>
      </dgm:t>
    </dgm:pt>
    <dgm:pt modelId="{2D4B2B65-9876-BC4F-899B-F7F242582699}">
      <dgm:prSet phldrT="[Text]"/>
      <dgm:spPr/>
      <dgm:t>
        <a:bodyPr/>
        <a:lstStyle/>
        <a:p>
          <a:r>
            <a:rPr lang="en-GB" dirty="0"/>
            <a:t>January 2026</a:t>
          </a:r>
        </a:p>
      </dgm:t>
    </dgm:pt>
    <dgm:pt modelId="{CAE7E6B7-7C0F-A741-B2AC-090C5D328B0A}" type="parTrans" cxnId="{B00B3E0D-3695-F04B-A0B2-0BF9015B021C}">
      <dgm:prSet/>
      <dgm:spPr/>
      <dgm:t>
        <a:bodyPr/>
        <a:lstStyle/>
        <a:p>
          <a:endParaRPr lang="en-GB"/>
        </a:p>
      </dgm:t>
    </dgm:pt>
    <dgm:pt modelId="{76865CC1-E98F-1B4F-8685-D38DC718D07B}" type="sibTrans" cxnId="{B00B3E0D-3695-F04B-A0B2-0BF9015B021C}">
      <dgm:prSet/>
      <dgm:spPr/>
      <dgm:t>
        <a:bodyPr/>
        <a:lstStyle/>
        <a:p>
          <a:endParaRPr lang="en-GB"/>
        </a:p>
      </dgm:t>
    </dgm:pt>
    <dgm:pt modelId="{BFADD5B5-6E81-A849-ADBC-39678F1D88D5}">
      <dgm:prSet phldrT="[Text]"/>
      <dgm:spPr/>
      <dgm:t>
        <a:bodyPr/>
        <a:lstStyle/>
        <a:p>
          <a:r>
            <a:rPr lang="en-GB" dirty="0"/>
            <a:t>Approval of concept</a:t>
          </a:r>
        </a:p>
      </dgm:t>
    </dgm:pt>
    <dgm:pt modelId="{887FE984-27C0-0D40-833C-326470CE37EC}" type="parTrans" cxnId="{158455D5-FA77-AD47-B68D-EA0482C326BE}">
      <dgm:prSet/>
      <dgm:spPr/>
      <dgm:t>
        <a:bodyPr/>
        <a:lstStyle/>
        <a:p>
          <a:endParaRPr lang="en-GB"/>
        </a:p>
      </dgm:t>
    </dgm:pt>
    <dgm:pt modelId="{3F4B2F34-5D6A-E34D-BD67-5199330BDF66}" type="sibTrans" cxnId="{158455D5-FA77-AD47-B68D-EA0482C326BE}">
      <dgm:prSet/>
      <dgm:spPr/>
      <dgm:t>
        <a:bodyPr/>
        <a:lstStyle/>
        <a:p>
          <a:endParaRPr lang="en-GB"/>
        </a:p>
      </dgm:t>
    </dgm:pt>
    <dgm:pt modelId="{1275F4E4-CCF1-5649-BDE0-FF7F8C6CAFFF}">
      <dgm:prSet phldrT="[Text]"/>
      <dgm:spPr/>
      <dgm:t>
        <a:bodyPr/>
        <a:lstStyle/>
        <a:p>
          <a:r>
            <a:rPr lang="en-GB" dirty="0"/>
            <a:t>May 2026</a:t>
          </a:r>
        </a:p>
      </dgm:t>
    </dgm:pt>
    <dgm:pt modelId="{6EB9A174-CE28-5849-9B25-436FBAD25FC6}" type="parTrans" cxnId="{9F68C16D-8787-E041-897E-1DDFA1F588E4}">
      <dgm:prSet/>
      <dgm:spPr/>
      <dgm:t>
        <a:bodyPr/>
        <a:lstStyle/>
        <a:p>
          <a:endParaRPr lang="en-GB"/>
        </a:p>
      </dgm:t>
    </dgm:pt>
    <dgm:pt modelId="{DC9BA1AC-299E-0F46-802B-408AEBE8BF13}" type="sibTrans" cxnId="{9F68C16D-8787-E041-897E-1DDFA1F588E4}">
      <dgm:prSet/>
      <dgm:spPr/>
      <dgm:t>
        <a:bodyPr/>
        <a:lstStyle/>
        <a:p>
          <a:endParaRPr lang="en-GB"/>
        </a:p>
      </dgm:t>
    </dgm:pt>
    <dgm:pt modelId="{1D3F4CE9-093E-ED49-B215-E008662037FF}">
      <dgm:prSet phldrT="[Text]"/>
      <dgm:spPr/>
      <dgm:t>
        <a:bodyPr/>
        <a:lstStyle/>
        <a:p>
          <a:r>
            <a:rPr lang="en-GB" dirty="0"/>
            <a:t>Finalise all events, materials and publications (posters, partnerships, dates, trailer, indico etc.), ready for promotion</a:t>
          </a:r>
        </a:p>
      </dgm:t>
    </dgm:pt>
    <dgm:pt modelId="{415C5285-3D26-F24C-9F71-834972EB151E}" type="parTrans" cxnId="{E765BD30-B1EE-3343-86F6-204E48A16334}">
      <dgm:prSet/>
      <dgm:spPr/>
      <dgm:t>
        <a:bodyPr/>
        <a:lstStyle/>
        <a:p>
          <a:endParaRPr lang="en-GB"/>
        </a:p>
      </dgm:t>
    </dgm:pt>
    <dgm:pt modelId="{9CD2EC5F-D44A-0B49-A67F-9B947C5AC07C}" type="sibTrans" cxnId="{E765BD30-B1EE-3343-86F6-204E48A16334}">
      <dgm:prSet/>
      <dgm:spPr/>
      <dgm:t>
        <a:bodyPr/>
        <a:lstStyle/>
        <a:p>
          <a:endParaRPr lang="en-GB"/>
        </a:p>
      </dgm:t>
    </dgm:pt>
    <dgm:pt modelId="{3E20FD80-9B7D-294B-A4C3-727AF6F9ECCA}">
      <dgm:prSet phldrT="[Text]"/>
      <dgm:spPr/>
      <dgm:t>
        <a:bodyPr/>
        <a:lstStyle/>
        <a:p>
          <a:r>
            <a:rPr lang="en-GB" dirty="0"/>
            <a:t>September 2026</a:t>
          </a:r>
        </a:p>
      </dgm:t>
    </dgm:pt>
    <dgm:pt modelId="{22AE8B14-238E-AC4D-972E-73A112475B5F}" type="parTrans" cxnId="{CF792D1C-6B72-B341-A36E-5D1DE33E79E8}">
      <dgm:prSet/>
      <dgm:spPr/>
      <dgm:t>
        <a:bodyPr/>
        <a:lstStyle/>
        <a:p>
          <a:endParaRPr lang="en-GB"/>
        </a:p>
      </dgm:t>
    </dgm:pt>
    <dgm:pt modelId="{E3444087-FA41-A64D-B36B-483424A08D08}" type="sibTrans" cxnId="{CF792D1C-6B72-B341-A36E-5D1DE33E79E8}">
      <dgm:prSet/>
      <dgm:spPr/>
      <dgm:t>
        <a:bodyPr/>
        <a:lstStyle/>
        <a:p>
          <a:endParaRPr lang="en-GB"/>
        </a:p>
      </dgm:t>
    </dgm:pt>
    <dgm:pt modelId="{7408AC90-EA73-BD44-99B1-461B449E4CFC}">
      <dgm:prSet phldrT="[Text]"/>
      <dgm:spPr/>
      <dgm:t>
        <a:bodyPr/>
        <a:lstStyle/>
        <a:p>
          <a:r>
            <a:rPr lang="en-GB" dirty="0"/>
            <a:t>Launch and first event</a:t>
          </a:r>
        </a:p>
      </dgm:t>
    </dgm:pt>
    <dgm:pt modelId="{9104AEAD-36BF-734E-B4BA-2A0D6DE34396}" type="parTrans" cxnId="{6BBCC291-9EDB-364A-B341-0D631C002BAD}">
      <dgm:prSet/>
      <dgm:spPr/>
      <dgm:t>
        <a:bodyPr/>
        <a:lstStyle/>
        <a:p>
          <a:endParaRPr lang="en-GB"/>
        </a:p>
      </dgm:t>
    </dgm:pt>
    <dgm:pt modelId="{A6E4FDA1-9396-A64F-A89F-4C1B4AFF058C}" type="sibTrans" cxnId="{6BBCC291-9EDB-364A-B341-0D631C002BAD}">
      <dgm:prSet/>
      <dgm:spPr/>
      <dgm:t>
        <a:bodyPr/>
        <a:lstStyle/>
        <a:p>
          <a:endParaRPr lang="en-GB"/>
        </a:p>
      </dgm:t>
    </dgm:pt>
    <dgm:pt modelId="{C1B5535D-1AA0-3047-A7FE-CBD82FAA77C4}" type="pres">
      <dgm:prSet presAssocID="{F074D447-D648-CB40-A07E-4B0DCC1C5665}" presName="Name0" presStyleCnt="0">
        <dgm:presLayoutVars>
          <dgm:dir/>
          <dgm:animLvl val="lvl"/>
          <dgm:resizeHandles val="exact"/>
        </dgm:presLayoutVars>
      </dgm:prSet>
      <dgm:spPr/>
    </dgm:pt>
    <dgm:pt modelId="{6F6C34DC-E6A1-B744-8A9A-B965EF0C5D71}" type="pres">
      <dgm:prSet presAssocID="{3E20FD80-9B7D-294B-A4C3-727AF6F9ECCA}" presName="boxAndChildren" presStyleCnt="0"/>
      <dgm:spPr/>
    </dgm:pt>
    <dgm:pt modelId="{3AD7AD5C-13F1-5B4E-A85D-C062D06B4517}" type="pres">
      <dgm:prSet presAssocID="{3E20FD80-9B7D-294B-A4C3-727AF6F9ECCA}" presName="parentTextBox" presStyleLbl="node1" presStyleIdx="0" presStyleCnt="3"/>
      <dgm:spPr/>
    </dgm:pt>
    <dgm:pt modelId="{AC1E639E-D172-D143-9207-5249A9D22CAB}" type="pres">
      <dgm:prSet presAssocID="{3E20FD80-9B7D-294B-A4C3-727AF6F9ECCA}" presName="entireBox" presStyleLbl="node1" presStyleIdx="0" presStyleCnt="3"/>
      <dgm:spPr/>
    </dgm:pt>
    <dgm:pt modelId="{1B2028E0-0A3B-7B4B-8E63-082F91216BDD}" type="pres">
      <dgm:prSet presAssocID="{3E20FD80-9B7D-294B-A4C3-727AF6F9ECCA}" presName="descendantBox" presStyleCnt="0"/>
      <dgm:spPr/>
    </dgm:pt>
    <dgm:pt modelId="{AD8CF12D-056A-1848-865E-4E7377D18C8D}" type="pres">
      <dgm:prSet presAssocID="{7408AC90-EA73-BD44-99B1-461B449E4CFC}" presName="childTextBox" presStyleLbl="fgAccFollowNode1" presStyleIdx="0" presStyleCnt="3">
        <dgm:presLayoutVars>
          <dgm:bulletEnabled val="1"/>
        </dgm:presLayoutVars>
      </dgm:prSet>
      <dgm:spPr/>
    </dgm:pt>
    <dgm:pt modelId="{64FDCB6F-2226-1B4A-9C05-D3F6B3FD358E}" type="pres">
      <dgm:prSet presAssocID="{DC9BA1AC-299E-0F46-802B-408AEBE8BF13}" presName="sp" presStyleCnt="0"/>
      <dgm:spPr/>
    </dgm:pt>
    <dgm:pt modelId="{FAAEC269-B5B8-9445-9148-3DB18FC64748}" type="pres">
      <dgm:prSet presAssocID="{1275F4E4-CCF1-5649-BDE0-FF7F8C6CAFFF}" presName="arrowAndChildren" presStyleCnt="0"/>
      <dgm:spPr/>
    </dgm:pt>
    <dgm:pt modelId="{8A15414B-BD2A-E04D-9574-8C97105D584B}" type="pres">
      <dgm:prSet presAssocID="{1275F4E4-CCF1-5649-BDE0-FF7F8C6CAFFF}" presName="parentTextArrow" presStyleLbl="node1" presStyleIdx="0" presStyleCnt="3"/>
      <dgm:spPr/>
    </dgm:pt>
    <dgm:pt modelId="{BAB7E24F-AF1B-0144-B881-EE51545565A3}" type="pres">
      <dgm:prSet presAssocID="{1275F4E4-CCF1-5649-BDE0-FF7F8C6CAFFF}" presName="arrow" presStyleLbl="node1" presStyleIdx="1" presStyleCnt="3"/>
      <dgm:spPr/>
    </dgm:pt>
    <dgm:pt modelId="{942F8552-CBC5-D44B-BA8C-793BA02A75AE}" type="pres">
      <dgm:prSet presAssocID="{1275F4E4-CCF1-5649-BDE0-FF7F8C6CAFFF}" presName="descendantArrow" presStyleCnt="0"/>
      <dgm:spPr/>
    </dgm:pt>
    <dgm:pt modelId="{E3DDCE6A-B0B5-C34A-AF71-A78D8637188A}" type="pres">
      <dgm:prSet presAssocID="{1D3F4CE9-093E-ED49-B215-E008662037FF}" presName="childTextArrow" presStyleLbl="fgAccFollowNode1" presStyleIdx="1" presStyleCnt="3">
        <dgm:presLayoutVars>
          <dgm:bulletEnabled val="1"/>
        </dgm:presLayoutVars>
      </dgm:prSet>
      <dgm:spPr/>
    </dgm:pt>
    <dgm:pt modelId="{83F94D4F-98E4-8945-8680-3DF6E313E193}" type="pres">
      <dgm:prSet presAssocID="{76865CC1-E98F-1B4F-8685-D38DC718D07B}" presName="sp" presStyleCnt="0"/>
      <dgm:spPr/>
    </dgm:pt>
    <dgm:pt modelId="{86A73950-7DDD-284A-8B50-6DE6752B0C0E}" type="pres">
      <dgm:prSet presAssocID="{2D4B2B65-9876-BC4F-899B-F7F242582699}" presName="arrowAndChildren" presStyleCnt="0"/>
      <dgm:spPr/>
    </dgm:pt>
    <dgm:pt modelId="{84A88C0F-F873-8147-88DB-5DF7CE101C52}" type="pres">
      <dgm:prSet presAssocID="{2D4B2B65-9876-BC4F-899B-F7F242582699}" presName="parentTextArrow" presStyleLbl="node1" presStyleIdx="1" presStyleCnt="3"/>
      <dgm:spPr/>
    </dgm:pt>
    <dgm:pt modelId="{7977916E-AF6B-CC4F-A479-AD958D1FEB26}" type="pres">
      <dgm:prSet presAssocID="{2D4B2B65-9876-BC4F-899B-F7F242582699}" presName="arrow" presStyleLbl="node1" presStyleIdx="2" presStyleCnt="3"/>
      <dgm:spPr/>
    </dgm:pt>
    <dgm:pt modelId="{41CBE7A1-ED2B-1646-8D9E-BA7A630F7110}" type="pres">
      <dgm:prSet presAssocID="{2D4B2B65-9876-BC4F-899B-F7F242582699}" presName="descendantArrow" presStyleCnt="0"/>
      <dgm:spPr/>
    </dgm:pt>
    <dgm:pt modelId="{1658FC84-E66D-3248-9838-54C2EFFB78B1}" type="pres">
      <dgm:prSet presAssocID="{BFADD5B5-6E81-A849-ADBC-39678F1D88D5}" presName="childTextArrow" presStyleLbl="fgAccFollowNode1" presStyleIdx="2" presStyleCnt="3">
        <dgm:presLayoutVars>
          <dgm:bulletEnabled val="1"/>
        </dgm:presLayoutVars>
      </dgm:prSet>
      <dgm:spPr/>
    </dgm:pt>
  </dgm:ptLst>
  <dgm:cxnLst>
    <dgm:cxn modelId="{B00B3E0D-3695-F04B-A0B2-0BF9015B021C}" srcId="{F074D447-D648-CB40-A07E-4B0DCC1C5665}" destId="{2D4B2B65-9876-BC4F-899B-F7F242582699}" srcOrd="0" destOrd="0" parTransId="{CAE7E6B7-7C0F-A741-B2AC-090C5D328B0A}" sibTransId="{76865CC1-E98F-1B4F-8685-D38DC718D07B}"/>
    <dgm:cxn modelId="{CF792D1C-6B72-B341-A36E-5D1DE33E79E8}" srcId="{F074D447-D648-CB40-A07E-4B0DCC1C5665}" destId="{3E20FD80-9B7D-294B-A4C3-727AF6F9ECCA}" srcOrd="2" destOrd="0" parTransId="{22AE8B14-238E-AC4D-972E-73A112475B5F}" sibTransId="{E3444087-FA41-A64D-B36B-483424A08D08}"/>
    <dgm:cxn modelId="{6FC27930-4E4E-B747-B8F5-A38831F9FFB8}" type="presOf" srcId="{3E20FD80-9B7D-294B-A4C3-727AF6F9ECCA}" destId="{3AD7AD5C-13F1-5B4E-A85D-C062D06B4517}" srcOrd="0" destOrd="0" presId="urn:microsoft.com/office/officeart/2005/8/layout/process4"/>
    <dgm:cxn modelId="{911A9630-0CCD-0B44-8812-127D1BF0BEBA}" type="presOf" srcId="{2D4B2B65-9876-BC4F-899B-F7F242582699}" destId="{84A88C0F-F873-8147-88DB-5DF7CE101C52}" srcOrd="0" destOrd="0" presId="urn:microsoft.com/office/officeart/2005/8/layout/process4"/>
    <dgm:cxn modelId="{E765BD30-B1EE-3343-86F6-204E48A16334}" srcId="{1275F4E4-CCF1-5649-BDE0-FF7F8C6CAFFF}" destId="{1D3F4CE9-093E-ED49-B215-E008662037FF}" srcOrd="0" destOrd="0" parTransId="{415C5285-3D26-F24C-9F71-834972EB151E}" sibTransId="{9CD2EC5F-D44A-0B49-A67F-9B947C5AC07C}"/>
    <dgm:cxn modelId="{D76FDC39-9313-AC43-A073-910696D538C0}" type="presOf" srcId="{1275F4E4-CCF1-5649-BDE0-FF7F8C6CAFFF}" destId="{8A15414B-BD2A-E04D-9574-8C97105D584B}" srcOrd="0" destOrd="0" presId="urn:microsoft.com/office/officeart/2005/8/layout/process4"/>
    <dgm:cxn modelId="{1E9CFB39-6E4D-5E43-B59B-000CD76F6606}" type="presOf" srcId="{7408AC90-EA73-BD44-99B1-461B449E4CFC}" destId="{AD8CF12D-056A-1848-865E-4E7377D18C8D}" srcOrd="0" destOrd="0" presId="urn:microsoft.com/office/officeart/2005/8/layout/process4"/>
    <dgm:cxn modelId="{94F2695B-94BE-4F44-9E72-EC2B2FEBE54F}" type="presOf" srcId="{1D3F4CE9-093E-ED49-B215-E008662037FF}" destId="{E3DDCE6A-B0B5-C34A-AF71-A78D8637188A}" srcOrd="0" destOrd="0" presId="urn:microsoft.com/office/officeart/2005/8/layout/process4"/>
    <dgm:cxn modelId="{9F68C16D-8787-E041-897E-1DDFA1F588E4}" srcId="{F074D447-D648-CB40-A07E-4B0DCC1C5665}" destId="{1275F4E4-CCF1-5649-BDE0-FF7F8C6CAFFF}" srcOrd="1" destOrd="0" parTransId="{6EB9A174-CE28-5849-9B25-436FBAD25FC6}" sibTransId="{DC9BA1AC-299E-0F46-802B-408AEBE8BF13}"/>
    <dgm:cxn modelId="{B2B65E73-9AF3-AD4E-8620-BB134AAE77C7}" type="presOf" srcId="{F074D447-D648-CB40-A07E-4B0DCC1C5665}" destId="{C1B5535D-1AA0-3047-A7FE-CBD82FAA77C4}" srcOrd="0" destOrd="0" presId="urn:microsoft.com/office/officeart/2005/8/layout/process4"/>
    <dgm:cxn modelId="{6BBCC291-9EDB-364A-B341-0D631C002BAD}" srcId="{3E20FD80-9B7D-294B-A4C3-727AF6F9ECCA}" destId="{7408AC90-EA73-BD44-99B1-461B449E4CFC}" srcOrd="0" destOrd="0" parTransId="{9104AEAD-36BF-734E-B4BA-2A0D6DE34396}" sibTransId="{A6E4FDA1-9396-A64F-A89F-4C1B4AFF058C}"/>
    <dgm:cxn modelId="{24CDCABC-EECE-F949-B7BF-28B7A0610277}" type="presOf" srcId="{BFADD5B5-6E81-A849-ADBC-39678F1D88D5}" destId="{1658FC84-E66D-3248-9838-54C2EFFB78B1}" srcOrd="0" destOrd="0" presId="urn:microsoft.com/office/officeart/2005/8/layout/process4"/>
    <dgm:cxn modelId="{F9FDD0C8-7561-6A4B-B6F9-9B2CCEB4F72A}" type="presOf" srcId="{1275F4E4-CCF1-5649-BDE0-FF7F8C6CAFFF}" destId="{BAB7E24F-AF1B-0144-B881-EE51545565A3}" srcOrd="1" destOrd="0" presId="urn:microsoft.com/office/officeart/2005/8/layout/process4"/>
    <dgm:cxn modelId="{158455D5-FA77-AD47-B68D-EA0482C326BE}" srcId="{2D4B2B65-9876-BC4F-899B-F7F242582699}" destId="{BFADD5B5-6E81-A849-ADBC-39678F1D88D5}" srcOrd="0" destOrd="0" parTransId="{887FE984-27C0-0D40-833C-326470CE37EC}" sibTransId="{3F4B2F34-5D6A-E34D-BD67-5199330BDF66}"/>
    <dgm:cxn modelId="{0D520DD7-7CA9-0F4E-A6CB-1FE857235E2D}" type="presOf" srcId="{3E20FD80-9B7D-294B-A4C3-727AF6F9ECCA}" destId="{AC1E639E-D172-D143-9207-5249A9D22CAB}" srcOrd="1" destOrd="0" presId="urn:microsoft.com/office/officeart/2005/8/layout/process4"/>
    <dgm:cxn modelId="{712E2EDA-E225-3B47-B231-5F6EDD515970}" type="presOf" srcId="{2D4B2B65-9876-BC4F-899B-F7F242582699}" destId="{7977916E-AF6B-CC4F-A479-AD958D1FEB26}" srcOrd="1" destOrd="0" presId="urn:microsoft.com/office/officeart/2005/8/layout/process4"/>
    <dgm:cxn modelId="{1E3AEC72-60FA-7D46-8BFC-C4D053FFA368}" type="presParOf" srcId="{C1B5535D-1AA0-3047-A7FE-CBD82FAA77C4}" destId="{6F6C34DC-E6A1-B744-8A9A-B965EF0C5D71}" srcOrd="0" destOrd="0" presId="urn:microsoft.com/office/officeart/2005/8/layout/process4"/>
    <dgm:cxn modelId="{4122F102-EFCA-0A46-90A3-A43937A7586C}" type="presParOf" srcId="{6F6C34DC-E6A1-B744-8A9A-B965EF0C5D71}" destId="{3AD7AD5C-13F1-5B4E-A85D-C062D06B4517}" srcOrd="0" destOrd="0" presId="urn:microsoft.com/office/officeart/2005/8/layout/process4"/>
    <dgm:cxn modelId="{AA6E48EA-ECAD-CC4E-BB55-AB77F66EF269}" type="presParOf" srcId="{6F6C34DC-E6A1-B744-8A9A-B965EF0C5D71}" destId="{AC1E639E-D172-D143-9207-5249A9D22CAB}" srcOrd="1" destOrd="0" presId="urn:microsoft.com/office/officeart/2005/8/layout/process4"/>
    <dgm:cxn modelId="{22379DED-F942-0A4C-8F69-089FADCDFC9B}" type="presParOf" srcId="{6F6C34DC-E6A1-B744-8A9A-B965EF0C5D71}" destId="{1B2028E0-0A3B-7B4B-8E63-082F91216BDD}" srcOrd="2" destOrd="0" presId="urn:microsoft.com/office/officeart/2005/8/layout/process4"/>
    <dgm:cxn modelId="{0E3C673E-DEE9-7A48-A161-2DB337CB81F0}" type="presParOf" srcId="{1B2028E0-0A3B-7B4B-8E63-082F91216BDD}" destId="{AD8CF12D-056A-1848-865E-4E7377D18C8D}" srcOrd="0" destOrd="0" presId="urn:microsoft.com/office/officeart/2005/8/layout/process4"/>
    <dgm:cxn modelId="{D204A9EB-7B8C-7C4C-9433-6B8C739301EB}" type="presParOf" srcId="{C1B5535D-1AA0-3047-A7FE-CBD82FAA77C4}" destId="{64FDCB6F-2226-1B4A-9C05-D3F6B3FD358E}" srcOrd="1" destOrd="0" presId="urn:microsoft.com/office/officeart/2005/8/layout/process4"/>
    <dgm:cxn modelId="{835B5C2C-580B-8040-947C-7DDA1A66E1AC}" type="presParOf" srcId="{C1B5535D-1AA0-3047-A7FE-CBD82FAA77C4}" destId="{FAAEC269-B5B8-9445-9148-3DB18FC64748}" srcOrd="2" destOrd="0" presId="urn:microsoft.com/office/officeart/2005/8/layout/process4"/>
    <dgm:cxn modelId="{25A86B1D-1B93-784A-B65B-77A9D87451F3}" type="presParOf" srcId="{FAAEC269-B5B8-9445-9148-3DB18FC64748}" destId="{8A15414B-BD2A-E04D-9574-8C97105D584B}" srcOrd="0" destOrd="0" presId="urn:microsoft.com/office/officeart/2005/8/layout/process4"/>
    <dgm:cxn modelId="{54F9DB64-29BA-1049-B14D-A3B9F5194204}" type="presParOf" srcId="{FAAEC269-B5B8-9445-9148-3DB18FC64748}" destId="{BAB7E24F-AF1B-0144-B881-EE51545565A3}" srcOrd="1" destOrd="0" presId="urn:microsoft.com/office/officeart/2005/8/layout/process4"/>
    <dgm:cxn modelId="{1F72B9BD-44E2-B947-B4B6-9445853F741D}" type="presParOf" srcId="{FAAEC269-B5B8-9445-9148-3DB18FC64748}" destId="{942F8552-CBC5-D44B-BA8C-793BA02A75AE}" srcOrd="2" destOrd="0" presId="urn:microsoft.com/office/officeart/2005/8/layout/process4"/>
    <dgm:cxn modelId="{430C1D08-1270-F545-BFA5-2C37B5B84A6B}" type="presParOf" srcId="{942F8552-CBC5-D44B-BA8C-793BA02A75AE}" destId="{E3DDCE6A-B0B5-C34A-AF71-A78D8637188A}" srcOrd="0" destOrd="0" presId="urn:microsoft.com/office/officeart/2005/8/layout/process4"/>
    <dgm:cxn modelId="{59B8523F-317C-564E-998A-04ABF0966F8D}" type="presParOf" srcId="{C1B5535D-1AA0-3047-A7FE-CBD82FAA77C4}" destId="{83F94D4F-98E4-8945-8680-3DF6E313E193}" srcOrd="3" destOrd="0" presId="urn:microsoft.com/office/officeart/2005/8/layout/process4"/>
    <dgm:cxn modelId="{868D3853-6ECA-154C-92B3-29E411D0D729}" type="presParOf" srcId="{C1B5535D-1AA0-3047-A7FE-CBD82FAA77C4}" destId="{86A73950-7DDD-284A-8B50-6DE6752B0C0E}" srcOrd="4" destOrd="0" presId="urn:microsoft.com/office/officeart/2005/8/layout/process4"/>
    <dgm:cxn modelId="{D1C1E344-34AD-4C40-8146-689EE051D744}" type="presParOf" srcId="{86A73950-7DDD-284A-8B50-6DE6752B0C0E}" destId="{84A88C0F-F873-8147-88DB-5DF7CE101C52}" srcOrd="0" destOrd="0" presId="urn:microsoft.com/office/officeart/2005/8/layout/process4"/>
    <dgm:cxn modelId="{1E7CE256-8462-9646-8CD5-F454CAB5EC45}" type="presParOf" srcId="{86A73950-7DDD-284A-8B50-6DE6752B0C0E}" destId="{7977916E-AF6B-CC4F-A479-AD958D1FEB26}" srcOrd="1" destOrd="0" presId="urn:microsoft.com/office/officeart/2005/8/layout/process4"/>
    <dgm:cxn modelId="{C2818334-E992-1D47-A66E-C05CF88A8890}" type="presParOf" srcId="{86A73950-7DDD-284A-8B50-6DE6752B0C0E}" destId="{41CBE7A1-ED2B-1646-8D9E-BA7A630F7110}" srcOrd="2" destOrd="0" presId="urn:microsoft.com/office/officeart/2005/8/layout/process4"/>
    <dgm:cxn modelId="{AFA2DBFC-5343-8947-946F-6431F858904E}" type="presParOf" srcId="{41CBE7A1-ED2B-1646-8D9E-BA7A630F7110}" destId="{1658FC84-E66D-3248-9838-54C2EFFB78B1}"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D8D49-CD55-C44A-BD05-AD5CDAD57229}">
      <dsp:nvSpPr>
        <dsp:cNvPr id="0" name=""/>
        <dsp:cNvSpPr/>
      </dsp:nvSpPr>
      <dsp:spPr>
        <a:xfrm rot="10800000">
          <a:off x="1825358" y="504"/>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1</a:t>
          </a:r>
          <a:r>
            <a:rPr lang="en-US" sz="1100" kern="1200" dirty="0"/>
            <a:t> </a:t>
          </a:r>
          <a:r>
            <a:rPr lang="en-US" sz="1200" b="0" kern="1200" dirty="0"/>
            <a:t>Deliver a yearly season of event programming by following a key theme for CERN </a:t>
          </a:r>
          <a:endParaRPr lang="en-CH" sz="1200" b="0" kern="1200" dirty="0"/>
        </a:p>
      </dsp:txBody>
      <dsp:txXfrm rot="10800000">
        <a:off x="1960118" y="504"/>
        <a:ext cx="6577163" cy="539042"/>
      </dsp:txXfrm>
    </dsp:sp>
    <dsp:sp modelId="{8E298296-C9F4-C447-9161-AE1692EA3202}">
      <dsp:nvSpPr>
        <dsp:cNvPr id="0" name=""/>
        <dsp:cNvSpPr/>
      </dsp:nvSpPr>
      <dsp:spPr>
        <a:xfrm>
          <a:off x="1555836" y="504"/>
          <a:ext cx="539042" cy="53904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E98B2C06-EA63-584B-BCE0-6027435F885C}">
      <dsp:nvSpPr>
        <dsp:cNvPr id="0" name=""/>
        <dsp:cNvSpPr/>
      </dsp:nvSpPr>
      <dsp:spPr>
        <a:xfrm rot="10800000">
          <a:off x="1825358" y="700455"/>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2</a:t>
          </a:r>
          <a:r>
            <a:rPr lang="en-US" sz="1100" kern="1200" dirty="0"/>
            <a:t> </a:t>
          </a:r>
          <a:r>
            <a:rPr lang="en-US" sz="1200" b="0" kern="1200" dirty="0"/>
            <a:t>Seek cohesion and diversity in the choice and format, including through the arts and pop culture, with the aim of offering a </a:t>
          </a:r>
          <a:r>
            <a:rPr lang="en-US" sz="1200" b="0" kern="1200" dirty="0" err="1"/>
            <a:t>programme</a:t>
          </a:r>
          <a:r>
            <a:rPr lang="en-US" sz="1200" b="0" kern="1200" dirty="0"/>
            <a:t> accessible to all. </a:t>
          </a:r>
          <a:endParaRPr lang="en-CH" sz="1200" b="0" kern="1200" dirty="0"/>
        </a:p>
      </dsp:txBody>
      <dsp:txXfrm rot="10800000">
        <a:off x="1960118" y="700455"/>
        <a:ext cx="6577163" cy="539042"/>
      </dsp:txXfrm>
    </dsp:sp>
    <dsp:sp modelId="{D7B10C5B-697C-044E-BEF6-32BEF8CEA354}">
      <dsp:nvSpPr>
        <dsp:cNvPr id="0" name=""/>
        <dsp:cNvSpPr/>
      </dsp:nvSpPr>
      <dsp:spPr>
        <a:xfrm>
          <a:off x="1555836" y="700455"/>
          <a:ext cx="539042" cy="53904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3AE84E0D-388B-9E4B-AA4B-473D3B71815E}">
      <dsp:nvSpPr>
        <dsp:cNvPr id="0" name=""/>
        <dsp:cNvSpPr/>
      </dsp:nvSpPr>
      <dsp:spPr>
        <a:xfrm rot="10800000">
          <a:off x="1825358" y="1400406"/>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10000"/>
            </a:lnSpc>
            <a:spcBef>
              <a:spcPct val="0"/>
            </a:spcBef>
            <a:spcAft>
              <a:spcPct val="35000"/>
            </a:spcAft>
            <a:buNone/>
          </a:pPr>
          <a:r>
            <a:rPr lang="en-US" sz="1400" b="1" kern="1200" dirty="0"/>
            <a:t>3</a:t>
          </a:r>
          <a:r>
            <a:rPr lang="en-US" sz="1100" b="0" kern="1200" dirty="0"/>
            <a:t> </a:t>
          </a:r>
          <a:r>
            <a:rPr lang="en-US" sz="1200" b="0" kern="1200" dirty="0"/>
            <a:t>Strengthen our audience from the region, further integrating with the local cultural, artistic, business, civil society and educational scene through partnerships to seek synergies and collaborations. </a:t>
          </a:r>
          <a:endParaRPr lang="en-CH" sz="1200" b="0" kern="1200" dirty="0"/>
        </a:p>
      </dsp:txBody>
      <dsp:txXfrm rot="10800000">
        <a:off x="1960118" y="1400406"/>
        <a:ext cx="6577163" cy="539042"/>
      </dsp:txXfrm>
    </dsp:sp>
    <dsp:sp modelId="{F074E8EB-2542-984C-857D-EB49D60B07F2}">
      <dsp:nvSpPr>
        <dsp:cNvPr id="0" name=""/>
        <dsp:cNvSpPr/>
      </dsp:nvSpPr>
      <dsp:spPr>
        <a:xfrm>
          <a:off x="1555836" y="1400406"/>
          <a:ext cx="539042" cy="53904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6000" r="-26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A2B3D7D-9782-8F41-8E1A-1B1A148444E5}">
      <dsp:nvSpPr>
        <dsp:cNvPr id="0" name=""/>
        <dsp:cNvSpPr/>
      </dsp:nvSpPr>
      <dsp:spPr>
        <a:xfrm rot="10800000">
          <a:off x="1825358" y="2100358"/>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4</a:t>
          </a:r>
          <a:r>
            <a:rPr lang="en-US" sz="1100" kern="1200" dirty="0"/>
            <a:t> </a:t>
          </a:r>
          <a:r>
            <a:rPr lang="en-US" sz="1200" b="0" kern="1200" dirty="0"/>
            <a:t>Apply principles of </a:t>
          </a:r>
          <a:r>
            <a:rPr lang="en-US" sz="1200" b="0" kern="1200" dirty="0" err="1"/>
            <a:t>multidisciplinarity</a:t>
          </a:r>
          <a:r>
            <a:rPr lang="en-US" sz="1200" b="0" kern="1200" dirty="0"/>
            <a:t>, diversity and inclusiveness in the event curation, designed to cater to a wide &amp; varied audience. </a:t>
          </a:r>
          <a:endParaRPr lang="en-CH" sz="1100" b="0" kern="1200" dirty="0"/>
        </a:p>
      </dsp:txBody>
      <dsp:txXfrm rot="10800000">
        <a:off x="1960118" y="2100358"/>
        <a:ext cx="6577163" cy="539042"/>
      </dsp:txXfrm>
    </dsp:sp>
    <dsp:sp modelId="{EF815CB4-4BF6-EC48-A0C6-B4FFB4CAAD1E}">
      <dsp:nvSpPr>
        <dsp:cNvPr id="0" name=""/>
        <dsp:cNvSpPr/>
      </dsp:nvSpPr>
      <dsp:spPr>
        <a:xfrm>
          <a:off x="1555836" y="2100358"/>
          <a:ext cx="539042" cy="539042"/>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0000" r="-30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8A76557D-DD83-2A4D-B687-3DEE04C715E3}">
      <dsp:nvSpPr>
        <dsp:cNvPr id="0" name=""/>
        <dsp:cNvSpPr/>
      </dsp:nvSpPr>
      <dsp:spPr>
        <a:xfrm rot="10800000">
          <a:off x="1825358" y="2800309"/>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5</a:t>
          </a:r>
          <a:r>
            <a:rPr lang="en-US" sz="1100" kern="1200" dirty="0"/>
            <a:t> </a:t>
          </a:r>
          <a:r>
            <a:rPr lang="en-US" sz="1200" b="0" kern="1200" dirty="0"/>
            <a:t>Ensure a high quality, cost efficient and well </a:t>
          </a:r>
          <a:r>
            <a:rPr lang="en-US" sz="1200" b="0" kern="1200" dirty="0" err="1"/>
            <a:t>organised</a:t>
          </a:r>
          <a:r>
            <a:rPr lang="en-US" sz="1200" b="0" kern="1200" dirty="0"/>
            <a:t> event architecture, living up to high standards and seeking frequent feedback. </a:t>
          </a:r>
          <a:endParaRPr lang="en-CH" sz="1200" b="0" kern="1200" dirty="0"/>
        </a:p>
      </dsp:txBody>
      <dsp:txXfrm rot="10800000">
        <a:off x="1960118" y="2800309"/>
        <a:ext cx="6577163" cy="539042"/>
      </dsp:txXfrm>
    </dsp:sp>
    <dsp:sp modelId="{81F971D3-F63E-6346-B2D4-00A80AD3AA0E}">
      <dsp:nvSpPr>
        <dsp:cNvPr id="0" name=""/>
        <dsp:cNvSpPr/>
      </dsp:nvSpPr>
      <dsp:spPr>
        <a:xfrm>
          <a:off x="1555836" y="2800309"/>
          <a:ext cx="539042" cy="539042"/>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A7DE3330-08EB-5F47-85D9-E46B024FDE47}">
      <dsp:nvSpPr>
        <dsp:cNvPr id="0" name=""/>
        <dsp:cNvSpPr/>
      </dsp:nvSpPr>
      <dsp:spPr>
        <a:xfrm rot="10800000">
          <a:off x="1825358" y="3500260"/>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6</a:t>
          </a:r>
          <a:r>
            <a:rPr lang="en-US" sz="1100" kern="1200" dirty="0"/>
            <a:t> </a:t>
          </a:r>
          <a:r>
            <a:rPr lang="en-US" sz="1200" b="0" kern="1200" dirty="0"/>
            <a:t>Position public events as a valuable platform for CERN experts to not only promote their research, but also connect the dots with existing or potential partners. </a:t>
          </a:r>
          <a:endParaRPr lang="en-CH" sz="1200" b="0" kern="1200" dirty="0"/>
        </a:p>
      </dsp:txBody>
      <dsp:txXfrm rot="10800000">
        <a:off x="1960118" y="3500260"/>
        <a:ext cx="6577163" cy="539042"/>
      </dsp:txXfrm>
    </dsp:sp>
    <dsp:sp modelId="{40998251-436E-804B-B7BF-D7CCB0375AA6}">
      <dsp:nvSpPr>
        <dsp:cNvPr id="0" name=""/>
        <dsp:cNvSpPr/>
      </dsp:nvSpPr>
      <dsp:spPr>
        <a:xfrm>
          <a:off x="1555836" y="3500260"/>
          <a:ext cx="539042" cy="539042"/>
        </a:xfrm>
        <a:prstGeom prst="ellipse">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5000" r="-25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353FA21F-0E1E-0449-922D-9E01457F8966}">
      <dsp:nvSpPr>
        <dsp:cNvPr id="0" name=""/>
        <dsp:cNvSpPr/>
      </dsp:nvSpPr>
      <dsp:spPr>
        <a:xfrm rot="10800000">
          <a:off x="1825358" y="4200211"/>
          <a:ext cx="6711923" cy="539042"/>
        </a:xfrm>
        <a:prstGeom prst="homePlat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7703" tIns="53340" rIns="99568" bIns="53340" numCol="1" spcCol="1270" anchor="ctr" anchorCtr="0">
          <a:noAutofit/>
        </a:bodyPr>
        <a:lstStyle/>
        <a:p>
          <a:pPr marL="0" lvl="0" indent="0" algn="l" defTabSz="622300">
            <a:lnSpc>
              <a:spcPct val="130000"/>
            </a:lnSpc>
            <a:spcBef>
              <a:spcPct val="0"/>
            </a:spcBef>
            <a:spcAft>
              <a:spcPct val="35000"/>
            </a:spcAft>
            <a:buNone/>
          </a:pPr>
          <a:r>
            <a:rPr lang="en-US" sz="1400" b="1" kern="1200" dirty="0"/>
            <a:t>7 </a:t>
          </a:r>
          <a:r>
            <a:rPr lang="en-US" sz="1200" b="0" kern="1200" dirty="0"/>
            <a:t>Bring cohesion throughout CERN regarding public events by engaging and collaborating with internal partners </a:t>
          </a:r>
          <a:endParaRPr lang="en-CH" sz="1100" b="0" kern="1200" dirty="0"/>
        </a:p>
      </dsp:txBody>
      <dsp:txXfrm rot="10800000">
        <a:off x="1960118" y="4200211"/>
        <a:ext cx="6577163" cy="539042"/>
      </dsp:txXfrm>
    </dsp:sp>
    <dsp:sp modelId="{5259EB1C-7D78-094A-AE23-3E470CF05F58}">
      <dsp:nvSpPr>
        <dsp:cNvPr id="0" name=""/>
        <dsp:cNvSpPr/>
      </dsp:nvSpPr>
      <dsp:spPr>
        <a:xfrm>
          <a:off x="1555836" y="4200211"/>
          <a:ext cx="539042" cy="539042"/>
        </a:xfrm>
        <a:prstGeom prst="ellipse">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25000" r="-25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1E639E-D172-D143-9207-5249A9D22CAB}">
      <dsp:nvSpPr>
        <dsp:cNvPr id="0" name=""/>
        <dsp:cNvSpPr/>
      </dsp:nvSpPr>
      <dsp:spPr>
        <a:xfrm>
          <a:off x="0" y="3661465"/>
          <a:ext cx="6159500" cy="120177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GB" sz="2300" kern="1200" dirty="0"/>
            <a:t>September 2026</a:t>
          </a:r>
        </a:p>
      </dsp:txBody>
      <dsp:txXfrm>
        <a:off x="0" y="3661465"/>
        <a:ext cx="6159500" cy="648958"/>
      </dsp:txXfrm>
    </dsp:sp>
    <dsp:sp modelId="{AD8CF12D-056A-1848-865E-4E7377D18C8D}">
      <dsp:nvSpPr>
        <dsp:cNvPr id="0" name=""/>
        <dsp:cNvSpPr/>
      </dsp:nvSpPr>
      <dsp:spPr>
        <a:xfrm>
          <a:off x="0" y="4286388"/>
          <a:ext cx="6159500" cy="552816"/>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GB" sz="1700" kern="1200" dirty="0"/>
            <a:t>Launch and first event</a:t>
          </a:r>
        </a:p>
      </dsp:txBody>
      <dsp:txXfrm>
        <a:off x="0" y="4286388"/>
        <a:ext cx="6159500" cy="552816"/>
      </dsp:txXfrm>
    </dsp:sp>
    <dsp:sp modelId="{BAB7E24F-AF1B-0144-B881-EE51545565A3}">
      <dsp:nvSpPr>
        <dsp:cNvPr id="0" name=""/>
        <dsp:cNvSpPr/>
      </dsp:nvSpPr>
      <dsp:spPr>
        <a:xfrm rot="10800000">
          <a:off x="0" y="1831162"/>
          <a:ext cx="6159500" cy="1848329"/>
        </a:xfrm>
        <a:prstGeom prst="upArrowCallout">
          <a:avLst/>
        </a:prstGeom>
        <a:solidFill>
          <a:schemeClr val="accent2">
            <a:hueOff val="-5184319"/>
            <a:satOff val="9016"/>
            <a:lumOff val="-3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GB" sz="2300" kern="1200" dirty="0"/>
            <a:t>May 2026</a:t>
          </a:r>
        </a:p>
      </dsp:txBody>
      <dsp:txXfrm rot="-10800000">
        <a:off x="0" y="1831162"/>
        <a:ext cx="6159500" cy="648763"/>
      </dsp:txXfrm>
    </dsp:sp>
    <dsp:sp modelId="{E3DDCE6A-B0B5-C34A-AF71-A78D8637188A}">
      <dsp:nvSpPr>
        <dsp:cNvPr id="0" name=""/>
        <dsp:cNvSpPr/>
      </dsp:nvSpPr>
      <dsp:spPr>
        <a:xfrm>
          <a:off x="0" y="2479926"/>
          <a:ext cx="6159500" cy="552650"/>
        </a:xfrm>
        <a:prstGeom prst="rect">
          <a:avLst/>
        </a:prstGeom>
        <a:solidFill>
          <a:schemeClr val="accent2">
            <a:tint val="40000"/>
            <a:alpha val="90000"/>
            <a:hueOff val="-5493446"/>
            <a:satOff val="8135"/>
            <a:lumOff val="-24"/>
            <a:alphaOff val="0"/>
          </a:schemeClr>
        </a:solidFill>
        <a:ln w="12700" cap="flat" cmpd="sng" algn="ctr">
          <a:solidFill>
            <a:schemeClr val="accent2">
              <a:tint val="40000"/>
              <a:alpha val="90000"/>
              <a:hueOff val="-5493446"/>
              <a:satOff val="8135"/>
              <a:lumOff val="-2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GB" sz="1700" kern="1200" dirty="0"/>
            <a:t>Finalise all events, materials and publications (posters, partnerships, dates, trailer, indico etc.), ready for promotion</a:t>
          </a:r>
        </a:p>
      </dsp:txBody>
      <dsp:txXfrm>
        <a:off x="0" y="2479926"/>
        <a:ext cx="6159500" cy="552650"/>
      </dsp:txXfrm>
    </dsp:sp>
    <dsp:sp modelId="{7977916E-AF6B-CC4F-A479-AD958D1FEB26}">
      <dsp:nvSpPr>
        <dsp:cNvPr id="0" name=""/>
        <dsp:cNvSpPr/>
      </dsp:nvSpPr>
      <dsp:spPr>
        <a:xfrm rot="10800000">
          <a:off x="0" y="859"/>
          <a:ext cx="6159500" cy="1848329"/>
        </a:xfrm>
        <a:prstGeom prst="upArrowCallout">
          <a:avLst/>
        </a:prstGeom>
        <a:solidFill>
          <a:schemeClr val="accent2">
            <a:hueOff val="-10368637"/>
            <a:satOff val="18032"/>
            <a:lumOff val="-647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GB" sz="2300" kern="1200" dirty="0"/>
            <a:t>January 2026</a:t>
          </a:r>
        </a:p>
      </dsp:txBody>
      <dsp:txXfrm rot="-10800000">
        <a:off x="0" y="859"/>
        <a:ext cx="6159500" cy="648763"/>
      </dsp:txXfrm>
    </dsp:sp>
    <dsp:sp modelId="{1658FC84-E66D-3248-9838-54C2EFFB78B1}">
      <dsp:nvSpPr>
        <dsp:cNvPr id="0" name=""/>
        <dsp:cNvSpPr/>
      </dsp:nvSpPr>
      <dsp:spPr>
        <a:xfrm>
          <a:off x="0" y="649623"/>
          <a:ext cx="6159500" cy="552650"/>
        </a:xfrm>
        <a:prstGeom prst="rect">
          <a:avLst/>
        </a:prstGeom>
        <a:solidFill>
          <a:schemeClr val="accent2">
            <a:tint val="40000"/>
            <a:alpha val="90000"/>
            <a:hueOff val="-10986892"/>
            <a:satOff val="16269"/>
            <a:lumOff val="-48"/>
            <a:alphaOff val="0"/>
          </a:schemeClr>
        </a:solidFill>
        <a:ln w="12700" cap="flat" cmpd="sng" algn="ctr">
          <a:solidFill>
            <a:schemeClr val="accent2">
              <a:tint val="40000"/>
              <a:alpha val="90000"/>
              <a:hueOff val="-10986892"/>
              <a:satOff val="16269"/>
              <a:lumOff val="-4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GB" sz="1700" kern="1200" dirty="0"/>
            <a:t>Approval of concept</a:t>
          </a:r>
        </a:p>
      </dsp:txBody>
      <dsp:txXfrm>
        <a:off x="0" y="649623"/>
        <a:ext cx="6159500" cy="552650"/>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fr-CH"/>
          </a:p>
        </p:txBody>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1948460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fr-CH"/>
          </a:p>
        </p:txBody>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3673080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fr-C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a:extLst>
            <a:ext uri="{FF2B5EF4-FFF2-40B4-BE49-F238E27FC236}">
              <a16:creationId xmlns:a16="http://schemas.microsoft.com/office/drawing/2014/main" id="{C04D399A-C16E-FBC8-B323-FD1120070E8A}"/>
            </a:ext>
          </a:extLst>
        </p:cNvPr>
        <p:cNvGrpSpPr/>
        <p:nvPr/>
      </p:nvGrpSpPr>
      <p:grpSpPr>
        <a:xfrm>
          <a:off x="0" y="0"/>
          <a:ext cx="0" cy="0"/>
          <a:chOff x="0" y="0"/>
          <a:chExt cx="0" cy="0"/>
        </a:xfrm>
      </p:grpSpPr>
      <p:sp>
        <p:nvSpPr>
          <p:cNvPr id="181" name="Google Shape;181;p12:notes">
            <a:extLst>
              <a:ext uri="{FF2B5EF4-FFF2-40B4-BE49-F238E27FC236}">
                <a16:creationId xmlns:a16="http://schemas.microsoft.com/office/drawing/2014/main" id="{FEF24EEC-A3F0-6574-06DB-495EA175028A}"/>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12:notes">
            <a:extLst>
              <a:ext uri="{FF2B5EF4-FFF2-40B4-BE49-F238E27FC236}">
                <a16:creationId xmlns:a16="http://schemas.microsoft.com/office/drawing/2014/main" id="{570275FF-ABD2-106D-DF2B-5626EB7AC40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fr-CH"/>
          </a:p>
        </p:txBody>
      </p:sp>
    </p:spTree>
    <p:extLst>
      <p:ext uri="{BB962C8B-B14F-4D97-AF65-F5344CB8AC3E}">
        <p14:creationId xmlns:p14="http://schemas.microsoft.com/office/powerpoint/2010/main" val="2400300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44e2f01dfd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344e2f01dfd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fr-C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44e2f01dfd_0_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g344e2f01dfd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fr-C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fr-CH"/>
          </a:p>
        </p:txBody>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080569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0AB14-E1CE-23F8-6D4C-E79D39B4D4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F93F48-03EB-E137-87D6-0C4D4751CE3A}"/>
              </a:ext>
            </a:extLst>
          </p:cNvPr>
          <p:cNvSpPr>
            <a:spLocks noGrp="1" noRot="1" noChangeAspect="1"/>
          </p:cNvSpPr>
          <p:nvPr>
            <p:ph type="sldImg"/>
          </p:nvPr>
        </p:nvSpPr>
        <p:spPr>
          <a:xfrm>
            <a:off x="381000" y="685800"/>
            <a:ext cx="6096000" cy="3429000"/>
          </a:xfrm>
        </p:spPr>
        <p:txBody>
          <a:bodyPr/>
          <a:lstStyle/>
          <a:p>
            <a:endParaRPr lang="fr-CH"/>
          </a:p>
        </p:txBody>
      </p:sp>
      <p:sp>
        <p:nvSpPr>
          <p:cNvPr id="3" name="Notes Placeholder 2">
            <a:extLst>
              <a:ext uri="{FF2B5EF4-FFF2-40B4-BE49-F238E27FC236}">
                <a16:creationId xmlns:a16="http://schemas.microsoft.com/office/drawing/2014/main" id="{8FB946DC-F9BC-1B63-3CB5-CF4F8BF9FCB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00686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fr-CH"/>
          </a:p>
        </p:txBody>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7367752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28352"/>
            <a:ext cx="6024562" cy="636535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50BD51D-B3D2-4149-8499-9C69D1E97CE3}" type="datetime3">
              <a:rPr lang="de-CH" smtClean="0"/>
              <a:t>02/10/2025</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Footer Placeholder 2">
            <a:extLst>
              <a:ext uri="{FF2B5EF4-FFF2-40B4-BE49-F238E27FC236}">
                <a16:creationId xmlns:a16="http://schemas.microsoft.com/office/drawing/2014/main" id="{47601EF5-B893-20A7-B0E3-4CF0B9239E41}"/>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7AC246B-D4A8-F545-B1A9-8292D7BE8F08}" type="datetime3">
              <a:rPr lang="de-CH" smtClean="0"/>
              <a:t>02/10/2025</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2">
            <a:extLst>
              <a:ext uri="{FF2B5EF4-FFF2-40B4-BE49-F238E27FC236}">
                <a16:creationId xmlns:a16="http://schemas.microsoft.com/office/drawing/2014/main" id="{CFA9D735-9874-80D2-523C-86949EF833F3}"/>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B181320-A9F4-F446-BFBC-7C2B50E0C411}" type="datetime3">
              <a:rPr lang="de-CH" smtClean="0"/>
              <a:t>02/10/2025</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2">
            <a:extLst>
              <a:ext uri="{FF2B5EF4-FFF2-40B4-BE49-F238E27FC236}">
                <a16:creationId xmlns:a16="http://schemas.microsoft.com/office/drawing/2014/main" id="{F2C0F7A9-980A-B9BE-D182-AF538323DC3B}"/>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45EE0A16-DF26-2848-934A-19D5F36D21D2}" type="datetime3">
              <a:rPr lang="de-CH" smtClean="0"/>
              <a:t>02/10/2025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PEAB Q3</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B02F594-8FA9-E548-B137-37670F0432EA}" type="datetime3">
              <a:rPr lang="de-CH" smtClean="0"/>
              <a:t>02/10/2025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PEAB Q3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9BA72D1-5E85-6345-9E0F-028903805CE2}" type="datetime3">
              <a:rPr lang="de-CH" smtClean="0"/>
              <a:t>02/10/2025</a:t>
            </a:fld>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3" name="Footer Placeholder 2">
            <a:extLst>
              <a:ext uri="{FF2B5EF4-FFF2-40B4-BE49-F238E27FC236}">
                <a16:creationId xmlns:a16="http://schemas.microsoft.com/office/drawing/2014/main" id="{44C5CD19-8E7D-79B4-62D3-669F851E16CD}"/>
              </a:ext>
            </a:extLst>
          </p:cNvPr>
          <p:cNvSpPr>
            <a:spLocks noGrp="1"/>
          </p:cNvSpPr>
          <p:nvPr>
            <p:ph type="ftr" sz="quarter" idx="24"/>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BFDA26A-37A4-F541-BA88-0A817B2DF872}" type="datetime3">
              <a:rPr lang="de-CH" smtClean="0"/>
              <a:t>02/10/2025</a:t>
            </a:fld>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
        <p:nvSpPr>
          <p:cNvPr id="7" name="Footer Placeholder 2">
            <a:extLst>
              <a:ext uri="{FF2B5EF4-FFF2-40B4-BE49-F238E27FC236}">
                <a16:creationId xmlns:a16="http://schemas.microsoft.com/office/drawing/2014/main" id="{958265D0-5DD0-4762-9ED6-C19ECBFA46B8}"/>
              </a:ext>
            </a:extLst>
          </p:cNvPr>
          <p:cNvSpPr>
            <a:spLocks noGrp="1"/>
          </p:cNvSpPr>
          <p:nvPr>
            <p:ph type="ftr" sz="quarter" idx="20"/>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BDBF20F-300B-D846-9076-3E52E6C2FB48}" type="datetime3">
              <a:rPr lang="de-CH" smtClean="0"/>
              <a:t>02/10/2025</a:t>
            </a:fld>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7" name="Footer Placeholder 2">
            <a:extLst>
              <a:ext uri="{FF2B5EF4-FFF2-40B4-BE49-F238E27FC236}">
                <a16:creationId xmlns:a16="http://schemas.microsoft.com/office/drawing/2014/main" id="{BBB5B2BA-611F-9165-1FF8-C995F3A9BEAF}"/>
              </a:ext>
            </a:extLst>
          </p:cNvPr>
          <p:cNvSpPr>
            <a:spLocks noGrp="1"/>
          </p:cNvSpPr>
          <p:nvPr>
            <p:ph type="ftr" sz="quarter" idx="20"/>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C4A18D22-0007-B24F-A33C-F3117C0D93EB}" type="datetime3">
              <a:rPr lang="de-CH" smtClean="0"/>
              <a:t>02/10/2025</a:t>
            </a:fld>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Footer Placeholder 2">
            <a:extLst>
              <a:ext uri="{FF2B5EF4-FFF2-40B4-BE49-F238E27FC236}">
                <a16:creationId xmlns:a16="http://schemas.microsoft.com/office/drawing/2014/main" id="{926B602C-7727-FFC3-AD82-0C464AAEDB4E}"/>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85F71983-31BC-8F4E-95A0-61D6AB8EFD4C}" type="datetime3">
              <a:rPr lang="de-CH" smtClean="0"/>
              <a:t>02/10/2025</a:t>
            </a:fld>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3" name="Footer Placeholder 2">
            <a:extLst>
              <a:ext uri="{FF2B5EF4-FFF2-40B4-BE49-F238E27FC236}">
                <a16:creationId xmlns:a16="http://schemas.microsoft.com/office/drawing/2014/main" id="{3044168E-B879-24DC-8238-F60926DEC2FF}"/>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4925946" y="6445933"/>
            <a:ext cx="1773923" cy="365125"/>
          </a:xfrm>
        </p:spPr>
        <p:txBody>
          <a:bodyPr/>
          <a:lstStyle/>
          <a:p>
            <a:fld id="{36B99A51-0D11-DC49-8C95-B13A8C2DDB83}" type="datetime3">
              <a:rPr lang="de-CH" smtClean="0"/>
              <a:t>02/10/2025</a:t>
            </a:fld>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9194984" y="6492875"/>
            <a:ext cx="681254" cy="365125"/>
          </a:xfrm>
        </p:spPr>
        <p:txBody>
          <a:bodyPr/>
          <a:lstStyle/>
          <a:p>
            <a:fld id="{36B5EA5A-BC32-A742-B11B-8E7414D5B535}" type="slidenum">
              <a:rPr lang="en-US" smtClean="0"/>
              <a:pPr/>
              <a:t>‹#›</a:t>
            </a:fld>
            <a:endParaRPr lang="en-US" dirty="0"/>
          </a:p>
        </p:txBody>
      </p:sp>
      <p:sp>
        <p:nvSpPr>
          <p:cNvPr id="4" name="Footer Placeholder 2">
            <a:extLst>
              <a:ext uri="{FF2B5EF4-FFF2-40B4-BE49-F238E27FC236}">
                <a16:creationId xmlns:a16="http://schemas.microsoft.com/office/drawing/2014/main" id="{F5A9A980-6857-98E7-1FC6-F2795AAA1E22}"/>
              </a:ext>
            </a:extLst>
          </p:cNvPr>
          <p:cNvSpPr txBox="1">
            <a:spLocks/>
          </p:cNvSpPr>
          <p:nvPr userDrawn="1"/>
        </p:nvSpPr>
        <p:spPr>
          <a:xfrm>
            <a:off x="1368056" y="6424669"/>
            <a:ext cx="3769336"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B568C33-F016-E340-B653-A973500A2BE9}" type="datetime3">
              <a:rPr lang="de-CH" smtClean="0"/>
              <a:t>02/10/2025</a:t>
            </a:fld>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2">
            <a:extLst>
              <a:ext uri="{FF2B5EF4-FFF2-40B4-BE49-F238E27FC236}">
                <a16:creationId xmlns:a16="http://schemas.microsoft.com/office/drawing/2014/main" id="{443E8563-3592-7076-1DC2-5E39179A9510}"/>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xt and 4 Pictures">
  <p:cSld name="1_Text and 4 Pictures">
    <p:spTree>
      <p:nvGrpSpPr>
        <p:cNvPr id="1" name="Shape 80"/>
        <p:cNvGrpSpPr/>
        <p:nvPr/>
      </p:nvGrpSpPr>
      <p:grpSpPr>
        <a:xfrm>
          <a:off x="0" y="0"/>
          <a:ext cx="0" cy="0"/>
          <a:chOff x="0" y="0"/>
          <a:chExt cx="0" cy="0"/>
        </a:xfrm>
      </p:grpSpPr>
      <p:sp>
        <p:nvSpPr>
          <p:cNvPr id="81" name="Google Shape;81;p11"/>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1"/>
          <p:cNvSpPr txBox="1">
            <a:spLocks noGrp="1"/>
          </p:cNvSpPr>
          <p:nvPr>
            <p:ph type="body" idx="1"/>
          </p:nvPr>
        </p:nvSpPr>
        <p:spPr>
          <a:xfrm>
            <a:off x="407987" y="1598658"/>
            <a:ext cx="3708401"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2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1"/>
          <p:cNvSpPr txBox="1">
            <a:spLocks noGrp="1"/>
          </p:cNvSpPr>
          <p:nvPr>
            <p:ph type="dt" idx="10"/>
          </p:nvPr>
        </p:nvSpPr>
        <p:spPr>
          <a:xfrm>
            <a:off x="5240055" y="6424669"/>
            <a:ext cx="1773923" cy="365125"/>
          </a:xfrm>
          <a:prstGeom prst="rect">
            <a:avLst/>
          </a:prstGeom>
          <a:noFill/>
          <a:ln>
            <a:noFill/>
          </a:ln>
        </p:spPr>
        <p:txBody>
          <a:bodyPr spcFirstLastPara="1" wrap="square" lIns="0" tIns="0" rIns="0"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E0F7F487-4B7B-8045-A26C-01F817D2FE45}" type="datetime3">
              <a:rPr lang="de-CH" smtClean="0"/>
              <a:t>02/10/2025</a:t>
            </a:fld>
            <a:endParaRPr/>
          </a:p>
        </p:txBody>
      </p:sp>
      <p:sp>
        <p:nvSpPr>
          <p:cNvPr id="85" name="Google Shape;85;p11"/>
          <p:cNvSpPr txBox="1">
            <a:spLocks noGrp="1"/>
          </p:cNvSpPr>
          <p:nvPr>
            <p:ph type="sldNum" idx="12"/>
          </p:nvPr>
        </p:nvSpPr>
        <p:spPr>
          <a:xfrm>
            <a:off x="7279299" y="6422750"/>
            <a:ext cx="619322"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11"/>
          <p:cNvSpPr>
            <a:spLocks noGrp="1"/>
          </p:cNvSpPr>
          <p:nvPr>
            <p:ph type="pic" idx="2"/>
          </p:nvPr>
        </p:nvSpPr>
        <p:spPr>
          <a:xfrm>
            <a:off x="8075613" y="1592263"/>
            <a:ext cx="3708400" cy="2232025"/>
          </a:xfrm>
          <a:prstGeom prst="rect">
            <a:avLst/>
          </a:prstGeom>
          <a:solidFill>
            <a:schemeClr val="lt1"/>
          </a:solidFill>
          <a:ln>
            <a:noFill/>
          </a:ln>
        </p:spPr>
        <p:txBody>
          <a:bodyPr/>
          <a:lstStyle/>
          <a:p>
            <a:endParaRPr lang="fr-CH"/>
          </a:p>
        </p:txBody>
      </p:sp>
      <p:sp>
        <p:nvSpPr>
          <p:cNvPr id="87" name="Google Shape;87;p11"/>
          <p:cNvSpPr>
            <a:spLocks noGrp="1"/>
          </p:cNvSpPr>
          <p:nvPr>
            <p:ph type="pic" idx="3"/>
          </p:nvPr>
        </p:nvSpPr>
        <p:spPr>
          <a:xfrm>
            <a:off x="8124681" y="3969703"/>
            <a:ext cx="3659332" cy="2232025"/>
          </a:xfrm>
          <a:prstGeom prst="rect">
            <a:avLst/>
          </a:prstGeom>
          <a:solidFill>
            <a:schemeClr val="lt1"/>
          </a:solidFill>
          <a:ln>
            <a:noFill/>
          </a:ln>
        </p:spPr>
        <p:txBody>
          <a:bodyPr/>
          <a:lstStyle/>
          <a:p>
            <a:endParaRPr lang="fr-CH"/>
          </a:p>
        </p:txBody>
      </p:sp>
      <p:sp>
        <p:nvSpPr>
          <p:cNvPr id="88" name="Google Shape;88;p11"/>
          <p:cNvSpPr>
            <a:spLocks noGrp="1"/>
          </p:cNvSpPr>
          <p:nvPr>
            <p:ph type="pic" idx="4"/>
          </p:nvPr>
        </p:nvSpPr>
        <p:spPr>
          <a:xfrm>
            <a:off x="4259263" y="1592263"/>
            <a:ext cx="3659332" cy="2232025"/>
          </a:xfrm>
          <a:prstGeom prst="rect">
            <a:avLst/>
          </a:prstGeom>
          <a:solidFill>
            <a:schemeClr val="lt1"/>
          </a:solidFill>
          <a:ln>
            <a:noFill/>
          </a:ln>
        </p:spPr>
        <p:txBody>
          <a:bodyPr/>
          <a:lstStyle/>
          <a:p>
            <a:endParaRPr lang="fr-CH"/>
          </a:p>
        </p:txBody>
      </p:sp>
      <p:sp>
        <p:nvSpPr>
          <p:cNvPr id="89" name="Google Shape;89;p11"/>
          <p:cNvSpPr>
            <a:spLocks noGrp="1"/>
          </p:cNvSpPr>
          <p:nvPr>
            <p:ph type="pic" idx="5"/>
          </p:nvPr>
        </p:nvSpPr>
        <p:spPr>
          <a:xfrm>
            <a:off x="4259263" y="3978015"/>
            <a:ext cx="3659332" cy="2232025"/>
          </a:xfrm>
          <a:prstGeom prst="rect">
            <a:avLst/>
          </a:prstGeom>
          <a:solidFill>
            <a:schemeClr val="lt1"/>
          </a:solidFill>
          <a:ln>
            <a:noFill/>
          </a:ln>
        </p:spPr>
        <p:txBody>
          <a:bodyPr/>
          <a:lstStyle/>
          <a:p>
            <a:endParaRPr lang="fr-CH"/>
          </a:p>
        </p:txBody>
      </p:sp>
    </p:spTree>
    <p:extLst>
      <p:ext uri="{BB962C8B-B14F-4D97-AF65-F5344CB8AC3E}">
        <p14:creationId xmlns:p14="http://schemas.microsoft.com/office/powerpoint/2010/main" val="21534028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and Picture">
  <p:cSld name="2_Text and Picture">
    <p:spTree>
      <p:nvGrpSpPr>
        <p:cNvPr id="1" name="Shape 56"/>
        <p:cNvGrpSpPr/>
        <p:nvPr/>
      </p:nvGrpSpPr>
      <p:grpSpPr>
        <a:xfrm>
          <a:off x="0" y="0"/>
          <a:ext cx="0" cy="0"/>
          <a:chOff x="0" y="0"/>
          <a:chExt cx="0" cy="0"/>
        </a:xfrm>
      </p:grpSpPr>
      <p:sp>
        <p:nvSpPr>
          <p:cNvPr id="57" name="Google Shape;57;p8"/>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8"/>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a:spLocks noGrp="1"/>
          </p:cNvSpPr>
          <p:nvPr>
            <p:ph type="pic" idx="2"/>
          </p:nvPr>
        </p:nvSpPr>
        <p:spPr>
          <a:xfrm>
            <a:off x="6167438" y="-28352"/>
            <a:ext cx="6024562" cy="6365358"/>
          </a:xfrm>
          <a:prstGeom prst="rect">
            <a:avLst/>
          </a:prstGeom>
          <a:solidFill>
            <a:schemeClr val="lt1"/>
          </a:solidFill>
          <a:ln>
            <a:noFill/>
          </a:ln>
        </p:spPr>
        <p:txBody>
          <a:bodyPr/>
          <a:lstStyle/>
          <a:p>
            <a:endParaRPr lang="fr-CH"/>
          </a:p>
        </p:txBody>
      </p:sp>
      <p:sp>
        <p:nvSpPr>
          <p:cNvPr id="60" name="Google Shape;60;p8"/>
          <p:cNvSpPr txBox="1">
            <a:spLocks noGrp="1"/>
          </p:cNvSpPr>
          <p:nvPr>
            <p:ph type="dt" idx="10"/>
          </p:nvPr>
        </p:nvSpPr>
        <p:spPr>
          <a:xfrm>
            <a:off x="5240055" y="6424669"/>
            <a:ext cx="1773923" cy="365125"/>
          </a:xfrm>
          <a:prstGeom prst="rect">
            <a:avLst/>
          </a:prstGeom>
          <a:noFill/>
          <a:ln>
            <a:noFill/>
          </a:ln>
        </p:spPr>
        <p:txBody>
          <a:bodyPr spcFirstLastPara="1" wrap="square" lIns="0" tIns="0" rIns="0"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E35FBAD5-275A-B742-83B2-056706D771E1}" type="datetime3">
              <a:rPr lang="de-CH" smtClean="0"/>
              <a:t>02/10/2025</a:t>
            </a:fld>
            <a:endParaRPr/>
          </a:p>
        </p:txBody>
      </p:sp>
      <p:sp>
        <p:nvSpPr>
          <p:cNvPr id="62" name="Google Shape;62;p8"/>
          <p:cNvSpPr txBox="1">
            <a:spLocks noGrp="1"/>
          </p:cNvSpPr>
          <p:nvPr>
            <p:ph type="sldNum" idx="12"/>
          </p:nvPr>
        </p:nvSpPr>
        <p:spPr>
          <a:xfrm>
            <a:off x="7279299" y="6422750"/>
            <a:ext cx="619322"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77408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 Contents">
  <p:cSld name="1_2 Contents">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
          <p:cNvSpPr txBox="1">
            <a:spLocks noGrp="1"/>
          </p:cNvSpPr>
          <p:nvPr>
            <p:ph type="body" idx="1"/>
          </p:nvPr>
        </p:nvSpPr>
        <p:spPr>
          <a:xfrm>
            <a:off x="407987" y="1592264"/>
            <a:ext cx="5616575"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2"/>
          </p:nvPr>
        </p:nvSpPr>
        <p:spPr>
          <a:xfrm>
            <a:off x="6172199" y="1592264"/>
            <a:ext cx="5611813" cy="4608511"/>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a:spLocks noGrp="1"/>
          </p:cNvSpPr>
          <p:nvPr>
            <p:ph type="dt" idx="10"/>
          </p:nvPr>
        </p:nvSpPr>
        <p:spPr>
          <a:xfrm>
            <a:off x="5240055" y="6424669"/>
            <a:ext cx="1773923" cy="365125"/>
          </a:xfrm>
          <a:prstGeom prst="rect">
            <a:avLst/>
          </a:prstGeom>
          <a:noFill/>
          <a:ln>
            <a:noFill/>
          </a:ln>
        </p:spPr>
        <p:txBody>
          <a:bodyPr spcFirstLastPara="1" wrap="square" lIns="0" tIns="0" rIns="0"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03C752F6-AD76-254C-9353-5E4B4E123DD1}" type="datetime3">
              <a:rPr lang="de-CH" smtClean="0"/>
              <a:t>02/10/2025</a:t>
            </a:fld>
            <a:endParaRPr/>
          </a:p>
        </p:txBody>
      </p:sp>
      <p:sp>
        <p:nvSpPr>
          <p:cNvPr id="37" name="Google Shape;37;p4"/>
          <p:cNvSpPr txBox="1">
            <a:spLocks noGrp="1"/>
          </p:cNvSpPr>
          <p:nvPr>
            <p:ph type="sldNum" idx="12"/>
          </p:nvPr>
        </p:nvSpPr>
        <p:spPr>
          <a:xfrm>
            <a:off x="7279299" y="6422750"/>
            <a:ext cx="619322"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03893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10A0E-237B-244C-E0F6-2BA637E90D58}"/>
              </a:ext>
            </a:extLst>
          </p:cNvPr>
          <p:cNvSpPr>
            <a:spLocks noGrp="1"/>
          </p:cNvSpPr>
          <p:nvPr>
            <p:ph type="title"/>
          </p:nvPr>
        </p:nvSpPr>
        <p:spPr/>
        <p:txBody>
          <a:bodyPr/>
          <a:lstStyle/>
          <a:p>
            <a:r>
              <a:rPr lang="en-GB"/>
              <a:t>Click to edit Master title style</a:t>
            </a:r>
            <a:endParaRPr lang="fr-FR"/>
          </a:p>
        </p:txBody>
      </p:sp>
      <p:sp>
        <p:nvSpPr>
          <p:cNvPr id="3" name="Content Placeholder 2">
            <a:extLst>
              <a:ext uri="{FF2B5EF4-FFF2-40B4-BE49-F238E27FC236}">
                <a16:creationId xmlns:a16="http://schemas.microsoft.com/office/drawing/2014/main" id="{C0027A50-5909-492B-E3B7-54F43AEB2A3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E4BFFAD8-927A-9C72-7C56-A667C4F66A1D}"/>
              </a:ext>
            </a:extLst>
          </p:cNvPr>
          <p:cNvSpPr>
            <a:spLocks noGrp="1"/>
          </p:cNvSpPr>
          <p:nvPr>
            <p:ph type="dt" sz="half" idx="10"/>
          </p:nvPr>
        </p:nvSpPr>
        <p:spPr/>
        <p:txBody>
          <a:bodyPr/>
          <a:lstStyle/>
          <a:p>
            <a:fld id="{6B9336ED-ACE5-8448-AB9C-38AEE334CF16}" type="datetimeFigureOut">
              <a:rPr lang="fr-FR" smtClean="0"/>
              <a:t>02/10/2025</a:t>
            </a:fld>
            <a:endParaRPr lang="fr-FR"/>
          </a:p>
        </p:txBody>
      </p:sp>
      <p:sp>
        <p:nvSpPr>
          <p:cNvPr id="5" name="Footer Placeholder 4">
            <a:extLst>
              <a:ext uri="{FF2B5EF4-FFF2-40B4-BE49-F238E27FC236}">
                <a16:creationId xmlns:a16="http://schemas.microsoft.com/office/drawing/2014/main" id="{767A650C-F311-AC78-F59B-B0A41FF8105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2A680DC3-4785-DF5C-6D1B-77DA4EF185A1}"/>
              </a:ext>
            </a:extLst>
          </p:cNvPr>
          <p:cNvSpPr>
            <a:spLocks noGrp="1"/>
          </p:cNvSpPr>
          <p:nvPr>
            <p:ph type="sldNum" sz="quarter" idx="12"/>
          </p:nvPr>
        </p:nvSpPr>
        <p:spPr/>
        <p:txBody>
          <a:bodyPr/>
          <a:lstStyle/>
          <a:p>
            <a:fld id="{F9E7407F-0DC9-C141-8922-28E2CA6984D1}" type="slidenum">
              <a:rPr lang="fr-FR" smtClean="0"/>
              <a:t>‹#›</a:t>
            </a:fld>
            <a:endParaRPr lang="fr-FR"/>
          </a:p>
        </p:txBody>
      </p:sp>
    </p:spTree>
    <p:extLst>
      <p:ext uri="{BB962C8B-B14F-4D97-AF65-F5344CB8AC3E}">
        <p14:creationId xmlns:p14="http://schemas.microsoft.com/office/powerpoint/2010/main" val="1002697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19949B3-9CD6-9D45-8081-4F062EC32A66}" type="datetime3">
              <a:rPr lang="de-CH" smtClean="0"/>
              <a:t>02/10/2025</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2">
            <a:extLst>
              <a:ext uri="{FF2B5EF4-FFF2-40B4-BE49-F238E27FC236}">
                <a16:creationId xmlns:a16="http://schemas.microsoft.com/office/drawing/2014/main" id="{803CB856-2541-2E32-943E-7FFBF324F547}"/>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A4FB8CA-AD7A-FE47-B36D-7091209CA622}" type="datetime3">
              <a:rPr lang="de-CH" smtClean="0"/>
              <a:t>02/10/2025</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2">
            <a:extLst>
              <a:ext uri="{FF2B5EF4-FFF2-40B4-BE49-F238E27FC236}">
                <a16:creationId xmlns:a16="http://schemas.microsoft.com/office/drawing/2014/main" id="{396F5A20-D446-1CE1-5CDD-EB5ECA2F3DA8}"/>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9017"/>
            <a:ext cx="4116387" cy="6400199"/>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B06F9CA-7EC8-B149-835F-5F6D7EB74729}" type="datetime3">
              <a:rPr lang="de-CH" smtClean="0"/>
              <a:t>02/10/2025</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2">
            <a:extLst>
              <a:ext uri="{FF2B5EF4-FFF2-40B4-BE49-F238E27FC236}">
                <a16:creationId xmlns:a16="http://schemas.microsoft.com/office/drawing/2014/main" id="{E15DDF36-A33C-5554-9F63-357752DA1945}"/>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D26CC992-7D30-C84C-9849-AF9F85348C62}" type="datetime3">
              <a:rPr lang="de-CH" smtClean="0"/>
              <a:t>02/10/2025</a:t>
            </a:fld>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Footer Placeholder 2">
            <a:extLst>
              <a:ext uri="{FF2B5EF4-FFF2-40B4-BE49-F238E27FC236}">
                <a16:creationId xmlns:a16="http://schemas.microsoft.com/office/drawing/2014/main" id="{04281DDC-301E-C89B-E5F6-D9AFE2A49EEE}"/>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BDA1813-B10B-A946-BA86-DD22D5333621}" type="datetime3">
              <a:rPr lang="de-CH" smtClean="0"/>
              <a:t>02/10/2025</a:t>
            </a:fld>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Footer Placeholder 2">
            <a:extLst>
              <a:ext uri="{FF2B5EF4-FFF2-40B4-BE49-F238E27FC236}">
                <a16:creationId xmlns:a16="http://schemas.microsoft.com/office/drawing/2014/main" id="{C86D6F80-5911-85B9-5D7A-98462127599B}"/>
              </a:ext>
            </a:extLst>
          </p:cNvPr>
          <p:cNvSpPr>
            <a:spLocks noGrp="1"/>
          </p:cNvSpPr>
          <p:nvPr>
            <p:ph type="ftr" sz="quarter" idx="15"/>
          </p:nvPr>
        </p:nvSpPr>
        <p:spPr>
          <a:xfrm>
            <a:off x="1368056" y="6424669"/>
            <a:ext cx="3769336" cy="365125"/>
          </a:xfrm>
        </p:spPr>
        <p:txBody>
          <a:bodyPr/>
          <a:lstStyle/>
          <a:p>
            <a:r>
              <a:rPr lang="en-US" dirty="0"/>
              <a:t>PEAB Q3</a:t>
            </a:r>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73F0975-ECC4-E44C-8086-9626A72D2BF3}"/>
              </a:ext>
            </a:extLst>
          </p:cNvPr>
          <p:cNvPicPr>
            <a:picLocks noChangeAspect="1"/>
          </p:cNvPicPr>
          <p:nvPr userDrawn="1"/>
        </p:nvPicPr>
        <p:blipFill>
          <a:blip r:embed="rId27"/>
          <a:stretch>
            <a:fillRect/>
          </a:stretch>
        </p:blipFill>
        <p:spPr>
          <a:xfrm>
            <a:off x="407988" y="6312113"/>
            <a:ext cx="11457945" cy="538799"/>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5240055" y="6424669"/>
            <a:ext cx="1773923" cy="365125"/>
          </a:xfrm>
          <a:prstGeom prst="rect">
            <a:avLst/>
          </a:prstGeom>
        </p:spPr>
        <p:txBody>
          <a:bodyPr vert="horz" lIns="0" tIns="0" rIns="0" bIns="0" rtlCol="0" anchor="ctr"/>
          <a:lstStyle>
            <a:lvl1pPr algn="ctr">
              <a:defRPr sz="750">
                <a:solidFill>
                  <a:schemeClr val="tx1"/>
                </a:solidFill>
              </a:defRPr>
            </a:lvl1pPr>
          </a:lstStyle>
          <a:p>
            <a:fld id="{ADBFE5BC-E88D-6C4D-924A-D0F7E4AD4B7B}" type="datetime3">
              <a:rPr lang="de-CH" smtClean="0"/>
              <a:t>02/10/2025</a:t>
            </a:fld>
            <a:endParaRPr lang="en-US" dirty="0"/>
          </a:p>
        </p:txBody>
      </p:sp>
      <p:sp>
        <p:nvSpPr>
          <p:cNvPr id="6" name="Slide Number Placeholder 5"/>
          <p:cNvSpPr>
            <a:spLocks noGrp="1"/>
          </p:cNvSpPr>
          <p:nvPr>
            <p:ph type="sldNum" sz="quarter" idx="4"/>
          </p:nvPr>
        </p:nvSpPr>
        <p:spPr>
          <a:xfrm>
            <a:off x="7279299" y="6422750"/>
            <a:ext cx="619322" cy="365125"/>
          </a:xfrm>
          <a:prstGeom prst="rect">
            <a:avLst/>
          </a:prstGeom>
        </p:spPr>
        <p:txBody>
          <a:bodyPr vert="horz" lIns="0" tIns="0" rIns="0" bIns="0" rtlCol="0" anchor="ctr"/>
          <a:lstStyle>
            <a:lvl1pPr algn="r">
              <a:defRPr sz="7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368056" y="6424669"/>
            <a:ext cx="3769336" cy="365125"/>
          </a:xfrm>
          <a:prstGeom prst="rect">
            <a:avLst/>
          </a:prstGeom>
        </p:spPr>
        <p:txBody>
          <a:bodyPr vert="horz" lIns="0" tIns="0" rIns="0" bIns="0" rtlCol="0" anchor="ctr"/>
          <a:lstStyle>
            <a:lvl1pPr algn="l">
              <a:defRPr sz="900">
                <a:solidFill>
                  <a:schemeClr val="tx1"/>
                </a:solidFill>
              </a:defRPr>
            </a:lvl1pPr>
          </a:lstStyle>
          <a:p>
            <a:r>
              <a:rPr lang="en-US" dirty="0"/>
              <a:t>PEAB Q3</a:t>
            </a:r>
          </a:p>
        </p:txBody>
      </p: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8"/>
          <a:stretch>
            <a:fillRect/>
          </a:stretch>
        </p:blipFill>
        <p:spPr>
          <a:xfrm>
            <a:off x="404069" y="6437364"/>
            <a:ext cx="368563" cy="363317"/>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7" r:id="rId22"/>
    <p:sldLayoutId id="2147483678" r:id="rId23"/>
    <p:sldLayoutId id="2147483679" r:id="rId24"/>
    <p:sldLayoutId id="2147483680"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3974" userDrawn="1">
          <p15:clr>
            <a:srgbClr val="F26B43"/>
          </p15:clr>
        </p15:guide>
        <p15:guide id="17" pos="6312" userDrawn="1">
          <p15:clr>
            <a:srgbClr val="F26B43"/>
          </p15:clr>
        </p15:guide>
        <p15:guide id="18" pos="6221" userDrawn="1">
          <p15:clr>
            <a:srgbClr val="F26B43"/>
          </p15:clr>
        </p15:guide>
        <p15:guide id="19" orient="horz" pos="415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slideLayout" Target="../slideLayouts/slideLayout6.xml"/><Relationship Id="rId7" Type="http://schemas.openxmlformats.org/officeDocument/2006/relationships/image" Target="../media/image2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hyperlink" Target="https://www.radiolac.ch/actualite/geneve/le-cern-ouvre-une-saison-culturelle-en-ode-a-la-curiosite-scientifique/" TargetMode="External"/><Relationship Id="rId9"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emf"/><Relationship Id="rId1" Type="http://schemas.openxmlformats.org/officeDocument/2006/relationships/slideLayout" Target="../slideLayouts/slideLayout4.xml"/><Relationship Id="rId5" Type="http://schemas.openxmlformats.org/officeDocument/2006/relationships/image" Target="../media/image30.jpg"/><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svg"/><Relationship Id="rId3" Type="http://schemas.openxmlformats.org/officeDocument/2006/relationships/image" Target="../media/image32.svg"/><Relationship Id="rId7" Type="http://schemas.openxmlformats.org/officeDocument/2006/relationships/image" Target="../media/image36.svg"/><Relationship Id="rId12"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slideLayout" Target="../slideLayouts/slideLayout16.xml"/><Relationship Id="rId6" Type="http://schemas.openxmlformats.org/officeDocument/2006/relationships/image" Target="../media/image35.png"/><Relationship Id="rId11" Type="http://schemas.openxmlformats.org/officeDocument/2006/relationships/image" Target="../media/image40.svg"/><Relationship Id="rId5" Type="http://schemas.openxmlformats.org/officeDocument/2006/relationships/image" Target="../media/image34.svg"/><Relationship Id="rId15" Type="http://schemas.openxmlformats.org/officeDocument/2006/relationships/image" Target="../media/image4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svg"/><Relationship Id="rId14"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46.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verticaldetour.fr/?wow-cartographie-5" TargetMode="External"/><Relationship Id="rId2" Type="http://schemas.openxmlformats.org/officeDocument/2006/relationships/hyperlink" Target="https://radiovostok.ch/vostok-sessions-ptr-une-grosse-soiree/" TargetMode="External"/><Relationship Id="rId1" Type="http://schemas.openxmlformats.org/officeDocument/2006/relationships/slideLayout" Target="../slideLayouts/slideLayout4.xml"/><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429001"/>
            <a:ext cx="11376025" cy="533400"/>
          </a:xfrm>
        </p:spPr>
        <p:txBody>
          <a:bodyPr/>
          <a:lstStyle/>
          <a:p>
            <a:pPr algn="ctr"/>
            <a:r>
              <a:rPr lang="en-US" sz="2800" dirty="0"/>
              <a:t>Public Event Advisory Board – 02 October 2025</a:t>
            </a:r>
            <a:br>
              <a:rPr lang="en-US" sz="2800" dirty="0"/>
            </a:br>
            <a:r>
              <a:rPr lang="en-US" sz="2800" dirty="0"/>
              <a:t>Meeting Q3</a:t>
            </a:r>
            <a:endParaRPr lang="en-GB" sz="2800"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1"/>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Example: Question 3 Analysis</a:t>
            </a:r>
            <a:endParaRPr dirty="0"/>
          </a:p>
        </p:txBody>
      </p:sp>
      <p:sp>
        <p:nvSpPr>
          <p:cNvPr id="240" name="Google Shape;240;p31"/>
          <p:cNvSpPr txBox="1">
            <a:spLocks noGrp="1"/>
          </p:cNvSpPr>
          <p:nvPr>
            <p:ph type="body" idx="1"/>
          </p:nvPr>
        </p:nvSpPr>
        <p:spPr>
          <a:xfrm>
            <a:off x="408000" y="1090800"/>
            <a:ext cx="4236300" cy="4979400"/>
          </a:xfrm>
          <a:prstGeom prst="rect">
            <a:avLst/>
          </a:prstGeom>
          <a:noFill/>
          <a:ln>
            <a:noFill/>
          </a:ln>
        </p:spPr>
        <p:txBody>
          <a:bodyPr spcFirstLastPara="1" wrap="square" lIns="0" tIns="0" rIns="0" bIns="0" anchor="t" anchorCtr="0">
            <a:normAutofit/>
          </a:bodyPr>
          <a:lstStyle/>
          <a:p>
            <a:pPr marL="0" lvl="0" indent="0" algn="l" rtl="0">
              <a:lnSpc>
                <a:spcPct val="115000"/>
              </a:lnSpc>
              <a:spcBef>
                <a:spcPts val="0"/>
              </a:spcBef>
              <a:spcAft>
                <a:spcPts val="0"/>
              </a:spcAft>
              <a:buClr>
                <a:srgbClr val="171717"/>
              </a:buClr>
              <a:buSzPts val="2100"/>
              <a:buNone/>
            </a:pPr>
            <a:r>
              <a:rPr lang="en-US" b="1" dirty="0">
                <a:solidFill>
                  <a:srgbClr val="000000"/>
                </a:solidFill>
              </a:rPr>
              <a:t>On a scale of 1 (poor) to 10 (excellent), how would you rate your experience at this event?</a:t>
            </a:r>
            <a:endParaRPr dirty="0">
              <a:solidFill>
                <a:srgbClr val="000000"/>
              </a:solidFill>
            </a:endParaRPr>
          </a:p>
          <a:p>
            <a:pPr marL="0" lvl="0" indent="0" algn="l" rtl="0">
              <a:lnSpc>
                <a:spcPct val="115000"/>
              </a:lnSpc>
              <a:spcBef>
                <a:spcPts val="800"/>
              </a:spcBef>
              <a:spcAft>
                <a:spcPts val="0"/>
              </a:spcAft>
              <a:buNone/>
            </a:pPr>
            <a:r>
              <a:rPr lang="en-US" b="0" dirty="0">
                <a:solidFill>
                  <a:srgbClr val="6D9EEB"/>
                </a:solidFill>
              </a:rPr>
              <a:t>The public is highly satisfied with the experience.</a:t>
            </a:r>
            <a:br>
              <a:rPr lang="en-US" b="0" dirty="0">
                <a:solidFill>
                  <a:srgbClr val="000000"/>
                </a:solidFill>
              </a:rPr>
            </a:br>
            <a:r>
              <a:rPr lang="en-US" b="0" dirty="0">
                <a:solidFill>
                  <a:srgbClr val="000000"/>
                </a:solidFill>
              </a:rPr>
              <a:t>This validates the format, content, and tone of the events.</a:t>
            </a:r>
            <a:endParaRPr b="0" dirty="0">
              <a:solidFill>
                <a:srgbClr val="000000"/>
              </a:solidFill>
            </a:endParaRPr>
          </a:p>
          <a:p>
            <a:pPr marL="0" lvl="0" indent="0" algn="l" rtl="0">
              <a:lnSpc>
                <a:spcPct val="115000"/>
              </a:lnSpc>
              <a:spcBef>
                <a:spcPts val="800"/>
              </a:spcBef>
              <a:spcAft>
                <a:spcPts val="0"/>
              </a:spcAft>
              <a:buNone/>
            </a:pPr>
            <a:r>
              <a:rPr lang="en-US" b="0" dirty="0">
                <a:solidFill>
                  <a:srgbClr val="000000"/>
                </a:solidFill>
              </a:rPr>
              <a:t>A consistently high rating means people are likely to recommend the events, even without being asked.</a:t>
            </a:r>
            <a:br>
              <a:rPr lang="en-US" b="0" dirty="0">
                <a:solidFill>
                  <a:srgbClr val="000000"/>
                </a:solidFill>
              </a:rPr>
            </a:br>
            <a:r>
              <a:rPr lang="en-US" dirty="0">
                <a:solidFill>
                  <a:srgbClr val="000000"/>
                </a:solidFill>
              </a:rPr>
              <a:t>Word of mouth becomes a credible communication lever.</a:t>
            </a:r>
            <a:endParaRPr dirty="0"/>
          </a:p>
        </p:txBody>
      </p:sp>
      <p:pic>
        <p:nvPicPr>
          <p:cNvPr id="243" name="Google Shape;243;p31" title="Graphique"/>
          <p:cNvPicPr preferRelativeResize="0"/>
          <p:nvPr/>
        </p:nvPicPr>
        <p:blipFill>
          <a:blip r:embed="rId3">
            <a:alphaModFix/>
          </a:blip>
          <a:stretch>
            <a:fillRect/>
          </a:stretch>
        </p:blipFill>
        <p:spPr>
          <a:xfrm>
            <a:off x="4721300" y="939300"/>
            <a:ext cx="7240475" cy="4474175"/>
          </a:xfrm>
          <a:prstGeom prst="rect">
            <a:avLst/>
          </a:prstGeom>
          <a:noFill/>
          <a:ln>
            <a:noFill/>
          </a:ln>
        </p:spPr>
      </p:pic>
      <p:sp>
        <p:nvSpPr>
          <p:cNvPr id="2" name="Date Placeholder 1">
            <a:extLst>
              <a:ext uri="{FF2B5EF4-FFF2-40B4-BE49-F238E27FC236}">
                <a16:creationId xmlns:a16="http://schemas.microsoft.com/office/drawing/2014/main" id="{88DBE5C2-5E6B-935E-4E8F-69B88FA8B6F3}"/>
              </a:ext>
            </a:extLst>
          </p:cNvPr>
          <p:cNvSpPr>
            <a:spLocks noGrp="1"/>
          </p:cNvSpPr>
          <p:nvPr>
            <p:ph type="dt" idx="10"/>
          </p:nvPr>
        </p:nvSpPr>
        <p:spPr/>
        <p:txBody>
          <a:bodyPr/>
          <a:lstStyle/>
          <a:p>
            <a:fld id="{38366B3F-84A7-5A44-8DA3-76DAC24FD534}" type="datetime3">
              <a:rPr lang="de-CH" smtClean="0"/>
              <a:t>02/10/2025</a:t>
            </a:fld>
            <a:endParaRPr lang="de-CH"/>
          </a:p>
        </p:txBody>
      </p:sp>
      <p:sp>
        <p:nvSpPr>
          <p:cNvPr id="3" name="Slide Number Placeholder 2">
            <a:extLst>
              <a:ext uri="{FF2B5EF4-FFF2-40B4-BE49-F238E27FC236}">
                <a16:creationId xmlns:a16="http://schemas.microsoft.com/office/drawing/2014/main" id="{98B0CE33-837A-F14E-7F64-EC069AF5690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78B5E-8CC6-762D-872C-123A1EB39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F0ABB6-2FEC-A83E-EA2C-28E88B288B59}"/>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CF3E54AA-691A-1AA7-A581-71946E505585}"/>
              </a:ext>
            </a:extLst>
          </p:cNvPr>
          <p:cNvSpPr txBox="1"/>
          <p:nvPr/>
        </p:nvSpPr>
        <p:spPr>
          <a:xfrm>
            <a:off x="1368056" y="90646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rgbClr val="0033A0"/>
              </a:solidFill>
            </a:endParaRP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Evaluation of the season </a:t>
            </a:r>
            <a:r>
              <a:rPr lang="en-US" sz="1400" i="1" dirty="0">
                <a:solidFill>
                  <a:schemeClr val="tx2">
                    <a:lumMod val="50000"/>
                    <a:lumOff val="50000"/>
                  </a:schemeClr>
                </a:solidFill>
              </a:rPr>
              <a:t>Quantum! </a:t>
            </a:r>
            <a:r>
              <a:rPr lang="en-US" sz="1400" dirty="0">
                <a:solidFill>
                  <a:schemeClr val="tx2">
                    <a:lumMod val="50000"/>
                    <a:lumOff val="50000"/>
                  </a:schemeClr>
                </a:solidFill>
              </a:rPr>
              <a:t>and STELLAR</a:t>
            </a:r>
          </a:p>
          <a:p>
            <a:pPr marL="268288" indent="222250" algn="just">
              <a:lnSpc>
                <a:spcPct val="200000"/>
              </a:lnSpc>
              <a:buFont typeface="+mj-lt"/>
              <a:buAutoNum type="arabicPeriod"/>
              <a:tabLst>
                <a:tab pos="663575" algn="l"/>
              </a:tabLst>
            </a:pPr>
            <a:r>
              <a:rPr lang="en-US" sz="1400" b="1" dirty="0">
                <a:solidFill>
                  <a:srgbClr val="0033A0"/>
                </a:solidFill>
              </a:rPr>
              <a:t>Season 25/26 Generation Higgs launch</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Presentation of </a:t>
            </a:r>
            <a:r>
              <a:rPr lang="en-US" sz="1400" dirty="0" err="1">
                <a:solidFill>
                  <a:schemeClr val="tx2">
                    <a:lumMod val="50000"/>
                    <a:lumOff val="50000"/>
                  </a:schemeClr>
                </a:solidFill>
              </a:rPr>
              <a:t>Antigel</a:t>
            </a:r>
            <a:r>
              <a:rPr lang="en-US" sz="1400" dirty="0">
                <a:solidFill>
                  <a:schemeClr val="tx2">
                    <a:lumMod val="50000"/>
                    <a:lumOff val="50000"/>
                  </a:schemeClr>
                </a:solidFill>
              </a:rPr>
              <a:t> 2026</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Presentation of Arts at CERN summit by Giulia Bini</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2026-2027 season ideas (incl. proposal by Chiara Mariotti)</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A7A35CAD-D92A-D135-0FF2-4DB5581DA970}"/>
              </a:ext>
            </a:extLst>
          </p:cNvPr>
          <p:cNvSpPr>
            <a:spLocks noGrp="1"/>
          </p:cNvSpPr>
          <p:nvPr>
            <p:ph type="dt" sz="half" idx="4294967295"/>
          </p:nvPr>
        </p:nvSpPr>
        <p:spPr>
          <a:xfrm>
            <a:off x="5240055" y="6424669"/>
            <a:ext cx="1773923" cy="365125"/>
          </a:xfrm>
        </p:spPr>
        <p:txBody>
          <a:bodyPr/>
          <a:lstStyle/>
          <a:p>
            <a:fld id="{A4D238F9-5539-8041-ABB4-9DD216BAA4E5}" type="datetime3">
              <a:rPr lang="de-CH" smtClean="0"/>
              <a:t>02/10/2025</a:t>
            </a:fld>
            <a:endParaRPr lang="en-US" dirty="0"/>
          </a:p>
        </p:txBody>
      </p:sp>
      <p:sp>
        <p:nvSpPr>
          <p:cNvPr id="5" name="Footer Placeholder 4">
            <a:extLst>
              <a:ext uri="{FF2B5EF4-FFF2-40B4-BE49-F238E27FC236}">
                <a16:creationId xmlns:a16="http://schemas.microsoft.com/office/drawing/2014/main" id="{59167952-8077-9C9B-B6E0-0CE3CBE3148B}"/>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D829E049-94F7-4F8C-ADBC-FF45A507C787}"/>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163592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D5938-1FFC-0898-5456-B150ADA6FB42}"/>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D451A4B2-19CF-DD2E-CBB9-2D2CA2D4E50B}"/>
              </a:ext>
            </a:extLst>
          </p:cNvPr>
          <p:cNvPicPr>
            <a:picLocks noChangeAspect="1"/>
          </p:cNvPicPr>
          <p:nvPr/>
        </p:nvPicPr>
        <p:blipFill>
          <a:blip r:embed="rId2"/>
          <a:srcRect/>
          <a:stretch>
            <a:fillRect/>
          </a:stretch>
        </p:blipFill>
        <p:spPr>
          <a:xfrm>
            <a:off x="20" y="10"/>
            <a:ext cx="12191980" cy="6857990"/>
          </a:xfrm>
          <a:prstGeom prst="rect">
            <a:avLst/>
          </a:prstGeom>
          <a:noFill/>
        </p:spPr>
      </p:pic>
      <p:sp>
        <p:nvSpPr>
          <p:cNvPr id="8" name="Date Placeholder 7" hidden="1">
            <a:extLst>
              <a:ext uri="{FF2B5EF4-FFF2-40B4-BE49-F238E27FC236}">
                <a16:creationId xmlns:a16="http://schemas.microsoft.com/office/drawing/2014/main" id="{6475D25C-5B2E-CCC5-85AF-B3F0F2A81B26}"/>
              </a:ext>
            </a:extLst>
          </p:cNvPr>
          <p:cNvSpPr>
            <a:spLocks noGrp="1"/>
          </p:cNvSpPr>
          <p:nvPr>
            <p:ph type="dt" sz="half" idx="4294967295"/>
          </p:nvPr>
        </p:nvSpPr>
        <p:spPr>
          <a:xfrm>
            <a:off x="5240055" y="6424669"/>
            <a:ext cx="1773923" cy="365125"/>
          </a:xfrm>
        </p:spPr>
        <p:txBody>
          <a:bodyPr/>
          <a:lstStyle/>
          <a:p>
            <a:pPr>
              <a:spcAft>
                <a:spcPts val="600"/>
              </a:spcAft>
            </a:pPr>
            <a:fld id="{A6C1CD1E-2336-7F4F-B1C4-319C8367F545}" type="datetime3">
              <a:rPr lang="de-CH" smtClean="0"/>
              <a:t>02/10/2025</a:t>
            </a:fld>
            <a:endParaRPr lang="en-US"/>
          </a:p>
        </p:txBody>
      </p:sp>
      <p:sp>
        <p:nvSpPr>
          <p:cNvPr id="9" name="Footer Placeholder 8">
            <a:extLst>
              <a:ext uri="{FF2B5EF4-FFF2-40B4-BE49-F238E27FC236}">
                <a16:creationId xmlns:a16="http://schemas.microsoft.com/office/drawing/2014/main" id="{C68E8CC3-A710-ADD7-9E7C-FEDBC58A833A}"/>
              </a:ext>
            </a:extLst>
          </p:cNvPr>
          <p:cNvSpPr>
            <a:spLocks noGrp="1"/>
          </p:cNvSpPr>
          <p:nvPr>
            <p:ph type="ftr" sz="quarter" idx="15"/>
          </p:nvPr>
        </p:nvSpPr>
        <p:spPr>
          <a:xfrm>
            <a:off x="1368056" y="6424669"/>
            <a:ext cx="3769336" cy="365125"/>
          </a:xfrm>
        </p:spPr>
        <p:txBody>
          <a:bodyPr/>
          <a:lstStyle/>
          <a:p>
            <a:pPr>
              <a:spcAft>
                <a:spcPts val="600"/>
              </a:spcAft>
            </a:pPr>
            <a:r>
              <a:rPr lang="en-US"/>
              <a:t>PEAB Q3</a:t>
            </a:r>
          </a:p>
        </p:txBody>
      </p:sp>
      <p:sp>
        <p:nvSpPr>
          <p:cNvPr id="10" name="Slide Number Placeholder 9" hidden="1">
            <a:extLst>
              <a:ext uri="{FF2B5EF4-FFF2-40B4-BE49-F238E27FC236}">
                <a16:creationId xmlns:a16="http://schemas.microsoft.com/office/drawing/2014/main" id="{7B8905DD-85DA-40F5-6053-70D692B0AB2D}"/>
              </a:ext>
            </a:extLst>
          </p:cNvPr>
          <p:cNvSpPr>
            <a:spLocks noGrp="1"/>
          </p:cNvSpPr>
          <p:nvPr>
            <p:ph type="sldNum" sz="quarter" idx="4294967295"/>
          </p:nvPr>
        </p:nvSpPr>
        <p:spPr>
          <a:xfrm>
            <a:off x="7279299" y="6422750"/>
            <a:ext cx="619322" cy="365125"/>
          </a:xfrm>
        </p:spPr>
        <p:txBody>
          <a:bodyPr/>
          <a:lstStyle/>
          <a:p>
            <a:pPr>
              <a:spcAft>
                <a:spcPts val="600"/>
              </a:spcAft>
            </a:pPr>
            <a:fld id="{36B5EA5A-BC32-A742-B11B-8E7414D5B535}" type="slidenum">
              <a:rPr lang="en-US" smtClean="0"/>
              <a:pPr>
                <a:spcAft>
                  <a:spcPts val="600"/>
                </a:spcAft>
              </a:pPr>
              <a:t>12</a:t>
            </a:fld>
            <a:endParaRPr lang="en-US"/>
          </a:p>
        </p:txBody>
      </p:sp>
    </p:spTree>
    <p:extLst>
      <p:ext uri="{BB962C8B-B14F-4D97-AF65-F5344CB8AC3E}">
        <p14:creationId xmlns:p14="http://schemas.microsoft.com/office/powerpoint/2010/main" val="349443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34D2-7181-2082-9AE9-2BA3E8AA2E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26B25E-4C1E-388F-24E8-F7655C120902}"/>
              </a:ext>
            </a:extLst>
          </p:cNvPr>
          <p:cNvSpPr>
            <a:spLocks noGrp="1"/>
          </p:cNvSpPr>
          <p:nvPr>
            <p:ph type="title"/>
          </p:nvPr>
        </p:nvSpPr>
        <p:spPr/>
        <p:txBody>
          <a:bodyPr/>
          <a:lstStyle/>
          <a:p>
            <a:r>
              <a:rPr lang="en-US" sz="2400" b="0" dirty="0"/>
              <a:t>Communication and collaborations around the season</a:t>
            </a:r>
            <a:endParaRPr lang="en-US" sz="2400" b="0" dirty="0">
              <a:solidFill>
                <a:srgbClr val="F89645"/>
              </a:solidFill>
            </a:endParaRPr>
          </a:p>
        </p:txBody>
      </p:sp>
      <p:sp>
        <p:nvSpPr>
          <p:cNvPr id="4" name="Date Placeholder 3">
            <a:extLst>
              <a:ext uri="{FF2B5EF4-FFF2-40B4-BE49-F238E27FC236}">
                <a16:creationId xmlns:a16="http://schemas.microsoft.com/office/drawing/2014/main" id="{2F1EE3BF-CBCA-0BF2-85BB-E571D1FD56F2}"/>
              </a:ext>
            </a:extLst>
          </p:cNvPr>
          <p:cNvSpPr>
            <a:spLocks noGrp="1"/>
          </p:cNvSpPr>
          <p:nvPr>
            <p:ph type="dt" sz="half" idx="4294967295"/>
          </p:nvPr>
        </p:nvSpPr>
        <p:spPr>
          <a:xfrm>
            <a:off x="5240055" y="6424669"/>
            <a:ext cx="1773923" cy="365125"/>
          </a:xfrm>
        </p:spPr>
        <p:txBody>
          <a:bodyPr/>
          <a:lstStyle/>
          <a:p>
            <a:fld id="{A4D238F9-5539-8041-ABB4-9DD216BAA4E5}" type="datetime3">
              <a:rPr lang="de-CH" smtClean="0"/>
              <a:t>02/10/2025</a:t>
            </a:fld>
            <a:endParaRPr lang="en-US" dirty="0"/>
          </a:p>
        </p:txBody>
      </p:sp>
      <p:sp>
        <p:nvSpPr>
          <p:cNvPr id="5" name="Footer Placeholder 4">
            <a:extLst>
              <a:ext uri="{FF2B5EF4-FFF2-40B4-BE49-F238E27FC236}">
                <a16:creationId xmlns:a16="http://schemas.microsoft.com/office/drawing/2014/main" id="{BF366259-DC44-5BCC-C1B1-518A33667C32}"/>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8D627D33-5DB2-410E-E763-E016F3E889FD}"/>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13</a:t>
            </a:fld>
            <a:endParaRPr lang="en-US" dirty="0"/>
          </a:p>
        </p:txBody>
      </p:sp>
      <p:sp>
        <p:nvSpPr>
          <p:cNvPr id="3" name="TextBox 2">
            <a:extLst>
              <a:ext uri="{FF2B5EF4-FFF2-40B4-BE49-F238E27FC236}">
                <a16:creationId xmlns:a16="http://schemas.microsoft.com/office/drawing/2014/main" id="{9CA44EDC-0382-9B3A-47F5-E80E1F3E2364}"/>
              </a:ext>
            </a:extLst>
          </p:cNvPr>
          <p:cNvSpPr txBox="1"/>
          <p:nvPr/>
        </p:nvSpPr>
        <p:spPr>
          <a:xfrm>
            <a:off x="422394" y="908630"/>
            <a:ext cx="5099538"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fr-CH" dirty="0"/>
              <a:t>Partnerships </a:t>
            </a:r>
            <a:r>
              <a:rPr lang="fr-CH" dirty="0" err="1"/>
              <a:t>across</a:t>
            </a:r>
            <a:r>
              <a:rPr lang="fr-CH" dirty="0"/>
              <a:t> the </a:t>
            </a:r>
            <a:r>
              <a:rPr lang="fr-CH" dirty="0" err="1"/>
              <a:t>Greater</a:t>
            </a:r>
            <a:r>
              <a:rPr lang="fr-CH" dirty="0"/>
              <a:t> Geneva </a:t>
            </a:r>
            <a:r>
              <a:rPr lang="fr-CH" dirty="0" err="1"/>
              <a:t>region</a:t>
            </a:r>
            <a:endParaRPr lang="fr-CH" dirty="0"/>
          </a:p>
          <a:p>
            <a:pPr marL="285750" indent="-285750" algn="l">
              <a:buFont typeface="Arial" panose="020B0604020202020204" pitchFamily="34" charset="0"/>
              <a:buChar char="•"/>
            </a:pPr>
            <a:r>
              <a:rPr lang="fr-CH" dirty="0"/>
              <a:t>Radio </a:t>
            </a:r>
            <a:r>
              <a:rPr lang="fr-CH" dirty="0" err="1"/>
              <a:t>campaign</a:t>
            </a:r>
            <a:r>
              <a:rPr lang="fr-CH" dirty="0"/>
              <a:t> </a:t>
            </a:r>
            <a:r>
              <a:rPr lang="fr-CH" dirty="0" err="1"/>
              <a:t>with</a:t>
            </a:r>
            <a:r>
              <a:rPr lang="fr-CH" dirty="0"/>
              <a:t> Media One (Radio Lac)</a:t>
            </a:r>
          </a:p>
          <a:p>
            <a:pPr marL="285750" indent="-285750" algn="l">
              <a:buFont typeface="Arial" panose="020B0604020202020204" pitchFamily="34" charset="0"/>
              <a:buChar char="•"/>
            </a:pPr>
            <a:r>
              <a:rPr lang="fr-CH" dirty="0">
                <a:hlinkClick r:id="rId4"/>
              </a:rPr>
              <a:t>Radio interview </a:t>
            </a:r>
            <a:r>
              <a:rPr lang="fr-CH" dirty="0"/>
              <a:t>of Mélissa on Radio Lac</a:t>
            </a:r>
          </a:p>
          <a:p>
            <a:pPr marL="285750" indent="-285750">
              <a:buFont typeface="Arial" panose="020B0604020202020204" pitchFamily="34" charset="0"/>
              <a:buChar char="•"/>
            </a:pPr>
            <a:r>
              <a:rPr lang="fr-CH" dirty="0" err="1"/>
              <a:t>Adverts</a:t>
            </a:r>
            <a:r>
              <a:rPr lang="fr-CH" dirty="0"/>
              <a:t> on bicycles (</a:t>
            </a:r>
            <a:r>
              <a:rPr lang="fr-CH" dirty="0" err="1"/>
              <a:t>FameLab</a:t>
            </a:r>
            <a:r>
              <a:rPr lang="fr-CH" dirty="0"/>
              <a:t>)</a:t>
            </a:r>
          </a:p>
          <a:p>
            <a:pPr algn="l"/>
            <a:endParaRPr lang="fr-CH" dirty="0"/>
          </a:p>
        </p:txBody>
      </p:sp>
      <p:pic>
        <p:nvPicPr>
          <p:cNvPr id="7" name="EXT 43792 WC CERN LES VRAIS CHERCHEURS 2025">
            <a:hlinkClick r:id="" action="ppaction://media"/>
            <a:extLst>
              <a:ext uri="{FF2B5EF4-FFF2-40B4-BE49-F238E27FC236}">
                <a16:creationId xmlns:a16="http://schemas.microsoft.com/office/drawing/2014/main" id="{96F49EE9-90FB-6786-D83B-1945554386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167813" y="1756673"/>
            <a:ext cx="812800" cy="812800"/>
          </a:xfrm>
          <a:prstGeom prst="rect">
            <a:avLst/>
          </a:prstGeom>
        </p:spPr>
      </p:pic>
      <p:pic>
        <p:nvPicPr>
          <p:cNvPr id="8" name="Picture 7">
            <a:extLst>
              <a:ext uri="{FF2B5EF4-FFF2-40B4-BE49-F238E27FC236}">
                <a16:creationId xmlns:a16="http://schemas.microsoft.com/office/drawing/2014/main" id="{D02950BB-1B06-5DF0-4FDD-2F85BE19342A}"/>
              </a:ext>
            </a:extLst>
          </p:cNvPr>
          <p:cNvPicPr>
            <a:picLocks noChangeAspect="1"/>
          </p:cNvPicPr>
          <p:nvPr/>
        </p:nvPicPr>
        <p:blipFill>
          <a:blip r:embed="rId6"/>
          <a:stretch>
            <a:fillRect/>
          </a:stretch>
        </p:blipFill>
        <p:spPr>
          <a:xfrm>
            <a:off x="9574213" y="3182816"/>
            <a:ext cx="2133204" cy="2979130"/>
          </a:xfrm>
          <a:prstGeom prst="rect">
            <a:avLst/>
          </a:prstGeom>
        </p:spPr>
      </p:pic>
      <p:pic>
        <p:nvPicPr>
          <p:cNvPr id="10" name="Picture 9">
            <a:extLst>
              <a:ext uri="{FF2B5EF4-FFF2-40B4-BE49-F238E27FC236}">
                <a16:creationId xmlns:a16="http://schemas.microsoft.com/office/drawing/2014/main" id="{23402D2E-09FA-77A7-DF2F-ED329290CD0C}"/>
              </a:ext>
            </a:extLst>
          </p:cNvPr>
          <p:cNvPicPr>
            <a:picLocks noChangeAspect="1"/>
          </p:cNvPicPr>
          <p:nvPr/>
        </p:nvPicPr>
        <p:blipFill>
          <a:blip r:embed="rId7"/>
          <a:stretch>
            <a:fillRect/>
          </a:stretch>
        </p:blipFill>
        <p:spPr>
          <a:xfrm>
            <a:off x="6929943" y="3182815"/>
            <a:ext cx="2582218" cy="2979131"/>
          </a:xfrm>
          <a:prstGeom prst="rect">
            <a:avLst/>
          </a:prstGeom>
        </p:spPr>
      </p:pic>
      <p:pic>
        <p:nvPicPr>
          <p:cNvPr id="30" name="Picture 29">
            <a:extLst>
              <a:ext uri="{FF2B5EF4-FFF2-40B4-BE49-F238E27FC236}">
                <a16:creationId xmlns:a16="http://schemas.microsoft.com/office/drawing/2014/main" id="{6D3CE935-7D89-8DE3-2ECF-6E298BEF7033}"/>
              </a:ext>
            </a:extLst>
          </p:cNvPr>
          <p:cNvPicPr>
            <a:picLocks noChangeAspect="1"/>
          </p:cNvPicPr>
          <p:nvPr/>
        </p:nvPicPr>
        <p:blipFill>
          <a:blip r:embed="rId8"/>
          <a:stretch>
            <a:fillRect/>
          </a:stretch>
        </p:blipFill>
        <p:spPr>
          <a:xfrm>
            <a:off x="2972163" y="3182816"/>
            <a:ext cx="3832952" cy="2984363"/>
          </a:xfrm>
          <a:prstGeom prst="rect">
            <a:avLst/>
          </a:prstGeom>
        </p:spPr>
      </p:pic>
      <p:pic>
        <p:nvPicPr>
          <p:cNvPr id="31" name="Picture 30">
            <a:extLst>
              <a:ext uri="{FF2B5EF4-FFF2-40B4-BE49-F238E27FC236}">
                <a16:creationId xmlns:a16="http://schemas.microsoft.com/office/drawing/2014/main" id="{A61FD7E3-B18C-5FB5-EE76-783FC8769BE9}"/>
              </a:ext>
            </a:extLst>
          </p:cNvPr>
          <p:cNvPicPr>
            <a:picLocks noChangeAspect="1"/>
          </p:cNvPicPr>
          <p:nvPr/>
        </p:nvPicPr>
        <p:blipFill>
          <a:blip r:embed="rId9"/>
          <a:stretch>
            <a:fillRect/>
          </a:stretch>
        </p:blipFill>
        <p:spPr>
          <a:xfrm>
            <a:off x="7901941" y="339588"/>
            <a:ext cx="3882071" cy="838944"/>
          </a:xfrm>
          <a:prstGeom prst="rect">
            <a:avLst/>
          </a:prstGeom>
        </p:spPr>
      </p:pic>
      <p:pic>
        <p:nvPicPr>
          <p:cNvPr id="32" name="Picture 31">
            <a:extLst>
              <a:ext uri="{FF2B5EF4-FFF2-40B4-BE49-F238E27FC236}">
                <a16:creationId xmlns:a16="http://schemas.microsoft.com/office/drawing/2014/main" id="{75B9A3F5-8EF5-8F43-2E51-046CCE984CDC}"/>
              </a:ext>
            </a:extLst>
          </p:cNvPr>
          <p:cNvPicPr>
            <a:picLocks noChangeAspect="1"/>
          </p:cNvPicPr>
          <p:nvPr/>
        </p:nvPicPr>
        <p:blipFill>
          <a:blip r:embed="rId10"/>
          <a:stretch>
            <a:fillRect/>
          </a:stretch>
        </p:blipFill>
        <p:spPr>
          <a:xfrm>
            <a:off x="656631" y="3907322"/>
            <a:ext cx="2023208" cy="1530115"/>
          </a:xfrm>
          <a:prstGeom prst="rect">
            <a:avLst/>
          </a:prstGeom>
        </p:spPr>
      </p:pic>
    </p:spTree>
    <p:extLst>
      <p:ext uri="{BB962C8B-B14F-4D97-AF65-F5344CB8AC3E}">
        <p14:creationId xmlns:p14="http://schemas.microsoft.com/office/powerpoint/2010/main" val="211051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06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90044-72B3-16F1-0EC8-2E4E4583ADD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70F4188-48BA-7ADF-A0E5-D4F30A9AB425}"/>
              </a:ext>
            </a:extLst>
          </p:cNvPr>
          <p:cNvSpPr>
            <a:spLocks noGrp="1"/>
          </p:cNvSpPr>
          <p:nvPr>
            <p:ph type="title"/>
          </p:nvPr>
        </p:nvSpPr>
        <p:spPr/>
        <p:txBody>
          <a:bodyPr/>
          <a:lstStyle/>
          <a:p>
            <a:r>
              <a:rPr lang="en-US" dirty="0"/>
              <a:t>STELLAR (19 July)</a:t>
            </a:r>
          </a:p>
        </p:txBody>
      </p:sp>
      <p:sp>
        <p:nvSpPr>
          <p:cNvPr id="4" name="Date Placeholder 3">
            <a:extLst>
              <a:ext uri="{FF2B5EF4-FFF2-40B4-BE49-F238E27FC236}">
                <a16:creationId xmlns:a16="http://schemas.microsoft.com/office/drawing/2014/main" id="{582DF808-736F-3EB2-BCF7-2F917259A6CF}"/>
              </a:ext>
            </a:extLst>
          </p:cNvPr>
          <p:cNvSpPr>
            <a:spLocks noGrp="1"/>
          </p:cNvSpPr>
          <p:nvPr>
            <p:ph type="dt" sz="half" idx="10"/>
          </p:nvPr>
        </p:nvSpPr>
        <p:spPr/>
        <p:txBody>
          <a:bodyPr/>
          <a:lstStyle/>
          <a:p>
            <a:fld id="{866CDE30-8258-8341-AD51-D927085C584C}" type="datetime3">
              <a:rPr lang="de-CH" smtClean="0"/>
              <a:t>02/10/2025</a:t>
            </a:fld>
            <a:endParaRPr lang="en-US" dirty="0"/>
          </a:p>
        </p:txBody>
      </p:sp>
      <p:sp>
        <p:nvSpPr>
          <p:cNvPr id="5" name="Footer Placeholder 4">
            <a:extLst>
              <a:ext uri="{FF2B5EF4-FFF2-40B4-BE49-F238E27FC236}">
                <a16:creationId xmlns:a16="http://schemas.microsoft.com/office/drawing/2014/main" id="{5FFF8A6C-7800-767D-D9E6-FEA0E0F9FA5D}"/>
              </a:ext>
            </a:extLst>
          </p:cNvPr>
          <p:cNvSpPr>
            <a:spLocks noGrp="1"/>
          </p:cNvSpPr>
          <p:nvPr>
            <p:ph type="ftr" sz="quarter" idx="15"/>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
        <p:nvSpPr>
          <p:cNvPr id="7" name="Slide Number Placeholder 6">
            <a:extLst>
              <a:ext uri="{FF2B5EF4-FFF2-40B4-BE49-F238E27FC236}">
                <a16:creationId xmlns:a16="http://schemas.microsoft.com/office/drawing/2014/main" id="{FF14A542-3E5E-E488-5FF7-D9A2C97C565D}"/>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Content Placeholder 1">
            <a:extLst>
              <a:ext uri="{FF2B5EF4-FFF2-40B4-BE49-F238E27FC236}">
                <a16:creationId xmlns:a16="http://schemas.microsoft.com/office/drawing/2014/main" id="{F91EBA94-DB7D-3CE1-F3B2-E032D33396BE}"/>
              </a:ext>
            </a:extLst>
          </p:cNvPr>
          <p:cNvSpPr txBox="1">
            <a:spLocks/>
          </p:cNvSpPr>
          <p:nvPr/>
        </p:nvSpPr>
        <p:spPr>
          <a:xfrm>
            <a:off x="407987" y="1439335"/>
            <a:ext cx="5065062"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dirty="0"/>
              <a:t>Estimated 1500 participants overall </a:t>
            </a:r>
          </a:p>
          <a:p>
            <a:pPr lvl="2"/>
            <a:r>
              <a:rPr lang="en-US" dirty="0"/>
              <a:t>3 talks (600 pax / 250 pax / 250 pax)</a:t>
            </a:r>
          </a:p>
          <a:p>
            <a:pPr lvl="2"/>
            <a:r>
              <a:rPr lang="en-US" dirty="0"/>
              <a:t>4 meet the astronauts ( 2 x 200 pax)</a:t>
            </a:r>
          </a:p>
          <a:p>
            <a:pPr lvl="2"/>
            <a:r>
              <a:rPr lang="en-US" dirty="0"/>
              <a:t>3 book signings (30 pax by author)</a:t>
            </a:r>
          </a:p>
          <a:p>
            <a:pPr lvl="2"/>
            <a:r>
              <a:rPr lang="en-US" dirty="0"/>
              <a:t>3 music bands (150 pax average)</a:t>
            </a:r>
          </a:p>
          <a:p>
            <a:pPr lvl="2"/>
            <a:r>
              <a:rPr lang="en-US" dirty="0"/>
              <a:t>10 hands-on activities (850 pax in total)</a:t>
            </a:r>
          </a:p>
          <a:p>
            <a:pPr marL="4763" lvl="2" indent="0">
              <a:buNone/>
            </a:pPr>
            <a:r>
              <a:rPr lang="en-US" dirty="0"/>
              <a:t>Strong reason to consider a new summer science festival next year</a:t>
            </a:r>
          </a:p>
          <a:p>
            <a:pPr marL="324000" lvl="2" indent="0">
              <a:buNone/>
            </a:pPr>
            <a:endParaRPr lang="en-US" dirty="0"/>
          </a:p>
          <a:p>
            <a:pPr lvl="1"/>
            <a:endParaRPr lang="en-US" b="1" dirty="0"/>
          </a:p>
        </p:txBody>
      </p:sp>
      <p:pic>
        <p:nvPicPr>
          <p:cNvPr id="6" name="Picture 5">
            <a:extLst>
              <a:ext uri="{FF2B5EF4-FFF2-40B4-BE49-F238E27FC236}">
                <a16:creationId xmlns:a16="http://schemas.microsoft.com/office/drawing/2014/main" id="{3A2C4001-E171-7A32-2BAE-15D15381B3AF}"/>
              </a:ext>
            </a:extLst>
          </p:cNvPr>
          <p:cNvPicPr>
            <a:picLocks noChangeAspect="1"/>
          </p:cNvPicPr>
          <p:nvPr/>
        </p:nvPicPr>
        <p:blipFill>
          <a:blip r:embed="rId2"/>
          <a:stretch>
            <a:fillRect/>
          </a:stretch>
        </p:blipFill>
        <p:spPr>
          <a:xfrm>
            <a:off x="5473050" y="804534"/>
            <a:ext cx="3792106" cy="5538903"/>
          </a:xfrm>
          <a:prstGeom prst="rect">
            <a:avLst/>
          </a:prstGeom>
          <a:ln>
            <a:solidFill>
              <a:schemeClr val="accent1"/>
            </a:solidFill>
          </a:ln>
        </p:spPr>
      </p:pic>
      <p:pic>
        <p:nvPicPr>
          <p:cNvPr id="1026" name="Picture 2">
            <a:extLst>
              <a:ext uri="{FF2B5EF4-FFF2-40B4-BE49-F238E27FC236}">
                <a16:creationId xmlns:a16="http://schemas.microsoft.com/office/drawing/2014/main" id="{836A73BD-B12E-A731-2188-E6779CDEBC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2279" y="4497137"/>
            <a:ext cx="2461734" cy="1846301"/>
          </a:xfrm>
          <a:prstGeom prst="rect">
            <a:avLst/>
          </a:prstGeom>
          <a:solidFill>
            <a:schemeClr val="tx1"/>
          </a:solidFill>
          <a:ln>
            <a:solidFill>
              <a:schemeClr val="accent1"/>
            </a:solidFill>
          </a:ln>
        </p:spPr>
      </p:pic>
      <p:pic>
        <p:nvPicPr>
          <p:cNvPr id="16" name="Picture 15" descr="A group of people outside a building&#10;&#10;AI-generated content may be incorrect.">
            <a:extLst>
              <a:ext uri="{FF2B5EF4-FFF2-40B4-BE49-F238E27FC236}">
                <a16:creationId xmlns:a16="http://schemas.microsoft.com/office/drawing/2014/main" id="{BD932843-0890-81C4-66FC-75407687E0D0}"/>
              </a:ext>
            </a:extLst>
          </p:cNvPr>
          <p:cNvPicPr>
            <a:picLocks noChangeAspect="1"/>
          </p:cNvPicPr>
          <p:nvPr/>
        </p:nvPicPr>
        <p:blipFill>
          <a:blip r:embed="rId4"/>
          <a:stretch>
            <a:fillRect/>
          </a:stretch>
        </p:blipFill>
        <p:spPr>
          <a:xfrm>
            <a:off x="9324655" y="2650836"/>
            <a:ext cx="2459358" cy="1846301"/>
          </a:xfrm>
          <a:prstGeom prst="rect">
            <a:avLst/>
          </a:prstGeom>
          <a:solidFill>
            <a:schemeClr val="bg1"/>
          </a:solidFill>
          <a:ln>
            <a:solidFill>
              <a:schemeClr val="accent1"/>
            </a:solidFill>
          </a:ln>
        </p:spPr>
      </p:pic>
      <p:pic>
        <p:nvPicPr>
          <p:cNvPr id="21" name="Picture 20" descr="A person and a child sitting at a table&#10;&#10;AI-generated content may be incorrect.">
            <a:extLst>
              <a:ext uri="{FF2B5EF4-FFF2-40B4-BE49-F238E27FC236}">
                <a16:creationId xmlns:a16="http://schemas.microsoft.com/office/drawing/2014/main" id="{FFB7F97D-BF5F-A1F4-7F69-DD23741B9DA8}"/>
              </a:ext>
            </a:extLst>
          </p:cNvPr>
          <p:cNvPicPr>
            <a:picLocks noChangeAspect="1"/>
          </p:cNvPicPr>
          <p:nvPr/>
        </p:nvPicPr>
        <p:blipFill>
          <a:blip r:embed="rId5"/>
          <a:stretch>
            <a:fillRect/>
          </a:stretch>
        </p:blipFill>
        <p:spPr>
          <a:xfrm>
            <a:off x="9322279" y="804535"/>
            <a:ext cx="2459358" cy="1846301"/>
          </a:xfrm>
          <a:prstGeom prst="rect">
            <a:avLst/>
          </a:prstGeom>
          <a:solidFill>
            <a:schemeClr val="bg1"/>
          </a:solidFill>
          <a:ln>
            <a:solidFill>
              <a:schemeClr val="accent1"/>
            </a:solidFill>
          </a:ln>
        </p:spPr>
      </p:pic>
    </p:spTree>
    <p:extLst>
      <p:ext uri="{BB962C8B-B14F-4D97-AF65-F5344CB8AC3E}">
        <p14:creationId xmlns:p14="http://schemas.microsoft.com/office/powerpoint/2010/main" val="3250803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671ECD-7081-E92E-CB80-3910B3851B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97FA57-AE7B-E91E-6984-2050D4CA1D1B}"/>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8ED7AC39-703A-79D9-E668-BF0FCE7058CA}"/>
              </a:ext>
            </a:extLst>
          </p:cNvPr>
          <p:cNvSpPr txBox="1"/>
          <p:nvPr/>
        </p:nvSpPr>
        <p:spPr>
          <a:xfrm>
            <a:off x="1368056" y="90646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rgbClr val="0033A0"/>
              </a:solidFill>
            </a:endParaRPr>
          </a:p>
          <a:p>
            <a:pPr marL="268288" indent="222250" algn="just">
              <a:lnSpc>
                <a:spcPct val="200000"/>
              </a:lnSpc>
              <a:buFont typeface="+mj-lt"/>
              <a:buAutoNum type="arabicPeriod"/>
              <a:tabLst>
                <a:tab pos="663575" algn="l"/>
              </a:tabLst>
            </a:pPr>
            <a:r>
              <a:rPr lang="en-US" sz="1400" dirty="0">
                <a:solidFill>
                  <a:schemeClr val="bg2">
                    <a:lumMod val="75000"/>
                  </a:schemeClr>
                </a:solidFill>
              </a:rPr>
              <a:t>Evaluation of the season </a:t>
            </a:r>
            <a:r>
              <a:rPr lang="en-US" sz="1400" i="1" dirty="0">
                <a:solidFill>
                  <a:schemeClr val="bg2">
                    <a:lumMod val="75000"/>
                  </a:schemeClr>
                </a:solidFill>
              </a:rPr>
              <a:t>Quantum! </a:t>
            </a:r>
            <a:r>
              <a:rPr lang="en-US" sz="1400" dirty="0">
                <a:solidFill>
                  <a:schemeClr val="bg2">
                    <a:lumMod val="75000"/>
                  </a:schemeClr>
                </a:solidFill>
              </a:rPr>
              <a:t>and STELLAR</a:t>
            </a:r>
          </a:p>
          <a:p>
            <a:pPr marL="268288" indent="222250" algn="just">
              <a:lnSpc>
                <a:spcPct val="200000"/>
              </a:lnSpc>
              <a:buFont typeface="+mj-lt"/>
              <a:buAutoNum type="arabicPeriod"/>
              <a:tabLst>
                <a:tab pos="663575" algn="l"/>
              </a:tabLst>
            </a:pPr>
            <a:r>
              <a:rPr lang="en-US" sz="1400" dirty="0">
                <a:solidFill>
                  <a:schemeClr val="bg2">
                    <a:lumMod val="75000"/>
                  </a:schemeClr>
                </a:solidFill>
              </a:rPr>
              <a:t>Season 25/26 Generation Higgs launch</a:t>
            </a:r>
          </a:p>
          <a:p>
            <a:pPr marL="268288" indent="222250" algn="just">
              <a:lnSpc>
                <a:spcPct val="200000"/>
              </a:lnSpc>
              <a:buFont typeface="+mj-lt"/>
              <a:buAutoNum type="arabicPeriod"/>
              <a:tabLst>
                <a:tab pos="663575" algn="l"/>
              </a:tabLst>
            </a:pPr>
            <a:r>
              <a:rPr lang="en-US" sz="1400" b="1" dirty="0">
                <a:solidFill>
                  <a:srgbClr val="0033A0"/>
                </a:solidFill>
              </a:rPr>
              <a:t>Presentation of </a:t>
            </a:r>
            <a:r>
              <a:rPr lang="en-US" sz="1400" b="1" dirty="0" err="1">
                <a:solidFill>
                  <a:srgbClr val="0033A0"/>
                </a:solidFill>
              </a:rPr>
              <a:t>Antigel</a:t>
            </a:r>
            <a:r>
              <a:rPr lang="en-US" sz="1400" b="1" dirty="0">
                <a:solidFill>
                  <a:srgbClr val="0033A0"/>
                </a:solidFill>
              </a:rPr>
              <a:t> 2026</a:t>
            </a:r>
          </a:p>
          <a:p>
            <a:pPr marL="268288" indent="222250" algn="just">
              <a:lnSpc>
                <a:spcPct val="200000"/>
              </a:lnSpc>
              <a:buFont typeface="+mj-lt"/>
              <a:buAutoNum type="arabicPeriod"/>
              <a:tabLst>
                <a:tab pos="663575" algn="l"/>
              </a:tabLst>
            </a:pPr>
            <a:r>
              <a:rPr lang="en-US" sz="1400" dirty="0">
                <a:solidFill>
                  <a:schemeClr val="bg2">
                    <a:lumMod val="75000"/>
                  </a:schemeClr>
                </a:solidFill>
              </a:rPr>
              <a:t>Presentation of Arts at CERN summit by Giulia Bini</a:t>
            </a:r>
          </a:p>
          <a:p>
            <a:pPr marL="268288" indent="222250" algn="just">
              <a:lnSpc>
                <a:spcPct val="200000"/>
              </a:lnSpc>
              <a:buFont typeface="+mj-lt"/>
              <a:buAutoNum type="arabicPeriod"/>
              <a:tabLst>
                <a:tab pos="663575" algn="l"/>
              </a:tabLst>
            </a:pPr>
            <a:r>
              <a:rPr lang="en-US" sz="1400" dirty="0">
                <a:solidFill>
                  <a:schemeClr val="bg2">
                    <a:lumMod val="75000"/>
                  </a:schemeClr>
                </a:solidFill>
              </a:rPr>
              <a:t>2026-2027 season ideas (incl. proposal by Chiara Mariotti)</a:t>
            </a:r>
          </a:p>
          <a:p>
            <a:pPr marL="268288" indent="222250" algn="just">
              <a:lnSpc>
                <a:spcPct val="200000"/>
              </a:lnSpc>
              <a:buFont typeface="+mj-lt"/>
              <a:buAutoNum type="arabicPeriod"/>
              <a:tabLst>
                <a:tab pos="663575" algn="l"/>
              </a:tabLst>
            </a:pPr>
            <a:r>
              <a:rPr lang="en-US" sz="1400" dirty="0">
                <a:solidFill>
                  <a:schemeClr val="bg2">
                    <a:lumMod val="75000"/>
                  </a:schemeClr>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1CE9D5E4-9253-8C7A-9090-025D3380E12E}"/>
              </a:ext>
            </a:extLst>
          </p:cNvPr>
          <p:cNvSpPr>
            <a:spLocks noGrp="1"/>
          </p:cNvSpPr>
          <p:nvPr>
            <p:ph type="dt" sz="half" idx="4294967295"/>
          </p:nvPr>
        </p:nvSpPr>
        <p:spPr>
          <a:xfrm>
            <a:off x="5240055" y="6424669"/>
            <a:ext cx="1773923" cy="365125"/>
          </a:xfrm>
        </p:spPr>
        <p:txBody>
          <a:bodyPr/>
          <a:lstStyle/>
          <a:p>
            <a:fld id="{7896B18C-F218-9A47-88A9-58EB693D6C83}" type="datetime3">
              <a:rPr lang="de-CH" smtClean="0"/>
              <a:t>02/10/2025</a:t>
            </a:fld>
            <a:endParaRPr lang="en-US" dirty="0"/>
          </a:p>
        </p:txBody>
      </p:sp>
      <p:sp>
        <p:nvSpPr>
          <p:cNvPr id="5" name="Footer Placeholder 4">
            <a:extLst>
              <a:ext uri="{FF2B5EF4-FFF2-40B4-BE49-F238E27FC236}">
                <a16:creationId xmlns:a16="http://schemas.microsoft.com/office/drawing/2014/main" id="{729C609A-BB9C-34FE-668B-F1F4967F6573}"/>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D03FBAF6-4DD3-D894-9AC6-4C6AC847CFEA}"/>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440416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a:xfrm>
            <a:off x="569122" y="392566"/>
            <a:ext cx="11380812" cy="396438"/>
          </a:xfrm>
        </p:spPr>
        <p:txBody>
          <a:bodyPr anchor="t">
            <a:normAutofit/>
          </a:bodyPr>
          <a:lstStyle/>
          <a:p>
            <a:r>
              <a:rPr lang="en-GB" sz="1800" b="0" dirty="0"/>
              <a:t>«Spaced Out» (working title) : </a:t>
            </a:r>
            <a:r>
              <a:rPr lang="en-US" sz="1800" b="0" dirty="0"/>
              <a:t>custom-made event by </a:t>
            </a:r>
            <a:r>
              <a:rPr lang="en-US" sz="1800" b="0" dirty="0" err="1"/>
              <a:t>Antigel</a:t>
            </a:r>
            <a:r>
              <a:rPr lang="en-US" sz="1800" b="0" dirty="0"/>
              <a:t> </a:t>
            </a:r>
          </a:p>
        </p:txBody>
      </p:sp>
      <p:sp>
        <p:nvSpPr>
          <p:cNvPr id="17" name="Content Placeholder 3">
            <a:extLst>
              <a:ext uri="{FF2B5EF4-FFF2-40B4-BE49-F238E27FC236}">
                <a16:creationId xmlns:a16="http://schemas.microsoft.com/office/drawing/2014/main" id="{FF71BC11-66A9-A289-6B12-D49125D31917}"/>
              </a:ext>
            </a:extLst>
          </p:cNvPr>
          <p:cNvSpPr>
            <a:spLocks noGrp="1"/>
          </p:cNvSpPr>
          <p:nvPr>
            <p:ph type="body" sz="quarter" idx="14"/>
          </p:nvPr>
        </p:nvSpPr>
        <p:spPr>
          <a:xfrm>
            <a:off x="775564" y="4050360"/>
            <a:ext cx="2926204" cy="1736274"/>
          </a:xfrm>
        </p:spPr>
        <p:txBody>
          <a:bodyPr>
            <a:normAutofit fontScale="92500" lnSpcReduction="20000"/>
          </a:bodyPr>
          <a:lstStyle/>
          <a:p>
            <a:pPr marL="48766" indent="0">
              <a:spcBef>
                <a:spcPts val="600"/>
              </a:spcBef>
              <a:spcAft>
                <a:spcPts val="600"/>
              </a:spcAft>
              <a:buClr>
                <a:schemeClr val="dk2"/>
              </a:buClr>
              <a:buSzPts val="1200"/>
              <a:buNone/>
            </a:pPr>
            <a:r>
              <a:rPr lang="en-GB" sz="1500" b="0" dirty="0"/>
              <a:t>19 February 2026</a:t>
            </a:r>
            <a:endParaRPr lang="en-GB" sz="1500" dirty="0"/>
          </a:p>
          <a:p>
            <a:pPr marL="48766" lvl="0" indent="0">
              <a:spcBef>
                <a:spcPts val="600"/>
              </a:spcBef>
              <a:spcAft>
                <a:spcPts val="600"/>
              </a:spcAft>
              <a:buClr>
                <a:schemeClr val="dk2"/>
              </a:buClr>
              <a:buSzPts val="1200"/>
              <a:buNone/>
            </a:pPr>
            <a:r>
              <a:rPr lang="en-GB" sz="1500" b="0" dirty="0"/>
              <a:t>Interdisciplinary</a:t>
            </a:r>
          </a:p>
          <a:p>
            <a:pPr marL="48766" lvl="0" indent="0">
              <a:spcBef>
                <a:spcPts val="600"/>
              </a:spcBef>
              <a:spcAft>
                <a:spcPts val="600"/>
              </a:spcAft>
              <a:buClr>
                <a:schemeClr val="dk2"/>
              </a:buClr>
              <a:buSzPts val="1200"/>
              <a:buNone/>
            </a:pPr>
            <a:r>
              <a:rPr lang="en-GB" sz="1500" b="0" dirty="0"/>
              <a:t>90 min</a:t>
            </a:r>
          </a:p>
          <a:p>
            <a:pPr marL="48766" lvl="0" indent="0">
              <a:spcBef>
                <a:spcPts val="600"/>
              </a:spcBef>
              <a:spcAft>
                <a:spcPts val="600"/>
              </a:spcAft>
              <a:buClr>
                <a:schemeClr val="dk2"/>
              </a:buClr>
              <a:buSzPts val="1200"/>
              <a:buNone/>
            </a:pPr>
            <a:r>
              <a:rPr lang="en-GB" sz="1500" b="0" dirty="0"/>
              <a:t>French </a:t>
            </a:r>
          </a:p>
          <a:p>
            <a:pPr marL="48766" lvl="0" indent="0">
              <a:spcBef>
                <a:spcPts val="600"/>
              </a:spcBef>
              <a:spcAft>
                <a:spcPts val="600"/>
              </a:spcAft>
              <a:buClr>
                <a:schemeClr val="dk2"/>
              </a:buClr>
              <a:buSzPts val="1200"/>
              <a:buNone/>
            </a:pPr>
            <a:r>
              <a:rPr lang="en-GB" sz="1500" b="0" dirty="0"/>
              <a:t>Not known </a:t>
            </a:r>
          </a:p>
          <a:p>
            <a:pPr marL="48766" lvl="0" indent="0">
              <a:spcBef>
                <a:spcPts val="600"/>
              </a:spcBef>
              <a:spcAft>
                <a:spcPts val="600"/>
              </a:spcAft>
              <a:buClr>
                <a:schemeClr val="dk2"/>
              </a:buClr>
              <a:buSzPts val="1200"/>
              <a:buNone/>
            </a:pPr>
            <a:r>
              <a:rPr lang="en-GB" sz="1500" b="0" dirty="0"/>
              <a:t>Internal costs 15 000 CHF </a:t>
            </a:r>
          </a:p>
          <a:p>
            <a:pPr marL="48766" indent="0">
              <a:spcBef>
                <a:spcPts val="600"/>
              </a:spcBef>
              <a:buClr>
                <a:schemeClr val="dk2"/>
              </a:buClr>
              <a:buSzPts val="1200"/>
              <a:buNone/>
            </a:pPr>
            <a:endParaRPr lang="en-GB" sz="1500" b="0" dirty="0"/>
          </a:p>
        </p:txBody>
      </p:sp>
      <p:sp>
        <p:nvSpPr>
          <p:cNvPr id="22" name="Text Placeholder 4">
            <a:extLst>
              <a:ext uri="{FF2B5EF4-FFF2-40B4-BE49-F238E27FC236}">
                <a16:creationId xmlns:a16="http://schemas.microsoft.com/office/drawing/2014/main" id="{58ACF057-2D42-AD35-55AC-063D7067BBC4}"/>
              </a:ext>
            </a:extLst>
          </p:cNvPr>
          <p:cNvSpPr>
            <a:spLocks noGrp="1"/>
          </p:cNvSpPr>
          <p:nvPr>
            <p:ph type="body" sz="quarter" idx="15"/>
          </p:nvPr>
        </p:nvSpPr>
        <p:spPr>
          <a:xfrm>
            <a:off x="8128950" y="3639019"/>
            <a:ext cx="3665537" cy="1906587"/>
          </a:xfrm>
        </p:spPr>
        <p:txBody>
          <a:bodyPr>
            <a:normAutofit/>
          </a:bodyPr>
          <a:lstStyle/>
          <a:p>
            <a:pPr>
              <a:lnSpc>
                <a:spcPct val="150000"/>
              </a:lnSpc>
            </a:pPr>
            <a:r>
              <a:rPr lang="el-GR" sz="1300" dirty="0"/>
              <a:t>A</a:t>
            </a:r>
            <a:r>
              <a:rPr lang="en-US" sz="1300" dirty="0"/>
              <a:t>NTIGEL 2024</a:t>
            </a:r>
          </a:p>
          <a:p>
            <a:pPr marL="171450" indent="-171450">
              <a:lnSpc>
                <a:spcPct val="150000"/>
              </a:lnSpc>
              <a:buFont typeface="Arial" panose="020B0604020202020204" pitchFamily="34" charset="0"/>
              <a:buChar char="•"/>
            </a:pPr>
            <a:r>
              <a:rPr lang="en-US" sz="1300" b="0" dirty="0"/>
              <a:t>One of the most prominent festivals of performing arts in Geneva</a:t>
            </a:r>
          </a:p>
          <a:p>
            <a:pPr marL="171450" indent="-171450">
              <a:lnSpc>
                <a:spcPct val="150000"/>
              </a:lnSpc>
              <a:buFont typeface="Arial" panose="020B0604020202020204" pitchFamily="34" charset="0"/>
              <a:buChar char="•"/>
            </a:pPr>
            <a:r>
              <a:rPr lang="en-US" sz="1300" b="0" dirty="0"/>
              <a:t>80% of their shows were sold out </a:t>
            </a:r>
          </a:p>
          <a:p>
            <a:pPr marL="171450" indent="-171450">
              <a:lnSpc>
                <a:spcPct val="150000"/>
              </a:lnSpc>
              <a:buFont typeface="Arial" panose="020B0604020202020204" pitchFamily="34" charset="0"/>
              <a:buChar char="•"/>
            </a:pPr>
            <a:r>
              <a:rPr lang="en-US" sz="1300" b="0" dirty="0"/>
              <a:t>46’000 participants in 54 different places </a:t>
            </a:r>
          </a:p>
          <a:p>
            <a:pPr marL="171450" indent="-171450">
              <a:lnSpc>
                <a:spcPct val="150000"/>
              </a:lnSpc>
              <a:buFont typeface="Arial" panose="020B0604020202020204" pitchFamily="34" charset="0"/>
              <a:buChar char="•"/>
            </a:pPr>
            <a:endParaRPr lang="en-US" sz="1200" b="0" dirty="0"/>
          </a:p>
        </p:txBody>
      </p:sp>
      <p:pic>
        <p:nvPicPr>
          <p:cNvPr id="25" name="Graphic 24" descr="Performance Curtains outline">
            <a:extLst>
              <a:ext uri="{FF2B5EF4-FFF2-40B4-BE49-F238E27FC236}">
                <a16:creationId xmlns:a16="http://schemas.microsoft.com/office/drawing/2014/main" id="{DECBCEE1-74E8-A52D-AA24-C3ABC85865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9843" y="4300075"/>
            <a:ext cx="211668" cy="211668"/>
          </a:xfrm>
          <a:prstGeom prst="rect">
            <a:avLst/>
          </a:prstGeom>
        </p:spPr>
      </p:pic>
      <p:pic>
        <p:nvPicPr>
          <p:cNvPr id="27" name="Graphic 26" descr="Stopwatch 75% outline">
            <a:extLst>
              <a:ext uri="{FF2B5EF4-FFF2-40B4-BE49-F238E27FC236}">
                <a16:creationId xmlns:a16="http://schemas.microsoft.com/office/drawing/2014/main" id="{46975A53-0E22-B98E-905E-E2B74EF37C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5068" y="4536149"/>
            <a:ext cx="270868" cy="270868"/>
          </a:xfrm>
          <a:prstGeom prst="rect">
            <a:avLst/>
          </a:prstGeom>
        </p:spPr>
      </p:pic>
      <p:pic>
        <p:nvPicPr>
          <p:cNvPr id="29" name="Graphic 28" descr="Monthly calendar outline">
            <a:extLst>
              <a:ext uri="{FF2B5EF4-FFF2-40B4-BE49-F238E27FC236}">
                <a16:creationId xmlns:a16="http://schemas.microsoft.com/office/drawing/2014/main" id="{EFC31EE9-A415-B54C-9E37-AF6BC27856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7446" y="3967899"/>
            <a:ext cx="284440" cy="284440"/>
          </a:xfrm>
          <a:prstGeom prst="rect">
            <a:avLst/>
          </a:prstGeom>
        </p:spPr>
      </p:pic>
      <p:pic>
        <p:nvPicPr>
          <p:cNvPr id="31" name="Graphic 30" descr="Speech outline">
            <a:extLst>
              <a:ext uri="{FF2B5EF4-FFF2-40B4-BE49-F238E27FC236}">
                <a16:creationId xmlns:a16="http://schemas.microsoft.com/office/drawing/2014/main" id="{0B3CA456-C29B-7AC8-8F8C-D57F1A4FC80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0887" y="4867515"/>
            <a:ext cx="256470" cy="256470"/>
          </a:xfrm>
          <a:prstGeom prst="rect">
            <a:avLst/>
          </a:prstGeom>
        </p:spPr>
      </p:pic>
      <p:pic>
        <p:nvPicPr>
          <p:cNvPr id="37" name="Graphic 36" descr="Money outline">
            <a:extLst>
              <a:ext uri="{FF2B5EF4-FFF2-40B4-BE49-F238E27FC236}">
                <a16:creationId xmlns:a16="http://schemas.microsoft.com/office/drawing/2014/main" id="{78CEDFEC-A47F-3FCF-E9A2-68B26D84203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37481" y="5414949"/>
            <a:ext cx="263281" cy="263281"/>
          </a:xfrm>
          <a:prstGeom prst="rect">
            <a:avLst/>
          </a:prstGeom>
        </p:spPr>
      </p:pic>
      <p:pic>
        <p:nvPicPr>
          <p:cNvPr id="43" name="Graphic 42" descr="Gender outline">
            <a:extLst>
              <a:ext uri="{FF2B5EF4-FFF2-40B4-BE49-F238E27FC236}">
                <a16:creationId xmlns:a16="http://schemas.microsoft.com/office/drawing/2014/main" id="{93145ED5-E21B-2337-11FB-5DA09F633C0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44728" y="5147021"/>
            <a:ext cx="254609" cy="254609"/>
          </a:xfrm>
          <a:prstGeom prst="rect">
            <a:avLst/>
          </a:prstGeom>
        </p:spPr>
      </p:pic>
      <p:sp>
        <p:nvSpPr>
          <p:cNvPr id="46" name="Text Placeholder 4">
            <a:extLst>
              <a:ext uri="{FF2B5EF4-FFF2-40B4-BE49-F238E27FC236}">
                <a16:creationId xmlns:a16="http://schemas.microsoft.com/office/drawing/2014/main" id="{112EACC1-4A5C-1EA3-081E-929B21868DB7}"/>
              </a:ext>
            </a:extLst>
          </p:cNvPr>
          <p:cNvSpPr txBox="1">
            <a:spLocks/>
          </p:cNvSpPr>
          <p:nvPr/>
        </p:nvSpPr>
        <p:spPr>
          <a:xfrm>
            <a:off x="3777995" y="3869047"/>
            <a:ext cx="3930214" cy="2234686"/>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40000"/>
              </a:lnSpc>
              <a:spcAft>
                <a:spcPts val="600"/>
              </a:spcAft>
            </a:pPr>
            <a:r>
              <a:rPr lang="en-GB" sz="1300" b="0" i="0" u="none" strike="noStrike" dirty="0">
                <a:solidFill>
                  <a:srgbClr val="000000"/>
                </a:solidFill>
                <a:effectLst/>
                <a:latin typeface="+mj-lt"/>
              </a:rPr>
              <a:t>The </a:t>
            </a:r>
            <a:r>
              <a:rPr lang="en-GB" sz="1300" b="0" i="0" u="none" strike="noStrike" dirty="0" err="1">
                <a:solidFill>
                  <a:srgbClr val="000000"/>
                </a:solidFill>
                <a:effectLst/>
                <a:latin typeface="+mj-lt"/>
              </a:rPr>
              <a:t>Antigel</a:t>
            </a:r>
            <a:r>
              <a:rPr lang="en-GB" sz="1300" b="0" i="0" u="none" strike="noStrike" dirty="0">
                <a:solidFill>
                  <a:srgbClr val="000000"/>
                </a:solidFill>
                <a:effectLst/>
                <a:latin typeface="+mj-lt"/>
              </a:rPr>
              <a:t> Festival presents a one-of-a-kind immersive experience, where a </a:t>
            </a:r>
            <a:r>
              <a:rPr lang="en-GB" sz="1300" i="0" u="none" strike="noStrike" dirty="0">
                <a:solidFill>
                  <a:srgbClr val="000000"/>
                </a:solidFill>
                <a:effectLst/>
                <a:latin typeface="+mj-lt"/>
              </a:rPr>
              <a:t>scientific talk</a:t>
            </a:r>
            <a:r>
              <a:rPr lang="en-GB" sz="1300" b="0" i="0" u="none" strike="noStrike" dirty="0">
                <a:solidFill>
                  <a:srgbClr val="000000"/>
                </a:solidFill>
                <a:effectLst/>
                <a:latin typeface="+mj-lt"/>
              </a:rPr>
              <a:t>, </a:t>
            </a:r>
            <a:r>
              <a:rPr lang="en-GB" sz="1300" i="0" u="none" strike="noStrike" dirty="0">
                <a:solidFill>
                  <a:srgbClr val="000000"/>
                </a:solidFill>
                <a:effectLst/>
                <a:latin typeface="+mj-lt"/>
              </a:rPr>
              <a:t>original music</a:t>
            </a:r>
            <a:r>
              <a:rPr lang="en-GB" sz="1300" b="0" i="0" u="none" strike="noStrike" dirty="0">
                <a:solidFill>
                  <a:srgbClr val="000000"/>
                </a:solidFill>
                <a:effectLst/>
                <a:latin typeface="+mj-lt"/>
              </a:rPr>
              <a:t>, and </a:t>
            </a:r>
            <a:r>
              <a:rPr lang="en-GB" sz="1300" i="0" u="none" strike="noStrike" dirty="0">
                <a:solidFill>
                  <a:srgbClr val="000000"/>
                </a:solidFill>
                <a:effectLst/>
                <a:latin typeface="+mj-lt"/>
              </a:rPr>
              <a:t>visual performance </a:t>
            </a:r>
            <a:r>
              <a:rPr lang="en-GB" sz="1300" b="0" i="0" u="none" strike="noStrike" dirty="0">
                <a:solidFill>
                  <a:srgbClr val="000000"/>
                </a:solidFill>
                <a:effectLst/>
                <a:latin typeface="+mj-lt"/>
              </a:rPr>
              <a:t>come together in real time. This interdisciplinary encounter invites audiences on a sensory and intellectual journey through the universe, where science resonates with the power of sound and image.</a:t>
            </a:r>
            <a:endParaRPr lang="en-GB" sz="1300" b="0" dirty="0">
              <a:latin typeface="+mj-lt"/>
            </a:endParaRPr>
          </a:p>
        </p:txBody>
      </p:sp>
      <p:pic>
        <p:nvPicPr>
          <p:cNvPr id="6" name="Picture 5">
            <a:extLst>
              <a:ext uri="{FF2B5EF4-FFF2-40B4-BE49-F238E27FC236}">
                <a16:creationId xmlns:a16="http://schemas.microsoft.com/office/drawing/2014/main" id="{AACB4BC3-99FC-5EB7-65E2-99E806BD51B4}"/>
              </a:ext>
            </a:extLst>
          </p:cNvPr>
          <p:cNvPicPr>
            <a:picLocks noChangeAspect="1"/>
          </p:cNvPicPr>
          <p:nvPr/>
        </p:nvPicPr>
        <p:blipFill>
          <a:blip r:embed="rId14"/>
          <a:stretch>
            <a:fillRect/>
          </a:stretch>
        </p:blipFill>
        <p:spPr>
          <a:xfrm>
            <a:off x="6535923" y="1062197"/>
            <a:ext cx="3543300" cy="2362200"/>
          </a:xfrm>
          <a:prstGeom prst="rect">
            <a:avLst/>
          </a:prstGeom>
        </p:spPr>
      </p:pic>
      <p:pic>
        <p:nvPicPr>
          <p:cNvPr id="10" name="Picture 9">
            <a:extLst>
              <a:ext uri="{FF2B5EF4-FFF2-40B4-BE49-F238E27FC236}">
                <a16:creationId xmlns:a16="http://schemas.microsoft.com/office/drawing/2014/main" id="{E564DE98-0AE1-BF65-447A-F9637D7DECEA}"/>
              </a:ext>
            </a:extLst>
          </p:cNvPr>
          <p:cNvPicPr>
            <a:picLocks noChangeAspect="1"/>
          </p:cNvPicPr>
          <p:nvPr/>
        </p:nvPicPr>
        <p:blipFill>
          <a:blip r:embed="rId15"/>
          <a:stretch>
            <a:fillRect/>
          </a:stretch>
        </p:blipFill>
        <p:spPr>
          <a:xfrm>
            <a:off x="1696755" y="1050126"/>
            <a:ext cx="3543300" cy="2362200"/>
          </a:xfrm>
          <a:prstGeom prst="rect">
            <a:avLst/>
          </a:prstGeom>
        </p:spPr>
      </p:pic>
      <p:sp>
        <p:nvSpPr>
          <p:cNvPr id="3" name="Date Placeholder 2">
            <a:extLst>
              <a:ext uri="{FF2B5EF4-FFF2-40B4-BE49-F238E27FC236}">
                <a16:creationId xmlns:a16="http://schemas.microsoft.com/office/drawing/2014/main" id="{0C1FCA65-549F-661E-24AE-31727B2E1813}"/>
              </a:ext>
            </a:extLst>
          </p:cNvPr>
          <p:cNvSpPr>
            <a:spLocks noGrp="1"/>
          </p:cNvSpPr>
          <p:nvPr>
            <p:ph type="dt" sz="half" idx="16"/>
          </p:nvPr>
        </p:nvSpPr>
        <p:spPr/>
        <p:txBody>
          <a:bodyPr/>
          <a:lstStyle/>
          <a:p>
            <a:fld id="{868A13BE-3819-7641-B1D3-B10D96B799E6}" type="datetime3">
              <a:rPr lang="de-CH" smtClean="0"/>
              <a:t>02/10/2025</a:t>
            </a:fld>
            <a:endParaRPr lang="en-US" dirty="0"/>
          </a:p>
        </p:txBody>
      </p:sp>
      <p:sp>
        <p:nvSpPr>
          <p:cNvPr id="4" name="Footer Placeholder 3">
            <a:extLst>
              <a:ext uri="{FF2B5EF4-FFF2-40B4-BE49-F238E27FC236}">
                <a16:creationId xmlns:a16="http://schemas.microsoft.com/office/drawing/2014/main" id="{56631D85-4D74-FB3D-90CC-D4FC6A280D40}"/>
              </a:ext>
            </a:extLst>
          </p:cNvPr>
          <p:cNvSpPr>
            <a:spLocks noGrp="1"/>
          </p:cNvSpPr>
          <p:nvPr>
            <p:ph type="ftr" sz="quarter" idx="20"/>
          </p:nvPr>
        </p:nvSpPr>
        <p:spPr/>
        <p:txBody>
          <a:bodyPr/>
          <a:lstStyle/>
          <a:p>
            <a:r>
              <a:rPr lang="en-US"/>
              <a:t>PEAB Q3</a:t>
            </a:r>
            <a:endParaRPr lang="en-US" dirty="0"/>
          </a:p>
        </p:txBody>
      </p:sp>
      <p:sp>
        <p:nvSpPr>
          <p:cNvPr id="5" name="Slide Number Placeholder 4">
            <a:extLst>
              <a:ext uri="{FF2B5EF4-FFF2-40B4-BE49-F238E27FC236}">
                <a16:creationId xmlns:a16="http://schemas.microsoft.com/office/drawing/2014/main" id="{7DCB5A89-9A38-F778-13AE-5473B15ADA73}"/>
              </a:ext>
            </a:extLst>
          </p:cNvPr>
          <p:cNvSpPr>
            <a:spLocks noGrp="1"/>
          </p:cNvSpPr>
          <p:nvPr>
            <p:ph type="sldNum" sz="quarter" idx="18"/>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950719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D053D-6156-2E5E-9041-7DEAB1756B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5F44B8-C001-F305-74D8-332D8D7CD5CC}"/>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1AF4E8F7-4C26-BC04-42D1-5D7D1975807C}"/>
              </a:ext>
            </a:extLst>
          </p:cNvPr>
          <p:cNvSpPr txBox="1"/>
          <p:nvPr/>
        </p:nvSpPr>
        <p:spPr>
          <a:xfrm>
            <a:off x="1368056" y="90646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chemeClr val="bg2">
                  <a:lumMod val="75000"/>
                </a:schemeClr>
              </a:solidFill>
            </a:endParaRPr>
          </a:p>
          <a:p>
            <a:pPr marL="268288" indent="222250" algn="just">
              <a:lnSpc>
                <a:spcPct val="200000"/>
              </a:lnSpc>
              <a:buFont typeface="+mj-lt"/>
              <a:buAutoNum type="arabicPeriod"/>
              <a:tabLst>
                <a:tab pos="663575" algn="l"/>
              </a:tabLst>
            </a:pPr>
            <a:r>
              <a:rPr lang="en-US" sz="1400" dirty="0">
                <a:solidFill>
                  <a:schemeClr val="bg2">
                    <a:lumMod val="75000"/>
                  </a:schemeClr>
                </a:solidFill>
              </a:rPr>
              <a:t>Evaluation of the season </a:t>
            </a:r>
            <a:r>
              <a:rPr lang="en-US" sz="1400" i="1" dirty="0">
                <a:solidFill>
                  <a:schemeClr val="bg2">
                    <a:lumMod val="75000"/>
                  </a:schemeClr>
                </a:solidFill>
              </a:rPr>
              <a:t>Quantum! </a:t>
            </a:r>
            <a:r>
              <a:rPr lang="en-US" sz="1400" dirty="0">
                <a:solidFill>
                  <a:schemeClr val="bg2">
                    <a:lumMod val="75000"/>
                  </a:schemeClr>
                </a:solidFill>
              </a:rPr>
              <a:t>and STELLAR</a:t>
            </a:r>
          </a:p>
          <a:p>
            <a:pPr marL="268288" indent="222250" algn="just">
              <a:lnSpc>
                <a:spcPct val="200000"/>
              </a:lnSpc>
              <a:buFont typeface="+mj-lt"/>
              <a:buAutoNum type="arabicPeriod"/>
              <a:tabLst>
                <a:tab pos="663575" algn="l"/>
              </a:tabLst>
            </a:pPr>
            <a:r>
              <a:rPr lang="en-US" sz="1400" dirty="0">
                <a:solidFill>
                  <a:schemeClr val="bg2">
                    <a:lumMod val="75000"/>
                  </a:schemeClr>
                </a:solidFill>
              </a:rPr>
              <a:t>Season 25/26 Generation Higgs launch</a:t>
            </a:r>
          </a:p>
          <a:p>
            <a:pPr marL="268288" indent="222250" algn="just">
              <a:lnSpc>
                <a:spcPct val="200000"/>
              </a:lnSpc>
              <a:buFont typeface="+mj-lt"/>
              <a:buAutoNum type="arabicPeriod"/>
              <a:tabLst>
                <a:tab pos="663575" algn="l"/>
              </a:tabLst>
            </a:pPr>
            <a:r>
              <a:rPr lang="en-US" sz="1400" dirty="0">
                <a:solidFill>
                  <a:schemeClr val="bg2">
                    <a:lumMod val="75000"/>
                  </a:schemeClr>
                </a:solidFill>
              </a:rPr>
              <a:t>Presentation of </a:t>
            </a:r>
            <a:r>
              <a:rPr lang="en-US" sz="1400" dirty="0" err="1">
                <a:solidFill>
                  <a:schemeClr val="bg2">
                    <a:lumMod val="75000"/>
                  </a:schemeClr>
                </a:solidFill>
              </a:rPr>
              <a:t>Antigel</a:t>
            </a:r>
            <a:r>
              <a:rPr lang="en-US" sz="1400" dirty="0">
                <a:solidFill>
                  <a:schemeClr val="bg2">
                    <a:lumMod val="75000"/>
                  </a:schemeClr>
                </a:solidFill>
              </a:rPr>
              <a:t> 2026</a:t>
            </a:r>
          </a:p>
          <a:p>
            <a:pPr marL="268288" indent="222250" algn="just">
              <a:lnSpc>
                <a:spcPct val="200000"/>
              </a:lnSpc>
              <a:buFont typeface="+mj-lt"/>
              <a:buAutoNum type="arabicPeriod"/>
              <a:tabLst>
                <a:tab pos="663575" algn="l"/>
              </a:tabLst>
            </a:pPr>
            <a:r>
              <a:rPr lang="en-US" sz="1400" b="1" dirty="0"/>
              <a:t>Presentation of Arts at CERN summit by Giulia Bini</a:t>
            </a:r>
          </a:p>
          <a:p>
            <a:pPr marL="268288" indent="222250" algn="just">
              <a:lnSpc>
                <a:spcPct val="200000"/>
              </a:lnSpc>
              <a:buFont typeface="+mj-lt"/>
              <a:buAutoNum type="arabicPeriod"/>
              <a:tabLst>
                <a:tab pos="663575" algn="l"/>
              </a:tabLst>
            </a:pPr>
            <a:r>
              <a:rPr lang="en-US" sz="1400" dirty="0">
                <a:solidFill>
                  <a:schemeClr val="bg2">
                    <a:lumMod val="75000"/>
                  </a:schemeClr>
                </a:solidFill>
              </a:rPr>
              <a:t>2026-2027 season ideas (incl. proposal by Chiara Mariotti)</a:t>
            </a:r>
          </a:p>
          <a:p>
            <a:pPr marL="268288" indent="222250" algn="just">
              <a:lnSpc>
                <a:spcPct val="200000"/>
              </a:lnSpc>
              <a:buFont typeface="+mj-lt"/>
              <a:buAutoNum type="arabicPeriod"/>
              <a:tabLst>
                <a:tab pos="663575" algn="l"/>
              </a:tabLst>
            </a:pPr>
            <a:r>
              <a:rPr lang="en-US" sz="1400" dirty="0">
                <a:solidFill>
                  <a:schemeClr val="bg2">
                    <a:lumMod val="75000"/>
                  </a:schemeClr>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8C8E3521-62AC-5031-766D-2D28EC818887}"/>
              </a:ext>
            </a:extLst>
          </p:cNvPr>
          <p:cNvSpPr>
            <a:spLocks noGrp="1"/>
          </p:cNvSpPr>
          <p:nvPr>
            <p:ph type="dt" sz="half" idx="4294967295"/>
          </p:nvPr>
        </p:nvSpPr>
        <p:spPr>
          <a:xfrm>
            <a:off x="5240055" y="6424669"/>
            <a:ext cx="1773923" cy="365125"/>
          </a:xfrm>
        </p:spPr>
        <p:txBody>
          <a:bodyPr/>
          <a:lstStyle/>
          <a:p>
            <a:fld id="{96B93C96-592E-714A-BBD9-50D592174C65}" type="datetime3">
              <a:rPr lang="de-CH" smtClean="0"/>
              <a:t>02/10/2025</a:t>
            </a:fld>
            <a:endParaRPr lang="en-US" dirty="0"/>
          </a:p>
        </p:txBody>
      </p:sp>
      <p:sp>
        <p:nvSpPr>
          <p:cNvPr id="5" name="Footer Placeholder 4">
            <a:extLst>
              <a:ext uri="{FF2B5EF4-FFF2-40B4-BE49-F238E27FC236}">
                <a16:creationId xmlns:a16="http://schemas.microsoft.com/office/drawing/2014/main" id="{22413238-75A3-480D-D3BF-9F8B34232A3A}"/>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4C44B02C-1279-EEC2-3628-100EE8BBD2E3}"/>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451048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C727A9-71B1-4D20-94BF-8E8C7AF2FEDB}"/>
            </a:ext>
          </a:extLst>
        </p:cNvPr>
        <p:cNvGrpSpPr/>
        <p:nvPr/>
      </p:nvGrpSpPr>
      <p:grpSpPr>
        <a:xfrm>
          <a:off x="0" y="0"/>
          <a:ext cx="0" cy="0"/>
          <a:chOff x="0" y="0"/>
          <a:chExt cx="0" cy="0"/>
        </a:xfrm>
      </p:grpSpPr>
      <p:sp>
        <p:nvSpPr>
          <p:cNvPr id="9" name="Date Placeholder 2">
            <a:extLst>
              <a:ext uri="{FF2B5EF4-FFF2-40B4-BE49-F238E27FC236}">
                <a16:creationId xmlns:a16="http://schemas.microsoft.com/office/drawing/2014/main" id="{A2F61C9C-31AC-939E-480B-BCB9EA07032E}"/>
              </a:ext>
            </a:extLst>
          </p:cNvPr>
          <p:cNvSpPr txBox="1">
            <a:spLocks/>
          </p:cNvSpPr>
          <p:nvPr/>
        </p:nvSpPr>
        <p:spPr>
          <a:xfrm>
            <a:off x="407989" y="373593"/>
            <a:ext cx="5616574" cy="1065742"/>
          </a:xfrm>
          <a:prstGeom prst="rect">
            <a:avLst/>
          </a:prstGeom>
        </p:spPr>
        <p:txBody>
          <a:bodyPr vert="horz" lIns="0" tIns="0" rIns="0" bIns="0" rtlCol="0" anchor="t" anchorCtr="0">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1500" b="0" i="0" u="none" strike="noStrike" cap="none" spc="0" normalizeH="0" baseline="0">
                <a:ln>
                  <a:noFill/>
                </a:ln>
                <a:solidFill>
                  <a:schemeClr val="tx1"/>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a:lstStyle>
          <a:p>
            <a:pPr algn="l" defTabSz="914400" hangingPunct="1">
              <a:lnSpc>
                <a:spcPct val="90000"/>
              </a:lnSpc>
              <a:spcBef>
                <a:spcPct val="0"/>
              </a:spcBef>
              <a:spcAft>
                <a:spcPts val="300"/>
              </a:spcAft>
            </a:pPr>
            <a:r>
              <a:rPr lang="en-US" sz="3050" b="1" dirty="0">
                <a:latin typeface="+mj-lt"/>
                <a:ea typeface="+mj-ea"/>
                <a:cs typeface="+mj-cs"/>
              </a:rPr>
              <a:t>Arts at CERN – Art &amp; Science Summit – March 2025</a:t>
            </a:r>
          </a:p>
          <a:p>
            <a:pPr algn="l" defTabSz="914400" hangingPunct="1">
              <a:lnSpc>
                <a:spcPct val="90000"/>
              </a:lnSpc>
              <a:spcBef>
                <a:spcPct val="0"/>
              </a:spcBef>
              <a:spcAft>
                <a:spcPts val="300"/>
              </a:spcAft>
            </a:pPr>
            <a:endParaRPr lang="en-US" sz="3050" b="1" dirty="0">
              <a:latin typeface="+mj-lt"/>
              <a:ea typeface="+mj-ea"/>
              <a:cs typeface="+mj-cs"/>
            </a:endParaRPr>
          </a:p>
        </p:txBody>
      </p:sp>
      <p:sp>
        <p:nvSpPr>
          <p:cNvPr id="11" name="Content Placeholder 3">
            <a:extLst>
              <a:ext uri="{FF2B5EF4-FFF2-40B4-BE49-F238E27FC236}">
                <a16:creationId xmlns:a16="http://schemas.microsoft.com/office/drawing/2014/main" id="{02F824D4-39B8-FC97-D11E-D5036D00B4B0}"/>
              </a:ext>
            </a:extLst>
          </p:cNvPr>
          <p:cNvSpPr txBox="1">
            <a:spLocks/>
          </p:cNvSpPr>
          <p:nvPr/>
        </p:nvSpPr>
        <p:spPr>
          <a:xfrm>
            <a:off x="407988" y="1598658"/>
            <a:ext cx="5616575" cy="4608512"/>
          </a:xfrm>
          <a:prstGeom prst="rect">
            <a:avLst/>
          </a:prstGeom>
        </p:spPr>
        <p:txBody>
          <a:bodyPr vert="horz" lIns="0" tIns="0" rIns="0" bIns="0" rtlCol="0">
            <a:noAutofit/>
          </a:bodyPr>
          <a:lstStyle>
            <a:lvl1pPr marL="0" indent="0" algn="l" defTabSz="1828800" rtl="0" eaLnBrk="1" latinLnBrk="0" hangingPunct="1">
              <a:lnSpc>
                <a:spcPct val="90000"/>
              </a:lnSpc>
              <a:spcBef>
                <a:spcPts val="2000"/>
              </a:spcBef>
              <a:spcAft>
                <a:spcPts val="0"/>
              </a:spcAft>
              <a:buFont typeface="Arial"/>
              <a:buNone/>
              <a:tabLst/>
              <a:defRPr sz="4200" b="1" kern="1200">
                <a:solidFill>
                  <a:schemeClr val="tx2">
                    <a:lumMod val="50000"/>
                  </a:schemeClr>
                </a:solidFill>
                <a:latin typeface="+mn-lt"/>
                <a:ea typeface="+mn-ea"/>
                <a:cs typeface="+mn-cs"/>
              </a:defRPr>
            </a:lvl1pPr>
            <a:lvl2pPr marL="647700" indent="-648000" algn="l" defTabSz="1828800" rtl="0" eaLnBrk="1" latinLnBrk="0" hangingPunct="1">
              <a:lnSpc>
                <a:spcPct val="100000"/>
              </a:lnSpc>
              <a:spcBef>
                <a:spcPts val="1000"/>
              </a:spcBef>
              <a:spcAft>
                <a:spcPts val="600"/>
              </a:spcAft>
              <a:buFont typeface="Arial" charset="0"/>
              <a:buChar char="•"/>
              <a:tabLst/>
              <a:defRPr sz="3600" kern="1200">
                <a:solidFill>
                  <a:schemeClr val="tx2">
                    <a:lumMod val="50000"/>
                  </a:schemeClr>
                </a:solidFill>
                <a:latin typeface="+mn-lt"/>
                <a:ea typeface="+mn-ea"/>
                <a:cs typeface="+mn-cs"/>
              </a:defRPr>
            </a:lvl2pPr>
            <a:lvl3pPr marL="1296000" indent="-648000" algn="l" defTabSz="1828800" rtl="0" eaLnBrk="1" latinLnBrk="0" hangingPunct="1">
              <a:lnSpc>
                <a:spcPct val="100000"/>
              </a:lnSpc>
              <a:spcBef>
                <a:spcPts val="1000"/>
              </a:spcBef>
              <a:spcAft>
                <a:spcPts val="600"/>
              </a:spcAft>
              <a:buFont typeface="Arial" panose="020B0604020202020204" pitchFamily="34" charset="0"/>
              <a:buChar char="•"/>
              <a:tabLst/>
              <a:defRPr sz="3400" kern="1200">
                <a:solidFill>
                  <a:schemeClr val="tx2">
                    <a:lumMod val="50000"/>
                  </a:schemeClr>
                </a:solidFill>
                <a:latin typeface="+mn-lt"/>
                <a:ea typeface="+mn-ea"/>
                <a:cs typeface="+mn-cs"/>
              </a:defRPr>
            </a:lvl3pPr>
            <a:lvl4pPr marL="1944000" indent="-648000" algn="l" defTabSz="1828800" rtl="0" eaLnBrk="1" latinLnBrk="0" hangingPunct="1">
              <a:lnSpc>
                <a:spcPct val="100000"/>
              </a:lnSpc>
              <a:spcBef>
                <a:spcPts val="1000"/>
              </a:spcBef>
              <a:spcAft>
                <a:spcPts val="600"/>
              </a:spcAft>
              <a:buFont typeface="Arial" panose="020B0604020202020204" pitchFamily="34" charset="0"/>
              <a:buChar char="•"/>
              <a:tabLst/>
              <a:defRPr sz="3200" kern="1200">
                <a:solidFill>
                  <a:schemeClr val="tx2">
                    <a:lumMod val="50000"/>
                  </a:schemeClr>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200" kern="1200">
                <a:solidFill>
                  <a:schemeClr val="accent6"/>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a:lstStyle>
          <a:p>
            <a:r>
              <a:rPr lang="en-US" sz="1200" dirty="0"/>
              <a:t>The theme of this third edition of the Art &amp; Science Summit: </a:t>
            </a:r>
            <a:r>
              <a:rPr lang="en-US" sz="1200" i="1" dirty="0">
                <a:solidFill>
                  <a:schemeClr val="tx1"/>
                </a:solidFill>
              </a:rPr>
              <a:t>The Hybrid Nexus</a:t>
            </a:r>
            <a:r>
              <a:rPr lang="en-US" sz="1200" dirty="0">
                <a:solidFill>
                  <a:schemeClr val="tx1"/>
                </a:solidFill>
              </a:rPr>
              <a:t> </a:t>
            </a:r>
            <a:r>
              <a:rPr lang="en-US" sz="1200" dirty="0"/>
              <a:t>(working title), aims to explore </a:t>
            </a:r>
            <a:r>
              <a:rPr lang="en-US" sz="1200" dirty="0">
                <a:solidFill>
                  <a:schemeClr val="tx1"/>
                </a:solidFill>
              </a:rPr>
              <a:t>quantum and artificial intelligence infrastructures, as well as the impact of their convergence on artistic practice and culture</a:t>
            </a:r>
            <a:r>
              <a:rPr lang="en-US" sz="1200" dirty="0"/>
              <a:t>. It will pick up where </a:t>
            </a:r>
            <a:r>
              <a:rPr lang="en-US" sz="1200" i="1" dirty="0"/>
              <a:t>Uncertainty</a:t>
            </a:r>
            <a:r>
              <a:rPr lang="en-US" sz="1200" dirty="0"/>
              <a:t> left off: the exploration of the “jungle of ideas” opened up by a hundred years of quantum mechanics.</a:t>
            </a:r>
          </a:p>
          <a:p>
            <a:r>
              <a:rPr lang="en-US" sz="1200" dirty="0"/>
              <a:t>After introducing the fundamental concepts at the heart of research conducted at CERN, the Summit will focus on examining </a:t>
            </a:r>
            <a:r>
              <a:rPr lang="en-US" sz="1200" dirty="0">
                <a:solidFill>
                  <a:schemeClr val="tx1"/>
                </a:solidFill>
              </a:rPr>
              <a:t>the current phase of transition in quantum technologies and artificial intelligence</a:t>
            </a:r>
            <a:r>
              <a:rPr lang="en-US" sz="1200" dirty="0"/>
              <a:t>, considered as vectors of transformation that affect not only our society but also the fundamental stakes of artistic creation and the new frontiers of scientific and technological development.</a:t>
            </a:r>
          </a:p>
          <a:p>
            <a:pPr marL="228600" indent="-228600">
              <a:buFont typeface="Wingdings" pitchFamily="2" charset="2"/>
              <a:buChar char="v"/>
            </a:pPr>
            <a:r>
              <a:rPr lang="en-US" sz="1200" dirty="0"/>
              <a:t>Quantum: A Jungle of Ideas</a:t>
            </a:r>
          </a:p>
          <a:p>
            <a:pPr marL="228600" indent="-228600">
              <a:buFont typeface="Wingdings" pitchFamily="2" charset="2"/>
              <a:buChar char="v"/>
            </a:pPr>
            <a:r>
              <a:rPr lang="en-US" sz="1200" dirty="0"/>
              <a:t>The Hybrid Fabric</a:t>
            </a:r>
          </a:p>
          <a:p>
            <a:pPr marL="228600" indent="-228600">
              <a:buFont typeface="Wingdings" pitchFamily="2" charset="2"/>
              <a:buChar char="v"/>
            </a:pPr>
            <a:r>
              <a:rPr lang="en-US" sz="1200" dirty="0"/>
              <a:t>Hybrid Infrastructures</a:t>
            </a:r>
          </a:p>
          <a:p>
            <a:r>
              <a:rPr lang="en-US" sz="1200" i="1" dirty="0">
                <a:solidFill>
                  <a:schemeClr val="accent1"/>
                </a:solidFill>
              </a:rPr>
              <a:t>Hybrid Infrastructures </a:t>
            </a:r>
            <a:r>
              <a:rPr lang="en-US" sz="1200" dirty="0"/>
              <a:t>anchored in fundamental research and the mysteries of particles, through the work of emerging artists: Martyna Marciniak, Amanda Metzger, and Alice Bucknell. Their explorations of concepts drawn from fundamental physics — such as </a:t>
            </a:r>
            <a:r>
              <a:rPr lang="en-US" sz="1200" dirty="0">
                <a:solidFill>
                  <a:schemeClr val="accent1"/>
                </a:solidFill>
              </a:rPr>
              <a:t>muons</a:t>
            </a:r>
            <a:r>
              <a:rPr lang="en-US" sz="1200" dirty="0"/>
              <a:t>, </a:t>
            </a:r>
            <a:r>
              <a:rPr lang="en-US" sz="1200" dirty="0">
                <a:solidFill>
                  <a:schemeClr val="accent1"/>
                </a:solidFill>
              </a:rPr>
              <a:t>dark matter</a:t>
            </a:r>
            <a:r>
              <a:rPr lang="en-US" sz="1200" dirty="0"/>
              <a:t>, or the </a:t>
            </a:r>
            <a:r>
              <a:rPr lang="en-US" sz="1200" dirty="0">
                <a:solidFill>
                  <a:schemeClr val="accent1"/>
                </a:solidFill>
              </a:rPr>
              <a:t>double-slit experiment </a:t>
            </a:r>
            <a:r>
              <a:rPr lang="en-US" sz="1200" dirty="0"/>
              <a:t>— feed reflections that reveal the interconnection between physical infrastructures and cosmological phenomena.</a:t>
            </a:r>
          </a:p>
          <a:p>
            <a:endParaRPr lang="en-US" sz="1200" dirty="0"/>
          </a:p>
          <a:p>
            <a:r>
              <a:rPr lang="en-US" sz="1200" dirty="0">
                <a:solidFill>
                  <a:schemeClr val="accent1"/>
                </a:solidFill>
              </a:rPr>
              <a:t>200 participants + 120 professional day</a:t>
            </a:r>
          </a:p>
          <a:p>
            <a:endParaRPr lang="en-US" sz="1200" dirty="0"/>
          </a:p>
        </p:txBody>
      </p:sp>
      <p:pic>
        <p:nvPicPr>
          <p:cNvPr id="2" name="Picture 1" descr="A group of people sitting on a stage in front of a large window&#10;&#10;AI-generated content may be incorrect.">
            <a:extLst>
              <a:ext uri="{FF2B5EF4-FFF2-40B4-BE49-F238E27FC236}">
                <a16:creationId xmlns:a16="http://schemas.microsoft.com/office/drawing/2014/main" id="{6C045002-B7FB-6DD3-5D5A-A4009D411B51}"/>
              </a:ext>
            </a:extLst>
          </p:cNvPr>
          <p:cNvPicPr>
            <a:picLocks noChangeAspect="1"/>
          </p:cNvPicPr>
          <p:nvPr/>
        </p:nvPicPr>
        <p:blipFill>
          <a:blip r:embed="rId3">
            <a:extLst>
              <a:ext uri="{28A0092B-C50C-407E-A947-70E740481C1C}">
                <a14:useLocalDpi xmlns:a14="http://schemas.microsoft.com/office/drawing/2010/main" val="0"/>
              </a:ext>
            </a:extLst>
          </a:blip>
          <a:srcRect l="14712" r="22112" b="1"/>
          <a:stretch>
            <a:fillRect/>
          </a:stretch>
        </p:blipFill>
        <p:spPr>
          <a:xfrm>
            <a:off x="6167438" y="-28331"/>
            <a:ext cx="6024562" cy="6365317"/>
          </a:xfrm>
          <a:prstGeom prst="rect">
            <a:avLst/>
          </a:prstGeom>
          <a:noFill/>
        </p:spPr>
      </p:pic>
      <p:sp>
        <p:nvSpPr>
          <p:cNvPr id="4" name="Footer Placeholder 3">
            <a:extLst>
              <a:ext uri="{FF2B5EF4-FFF2-40B4-BE49-F238E27FC236}">
                <a16:creationId xmlns:a16="http://schemas.microsoft.com/office/drawing/2014/main" id="{FF810AB6-E3A8-6F85-0CA7-4F346FCB1993}"/>
              </a:ext>
            </a:extLst>
          </p:cNvPr>
          <p:cNvSpPr>
            <a:spLocks noGrp="1"/>
          </p:cNvSpPr>
          <p:nvPr>
            <p:ph type="ftr" sz="quarter" idx="15"/>
          </p:nvPr>
        </p:nvSpPr>
        <p:spPr>
          <a:xfrm>
            <a:off x="1368056" y="6424670"/>
            <a:ext cx="3769336" cy="365125"/>
          </a:xfrm>
        </p:spPr>
        <p:txBody>
          <a:bodyPr vert="horz" lIns="0" tIns="0" rIns="0" bIns="0" rtlCol="0" anchor="ctr">
            <a:normAutofit/>
          </a:bodyPr>
          <a:lstStyle/>
          <a:p>
            <a:pPr>
              <a:spcAft>
                <a:spcPts val="300"/>
              </a:spcAft>
            </a:pPr>
            <a:r>
              <a:rPr lang="en-US" dirty="0">
                <a:sym typeface="Helvetica Neue"/>
              </a:rPr>
              <a:t>Dr. Giulia Bini | Arts at CERN</a:t>
            </a:r>
          </a:p>
        </p:txBody>
      </p:sp>
      <p:sp>
        <p:nvSpPr>
          <p:cNvPr id="3" name="Date Placeholder 2" hidden="1">
            <a:extLst>
              <a:ext uri="{FF2B5EF4-FFF2-40B4-BE49-F238E27FC236}">
                <a16:creationId xmlns:a16="http://schemas.microsoft.com/office/drawing/2014/main" id="{2F41A443-0258-D620-270F-717F4A9E095C}"/>
              </a:ext>
            </a:extLst>
          </p:cNvPr>
          <p:cNvSpPr>
            <a:spLocks noGrp="1"/>
          </p:cNvSpPr>
          <p:nvPr>
            <p:ph type="dt" sz="half" idx="4294967295"/>
          </p:nvPr>
        </p:nvSpPr>
        <p:spPr>
          <a:xfrm>
            <a:off x="5240056" y="6424670"/>
            <a:ext cx="1773923" cy="365125"/>
          </a:xfrm>
        </p:spPr>
        <p:txBody>
          <a:bodyPr/>
          <a:lstStyle/>
          <a:p>
            <a:pPr>
              <a:spcAft>
                <a:spcPts val="300"/>
              </a:spcAft>
            </a:pPr>
            <a:fld id="{0227A63E-1518-784B-9B3F-BC39B00BE2ED}" type="datetime3">
              <a:rPr lang="en-US" smtClean="0"/>
              <a:pPr>
                <a:spcAft>
                  <a:spcPts val="300"/>
                </a:spcAft>
              </a:pPr>
              <a:t>2 October 2025</a:t>
            </a:fld>
            <a:endParaRPr lang="en-US"/>
          </a:p>
        </p:txBody>
      </p:sp>
      <p:pic>
        <p:nvPicPr>
          <p:cNvPr id="6" name="Picture 5">
            <a:extLst>
              <a:ext uri="{FF2B5EF4-FFF2-40B4-BE49-F238E27FC236}">
                <a16:creationId xmlns:a16="http://schemas.microsoft.com/office/drawing/2014/main" id="{EA0BE5F9-8345-AB43-BDBF-2B863FBBCE83}"/>
              </a:ext>
            </a:extLst>
          </p:cNvPr>
          <p:cNvPicPr>
            <a:picLocks noChangeAspect="1"/>
          </p:cNvPicPr>
          <p:nvPr/>
        </p:nvPicPr>
        <p:blipFill>
          <a:blip r:embed="rId4"/>
          <a:stretch>
            <a:fillRect/>
          </a:stretch>
        </p:blipFill>
        <p:spPr>
          <a:xfrm>
            <a:off x="5135563" y="6484407"/>
            <a:ext cx="1778000" cy="368300"/>
          </a:xfrm>
          <a:prstGeom prst="rect">
            <a:avLst/>
          </a:prstGeom>
        </p:spPr>
      </p:pic>
    </p:spTree>
    <p:extLst>
      <p:ext uri="{BB962C8B-B14F-4D97-AF65-F5344CB8AC3E}">
        <p14:creationId xmlns:p14="http://schemas.microsoft.com/office/powerpoint/2010/main" val="623733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BAC60-321D-780A-C19E-6836421D7B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E862DB-D0EB-131D-40DA-6BFA26947735}"/>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A174E2A0-06E4-6B09-3D9F-9A591A8BD99F}"/>
              </a:ext>
            </a:extLst>
          </p:cNvPr>
          <p:cNvSpPr txBox="1"/>
          <p:nvPr/>
        </p:nvSpPr>
        <p:spPr>
          <a:xfrm>
            <a:off x="2334215" y="77994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chemeClr val="bg2">
                  <a:lumMod val="75000"/>
                </a:schemeClr>
              </a:solidFill>
            </a:endParaRPr>
          </a:p>
          <a:p>
            <a:pPr marL="268288" indent="222250" algn="just">
              <a:lnSpc>
                <a:spcPct val="200000"/>
              </a:lnSpc>
              <a:buFont typeface="+mj-lt"/>
              <a:buAutoNum type="arabicPeriod"/>
              <a:tabLst>
                <a:tab pos="663575" algn="l"/>
              </a:tabLst>
            </a:pPr>
            <a:r>
              <a:rPr lang="en-US" sz="1400" dirty="0">
                <a:solidFill>
                  <a:schemeClr val="accent4"/>
                </a:solidFill>
              </a:rPr>
              <a:t>Evaluation of the season </a:t>
            </a:r>
            <a:r>
              <a:rPr lang="en-US" sz="1400" i="1" dirty="0">
                <a:solidFill>
                  <a:schemeClr val="accent4"/>
                </a:solidFill>
              </a:rPr>
              <a:t>Quantum! </a:t>
            </a:r>
            <a:r>
              <a:rPr lang="en-US" sz="1400" dirty="0">
                <a:solidFill>
                  <a:schemeClr val="accent4"/>
                </a:solidFill>
              </a:rPr>
              <a:t>and STELLAR</a:t>
            </a:r>
          </a:p>
          <a:p>
            <a:pPr marL="268288" indent="222250" algn="just">
              <a:lnSpc>
                <a:spcPct val="200000"/>
              </a:lnSpc>
              <a:buFont typeface="+mj-lt"/>
              <a:buAutoNum type="arabicPeriod"/>
              <a:tabLst>
                <a:tab pos="663575" algn="l"/>
              </a:tabLst>
            </a:pPr>
            <a:r>
              <a:rPr lang="en-US" sz="1400" dirty="0">
                <a:solidFill>
                  <a:schemeClr val="accent4"/>
                </a:solidFill>
              </a:rPr>
              <a:t>Season 25/26 Generation Higgs launch</a:t>
            </a:r>
          </a:p>
          <a:p>
            <a:pPr marL="268288" indent="222250" algn="just">
              <a:lnSpc>
                <a:spcPct val="200000"/>
              </a:lnSpc>
              <a:buFont typeface="+mj-lt"/>
              <a:buAutoNum type="arabicPeriod"/>
              <a:tabLst>
                <a:tab pos="663575" algn="l"/>
              </a:tabLst>
            </a:pPr>
            <a:r>
              <a:rPr lang="en-US" sz="1400" dirty="0">
                <a:solidFill>
                  <a:schemeClr val="accent4"/>
                </a:solidFill>
              </a:rPr>
              <a:t>Presentation of </a:t>
            </a:r>
            <a:r>
              <a:rPr lang="en-US" sz="1400" dirty="0" err="1">
                <a:solidFill>
                  <a:schemeClr val="accent4"/>
                </a:solidFill>
              </a:rPr>
              <a:t>Antigel</a:t>
            </a:r>
            <a:r>
              <a:rPr lang="en-US" sz="1400" dirty="0">
                <a:solidFill>
                  <a:schemeClr val="accent4"/>
                </a:solidFill>
              </a:rPr>
              <a:t> 2026</a:t>
            </a:r>
          </a:p>
          <a:p>
            <a:pPr marL="268288" indent="222250" algn="just">
              <a:lnSpc>
                <a:spcPct val="200000"/>
              </a:lnSpc>
              <a:buFont typeface="+mj-lt"/>
              <a:buAutoNum type="arabicPeriod"/>
              <a:tabLst>
                <a:tab pos="663575" algn="l"/>
              </a:tabLst>
            </a:pPr>
            <a:r>
              <a:rPr lang="en-US" sz="1400" dirty="0">
                <a:solidFill>
                  <a:schemeClr val="accent4"/>
                </a:solidFill>
              </a:rPr>
              <a:t>Presentation of Arts at CERN summit by Giulia Bini</a:t>
            </a:r>
          </a:p>
          <a:p>
            <a:pPr marL="268288" indent="222250" algn="just">
              <a:lnSpc>
                <a:spcPct val="200000"/>
              </a:lnSpc>
              <a:buFont typeface="+mj-lt"/>
              <a:buAutoNum type="arabicPeriod"/>
              <a:tabLst>
                <a:tab pos="663575" algn="l"/>
              </a:tabLst>
            </a:pPr>
            <a:r>
              <a:rPr lang="en-US" sz="1400" b="1" dirty="0"/>
              <a:t>2026-2027 season ideas (incl. proposal by Chiara Mariotti)</a:t>
            </a:r>
          </a:p>
          <a:p>
            <a:pPr marL="268288" indent="222250" algn="just">
              <a:lnSpc>
                <a:spcPct val="200000"/>
              </a:lnSpc>
              <a:buFont typeface="+mj-lt"/>
              <a:buAutoNum type="arabicPeriod"/>
              <a:tabLst>
                <a:tab pos="663575" algn="l"/>
              </a:tabLst>
            </a:pPr>
            <a:r>
              <a:rPr lang="en-US" sz="1400" dirty="0">
                <a:solidFill>
                  <a:schemeClr val="accent4"/>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27E3E649-9FFB-57CB-E1A8-BFB28DD6B987}"/>
              </a:ext>
            </a:extLst>
          </p:cNvPr>
          <p:cNvSpPr>
            <a:spLocks noGrp="1"/>
          </p:cNvSpPr>
          <p:nvPr>
            <p:ph type="dt" sz="half" idx="4294967295"/>
          </p:nvPr>
        </p:nvSpPr>
        <p:spPr>
          <a:xfrm>
            <a:off x="5240055" y="6424669"/>
            <a:ext cx="1773923" cy="365125"/>
          </a:xfrm>
        </p:spPr>
        <p:txBody>
          <a:bodyPr/>
          <a:lstStyle/>
          <a:p>
            <a:fld id="{B406BE89-D591-3246-97F9-B7FEAA8A91D7}" type="datetime3">
              <a:rPr lang="de-CH" smtClean="0"/>
              <a:t>02/10/2025</a:t>
            </a:fld>
            <a:endParaRPr lang="en-US" dirty="0"/>
          </a:p>
        </p:txBody>
      </p:sp>
      <p:sp>
        <p:nvSpPr>
          <p:cNvPr id="5" name="Footer Placeholder 4">
            <a:extLst>
              <a:ext uri="{FF2B5EF4-FFF2-40B4-BE49-F238E27FC236}">
                <a16:creationId xmlns:a16="http://schemas.microsoft.com/office/drawing/2014/main" id="{019CC24D-35E5-D169-0BD1-F615E394362D}"/>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37024C44-D30F-5171-7589-FC1D2A6CB8BE}"/>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3183577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7DA99FC4-0AE8-DFB1-48AD-E2D7379424E3}"/>
              </a:ext>
            </a:extLst>
          </p:cNvPr>
          <p:cNvSpPr txBox="1"/>
          <p:nvPr/>
        </p:nvSpPr>
        <p:spPr>
          <a:xfrm>
            <a:off x="1368056" y="90646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rgbClr val="0033A0"/>
              </a:solidFill>
            </a:endParaRPr>
          </a:p>
          <a:p>
            <a:pPr marL="268288" indent="222250" algn="just">
              <a:lnSpc>
                <a:spcPct val="200000"/>
              </a:lnSpc>
              <a:buFont typeface="+mj-lt"/>
              <a:buAutoNum type="arabicPeriod"/>
              <a:tabLst>
                <a:tab pos="663575" algn="l"/>
              </a:tabLst>
            </a:pPr>
            <a:r>
              <a:rPr lang="en-US" sz="1400" dirty="0">
                <a:solidFill>
                  <a:srgbClr val="0033A0"/>
                </a:solidFill>
              </a:rPr>
              <a:t>Evaluation of the season </a:t>
            </a:r>
            <a:r>
              <a:rPr lang="en-US" sz="1400" i="1" dirty="0">
                <a:solidFill>
                  <a:srgbClr val="0033A0"/>
                </a:solidFill>
              </a:rPr>
              <a:t>Quantum! </a:t>
            </a:r>
            <a:r>
              <a:rPr lang="en-US" sz="1400" dirty="0">
                <a:solidFill>
                  <a:srgbClr val="0033A0"/>
                </a:solidFill>
              </a:rPr>
              <a:t>and STELLAR</a:t>
            </a:r>
          </a:p>
          <a:p>
            <a:pPr marL="268288" indent="222250" algn="just">
              <a:lnSpc>
                <a:spcPct val="200000"/>
              </a:lnSpc>
              <a:buFont typeface="+mj-lt"/>
              <a:buAutoNum type="arabicPeriod"/>
              <a:tabLst>
                <a:tab pos="663575" algn="l"/>
              </a:tabLst>
            </a:pPr>
            <a:r>
              <a:rPr lang="en-US" sz="1400" dirty="0">
                <a:solidFill>
                  <a:srgbClr val="0033A0"/>
                </a:solidFill>
              </a:rPr>
              <a:t>Season 25/26 Generation Higgs launch</a:t>
            </a:r>
          </a:p>
          <a:p>
            <a:pPr marL="268288" indent="222250" algn="just">
              <a:lnSpc>
                <a:spcPct val="200000"/>
              </a:lnSpc>
              <a:buFont typeface="+mj-lt"/>
              <a:buAutoNum type="arabicPeriod"/>
              <a:tabLst>
                <a:tab pos="663575" algn="l"/>
              </a:tabLst>
            </a:pPr>
            <a:r>
              <a:rPr lang="en-US" sz="1400" dirty="0">
                <a:solidFill>
                  <a:srgbClr val="0033A0"/>
                </a:solidFill>
              </a:rPr>
              <a:t>Presentation of </a:t>
            </a:r>
            <a:r>
              <a:rPr lang="en-US" sz="1400" dirty="0" err="1">
                <a:solidFill>
                  <a:srgbClr val="0033A0"/>
                </a:solidFill>
              </a:rPr>
              <a:t>Antigel</a:t>
            </a:r>
            <a:r>
              <a:rPr lang="en-US" sz="1400" dirty="0">
                <a:solidFill>
                  <a:srgbClr val="0033A0"/>
                </a:solidFill>
              </a:rPr>
              <a:t> 2026</a:t>
            </a:r>
          </a:p>
          <a:p>
            <a:pPr marL="268288" indent="222250" algn="just">
              <a:lnSpc>
                <a:spcPct val="200000"/>
              </a:lnSpc>
              <a:buFont typeface="+mj-lt"/>
              <a:buAutoNum type="arabicPeriod"/>
              <a:tabLst>
                <a:tab pos="663575" algn="l"/>
              </a:tabLst>
            </a:pPr>
            <a:r>
              <a:rPr lang="en-US" sz="1400" dirty="0">
                <a:solidFill>
                  <a:srgbClr val="0033A0"/>
                </a:solidFill>
              </a:rPr>
              <a:t>Presentation of Arts at CERN summit by Giulia Bini</a:t>
            </a:r>
          </a:p>
          <a:p>
            <a:pPr marL="268288" indent="222250" algn="just">
              <a:lnSpc>
                <a:spcPct val="200000"/>
              </a:lnSpc>
              <a:buFont typeface="+mj-lt"/>
              <a:buAutoNum type="arabicPeriod"/>
              <a:tabLst>
                <a:tab pos="663575" algn="l"/>
              </a:tabLst>
            </a:pPr>
            <a:r>
              <a:rPr lang="en-US" sz="1400" dirty="0">
                <a:solidFill>
                  <a:srgbClr val="0033A0"/>
                </a:solidFill>
              </a:rPr>
              <a:t>2026-2027 season ideas (incl. proposal by Chiara Mariotti)</a:t>
            </a:r>
          </a:p>
          <a:p>
            <a:pPr marL="268288" indent="222250" algn="just">
              <a:lnSpc>
                <a:spcPct val="200000"/>
              </a:lnSpc>
              <a:buFont typeface="+mj-lt"/>
              <a:buAutoNum type="arabicPeriod"/>
              <a:tabLst>
                <a:tab pos="663575" algn="l"/>
              </a:tabLst>
            </a:pPr>
            <a:r>
              <a:rPr lang="en-US" sz="1400" dirty="0">
                <a:solidFill>
                  <a:srgbClr val="0033A0"/>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F8BFFF0C-C883-0E14-D1C6-2427D2D29FA4}"/>
              </a:ext>
            </a:extLst>
          </p:cNvPr>
          <p:cNvSpPr>
            <a:spLocks noGrp="1"/>
          </p:cNvSpPr>
          <p:nvPr>
            <p:ph type="dt" sz="half" idx="4294967295"/>
          </p:nvPr>
        </p:nvSpPr>
        <p:spPr>
          <a:xfrm>
            <a:off x="5240055" y="6424669"/>
            <a:ext cx="1773923" cy="365125"/>
          </a:xfrm>
        </p:spPr>
        <p:txBody>
          <a:bodyPr/>
          <a:lstStyle/>
          <a:p>
            <a:fld id="{E49E9DE4-AFA7-4444-B17F-3472E3CA082A}" type="datetime3">
              <a:rPr lang="de-CH" smtClean="0"/>
              <a:t>02/10/2025</a:t>
            </a:fld>
            <a:endParaRPr lang="en-US" dirty="0"/>
          </a:p>
        </p:txBody>
      </p:sp>
      <p:sp>
        <p:nvSpPr>
          <p:cNvPr id="5" name="Footer Placeholder 4">
            <a:extLst>
              <a:ext uri="{FF2B5EF4-FFF2-40B4-BE49-F238E27FC236}">
                <a16:creationId xmlns:a16="http://schemas.microsoft.com/office/drawing/2014/main" id="{4DA45558-2C54-A420-FB77-59E4FD8A61D8}"/>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7097EDDC-4075-6637-6CDF-F1C804E15801}"/>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827598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59FD5-3AFB-E2CE-B72F-65094CF2155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22F141F-9508-9F14-CAD4-91F0C6B9E3AD}"/>
              </a:ext>
            </a:extLst>
          </p:cNvPr>
          <p:cNvSpPr>
            <a:spLocks noGrp="1"/>
          </p:cNvSpPr>
          <p:nvPr>
            <p:ph type="title"/>
          </p:nvPr>
        </p:nvSpPr>
        <p:spPr/>
        <p:txBody>
          <a:bodyPr/>
          <a:lstStyle/>
          <a:p>
            <a:r>
              <a:rPr lang="en-US" dirty="0"/>
              <a:t>Season 26-27 timeline</a:t>
            </a:r>
          </a:p>
        </p:txBody>
      </p:sp>
      <p:sp>
        <p:nvSpPr>
          <p:cNvPr id="4" name="Date Placeholder 3">
            <a:extLst>
              <a:ext uri="{FF2B5EF4-FFF2-40B4-BE49-F238E27FC236}">
                <a16:creationId xmlns:a16="http://schemas.microsoft.com/office/drawing/2014/main" id="{7DAA69A3-9346-B7B0-9DE9-18E933D5705A}"/>
              </a:ext>
            </a:extLst>
          </p:cNvPr>
          <p:cNvSpPr>
            <a:spLocks noGrp="1"/>
          </p:cNvSpPr>
          <p:nvPr>
            <p:ph type="dt" sz="half" idx="10"/>
          </p:nvPr>
        </p:nvSpPr>
        <p:spPr/>
        <p:txBody>
          <a:bodyPr/>
          <a:lstStyle/>
          <a:p>
            <a:fld id="{866CDE30-8258-8341-AD51-D927085C584C}" type="datetime3">
              <a:rPr lang="de-CH" smtClean="0"/>
              <a:t>02/10/2025</a:t>
            </a:fld>
            <a:endParaRPr lang="en-US" dirty="0"/>
          </a:p>
        </p:txBody>
      </p:sp>
      <p:sp>
        <p:nvSpPr>
          <p:cNvPr id="5" name="Footer Placeholder 4">
            <a:extLst>
              <a:ext uri="{FF2B5EF4-FFF2-40B4-BE49-F238E27FC236}">
                <a16:creationId xmlns:a16="http://schemas.microsoft.com/office/drawing/2014/main" id="{B81DBFD5-0E98-2949-E630-7634C7C5C809}"/>
              </a:ext>
            </a:extLst>
          </p:cNvPr>
          <p:cNvSpPr>
            <a:spLocks noGrp="1"/>
          </p:cNvSpPr>
          <p:nvPr>
            <p:ph type="ftr" sz="quarter" idx="15"/>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
        <p:nvSpPr>
          <p:cNvPr id="7" name="Slide Number Placeholder 6">
            <a:extLst>
              <a:ext uri="{FF2B5EF4-FFF2-40B4-BE49-F238E27FC236}">
                <a16:creationId xmlns:a16="http://schemas.microsoft.com/office/drawing/2014/main" id="{36C189A0-721E-8FE9-190D-141FA8501D48}"/>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aphicFrame>
        <p:nvGraphicFramePr>
          <p:cNvPr id="2" name="Diagram 1">
            <a:extLst>
              <a:ext uri="{FF2B5EF4-FFF2-40B4-BE49-F238E27FC236}">
                <a16:creationId xmlns:a16="http://schemas.microsoft.com/office/drawing/2014/main" id="{1D6FB959-03B9-F18D-A819-782A20011158}"/>
              </a:ext>
            </a:extLst>
          </p:cNvPr>
          <p:cNvGraphicFramePr/>
          <p:nvPr>
            <p:extLst>
              <p:ext uri="{D42A27DB-BD31-4B8C-83A1-F6EECF244321}">
                <p14:modId xmlns:p14="http://schemas.microsoft.com/office/powerpoint/2010/main" val="1662394281"/>
              </p:ext>
            </p:extLst>
          </p:nvPr>
        </p:nvGraphicFramePr>
        <p:xfrm>
          <a:off x="3047266" y="1206500"/>
          <a:ext cx="6159500" cy="486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9862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6468F-B45C-14CB-ACAB-24DACABA40D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43A05DE-2E22-199B-5DB7-FEAB88B7F9E8}"/>
              </a:ext>
            </a:extLst>
          </p:cNvPr>
          <p:cNvSpPr>
            <a:spLocks noGrp="1"/>
          </p:cNvSpPr>
          <p:nvPr>
            <p:ph type="title"/>
          </p:nvPr>
        </p:nvSpPr>
        <p:spPr/>
        <p:txBody>
          <a:bodyPr/>
          <a:lstStyle/>
          <a:p>
            <a:r>
              <a:rPr lang="en-US" dirty="0"/>
              <a:t>Season 26-27 ideas</a:t>
            </a:r>
          </a:p>
        </p:txBody>
      </p:sp>
      <p:sp>
        <p:nvSpPr>
          <p:cNvPr id="4" name="Date Placeholder 3">
            <a:extLst>
              <a:ext uri="{FF2B5EF4-FFF2-40B4-BE49-F238E27FC236}">
                <a16:creationId xmlns:a16="http://schemas.microsoft.com/office/drawing/2014/main" id="{81279FEF-F549-52AF-E79C-BE417AF3D710}"/>
              </a:ext>
            </a:extLst>
          </p:cNvPr>
          <p:cNvSpPr>
            <a:spLocks noGrp="1"/>
          </p:cNvSpPr>
          <p:nvPr>
            <p:ph type="dt" sz="half" idx="10"/>
          </p:nvPr>
        </p:nvSpPr>
        <p:spPr/>
        <p:txBody>
          <a:bodyPr/>
          <a:lstStyle/>
          <a:p>
            <a:fld id="{866CDE30-8258-8341-AD51-D927085C584C}" type="datetime3">
              <a:rPr lang="de-CH" smtClean="0"/>
              <a:t>02/10/2025</a:t>
            </a:fld>
            <a:endParaRPr lang="en-US" dirty="0"/>
          </a:p>
        </p:txBody>
      </p:sp>
      <p:sp>
        <p:nvSpPr>
          <p:cNvPr id="5" name="Footer Placeholder 4">
            <a:extLst>
              <a:ext uri="{FF2B5EF4-FFF2-40B4-BE49-F238E27FC236}">
                <a16:creationId xmlns:a16="http://schemas.microsoft.com/office/drawing/2014/main" id="{61E7536C-1DBB-F122-E7A9-8B64189EF95F}"/>
              </a:ext>
            </a:extLst>
          </p:cNvPr>
          <p:cNvSpPr>
            <a:spLocks noGrp="1"/>
          </p:cNvSpPr>
          <p:nvPr>
            <p:ph type="ftr" sz="quarter" idx="15"/>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
        <p:nvSpPr>
          <p:cNvPr id="7" name="Slide Number Placeholder 6">
            <a:extLst>
              <a:ext uri="{FF2B5EF4-FFF2-40B4-BE49-F238E27FC236}">
                <a16:creationId xmlns:a16="http://schemas.microsoft.com/office/drawing/2014/main" id="{00FF9ED3-78E1-1379-2EF6-EB35CE865C97}"/>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8" name="Content Placeholder 1">
            <a:extLst>
              <a:ext uri="{FF2B5EF4-FFF2-40B4-BE49-F238E27FC236}">
                <a16:creationId xmlns:a16="http://schemas.microsoft.com/office/drawing/2014/main" id="{202B12B8-DE2E-2F11-4221-FA30CF721C6D}"/>
              </a:ext>
            </a:extLst>
          </p:cNvPr>
          <p:cNvSpPr txBox="1">
            <a:spLocks/>
          </p:cNvSpPr>
          <p:nvPr/>
        </p:nvSpPr>
        <p:spPr>
          <a:xfrm>
            <a:off x="407987" y="1081781"/>
            <a:ext cx="10066582"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dirty="0"/>
              <a:t>Key theme: </a:t>
            </a:r>
            <a:r>
              <a:rPr lang="en-US" b="1" dirty="0">
                <a:solidFill>
                  <a:srgbClr val="FFC000"/>
                </a:solidFill>
              </a:rPr>
              <a:t>Future</a:t>
            </a:r>
          </a:p>
          <a:p>
            <a:pPr marL="0" lvl="1" indent="0">
              <a:buNone/>
            </a:pPr>
            <a:r>
              <a:rPr lang="en-US" dirty="0">
                <a:solidFill>
                  <a:srgbClr val="303030"/>
                </a:solidFill>
              </a:rPr>
              <a:t>Working title: </a:t>
            </a:r>
            <a:r>
              <a:rPr lang="en-US" i="1" dirty="0" err="1">
                <a:solidFill>
                  <a:srgbClr val="303030"/>
                </a:solidFill>
              </a:rPr>
              <a:t>Futurs</a:t>
            </a:r>
            <a:r>
              <a:rPr lang="en-US" i="1" dirty="0">
                <a:solidFill>
                  <a:srgbClr val="303030"/>
                </a:solidFill>
              </a:rPr>
              <a:t> </a:t>
            </a:r>
            <a:r>
              <a:rPr lang="en-US" i="1" dirty="0" err="1">
                <a:solidFill>
                  <a:srgbClr val="303030"/>
                </a:solidFill>
              </a:rPr>
              <a:t>vivants</a:t>
            </a:r>
            <a:r>
              <a:rPr lang="en-US" i="1" dirty="0">
                <a:solidFill>
                  <a:srgbClr val="303030"/>
                </a:solidFill>
              </a:rPr>
              <a:t> / Living futures</a:t>
            </a:r>
          </a:p>
          <a:p>
            <a:pPr marL="0" lvl="1" indent="0">
              <a:buNone/>
            </a:pPr>
            <a:r>
              <a:rPr lang="en-US" dirty="0"/>
              <a:t>Interpretation: </a:t>
            </a:r>
          </a:p>
          <a:p>
            <a:pPr lvl="1"/>
            <a:r>
              <a:rPr lang="en-US" sz="1400" dirty="0"/>
              <a:t>Link between the </a:t>
            </a:r>
            <a:r>
              <a:rPr lang="en-US" sz="1400" b="1" dirty="0"/>
              <a:t>future and human beings</a:t>
            </a:r>
            <a:r>
              <a:rPr lang="en-US" sz="1400" dirty="0"/>
              <a:t>, bringing </a:t>
            </a:r>
            <a:r>
              <a:rPr lang="en-US" sz="1400" b="1" dirty="0"/>
              <a:t>emotions to new technologies </a:t>
            </a:r>
            <a:r>
              <a:rPr lang="en-US" sz="1400" dirty="0"/>
              <a:t>in order to make them “come alive”</a:t>
            </a:r>
          </a:p>
          <a:p>
            <a:pPr lvl="1"/>
            <a:r>
              <a:rPr lang="en-US" sz="1400" dirty="0"/>
              <a:t>Link with CERN: showing that </a:t>
            </a:r>
            <a:r>
              <a:rPr lang="en-US" sz="1400" b="1" dirty="0"/>
              <a:t>future investments </a:t>
            </a:r>
            <a:r>
              <a:rPr lang="en-US" sz="1400" dirty="0"/>
              <a:t>and efforts in fundamental research (FCC and others) are crucial for our </a:t>
            </a:r>
            <a:r>
              <a:rPr lang="en-US" sz="1400" b="1" dirty="0"/>
              <a:t>future and our quest for knowledge</a:t>
            </a:r>
            <a:r>
              <a:rPr lang="en-US" sz="1400" dirty="0"/>
              <a:t>, but also bring </a:t>
            </a:r>
            <a:r>
              <a:rPr lang="en-US" sz="1400" b="1" dirty="0"/>
              <a:t>enormous benefits to our lives (jobs, technological opportunities, training).</a:t>
            </a:r>
          </a:p>
          <a:p>
            <a:pPr lvl="1"/>
            <a:r>
              <a:rPr lang="en-US" sz="1400" dirty="0"/>
              <a:t>The concept shows that CERN's role in the future will </a:t>
            </a:r>
            <a:r>
              <a:rPr lang="en-US" sz="1400" b="1" dirty="0"/>
              <a:t>contribute not only to particle physics, but also to various fields </a:t>
            </a:r>
            <a:r>
              <a:rPr lang="en-US" sz="1400" dirty="0"/>
              <a:t>that will benefit from this driving force.</a:t>
            </a:r>
          </a:p>
          <a:p>
            <a:pPr lvl="1"/>
            <a:r>
              <a:rPr lang="en-US" sz="1400" b="1" dirty="0"/>
              <a:t>Future of science</a:t>
            </a:r>
            <a:r>
              <a:rPr lang="en-US" sz="1400" dirty="0"/>
              <a:t>: link with other sciences would be very important, where there would be a link with physics.</a:t>
            </a:r>
          </a:p>
        </p:txBody>
      </p:sp>
    </p:spTree>
    <p:extLst>
      <p:ext uri="{BB962C8B-B14F-4D97-AF65-F5344CB8AC3E}">
        <p14:creationId xmlns:p14="http://schemas.microsoft.com/office/powerpoint/2010/main" val="1963304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3BF00-4C43-F5C1-26C5-C62E47E4037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EE79F08-7C5D-70F6-391B-260C2F22B2FD}"/>
              </a:ext>
            </a:extLst>
          </p:cNvPr>
          <p:cNvSpPr>
            <a:spLocks noGrp="1"/>
          </p:cNvSpPr>
          <p:nvPr>
            <p:ph type="title"/>
          </p:nvPr>
        </p:nvSpPr>
        <p:spPr/>
        <p:txBody>
          <a:bodyPr/>
          <a:lstStyle/>
          <a:p>
            <a:r>
              <a:rPr lang="en-US" dirty="0"/>
              <a:t>Season 26-27 ideas</a:t>
            </a:r>
          </a:p>
        </p:txBody>
      </p:sp>
      <p:sp>
        <p:nvSpPr>
          <p:cNvPr id="4" name="Date Placeholder 3">
            <a:extLst>
              <a:ext uri="{FF2B5EF4-FFF2-40B4-BE49-F238E27FC236}">
                <a16:creationId xmlns:a16="http://schemas.microsoft.com/office/drawing/2014/main" id="{DD14B5C4-ECCD-9D77-9BE1-8B853062D11D}"/>
              </a:ext>
            </a:extLst>
          </p:cNvPr>
          <p:cNvSpPr>
            <a:spLocks noGrp="1"/>
          </p:cNvSpPr>
          <p:nvPr>
            <p:ph type="dt" sz="half" idx="10"/>
          </p:nvPr>
        </p:nvSpPr>
        <p:spPr/>
        <p:txBody>
          <a:bodyPr/>
          <a:lstStyle/>
          <a:p>
            <a:fld id="{866CDE30-8258-8341-AD51-D927085C584C}" type="datetime3">
              <a:rPr lang="de-CH" smtClean="0"/>
              <a:t>02/10/2025</a:t>
            </a:fld>
            <a:endParaRPr lang="en-US" dirty="0"/>
          </a:p>
        </p:txBody>
      </p:sp>
      <p:sp>
        <p:nvSpPr>
          <p:cNvPr id="5" name="Footer Placeholder 4">
            <a:extLst>
              <a:ext uri="{FF2B5EF4-FFF2-40B4-BE49-F238E27FC236}">
                <a16:creationId xmlns:a16="http://schemas.microsoft.com/office/drawing/2014/main" id="{15CA2FF6-08EA-89EB-29D6-8F96499CB8A9}"/>
              </a:ext>
            </a:extLst>
          </p:cNvPr>
          <p:cNvSpPr>
            <a:spLocks noGrp="1"/>
          </p:cNvSpPr>
          <p:nvPr>
            <p:ph type="ftr" sz="quarter" idx="15"/>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
        <p:nvSpPr>
          <p:cNvPr id="7" name="Slide Number Placeholder 6">
            <a:extLst>
              <a:ext uri="{FF2B5EF4-FFF2-40B4-BE49-F238E27FC236}">
                <a16:creationId xmlns:a16="http://schemas.microsoft.com/office/drawing/2014/main" id="{F5F2D149-F906-20C6-F309-0AD4AF888B18}"/>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2" name="Rectangle 2">
            <a:extLst>
              <a:ext uri="{FF2B5EF4-FFF2-40B4-BE49-F238E27FC236}">
                <a16:creationId xmlns:a16="http://schemas.microsoft.com/office/drawing/2014/main" id="{8A6A1505-A82B-8A7E-653B-DC7094F18C91}"/>
              </a:ext>
            </a:extLst>
          </p:cNvPr>
          <p:cNvSpPr>
            <a:spLocks noChangeArrowheads="1"/>
          </p:cNvSpPr>
          <p:nvPr/>
        </p:nvSpPr>
        <p:spPr bwMode="auto">
          <a:xfrm>
            <a:off x="407987" y="107266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H"/>
          </a:p>
        </p:txBody>
      </p:sp>
      <p:sp>
        <p:nvSpPr>
          <p:cNvPr id="6" name="Rectangle 3">
            <a:extLst>
              <a:ext uri="{FF2B5EF4-FFF2-40B4-BE49-F238E27FC236}">
                <a16:creationId xmlns:a16="http://schemas.microsoft.com/office/drawing/2014/main" id="{4E8CDA80-2C70-C923-8DAD-8ABC381EBE6C}"/>
              </a:ext>
            </a:extLst>
          </p:cNvPr>
          <p:cNvSpPr>
            <a:spLocks noChangeArrowheads="1"/>
          </p:cNvSpPr>
          <p:nvPr/>
        </p:nvSpPr>
        <p:spPr bwMode="auto">
          <a:xfrm>
            <a:off x="2527499" y="1377011"/>
            <a:ext cx="7137002"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en-CH" sz="14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Septembre 2026 : High-</a:t>
            </a:r>
            <a:r>
              <a:rPr kumimoji="0" lang="fr-FR" altLang="en-CH" sz="14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level</a:t>
            </a:r>
            <a:r>
              <a:rPr kumimoji="0" lang="fr-FR" altLang="en-CH" sz="14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(but </a:t>
            </a:r>
            <a:r>
              <a:rPr kumimoji="0" lang="fr-FR" altLang="en-CH" sz="14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still</a:t>
            </a:r>
            <a:r>
              <a:rPr kumimoji="0" lang="fr-FR" altLang="en-CH" sz="14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fr-FR" altLang="en-CH" sz="14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general</a:t>
            </a:r>
            <a:r>
              <a:rPr kumimoji="0" lang="fr-FR" altLang="en-CH" sz="14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public) </a:t>
            </a:r>
            <a:r>
              <a:rPr kumimoji="0" lang="fr-FR" altLang="en-CH" sz="14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conference</a:t>
            </a:r>
            <a:r>
              <a:rPr kumimoji="0" lang="fr-FR" altLang="en-CH" sz="14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on new </a:t>
            </a:r>
            <a:r>
              <a:rPr kumimoji="0" lang="fr-FR" altLang="en-CH" sz="14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physics</a:t>
            </a:r>
            <a:endParaRPr kumimoji="0" lang="fr-FR" altLang="en-CH"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tabLst/>
            </a:pPr>
            <a:r>
              <a:rPr kumimoji="0" lang="fr-FR" altLang="en-CH" sz="14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Inviting</a:t>
            </a:r>
            <a:r>
              <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CERN management to </a:t>
            </a:r>
            <a:r>
              <a:rPr kumimoji="0" lang="fr-FR" altLang="en-CH" sz="14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take</a:t>
            </a:r>
            <a:r>
              <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part, in addition to world-</a:t>
            </a:r>
            <a:r>
              <a:rPr kumimoji="0" lang="fr-FR" altLang="en-CH" sz="14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renown</a:t>
            </a:r>
            <a:r>
              <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fr-FR" altLang="en-CH" sz="14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physicists</a:t>
            </a:r>
            <a:r>
              <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tabLst/>
            </a:pPr>
            <a:endParaRPr lang="fr-FR" altLang="en-CH" sz="1400" dirty="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lang="fr-FR" altLang="en-CH" sz="1400" dirty="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r>
              <a:rPr lang="fr-FR" altLang="en-CH" sz="1400" b="1" dirty="0" err="1">
                <a:ea typeface="Calibri" panose="020F0502020204030204" pitchFamily="34" charset="0"/>
                <a:cs typeface="Arial" panose="020B0604020202020204" pitchFamily="34" charset="0"/>
              </a:rPr>
              <a:t>October</a:t>
            </a:r>
            <a:r>
              <a:rPr lang="fr-FR" altLang="en-CH" sz="1400" b="1" dirty="0">
                <a:ea typeface="Calibri" panose="020F0502020204030204" pitchFamily="34" charset="0"/>
                <a:cs typeface="Arial" panose="020B0604020202020204" pitchFamily="34" charset="0"/>
              </a:rPr>
              <a:t> 2026: </a:t>
            </a:r>
            <a:r>
              <a:rPr lang="fr-FR" altLang="en-CH" sz="1400" b="1" dirty="0" err="1">
                <a:ea typeface="Calibri" panose="020F0502020204030204" pitchFamily="34" charset="0"/>
                <a:cs typeface="Arial" panose="020B0604020202020204" pitchFamily="34" charset="0"/>
              </a:rPr>
              <a:t>Dark</a:t>
            </a:r>
            <a:r>
              <a:rPr lang="fr-FR" altLang="en-CH" sz="1400" b="1" dirty="0">
                <a:ea typeface="Calibri" panose="020F0502020204030204" pitchFamily="34" charset="0"/>
                <a:cs typeface="Arial" panose="020B0604020202020204" pitchFamily="34" charset="0"/>
              </a:rPr>
              <a:t> </a:t>
            </a:r>
            <a:r>
              <a:rPr lang="fr-FR" altLang="en-CH" sz="1400" b="1" dirty="0" err="1">
                <a:ea typeface="Calibri" panose="020F0502020204030204" pitchFamily="34" charset="0"/>
                <a:cs typeface="Arial" panose="020B0604020202020204" pitchFamily="34" charset="0"/>
              </a:rPr>
              <a:t>Matter</a:t>
            </a:r>
            <a:r>
              <a:rPr lang="fr-FR" altLang="en-CH" sz="1400" b="1" dirty="0">
                <a:ea typeface="Calibri" panose="020F0502020204030204" pitchFamily="34" charset="0"/>
                <a:cs typeface="Arial" panose="020B0604020202020204" pitchFamily="34" charset="0"/>
              </a:rPr>
              <a:t> Day on Halloween</a:t>
            </a:r>
          </a:p>
          <a:p>
            <a:pPr marL="0" marR="0" lvl="0" indent="0" algn="just" defTabSz="914400" rtl="0" eaLnBrk="0" fontAlgn="base" latinLnBrk="0" hangingPunct="0">
              <a:lnSpc>
                <a:spcPct val="100000"/>
              </a:lnSpc>
              <a:spcBef>
                <a:spcPct val="0"/>
              </a:spcBef>
              <a:spcAft>
                <a:spcPct val="0"/>
              </a:spcAft>
              <a:buClrTx/>
              <a:buSzTx/>
              <a:tabLst/>
            </a:pPr>
            <a:r>
              <a:rPr lang="fr-FR" altLang="en-CH" sz="1400" dirty="0">
                <a:ea typeface="Calibri" panose="020F0502020204030204" pitchFamily="34" charset="0"/>
                <a:cs typeface="Arial" panose="020B0604020202020204" pitchFamily="34" charset="0"/>
              </a:rPr>
              <a:t>Concerts and </a:t>
            </a:r>
            <a:r>
              <a:rPr lang="fr-FR" altLang="en-CH" sz="1400" dirty="0" err="1">
                <a:ea typeface="Calibri" panose="020F0502020204030204" pitchFamily="34" charset="0"/>
                <a:cs typeface="Arial" panose="020B0604020202020204" pitchFamily="34" charset="0"/>
              </a:rPr>
              <a:t>activities</a:t>
            </a:r>
            <a:r>
              <a:rPr lang="fr-FR" altLang="en-CH" sz="1400" dirty="0">
                <a:ea typeface="Calibri" panose="020F0502020204030204" pitchFamily="34" charset="0"/>
                <a:cs typeface="Arial" panose="020B0604020202020204" pitchFamily="34" charset="0"/>
              </a:rPr>
              <a:t> </a:t>
            </a:r>
            <a:r>
              <a:rPr lang="fr-FR" altLang="en-CH" sz="1400" dirty="0" err="1">
                <a:ea typeface="Calibri" panose="020F0502020204030204" pitchFamily="34" charset="0"/>
                <a:cs typeface="Arial" panose="020B0604020202020204" pitchFamily="34" charset="0"/>
              </a:rPr>
              <a:t>around</a:t>
            </a:r>
            <a:r>
              <a:rPr lang="fr-FR" altLang="en-CH" sz="1400" dirty="0">
                <a:ea typeface="Calibri" panose="020F0502020204030204" pitchFamily="34" charset="0"/>
                <a:cs typeface="Arial" panose="020B0604020202020204" pitchFamily="34" charset="0"/>
              </a:rPr>
              <a:t> the </a:t>
            </a:r>
            <a:r>
              <a:rPr lang="fr-FR" altLang="en-CH" sz="1400" dirty="0" err="1">
                <a:ea typeface="Calibri" panose="020F0502020204030204" pitchFamily="34" charset="0"/>
                <a:cs typeface="Arial" panose="020B0604020202020204" pitchFamily="34" charset="0"/>
              </a:rPr>
              <a:t>theme</a:t>
            </a:r>
            <a:r>
              <a:rPr lang="fr-FR" altLang="en-CH" sz="1400" dirty="0">
                <a:ea typeface="Calibri" panose="020F0502020204030204" pitchFamily="34" charset="0"/>
                <a:cs typeface="Arial" panose="020B0604020202020204" pitchFamily="34" charset="0"/>
              </a:rPr>
              <a:t>, in collaboration </a:t>
            </a:r>
            <a:r>
              <a:rPr lang="fr-FR" altLang="en-CH" sz="1400" dirty="0" err="1">
                <a:ea typeface="Calibri" panose="020F0502020204030204" pitchFamily="34" charset="0"/>
                <a:cs typeface="Arial" panose="020B0604020202020204" pitchFamily="34" charset="0"/>
              </a:rPr>
              <a:t>with</a:t>
            </a:r>
            <a:r>
              <a:rPr lang="fr-FR" altLang="en-CH" sz="1400" dirty="0">
                <a:ea typeface="Calibri" panose="020F0502020204030204" pitchFamily="34" charset="0"/>
                <a:cs typeface="Arial" panose="020B0604020202020204" pitchFamily="34" charset="0"/>
              </a:rPr>
              <a:t> a local radio (radio Vostok: </a:t>
            </a:r>
            <a:r>
              <a:rPr lang="fr-FR" altLang="en-CH" sz="1400" dirty="0">
                <a:ea typeface="Calibri" panose="020F0502020204030204" pitchFamily="34" charset="0"/>
                <a:cs typeface="Arial" panose="020B0604020202020204" pitchFamily="34" charset="0"/>
                <a:hlinkClick r:id="rId2"/>
              </a:rPr>
              <a:t>Vostok Sessions</a:t>
            </a:r>
            <a:r>
              <a:rPr lang="fr-FR" altLang="en-CH" sz="1400" dirty="0">
                <a:ea typeface="Calibri" panose="020F0502020204030204" pitchFamily="34" charset="0"/>
                <a:cs typeface="Arial" panose="020B0604020202020204" pitchFamily="34" charset="0"/>
              </a:rPr>
              <a:t>)</a:t>
            </a: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altLang="en-CH"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just"/>
            <a:r>
              <a:rPr lang="fr-FR" altLang="en-CH" sz="1400" b="1" dirty="0" err="1">
                <a:ea typeface="Calibri" panose="020F0502020204030204" pitchFamily="34" charset="0"/>
                <a:cs typeface="Arial" panose="020B0604020202020204" pitchFamily="34" charset="0"/>
              </a:rPr>
              <a:t>November</a:t>
            </a:r>
            <a:r>
              <a:rPr lang="fr-FR" altLang="en-CH" sz="1400" b="1" dirty="0">
                <a:ea typeface="Calibri" panose="020F0502020204030204" pitchFamily="34" charset="0"/>
                <a:cs typeface="Arial" panose="020B0604020202020204" pitchFamily="34" charset="0"/>
              </a:rPr>
              <a:t> 2026 Show by Frédéric Ferrer : </a:t>
            </a:r>
            <a:r>
              <a:rPr lang="fr-FR" altLang="en-CH" sz="1400" b="1" i="1" dirty="0">
                <a:ea typeface="Calibri" panose="020F0502020204030204" pitchFamily="34" charset="0"/>
                <a:cs typeface="Arial" panose="020B0604020202020204" pitchFamily="34" charset="0"/>
                <a:hlinkClick r:id="rId3"/>
              </a:rPr>
              <a:t>WOW ! cartographie 5 : Conférence sur les possibilités de vivre ailleurs </a:t>
            </a:r>
            <a:endParaRPr lang="fr-FR" altLang="en-CH" sz="1400" b="1" i="1" dirty="0">
              <a:ea typeface="Calibri" panose="020F0502020204030204" pitchFamily="34" charset="0"/>
              <a:cs typeface="Arial" panose="020B0604020202020204" pitchFamily="34" charset="0"/>
            </a:endParaRPr>
          </a:p>
          <a:p>
            <a:pPr lvl="0" algn="just"/>
            <a:r>
              <a:rPr lang="fr-FR" altLang="en-CH" sz="1400" dirty="0" err="1">
                <a:ea typeface="Calibri" panose="020F0502020204030204" pitchFamily="34" charset="0"/>
                <a:cs typeface="Arial" panose="020B0604020202020204" pitchFamily="34" charset="0"/>
              </a:rPr>
              <a:t>Humorous</a:t>
            </a:r>
            <a:r>
              <a:rPr lang="fr-FR" altLang="en-CH" sz="1400" dirty="0">
                <a:ea typeface="Calibri" panose="020F0502020204030204" pitchFamily="34" charset="0"/>
                <a:cs typeface="Arial" panose="020B0604020202020204" pitchFamily="34" charset="0"/>
              </a:rPr>
              <a:t> show/lecture, </a:t>
            </a:r>
            <a:r>
              <a:rPr lang="fr-FR" altLang="en-CH" sz="1400" dirty="0" err="1">
                <a:ea typeface="Calibri" panose="020F0502020204030204" pitchFamily="34" charset="0"/>
                <a:cs typeface="Arial" panose="020B0604020202020204" pitchFamily="34" charset="0"/>
              </a:rPr>
              <a:t>based</a:t>
            </a:r>
            <a:r>
              <a:rPr lang="fr-FR" altLang="en-CH" sz="1400" dirty="0">
                <a:ea typeface="Calibri" panose="020F0502020204030204" pitchFamily="34" charset="0"/>
                <a:cs typeface="Arial" panose="020B0604020202020204" pitchFamily="34" charset="0"/>
              </a:rPr>
              <a:t> on </a:t>
            </a:r>
            <a:r>
              <a:rPr lang="fr-FR" altLang="en-CH" sz="1400" dirty="0" err="1">
                <a:ea typeface="Calibri" panose="020F0502020204030204" pitchFamily="34" charset="0"/>
                <a:cs typeface="Arial" panose="020B0604020202020204" pitchFamily="34" charset="0"/>
              </a:rPr>
              <a:t>scientific</a:t>
            </a:r>
            <a:r>
              <a:rPr lang="fr-FR" altLang="en-CH" sz="1400" dirty="0">
                <a:ea typeface="Calibri" panose="020F0502020204030204" pitchFamily="34" charset="0"/>
                <a:cs typeface="Arial" panose="020B0604020202020204" pitchFamily="34" charset="0"/>
              </a:rPr>
              <a:t> </a:t>
            </a:r>
            <a:r>
              <a:rPr lang="fr-FR" altLang="en-CH" sz="1400" dirty="0" err="1">
                <a:ea typeface="Calibri" panose="020F0502020204030204" pitchFamily="34" charset="0"/>
                <a:cs typeface="Arial" panose="020B0604020202020204" pitchFamily="34" charset="0"/>
              </a:rPr>
              <a:t>facts</a:t>
            </a:r>
            <a:r>
              <a:rPr lang="fr-FR" altLang="en-CH" sz="1400" dirty="0">
                <a:ea typeface="Calibri" panose="020F0502020204030204" pitchFamily="34" charset="0"/>
                <a:cs typeface="Arial" panose="020B0604020202020204" pitchFamily="34" charset="0"/>
              </a:rPr>
              <a:t> (show </a:t>
            </a:r>
            <a:r>
              <a:rPr lang="fr-FR" altLang="en-CH" sz="1400" dirty="0" err="1">
                <a:ea typeface="Calibri" panose="020F0502020204030204" pitchFamily="34" charset="0"/>
                <a:cs typeface="Arial" panose="020B0604020202020204" pitchFamily="34" charset="0"/>
              </a:rPr>
              <a:t>developed</a:t>
            </a:r>
            <a:r>
              <a:rPr lang="fr-FR" altLang="en-CH" sz="1400" dirty="0">
                <a:ea typeface="Calibri" panose="020F0502020204030204" pitchFamily="34" charset="0"/>
                <a:cs typeface="Arial" panose="020B0604020202020204" pitchFamily="34" charset="0"/>
              </a:rPr>
              <a:t> via a commission </a:t>
            </a:r>
            <a:r>
              <a:rPr lang="fr-FR" altLang="en-CH" sz="1400" dirty="0" err="1">
                <a:ea typeface="Calibri" panose="020F0502020204030204" pitchFamily="34" charset="0"/>
                <a:cs typeface="Arial" panose="020B0604020202020204" pitchFamily="34" charset="0"/>
              </a:rPr>
              <a:t>from</a:t>
            </a:r>
            <a:r>
              <a:rPr lang="fr-FR" altLang="en-CH" sz="1400" dirty="0">
                <a:ea typeface="Calibri" panose="020F0502020204030204" pitchFamily="34" charset="0"/>
                <a:cs typeface="Arial" panose="020B0604020202020204" pitchFamily="34" charset="0"/>
              </a:rPr>
              <a:t> the Centre National d’Etudes Spatiales, CNES) on the </a:t>
            </a:r>
            <a:r>
              <a:rPr lang="fr-FR" altLang="en-CH" sz="1400" dirty="0" err="1">
                <a:ea typeface="Calibri" panose="020F0502020204030204" pitchFamily="34" charset="0"/>
                <a:cs typeface="Arial" panose="020B0604020202020204" pitchFamily="34" charset="0"/>
              </a:rPr>
              <a:t>possibility</a:t>
            </a:r>
            <a:r>
              <a:rPr lang="fr-FR" altLang="en-CH" sz="1400" dirty="0">
                <a:ea typeface="Calibri" panose="020F0502020204030204" pitchFamily="34" charset="0"/>
                <a:cs typeface="Arial" panose="020B0604020202020204" pitchFamily="34" charset="0"/>
              </a:rPr>
              <a:t> of </a:t>
            </a:r>
            <a:r>
              <a:rPr lang="fr-FR" altLang="en-CH" sz="1400" dirty="0" err="1">
                <a:ea typeface="Calibri" panose="020F0502020204030204" pitchFamily="34" charset="0"/>
                <a:cs typeface="Arial" panose="020B0604020202020204" pitchFamily="34" charset="0"/>
              </a:rPr>
              <a:t>humans</a:t>
            </a:r>
            <a:r>
              <a:rPr lang="fr-FR" altLang="en-CH" sz="1400" dirty="0">
                <a:ea typeface="Calibri" panose="020F0502020204030204" pitchFamily="34" charset="0"/>
                <a:cs typeface="Arial" panose="020B0604020202020204" pitchFamily="34" charset="0"/>
              </a:rPr>
              <a:t> living on </a:t>
            </a:r>
            <a:r>
              <a:rPr lang="fr-FR" altLang="en-CH" sz="1400" dirty="0" err="1">
                <a:ea typeface="Calibri" panose="020F0502020204030204" pitchFamily="34" charset="0"/>
                <a:cs typeface="Arial" panose="020B0604020202020204" pitchFamily="34" charset="0"/>
              </a:rPr>
              <a:t>another</a:t>
            </a:r>
            <a:r>
              <a:rPr lang="fr-FR" altLang="en-CH" sz="1400" dirty="0">
                <a:ea typeface="Calibri" panose="020F0502020204030204" pitchFamily="34" charset="0"/>
                <a:cs typeface="Arial" panose="020B0604020202020204" pitchFamily="34" charset="0"/>
              </a:rPr>
              <a:t> </a:t>
            </a:r>
            <a:r>
              <a:rPr lang="fr-FR" altLang="en-CH" sz="1400" dirty="0" err="1">
                <a:ea typeface="Calibri" panose="020F0502020204030204" pitchFamily="34" charset="0"/>
                <a:cs typeface="Arial" panose="020B0604020202020204" pitchFamily="34" charset="0"/>
              </a:rPr>
              <a:t>planet</a:t>
            </a:r>
            <a:r>
              <a:rPr lang="fr-FR" altLang="en-CH" sz="1400" dirty="0">
                <a:ea typeface="Calibri" panose="020F0502020204030204" pitchFamily="34" charset="0"/>
                <a:cs typeface="Arial" panose="020B0604020202020204" pitchFamily="34" charset="0"/>
              </a:rPr>
              <a:t> (in collaboration </a:t>
            </a:r>
            <a:r>
              <a:rPr lang="fr-FR" altLang="en-CH" sz="1400" dirty="0" err="1">
                <a:ea typeface="Calibri" panose="020F0502020204030204" pitchFamily="34" charset="0"/>
                <a:cs typeface="Arial" panose="020B0604020202020204" pitchFamily="34" charset="0"/>
              </a:rPr>
              <a:t>with</a:t>
            </a:r>
            <a:r>
              <a:rPr lang="fr-FR" altLang="en-CH" sz="1400" dirty="0">
                <a:ea typeface="Calibri" panose="020F0502020204030204" pitchFamily="34" charset="0"/>
                <a:cs typeface="Arial" panose="020B0604020202020204" pitchFamily="34" charset="0"/>
              </a:rPr>
              <a:t> Chateau Rouge)</a:t>
            </a:r>
          </a:p>
        </p:txBody>
      </p:sp>
      <p:pic>
        <p:nvPicPr>
          <p:cNvPr id="8" name="Picture 7" descr="A magnifying glass with purple and pink clouds in the background&#10;&#10;AI-generated content may be incorrect.">
            <a:extLst>
              <a:ext uri="{FF2B5EF4-FFF2-40B4-BE49-F238E27FC236}">
                <a16:creationId xmlns:a16="http://schemas.microsoft.com/office/drawing/2014/main" id="{B4181927-3CA0-77B4-258D-0A25A5FC6FFC}"/>
              </a:ext>
            </a:extLst>
          </p:cNvPr>
          <p:cNvPicPr>
            <a:picLocks noChangeAspect="1"/>
          </p:cNvPicPr>
          <p:nvPr/>
        </p:nvPicPr>
        <p:blipFill>
          <a:blip r:embed="rId4"/>
          <a:stretch>
            <a:fillRect/>
          </a:stretch>
        </p:blipFill>
        <p:spPr>
          <a:xfrm>
            <a:off x="722900" y="2740042"/>
            <a:ext cx="1225641" cy="1153796"/>
          </a:xfrm>
          <a:prstGeom prst="rect">
            <a:avLst/>
          </a:prstGeom>
          <a:ln>
            <a:solidFill>
              <a:schemeClr val="tx1"/>
            </a:solidFill>
          </a:ln>
        </p:spPr>
      </p:pic>
      <p:pic>
        <p:nvPicPr>
          <p:cNvPr id="10" name="Picture 9">
            <a:extLst>
              <a:ext uri="{FF2B5EF4-FFF2-40B4-BE49-F238E27FC236}">
                <a16:creationId xmlns:a16="http://schemas.microsoft.com/office/drawing/2014/main" id="{139D1995-ED3E-49EC-6367-CCFF29C4BFD6}"/>
              </a:ext>
            </a:extLst>
          </p:cNvPr>
          <p:cNvPicPr>
            <a:picLocks noChangeAspect="1"/>
          </p:cNvPicPr>
          <p:nvPr/>
        </p:nvPicPr>
        <p:blipFill>
          <a:blip r:embed="rId5"/>
          <a:srcRect/>
          <a:stretch/>
        </p:blipFill>
        <p:spPr>
          <a:xfrm>
            <a:off x="559614" y="4277743"/>
            <a:ext cx="1582774" cy="1054126"/>
          </a:xfrm>
          <a:prstGeom prst="rect">
            <a:avLst/>
          </a:prstGeom>
          <a:ln>
            <a:solidFill>
              <a:schemeClr val="tx1"/>
            </a:solidFill>
          </a:ln>
        </p:spPr>
      </p:pic>
      <p:pic>
        <p:nvPicPr>
          <p:cNvPr id="11" name="Picture 10">
            <a:extLst>
              <a:ext uri="{FF2B5EF4-FFF2-40B4-BE49-F238E27FC236}">
                <a16:creationId xmlns:a16="http://schemas.microsoft.com/office/drawing/2014/main" id="{C891271F-9DDD-89CD-37EC-2BFF9EFA137F}"/>
              </a:ext>
            </a:extLst>
          </p:cNvPr>
          <p:cNvPicPr>
            <a:picLocks noChangeAspect="1"/>
          </p:cNvPicPr>
          <p:nvPr/>
        </p:nvPicPr>
        <p:blipFill>
          <a:blip r:embed="rId6"/>
          <a:srcRect/>
          <a:stretch/>
        </p:blipFill>
        <p:spPr>
          <a:xfrm>
            <a:off x="559614" y="1376385"/>
            <a:ext cx="1582774" cy="1055183"/>
          </a:xfrm>
          <a:prstGeom prst="rect">
            <a:avLst/>
          </a:prstGeom>
          <a:ln>
            <a:solidFill>
              <a:schemeClr val="tx1"/>
            </a:solidFill>
          </a:ln>
        </p:spPr>
      </p:pic>
    </p:spTree>
    <p:extLst>
      <p:ext uri="{BB962C8B-B14F-4D97-AF65-F5344CB8AC3E}">
        <p14:creationId xmlns:p14="http://schemas.microsoft.com/office/powerpoint/2010/main" val="3980710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28BD06-C641-4328-17EA-5C308CC93AA1}"/>
              </a:ext>
            </a:extLst>
          </p:cNvPr>
          <p:cNvPicPr>
            <a:picLocks noChangeAspect="1"/>
          </p:cNvPicPr>
          <p:nvPr/>
        </p:nvPicPr>
        <p:blipFill>
          <a:blip r:embed="rId2"/>
          <a:stretch>
            <a:fillRect/>
          </a:stretch>
        </p:blipFill>
        <p:spPr>
          <a:xfrm>
            <a:off x="-667265" y="0"/>
            <a:ext cx="13113345" cy="6869622"/>
          </a:xfrm>
          <a:prstGeom prst="rect">
            <a:avLst/>
          </a:prstGeom>
        </p:spPr>
      </p:pic>
      <p:sp>
        <p:nvSpPr>
          <p:cNvPr id="2" name="Title 1">
            <a:extLst>
              <a:ext uri="{FF2B5EF4-FFF2-40B4-BE49-F238E27FC236}">
                <a16:creationId xmlns:a16="http://schemas.microsoft.com/office/drawing/2014/main" id="{C425519E-09A2-6F27-03D8-C664D7F46398}"/>
              </a:ext>
            </a:extLst>
          </p:cNvPr>
          <p:cNvSpPr>
            <a:spLocks noGrp="1"/>
          </p:cNvSpPr>
          <p:nvPr>
            <p:ph type="ctrTitle"/>
          </p:nvPr>
        </p:nvSpPr>
        <p:spPr>
          <a:xfrm>
            <a:off x="1425146" y="406400"/>
            <a:ext cx="9144000" cy="2387600"/>
          </a:xfrm>
        </p:spPr>
        <p:txBody>
          <a:bodyPr>
            <a:normAutofit fontScale="90000"/>
          </a:bodyPr>
          <a:lstStyle/>
          <a:p>
            <a:r>
              <a:rPr lang="fr-FR" b="1" dirty="0" err="1">
                <a:solidFill>
                  <a:srgbClr val="FF0000"/>
                </a:solidFill>
                <a:latin typeface="Georgia" panose="02040502050405020303" pitchFamily="18" charset="0"/>
              </a:rPr>
              <a:t>Proposal</a:t>
            </a:r>
            <a:r>
              <a:rPr lang="fr-FR" b="1" dirty="0">
                <a:solidFill>
                  <a:srgbClr val="FF0000"/>
                </a:solidFill>
                <a:latin typeface="Georgia" panose="02040502050405020303" pitchFamily="18" charset="0"/>
              </a:rPr>
              <a:t> for a Concert </a:t>
            </a:r>
            <a:br>
              <a:rPr lang="fr-FR" b="1" dirty="0">
                <a:solidFill>
                  <a:srgbClr val="FF0000"/>
                </a:solidFill>
                <a:latin typeface="Georgia" panose="02040502050405020303" pitchFamily="18" charset="0"/>
              </a:rPr>
            </a:br>
            <a:r>
              <a:rPr lang="fr-FR" b="1" dirty="0">
                <a:solidFill>
                  <a:srgbClr val="FF0000"/>
                </a:solidFill>
                <a:latin typeface="Georgia" panose="02040502050405020303" pitchFamily="18" charset="0"/>
              </a:rPr>
              <a:t>at the Science Gateway </a:t>
            </a:r>
            <a:br>
              <a:rPr lang="fr-FR" b="1" dirty="0">
                <a:solidFill>
                  <a:srgbClr val="FF0000"/>
                </a:solidFill>
                <a:latin typeface="Georgia" panose="02040502050405020303" pitchFamily="18" charset="0"/>
              </a:rPr>
            </a:br>
            <a:r>
              <a:rPr lang="fr-FR" b="1" dirty="0">
                <a:solidFill>
                  <a:srgbClr val="FF0000"/>
                </a:solidFill>
                <a:latin typeface="Georgia" panose="02040502050405020303" pitchFamily="18" charset="0"/>
              </a:rPr>
              <a:t> </a:t>
            </a:r>
            <a:r>
              <a:rPr lang="fr-FR" b="1" dirty="0" err="1">
                <a:solidFill>
                  <a:srgbClr val="FF0000"/>
                </a:solidFill>
                <a:latin typeface="Georgia" panose="02040502050405020303" pitchFamily="18" charset="0"/>
              </a:rPr>
              <a:t>spring</a:t>
            </a:r>
            <a:r>
              <a:rPr lang="fr-FR" b="1" dirty="0">
                <a:solidFill>
                  <a:srgbClr val="FF0000"/>
                </a:solidFill>
                <a:latin typeface="Georgia" panose="02040502050405020303" pitchFamily="18" charset="0"/>
              </a:rPr>
              <a:t> 2027</a:t>
            </a:r>
          </a:p>
        </p:txBody>
      </p:sp>
      <p:sp>
        <p:nvSpPr>
          <p:cNvPr id="7" name="TextBox 6">
            <a:extLst>
              <a:ext uri="{FF2B5EF4-FFF2-40B4-BE49-F238E27FC236}">
                <a16:creationId xmlns:a16="http://schemas.microsoft.com/office/drawing/2014/main" id="{17BA5021-AFAB-BA36-F39D-8C28A80E2AE9}"/>
              </a:ext>
            </a:extLst>
          </p:cNvPr>
          <p:cNvSpPr txBox="1"/>
          <p:nvPr/>
        </p:nvSpPr>
        <p:spPr>
          <a:xfrm>
            <a:off x="344104" y="5805269"/>
            <a:ext cx="3662285" cy="646331"/>
          </a:xfrm>
          <a:prstGeom prst="rect">
            <a:avLst/>
          </a:prstGeom>
          <a:noFill/>
          <a:ln>
            <a:solidFill>
              <a:schemeClr val="bg1"/>
            </a:solidFill>
          </a:ln>
        </p:spPr>
        <p:txBody>
          <a:bodyPr wrap="none" rtlCol="0">
            <a:spAutoFit/>
          </a:bodyPr>
          <a:lstStyle/>
          <a:p>
            <a:r>
              <a:rPr lang="fr-FR" dirty="0">
                <a:solidFill>
                  <a:schemeClr val="bg1"/>
                </a:solidFill>
              </a:rPr>
              <a:t>OHPG: ~50% PRO </a:t>
            </a:r>
            <a:r>
              <a:rPr lang="fr-FR" dirty="0" err="1">
                <a:solidFill>
                  <a:schemeClr val="bg1"/>
                </a:solidFill>
              </a:rPr>
              <a:t>from</a:t>
            </a:r>
            <a:r>
              <a:rPr lang="fr-FR" dirty="0">
                <a:solidFill>
                  <a:schemeClr val="bg1"/>
                </a:solidFill>
              </a:rPr>
              <a:t> </a:t>
            </a:r>
            <a:r>
              <a:rPr lang="fr-FR" dirty="0" err="1">
                <a:solidFill>
                  <a:schemeClr val="bg1"/>
                </a:solidFill>
              </a:rPr>
              <a:t>CH&amp;Fr</a:t>
            </a:r>
            <a:endParaRPr lang="fr-FR" dirty="0">
              <a:solidFill>
                <a:schemeClr val="bg1"/>
              </a:solidFill>
            </a:endParaRPr>
          </a:p>
          <a:p>
            <a:r>
              <a:rPr lang="fr-FR" dirty="0">
                <a:solidFill>
                  <a:schemeClr val="bg1"/>
                </a:solidFill>
              </a:rPr>
              <a:t>~80 concerts </a:t>
            </a:r>
            <a:r>
              <a:rPr lang="fr-FR" dirty="0" err="1">
                <a:solidFill>
                  <a:schemeClr val="bg1"/>
                </a:solidFill>
              </a:rPr>
              <a:t>since</a:t>
            </a:r>
            <a:r>
              <a:rPr lang="fr-FR" dirty="0">
                <a:solidFill>
                  <a:schemeClr val="bg1"/>
                </a:solidFill>
              </a:rPr>
              <a:t> 2011 in CH&amp;FR</a:t>
            </a:r>
          </a:p>
        </p:txBody>
      </p:sp>
    </p:spTree>
    <p:extLst>
      <p:ext uri="{BB962C8B-B14F-4D97-AF65-F5344CB8AC3E}">
        <p14:creationId xmlns:p14="http://schemas.microsoft.com/office/powerpoint/2010/main" val="28533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DAE31-BE39-3162-6C5D-92E6871E2442}"/>
              </a:ext>
            </a:extLst>
          </p:cNvPr>
          <p:cNvSpPr>
            <a:spLocks noGrp="1"/>
          </p:cNvSpPr>
          <p:nvPr>
            <p:ph type="title"/>
          </p:nvPr>
        </p:nvSpPr>
        <p:spPr>
          <a:xfrm>
            <a:off x="456368" y="2280"/>
            <a:ext cx="10515600" cy="1095377"/>
          </a:xfrm>
        </p:spPr>
        <p:txBody>
          <a:bodyPr/>
          <a:lstStyle/>
          <a:p>
            <a:r>
              <a:rPr lang="fr-FR" b="1" dirty="0">
                <a:solidFill>
                  <a:srgbClr val="FF0000"/>
                </a:solidFill>
                <a:latin typeface="Georgia" panose="02040502050405020303" pitchFamily="18" charset="0"/>
              </a:rPr>
              <a:t>The </a:t>
            </a:r>
            <a:r>
              <a:rPr lang="fr-FR" b="1" dirty="0" err="1">
                <a:solidFill>
                  <a:srgbClr val="FF0000"/>
                </a:solidFill>
                <a:latin typeface="Georgia" panose="02040502050405020303" pitchFamily="18" charset="0"/>
              </a:rPr>
              <a:t>History</a:t>
            </a:r>
            <a:r>
              <a:rPr lang="fr-FR" b="1" dirty="0">
                <a:solidFill>
                  <a:srgbClr val="FF0000"/>
                </a:solidFill>
                <a:latin typeface="Georgia" panose="02040502050405020303" pitchFamily="18" charset="0"/>
              </a:rPr>
              <a:t> of the </a:t>
            </a:r>
            <a:r>
              <a:rPr lang="fr-FR" b="1" dirty="0" err="1">
                <a:solidFill>
                  <a:srgbClr val="FF0000"/>
                </a:solidFill>
                <a:latin typeface="Georgia" panose="02040502050405020303" pitchFamily="18" charset="0"/>
              </a:rPr>
              <a:t>Universe</a:t>
            </a:r>
            <a:r>
              <a:rPr lang="fr-FR" b="1" dirty="0">
                <a:solidFill>
                  <a:srgbClr val="FF0000"/>
                </a:solidFill>
                <a:latin typeface="Georgia" panose="02040502050405020303" pitchFamily="18" charset="0"/>
              </a:rPr>
              <a:t> </a:t>
            </a:r>
          </a:p>
        </p:txBody>
      </p:sp>
      <p:sp>
        <p:nvSpPr>
          <p:cNvPr id="3" name="Content Placeholder 2">
            <a:extLst>
              <a:ext uri="{FF2B5EF4-FFF2-40B4-BE49-F238E27FC236}">
                <a16:creationId xmlns:a16="http://schemas.microsoft.com/office/drawing/2014/main" id="{03347C63-090F-3CF7-D89D-D0D9A9164537}"/>
              </a:ext>
            </a:extLst>
          </p:cNvPr>
          <p:cNvSpPr>
            <a:spLocks noGrp="1"/>
          </p:cNvSpPr>
          <p:nvPr>
            <p:ph idx="1"/>
          </p:nvPr>
        </p:nvSpPr>
        <p:spPr>
          <a:xfrm>
            <a:off x="456368" y="1025654"/>
            <a:ext cx="10515600" cy="4351338"/>
          </a:xfrm>
        </p:spPr>
        <p:txBody>
          <a:bodyPr>
            <a:normAutofit/>
          </a:bodyPr>
          <a:lstStyle/>
          <a:p>
            <a:r>
              <a:rPr lang="en-GB" sz="2000" dirty="0">
                <a:solidFill>
                  <a:srgbClr val="002060"/>
                </a:solidFill>
                <a:effectLst/>
                <a:latin typeface="ArialMT"/>
              </a:rPr>
              <a:t>From the infinitely small to the infinitely vast</a:t>
            </a:r>
            <a:r>
              <a:rPr lang="en-GB" sz="2000" dirty="0">
                <a:solidFill>
                  <a:srgbClr val="002060"/>
                </a:solidFill>
                <a:latin typeface="ArialMT"/>
              </a:rPr>
              <a:t>:</a:t>
            </a:r>
            <a:r>
              <a:rPr lang="en-GB" sz="2000" dirty="0">
                <a:solidFill>
                  <a:srgbClr val="002060"/>
                </a:solidFill>
                <a:effectLst/>
                <a:latin typeface="ArialMT"/>
              </a:rPr>
              <a:t> a journey through space and time  </a:t>
            </a:r>
          </a:p>
          <a:p>
            <a:pPr marL="0" indent="0">
              <a:buNone/>
            </a:pPr>
            <a:r>
              <a:rPr lang="en-GB" sz="2000" dirty="0">
                <a:solidFill>
                  <a:srgbClr val="002060"/>
                </a:solidFill>
                <a:effectLst/>
                <a:latin typeface="ArialMT"/>
              </a:rPr>
              <a:t>        a spectacle of music, images, and creation. </a:t>
            </a:r>
            <a:endParaRPr lang="en-GB" sz="2000" dirty="0">
              <a:solidFill>
                <a:srgbClr val="002060"/>
              </a:solidFill>
            </a:endParaRPr>
          </a:p>
          <a:p>
            <a:endParaRPr lang="fr-FR" sz="2000" dirty="0">
              <a:solidFill>
                <a:srgbClr val="002060"/>
              </a:solidFill>
            </a:endParaRPr>
          </a:p>
        </p:txBody>
      </p:sp>
      <p:sp>
        <p:nvSpPr>
          <p:cNvPr id="5" name="TextBox 4">
            <a:extLst>
              <a:ext uri="{FF2B5EF4-FFF2-40B4-BE49-F238E27FC236}">
                <a16:creationId xmlns:a16="http://schemas.microsoft.com/office/drawing/2014/main" id="{4C91228C-C13D-E4B4-18AB-56B36637C3B2}"/>
              </a:ext>
            </a:extLst>
          </p:cNvPr>
          <p:cNvSpPr txBox="1"/>
          <p:nvPr/>
        </p:nvSpPr>
        <p:spPr>
          <a:xfrm>
            <a:off x="7135065" y="1954676"/>
            <a:ext cx="4859227" cy="3231654"/>
          </a:xfrm>
          <a:prstGeom prst="rect">
            <a:avLst/>
          </a:prstGeom>
          <a:noFill/>
          <a:ln>
            <a:solidFill>
              <a:schemeClr val="tx1"/>
            </a:solidFill>
          </a:ln>
        </p:spPr>
        <p:txBody>
          <a:bodyPr wrap="square">
            <a:spAutoFit/>
          </a:bodyPr>
          <a:lstStyle/>
          <a:p>
            <a:pPr>
              <a:buFont typeface="Arial" panose="020B0604020202020204" pitchFamily="34" charset="0"/>
              <a:buChar char="•"/>
            </a:pPr>
            <a:r>
              <a:rPr lang="en-GB" sz="1800" dirty="0">
                <a:effectLst/>
                <a:latin typeface="ArialMT"/>
              </a:rPr>
              <a:t>Le premier jour - J. </a:t>
            </a:r>
            <a:r>
              <a:rPr lang="en-GB" sz="1800" dirty="0" err="1">
                <a:effectLst/>
                <a:latin typeface="ArialMT"/>
              </a:rPr>
              <a:t>Balissat</a:t>
            </a:r>
            <a:r>
              <a:rPr lang="en-GB" sz="1800" dirty="0">
                <a:effectLst/>
                <a:latin typeface="ArialMT"/>
              </a:rPr>
              <a:t> (CH)</a:t>
            </a:r>
          </a:p>
          <a:p>
            <a:r>
              <a:rPr lang="en-GB" sz="1800" dirty="0">
                <a:effectLst/>
                <a:latin typeface="ArialMT"/>
              </a:rPr>
              <a:t> </a:t>
            </a:r>
            <a:endParaRPr lang="en-GB" sz="1400" dirty="0">
              <a:effectLst/>
              <a:latin typeface="SymbolMT"/>
            </a:endParaRPr>
          </a:p>
          <a:p>
            <a:pPr>
              <a:buFont typeface="Arial" panose="020B0604020202020204" pitchFamily="34" charset="0"/>
              <a:buChar char="•"/>
            </a:pPr>
            <a:r>
              <a:rPr lang="en-GB" sz="1800" dirty="0">
                <a:effectLst/>
                <a:latin typeface="ArialMT"/>
              </a:rPr>
              <a:t>connection - D. </a:t>
            </a:r>
            <a:r>
              <a:rPr lang="en-GB" sz="1800" dirty="0" err="1">
                <a:effectLst/>
                <a:latin typeface="ArialMT"/>
              </a:rPr>
              <a:t>Vicinanza</a:t>
            </a:r>
            <a:r>
              <a:rPr lang="en-GB" sz="1800" dirty="0">
                <a:effectLst/>
                <a:latin typeface="ArialMT"/>
              </a:rPr>
              <a:t> – Sonification</a:t>
            </a:r>
          </a:p>
          <a:p>
            <a:r>
              <a:rPr lang="en-GB" sz="1800" dirty="0">
                <a:effectLst/>
                <a:latin typeface="ArialMT"/>
              </a:rPr>
              <a:t> </a:t>
            </a:r>
            <a:endParaRPr lang="en-GB" sz="1400" dirty="0">
              <a:effectLst/>
              <a:latin typeface="SymbolMT"/>
            </a:endParaRPr>
          </a:p>
          <a:p>
            <a:pPr>
              <a:buFont typeface="Arial" panose="020B0604020202020204" pitchFamily="34" charset="0"/>
              <a:buChar char="•"/>
            </a:pPr>
            <a:r>
              <a:rPr lang="en-GB" sz="1800" dirty="0">
                <a:effectLst/>
                <a:latin typeface="ArialMT"/>
              </a:rPr>
              <a:t>Alchemy in Silent Space - NAXOS </a:t>
            </a:r>
          </a:p>
          <a:p>
            <a:pPr>
              <a:buFont typeface="Arial" panose="020B0604020202020204" pitchFamily="34" charset="0"/>
              <a:buChar char="•"/>
            </a:pPr>
            <a:endParaRPr lang="en-GB" sz="1400" dirty="0">
              <a:effectLst/>
              <a:latin typeface="SymbolMT"/>
            </a:endParaRPr>
          </a:p>
          <a:p>
            <a:pPr>
              <a:buFont typeface="Arial" panose="020B0604020202020204" pitchFamily="34" charset="0"/>
              <a:buChar char="•"/>
            </a:pPr>
            <a:r>
              <a:rPr lang="en-GB" sz="1800" dirty="0">
                <a:effectLst/>
                <a:latin typeface="ArialMT"/>
              </a:rPr>
              <a:t>Music from Earth seen from Space – </a:t>
            </a:r>
          </a:p>
          <a:p>
            <a:r>
              <a:rPr lang="en-GB" sz="1800" dirty="0">
                <a:effectLst/>
                <a:latin typeface="ArialMT"/>
              </a:rPr>
              <a:t>                  D.  </a:t>
            </a:r>
            <a:r>
              <a:rPr lang="en-GB" sz="1800" dirty="0" err="1">
                <a:effectLst/>
                <a:latin typeface="ArialMT"/>
              </a:rPr>
              <a:t>Vicinanza</a:t>
            </a:r>
            <a:r>
              <a:rPr lang="en-GB" sz="1800" dirty="0">
                <a:effectLst/>
                <a:latin typeface="ArialMT"/>
              </a:rPr>
              <a:t> - Sonification </a:t>
            </a:r>
          </a:p>
          <a:p>
            <a:pPr>
              <a:buFont typeface="Arial" panose="020B0604020202020204" pitchFamily="34" charset="0"/>
              <a:buChar char="•"/>
            </a:pPr>
            <a:endParaRPr lang="en-GB" sz="1400" dirty="0">
              <a:effectLst/>
              <a:latin typeface="SymbolMT"/>
            </a:endParaRPr>
          </a:p>
          <a:p>
            <a:pPr>
              <a:buFont typeface="Arial" panose="020B0604020202020204" pitchFamily="34" charset="0"/>
              <a:buChar char="•"/>
            </a:pPr>
            <a:r>
              <a:rPr lang="en-GB" sz="1800" dirty="0" err="1">
                <a:effectLst/>
                <a:latin typeface="ArialMT"/>
              </a:rPr>
              <a:t>Stratoscope</a:t>
            </a:r>
            <a:r>
              <a:rPr lang="en-GB" sz="1800" dirty="0">
                <a:effectLst/>
                <a:latin typeface="ArialMT"/>
              </a:rPr>
              <a:t> - G. </a:t>
            </a:r>
            <a:r>
              <a:rPr lang="en-GB" sz="1800" dirty="0" err="1">
                <a:effectLst/>
                <a:latin typeface="ArialMT"/>
              </a:rPr>
              <a:t>Dupurtuis</a:t>
            </a:r>
            <a:r>
              <a:rPr lang="en-GB" sz="1800" dirty="0">
                <a:effectLst/>
                <a:latin typeface="ArialMT"/>
              </a:rPr>
              <a:t>  (CH)</a:t>
            </a:r>
          </a:p>
          <a:p>
            <a:pPr>
              <a:buFont typeface="Arial" panose="020B0604020202020204" pitchFamily="34" charset="0"/>
              <a:buChar char="•"/>
            </a:pPr>
            <a:endParaRPr lang="en-GB" sz="1400" dirty="0">
              <a:effectLst/>
              <a:latin typeface="SymbolMT"/>
            </a:endParaRPr>
          </a:p>
          <a:p>
            <a:pPr>
              <a:buFont typeface="Arial" panose="020B0604020202020204" pitchFamily="34" charset="0"/>
              <a:buChar char="•"/>
            </a:pPr>
            <a:r>
              <a:rPr lang="en-GB" sz="1800" dirty="0">
                <a:effectLst/>
                <a:latin typeface="ArialMT"/>
              </a:rPr>
              <a:t>Voyager - D. </a:t>
            </a:r>
            <a:r>
              <a:rPr lang="en-GB" sz="1800" dirty="0" err="1">
                <a:effectLst/>
                <a:latin typeface="ArialMT"/>
              </a:rPr>
              <a:t>Vicinanza</a:t>
            </a:r>
            <a:r>
              <a:rPr lang="en-GB" sz="1800" dirty="0">
                <a:effectLst/>
                <a:latin typeface="ArialMT"/>
              </a:rPr>
              <a:t> - Sonification </a:t>
            </a:r>
            <a:endParaRPr lang="en-GB" sz="1400" dirty="0">
              <a:effectLst/>
              <a:latin typeface="SymbolMT"/>
            </a:endParaRPr>
          </a:p>
        </p:txBody>
      </p:sp>
      <p:sp>
        <p:nvSpPr>
          <p:cNvPr id="6" name="TextBox 5">
            <a:extLst>
              <a:ext uri="{FF2B5EF4-FFF2-40B4-BE49-F238E27FC236}">
                <a16:creationId xmlns:a16="http://schemas.microsoft.com/office/drawing/2014/main" id="{C3E489E1-6494-20EB-BD2B-1C0FDA422A0C}"/>
              </a:ext>
            </a:extLst>
          </p:cNvPr>
          <p:cNvSpPr txBox="1"/>
          <p:nvPr/>
        </p:nvSpPr>
        <p:spPr>
          <a:xfrm rot="1498736">
            <a:off x="9841114" y="566241"/>
            <a:ext cx="2261709" cy="923330"/>
          </a:xfrm>
          <a:prstGeom prst="rect">
            <a:avLst/>
          </a:prstGeom>
          <a:noFill/>
          <a:ln>
            <a:solidFill>
              <a:srgbClr val="00B050"/>
            </a:solidFill>
          </a:ln>
        </p:spPr>
        <p:txBody>
          <a:bodyPr wrap="none" rtlCol="0">
            <a:spAutoFit/>
          </a:bodyPr>
          <a:lstStyle/>
          <a:p>
            <a:pPr algn="ctr"/>
            <a:r>
              <a:rPr lang="fr-FR" dirty="0">
                <a:solidFill>
                  <a:schemeClr val="accent6">
                    <a:lumMod val="75000"/>
                  </a:schemeClr>
                </a:solidFill>
              </a:rPr>
              <a:t>DRAFT</a:t>
            </a:r>
          </a:p>
          <a:p>
            <a:pPr algn="ctr"/>
            <a:r>
              <a:rPr lang="fr-FR" dirty="0">
                <a:solidFill>
                  <a:schemeClr val="accent6">
                    <a:lumMod val="75000"/>
                  </a:schemeClr>
                </a:solidFill>
              </a:rPr>
              <a:t>  </a:t>
            </a:r>
            <a:r>
              <a:rPr lang="fr-FR" dirty="0" err="1">
                <a:solidFill>
                  <a:schemeClr val="accent6">
                    <a:lumMod val="75000"/>
                  </a:schemeClr>
                </a:solidFill>
              </a:rPr>
              <a:t>title</a:t>
            </a:r>
            <a:r>
              <a:rPr lang="fr-FR" dirty="0">
                <a:solidFill>
                  <a:schemeClr val="accent6">
                    <a:lumMod val="75000"/>
                  </a:schemeClr>
                </a:solidFill>
              </a:rPr>
              <a:t>, narrative,</a:t>
            </a:r>
          </a:p>
          <a:p>
            <a:pPr algn="ctr"/>
            <a:r>
              <a:rPr lang="fr-FR" dirty="0" err="1">
                <a:solidFill>
                  <a:schemeClr val="accent6">
                    <a:lumMod val="75000"/>
                  </a:schemeClr>
                </a:solidFill>
              </a:rPr>
              <a:t>details</a:t>
            </a:r>
            <a:r>
              <a:rPr lang="fr-FR" dirty="0">
                <a:solidFill>
                  <a:schemeClr val="accent6">
                    <a:lumMod val="75000"/>
                  </a:schemeClr>
                </a:solidFill>
              </a:rPr>
              <a:t> to </a:t>
            </a:r>
            <a:r>
              <a:rPr lang="fr-FR" dirty="0" err="1">
                <a:solidFill>
                  <a:schemeClr val="accent6">
                    <a:lumMod val="75000"/>
                  </a:schemeClr>
                </a:solidFill>
              </a:rPr>
              <a:t>be</a:t>
            </a:r>
            <a:r>
              <a:rPr lang="fr-FR" dirty="0">
                <a:solidFill>
                  <a:schemeClr val="accent6">
                    <a:lumMod val="75000"/>
                  </a:schemeClr>
                </a:solidFill>
              </a:rPr>
              <a:t> </a:t>
            </a:r>
            <a:r>
              <a:rPr lang="fr-FR" dirty="0" err="1">
                <a:solidFill>
                  <a:schemeClr val="accent6">
                    <a:lumMod val="75000"/>
                  </a:schemeClr>
                </a:solidFill>
              </a:rPr>
              <a:t>decided</a:t>
            </a:r>
            <a:endParaRPr lang="fr-FR" dirty="0">
              <a:solidFill>
                <a:schemeClr val="accent6">
                  <a:lumMod val="75000"/>
                </a:schemeClr>
              </a:solidFill>
            </a:endParaRPr>
          </a:p>
        </p:txBody>
      </p:sp>
      <p:pic>
        <p:nvPicPr>
          <p:cNvPr id="1026" name="Picture 2">
            <a:extLst>
              <a:ext uri="{FF2B5EF4-FFF2-40B4-BE49-F238E27FC236}">
                <a16:creationId xmlns:a16="http://schemas.microsoft.com/office/drawing/2014/main" id="{FBCAD11C-89E8-99B4-91B5-48F70E24F1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178" y="1954676"/>
            <a:ext cx="6092224" cy="335983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871D4B8-3BBB-21B8-DD0F-B986C72E1C90}"/>
              </a:ext>
            </a:extLst>
          </p:cNvPr>
          <p:cNvSpPr txBox="1"/>
          <p:nvPr/>
        </p:nvSpPr>
        <p:spPr>
          <a:xfrm>
            <a:off x="258661" y="5464236"/>
            <a:ext cx="11735631" cy="1169551"/>
          </a:xfrm>
          <a:prstGeom prst="rect">
            <a:avLst/>
          </a:prstGeom>
          <a:noFill/>
        </p:spPr>
        <p:txBody>
          <a:bodyPr wrap="square" rtlCol="0">
            <a:spAutoFit/>
          </a:bodyPr>
          <a:lstStyle/>
          <a:p>
            <a:pPr rtl="0">
              <a:spcBef>
                <a:spcPts val="1200"/>
              </a:spcBef>
              <a:spcAft>
                <a:spcPts val="1200"/>
              </a:spcAft>
            </a:pPr>
            <a:r>
              <a:rPr lang="en-GB" sz="1100" b="0" i="0" u="none" strike="noStrike" dirty="0">
                <a:solidFill>
                  <a:srgbClr val="0070C0"/>
                </a:solidFill>
                <a:effectLst/>
                <a:latin typeface="Arial" panose="020B0604020202020204" pitchFamily="34" charset="0"/>
              </a:rPr>
              <a:t>This musical voyage begins with the very first instant of the universe, the Big Bang, and follows the unfolding of cosmic history all the way to the present day, to our Earth as it is now, and to the view of our planet from the skies. The passage of time and the continuity of the story will be carried by the pulse and rhythm of the music, where sounds and movements will seamlessly transform into images. It is through the rhythm that we are able to look back in time, retracing the origins of the cosmos with the help of the Large Hadron Collider, and to gaze outward, exploring the farthest reaches of the universe with our spacecraft.</a:t>
            </a:r>
            <a:endParaRPr lang="en-GB" sz="1100" dirty="0">
              <a:solidFill>
                <a:srgbClr val="0070C0"/>
              </a:solidFill>
              <a:effectLst/>
            </a:endParaRPr>
          </a:p>
          <a:p>
            <a:endParaRPr lang="fr-FR" sz="1600" dirty="0">
              <a:solidFill>
                <a:srgbClr val="0070C0"/>
              </a:solidFill>
            </a:endParaRPr>
          </a:p>
        </p:txBody>
      </p:sp>
    </p:spTree>
    <p:extLst>
      <p:ext uri="{BB962C8B-B14F-4D97-AF65-F5344CB8AC3E}">
        <p14:creationId xmlns:p14="http://schemas.microsoft.com/office/powerpoint/2010/main" val="611867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08152-F5F1-742A-257E-952DEDA2F7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B8E371-C51F-6881-8684-AA1D38856CBA}"/>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52CA5458-E4AE-EA5A-6C5C-35DD67124397}"/>
              </a:ext>
            </a:extLst>
          </p:cNvPr>
          <p:cNvSpPr txBox="1"/>
          <p:nvPr/>
        </p:nvSpPr>
        <p:spPr>
          <a:xfrm>
            <a:off x="2334215" y="77994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chemeClr val="bg2">
                  <a:lumMod val="75000"/>
                </a:schemeClr>
              </a:solidFill>
            </a:endParaRPr>
          </a:p>
          <a:p>
            <a:pPr marL="268288" indent="222250" algn="just">
              <a:lnSpc>
                <a:spcPct val="200000"/>
              </a:lnSpc>
              <a:buFont typeface="+mj-lt"/>
              <a:buAutoNum type="arabicPeriod"/>
              <a:tabLst>
                <a:tab pos="663575" algn="l"/>
              </a:tabLst>
            </a:pPr>
            <a:r>
              <a:rPr lang="en-US" sz="1400" dirty="0">
                <a:solidFill>
                  <a:schemeClr val="accent4"/>
                </a:solidFill>
              </a:rPr>
              <a:t>Evaluation of the season </a:t>
            </a:r>
            <a:r>
              <a:rPr lang="en-US" sz="1400" i="1" dirty="0">
                <a:solidFill>
                  <a:schemeClr val="accent4"/>
                </a:solidFill>
              </a:rPr>
              <a:t>Quantum! </a:t>
            </a:r>
            <a:r>
              <a:rPr lang="en-US" sz="1400" dirty="0">
                <a:solidFill>
                  <a:schemeClr val="accent4"/>
                </a:solidFill>
              </a:rPr>
              <a:t>and STELLAR</a:t>
            </a:r>
          </a:p>
          <a:p>
            <a:pPr marL="268288" indent="222250" algn="just">
              <a:lnSpc>
                <a:spcPct val="200000"/>
              </a:lnSpc>
              <a:buFont typeface="+mj-lt"/>
              <a:buAutoNum type="arabicPeriod"/>
              <a:tabLst>
                <a:tab pos="663575" algn="l"/>
              </a:tabLst>
            </a:pPr>
            <a:r>
              <a:rPr lang="en-US" sz="1400" dirty="0">
                <a:solidFill>
                  <a:schemeClr val="accent4"/>
                </a:solidFill>
              </a:rPr>
              <a:t>Season 25/26 Generation Higgs launch</a:t>
            </a:r>
          </a:p>
          <a:p>
            <a:pPr marL="268288" indent="222250" algn="just">
              <a:lnSpc>
                <a:spcPct val="200000"/>
              </a:lnSpc>
              <a:buFont typeface="+mj-lt"/>
              <a:buAutoNum type="arabicPeriod"/>
              <a:tabLst>
                <a:tab pos="663575" algn="l"/>
              </a:tabLst>
            </a:pPr>
            <a:r>
              <a:rPr lang="en-US" sz="1400" dirty="0">
                <a:solidFill>
                  <a:schemeClr val="accent4"/>
                </a:solidFill>
              </a:rPr>
              <a:t>Presentation of </a:t>
            </a:r>
            <a:r>
              <a:rPr lang="en-US" sz="1400" dirty="0" err="1">
                <a:solidFill>
                  <a:schemeClr val="accent4"/>
                </a:solidFill>
              </a:rPr>
              <a:t>Antigel</a:t>
            </a:r>
            <a:r>
              <a:rPr lang="en-US" sz="1400" dirty="0">
                <a:solidFill>
                  <a:schemeClr val="accent4"/>
                </a:solidFill>
              </a:rPr>
              <a:t> 2026</a:t>
            </a:r>
          </a:p>
          <a:p>
            <a:pPr marL="268288" indent="222250" algn="just">
              <a:lnSpc>
                <a:spcPct val="200000"/>
              </a:lnSpc>
              <a:buFont typeface="+mj-lt"/>
              <a:buAutoNum type="arabicPeriod"/>
              <a:tabLst>
                <a:tab pos="663575" algn="l"/>
              </a:tabLst>
            </a:pPr>
            <a:r>
              <a:rPr lang="en-US" sz="1400" dirty="0">
                <a:solidFill>
                  <a:schemeClr val="accent4"/>
                </a:solidFill>
              </a:rPr>
              <a:t>Presentation of Arts at CERN summit by Giulia Bini</a:t>
            </a:r>
          </a:p>
          <a:p>
            <a:pPr marL="268288" indent="222250" algn="just">
              <a:lnSpc>
                <a:spcPct val="200000"/>
              </a:lnSpc>
              <a:buFont typeface="+mj-lt"/>
              <a:buAutoNum type="arabicPeriod"/>
              <a:tabLst>
                <a:tab pos="663575" algn="l"/>
              </a:tabLst>
            </a:pPr>
            <a:r>
              <a:rPr lang="en-US" sz="1400" dirty="0">
                <a:solidFill>
                  <a:schemeClr val="accent4"/>
                </a:solidFill>
              </a:rPr>
              <a:t>2026-2027 season ideas (incl. proposal by Chiara Mariotti)</a:t>
            </a:r>
          </a:p>
          <a:p>
            <a:pPr marL="268288" indent="222250" algn="just">
              <a:lnSpc>
                <a:spcPct val="200000"/>
              </a:lnSpc>
              <a:buFont typeface="+mj-lt"/>
              <a:buAutoNum type="arabicPeriod"/>
              <a:tabLst>
                <a:tab pos="663575" algn="l"/>
              </a:tabLst>
            </a:pPr>
            <a:r>
              <a:rPr lang="en-US" sz="1400" b="1" dirty="0"/>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D35A99FA-C236-F87B-BFDD-EE054EE9CBAA}"/>
              </a:ext>
            </a:extLst>
          </p:cNvPr>
          <p:cNvSpPr>
            <a:spLocks noGrp="1"/>
          </p:cNvSpPr>
          <p:nvPr>
            <p:ph type="dt" sz="half" idx="4294967295"/>
          </p:nvPr>
        </p:nvSpPr>
        <p:spPr>
          <a:xfrm>
            <a:off x="5240055" y="6424669"/>
            <a:ext cx="1773923" cy="365125"/>
          </a:xfrm>
        </p:spPr>
        <p:txBody>
          <a:bodyPr/>
          <a:lstStyle/>
          <a:p>
            <a:fld id="{2C58A176-1C0E-CF46-AD0C-2C6D99E0FFEF}" type="datetime3">
              <a:rPr lang="de-CH" smtClean="0"/>
              <a:t>02/10/2025</a:t>
            </a:fld>
            <a:endParaRPr lang="en-US" dirty="0"/>
          </a:p>
        </p:txBody>
      </p:sp>
      <p:sp>
        <p:nvSpPr>
          <p:cNvPr id="5" name="Footer Placeholder 4">
            <a:extLst>
              <a:ext uri="{FF2B5EF4-FFF2-40B4-BE49-F238E27FC236}">
                <a16:creationId xmlns:a16="http://schemas.microsoft.com/office/drawing/2014/main" id="{6CF75EF3-EB1D-AB16-9E1B-34CBD92A0316}"/>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5A4EAABC-B83B-0F88-B201-5461B7BCC1C7}"/>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2531740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220DFB-6A7D-BA4D-7B7B-2D841AAA0BE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8B6735A-CCDA-6A71-028E-C6D00F557434}"/>
              </a:ext>
            </a:extLst>
          </p:cNvPr>
          <p:cNvSpPr>
            <a:spLocks noGrp="1"/>
          </p:cNvSpPr>
          <p:nvPr>
            <p:ph type="title"/>
          </p:nvPr>
        </p:nvSpPr>
        <p:spPr/>
        <p:txBody>
          <a:bodyPr/>
          <a:lstStyle/>
          <a:p>
            <a:r>
              <a:rPr lang="en-US" dirty="0"/>
              <a:t>AOB and future date</a:t>
            </a:r>
          </a:p>
        </p:txBody>
      </p:sp>
      <p:sp>
        <p:nvSpPr>
          <p:cNvPr id="4" name="Date Placeholder 3">
            <a:extLst>
              <a:ext uri="{FF2B5EF4-FFF2-40B4-BE49-F238E27FC236}">
                <a16:creationId xmlns:a16="http://schemas.microsoft.com/office/drawing/2014/main" id="{3AA23FBB-20C1-4BF0-F491-AA867AB8B3B7}"/>
              </a:ext>
            </a:extLst>
          </p:cNvPr>
          <p:cNvSpPr>
            <a:spLocks noGrp="1"/>
          </p:cNvSpPr>
          <p:nvPr>
            <p:ph type="dt" sz="half" idx="10"/>
          </p:nvPr>
        </p:nvSpPr>
        <p:spPr/>
        <p:txBody>
          <a:bodyPr/>
          <a:lstStyle/>
          <a:p>
            <a:fld id="{866CDE30-8258-8341-AD51-D927085C584C}" type="datetime3">
              <a:rPr lang="de-CH" smtClean="0"/>
              <a:t>02/10/2025</a:t>
            </a:fld>
            <a:endParaRPr lang="en-US" dirty="0"/>
          </a:p>
        </p:txBody>
      </p:sp>
      <p:sp>
        <p:nvSpPr>
          <p:cNvPr id="5" name="Footer Placeholder 4">
            <a:extLst>
              <a:ext uri="{FF2B5EF4-FFF2-40B4-BE49-F238E27FC236}">
                <a16:creationId xmlns:a16="http://schemas.microsoft.com/office/drawing/2014/main" id="{DF762205-AA97-2CD9-5D8E-80CA53C0EFCA}"/>
              </a:ext>
            </a:extLst>
          </p:cNvPr>
          <p:cNvSpPr>
            <a:spLocks noGrp="1"/>
          </p:cNvSpPr>
          <p:nvPr>
            <p:ph type="ftr" sz="quarter" idx="15"/>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PEAB Q3</a:t>
            </a:r>
            <a:endParaRPr lang="en-US" dirty="0"/>
          </a:p>
        </p:txBody>
      </p:sp>
      <p:sp>
        <p:nvSpPr>
          <p:cNvPr id="7" name="Slide Number Placeholder 6">
            <a:extLst>
              <a:ext uri="{FF2B5EF4-FFF2-40B4-BE49-F238E27FC236}">
                <a16:creationId xmlns:a16="http://schemas.microsoft.com/office/drawing/2014/main" id="{F029FCA0-85A0-B70F-3937-82912A3A669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graphicFrame>
        <p:nvGraphicFramePr>
          <p:cNvPr id="6" name="Table 5">
            <a:extLst>
              <a:ext uri="{FF2B5EF4-FFF2-40B4-BE49-F238E27FC236}">
                <a16:creationId xmlns:a16="http://schemas.microsoft.com/office/drawing/2014/main" id="{DFD00302-C887-F599-1A78-506207E699D1}"/>
              </a:ext>
            </a:extLst>
          </p:cNvPr>
          <p:cNvGraphicFramePr>
            <a:graphicFrameLocks noGrp="1"/>
          </p:cNvGraphicFramePr>
          <p:nvPr>
            <p:extLst>
              <p:ext uri="{D42A27DB-BD31-4B8C-83A1-F6EECF244321}">
                <p14:modId xmlns:p14="http://schemas.microsoft.com/office/powerpoint/2010/main" val="2502319324"/>
              </p:ext>
            </p:extLst>
          </p:nvPr>
        </p:nvGraphicFramePr>
        <p:xfrm>
          <a:off x="1701800" y="1837266"/>
          <a:ext cx="8128000" cy="1483360"/>
        </p:xfrm>
        <a:graphic>
          <a:graphicData uri="http://schemas.openxmlformats.org/drawingml/2006/table">
            <a:tbl>
              <a:tblPr firstRow="1" bandRow="1">
                <a:tableStyleId>{8EC20E35-A176-4012-BC5E-935CFFF8708E}</a:tableStyleId>
              </a:tblPr>
              <a:tblGrid>
                <a:gridCol w="4064000">
                  <a:extLst>
                    <a:ext uri="{9D8B030D-6E8A-4147-A177-3AD203B41FA5}">
                      <a16:colId xmlns:a16="http://schemas.microsoft.com/office/drawing/2014/main" val="1296870218"/>
                    </a:ext>
                  </a:extLst>
                </a:gridCol>
                <a:gridCol w="4064000">
                  <a:extLst>
                    <a:ext uri="{9D8B030D-6E8A-4147-A177-3AD203B41FA5}">
                      <a16:colId xmlns:a16="http://schemas.microsoft.com/office/drawing/2014/main" val="292165658"/>
                    </a:ext>
                  </a:extLst>
                </a:gridCol>
              </a:tblGrid>
              <a:tr h="370840">
                <a:tc>
                  <a:txBody>
                    <a:bodyPr/>
                    <a:lstStyle/>
                    <a:p>
                      <a:r>
                        <a:rPr lang="fr-CH" dirty="0"/>
                        <a:t>Meeting</a:t>
                      </a:r>
                    </a:p>
                  </a:txBody>
                  <a:tcPr/>
                </a:tc>
                <a:tc>
                  <a:txBody>
                    <a:bodyPr/>
                    <a:lstStyle/>
                    <a:p>
                      <a:r>
                        <a:rPr lang="fr-CH" dirty="0" err="1"/>
                        <a:t>Proposed</a:t>
                      </a:r>
                      <a:r>
                        <a:rPr lang="fr-CH" dirty="0"/>
                        <a:t> date</a:t>
                      </a:r>
                    </a:p>
                  </a:txBody>
                  <a:tcPr/>
                </a:tc>
                <a:extLst>
                  <a:ext uri="{0D108BD9-81ED-4DB2-BD59-A6C34878D82A}">
                    <a16:rowId xmlns:a16="http://schemas.microsoft.com/office/drawing/2014/main" val="3873555848"/>
                  </a:ext>
                </a:extLst>
              </a:tr>
              <a:tr h="370840">
                <a:tc>
                  <a:txBody>
                    <a:bodyPr/>
                    <a:lstStyle/>
                    <a:p>
                      <a:r>
                        <a:rPr lang="fr-CH" dirty="0"/>
                        <a:t>PEAB Q4 (2025)</a:t>
                      </a:r>
                    </a:p>
                  </a:txBody>
                  <a:tcPr/>
                </a:tc>
                <a:tc>
                  <a:txBody>
                    <a:bodyPr/>
                    <a:lstStyle/>
                    <a:p>
                      <a:r>
                        <a:rPr lang="fr-CH" dirty="0"/>
                        <a:t>Tuesday 2 </a:t>
                      </a:r>
                      <a:r>
                        <a:rPr lang="fr-CH" dirty="0" err="1"/>
                        <a:t>December</a:t>
                      </a:r>
                      <a:r>
                        <a:rPr lang="fr-CH" dirty="0"/>
                        <a:t> 3pm</a:t>
                      </a:r>
                    </a:p>
                  </a:txBody>
                  <a:tcPr/>
                </a:tc>
                <a:extLst>
                  <a:ext uri="{0D108BD9-81ED-4DB2-BD59-A6C34878D82A}">
                    <a16:rowId xmlns:a16="http://schemas.microsoft.com/office/drawing/2014/main" val="3357986378"/>
                  </a:ext>
                </a:extLst>
              </a:tr>
              <a:tr h="370840">
                <a:tc>
                  <a:txBody>
                    <a:bodyPr/>
                    <a:lstStyle/>
                    <a:p>
                      <a:r>
                        <a:rPr lang="fr-CH" dirty="0"/>
                        <a:t>PEAB Q1 (2026)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Tuesday 3 March 3pm</a:t>
                      </a:r>
                    </a:p>
                  </a:txBody>
                  <a:tcPr/>
                </a:tc>
                <a:extLst>
                  <a:ext uri="{0D108BD9-81ED-4DB2-BD59-A6C34878D82A}">
                    <a16:rowId xmlns:a16="http://schemas.microsoft.com/office/drawing/2014/main" val="3973573518"/>
                  </a:ext>
                </a:extLst>
              </a:tr>
              <a:tr h="370840">
                <a:tc>
                  <a:txBody>
                    <a:bodyPr/>
                    <a:lstStyle/>
                    <a:p>
                      <a:r>
                        <a:rPr lang="fr-CH" dirty="0"/>
                        <a:t>PEAB Q2 (2026)</a:t>
                      </a:r>
                    </a:p>
                  </a:txBody>
                  <a:tcPr/>
                </a:tc>
                <a:tc>
                  <a:txBody>
                    <a:bodyPr/>
                    <a:lstStyle/>
                    <a:p>
                      <a:r>
                        <a:rPr lang="fr-CH" dirty="0"/>
                        <a:t>Tuesday 9 June 3pm</a:t>
                      </a:r>
                    </a:p>
                  </a:txBody>
                  <a:tcPr/>
                </a:tc>
                <a:extLst>
                  <a:ext uri="{0D108BD9-81ED-4DB2-BD59-A6C34878D82A}">
                    <a16:rowId xmlns:a16="http://schemas.microsoft.com/office/drawing/2014/main" val="127399661"/>
                  </a:ext>
                </a:extLst>
              </a:tr>
            </a:tbl>
          </a:graphicData>
        </a:graphic>
      </p:graphicFrame>
    </p:spTree>
    <p:extLst>
      <p:ext uri="{BB962C8B-B14F-4D97-AF65-F5344CB8AC3E}">
        <p14:creationId xmlns:p14="http://schemas.microsoft.com/office/powerpoint/2010/main" val="2738385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pPr algn="ctr"/>
            <a:r>
              <a:rPr lang="en-US" sz="2800" dirty="0"/>
              <a:t>Thank you!</a:t>
            </a:r>
            <a:br>
              <a:rPr lang="en-US" sz="2800" dirty="0">
                <a:solidFill>
                  <a:srgbClr val="0033A0"/>
                </a:solidFill>
              </a:rPr>
            </a:br>
            <a:endParaRPr lang="en-GB" sz="2800" dirty="0"/>
          </a:p>
        </p:txBody>
      </p:sp>
    </p:spTree>
    <p:extLst>
      <p:ext uri="{BB962C8B-B14F-4D97-AF65-F5344CB8AC3E}">
        <p14:creationId xmlns:p14="http://schemas.microsoft.com/office/powerpoint/2010/main" val="942150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B0F51-F464-22AC-0CC6-E16ECCBF38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5F67A2-0B97-28D7-AB48-A35EE84113A8}"/>
              </a:ext>
            </a:extLst>
          </p:cNvPr>
          <p:cNvSpPr>
            <a:spLocks noGrp="1"/>
          </p:cNvSpPr>
          <p:nvPr>
            <p:ph type="title"/>
          </p:nvPr>
        </p:nvSpPr>
        <p:spPr/>
        <p:txBody>
          <a:bodyPr/>
          <a:lstStyle/>
          <a:p>
            <a:pPr algn="ctr"/>
            <a:r>
              <a:rPr lang="en-US" sz="2400" b="0" dirty="0"/>
              <a:t>Members</a:t>
            </a:r>
            <a:endParaRPr lang="en-US" sz="2400" b="0" dirty="0">
              <a:solidFill>
                <a:srgbClr val="F89645"/>
              </a:solidFill>
            </a:endParaRPr>
          </a:p>
        </p:txBody>
      </p:sp>
      <p:sp>
        <p:nvSpPr>
          <p:cNvPr id="3" name="Date Placeholder 2">
            <a:extLst>
              <a:ext uri="{FF2B5EF4-FFF2-40B4-BE49-F238E27FC236}">
                <a16:creationId xmlns:a16="http://schemas.microsoft.com/office/drawing/2014/main" id="{EA218A95-CC5C-6D71-D0E0-D98462A798A0}"/>
              </a:ext>
            </a:extLst>
          </p:cNvPr>
          <p:cNvSpPr>
            <a:spLocks noGrp="1"/>
          </p:cNvSpPr>
          <p:nvPr>
            <p:ph type="dt" sz="half" idx="4294967295"/>
          </p:nvPr>
        </p:nvSpPr>
        <p:spPr>
          <a:xfrm>
            <a:off x="5240055" y="6424669"/>
            <a:ext cx="1773923" cy="365125"/>
          </a:xfrm>
        </p:spPr>
        <p:txBody>
          <a:bodyPr/>
          <a:lstStyle/>
          <a:p>
            <a:fld id="{E444A069-FE12-FA4D-AEE9-1FBE47A90316}" type="datetime3">
              <a:rPr lang="de-CH" smtClean="0"/>
              <a:t>02/10/2025</a:t>
            </a:fld>
            <a:endParaRPr lang="en-US" dirty="0"/>
          </a:p>
        </p:txBody>
      </p:sp>
      <p:sp>
        <p:nvSpPr>
          <p:cNvPr id="5" name="TextBox 4">
            <a:extLst>
              <a:ext uri="{FF2B5EF4-FFF2-40B4-BE49-F238E27FC236}">
                <a16:creationId xmlns:a16="http://schemas.microsoft.com/office/drawing/2014/main" id="{73D95281-31B7-D188-3FE4-24DBE9AA35B5}"/>
              </a:ext>
            </a:extLst>
          </p:cNvPr>
          <p:cNvSpPr txBox="1"/>
          <p:nvPr/>
        </p:nvSpPr>
        <p:spPr>
          <a:xfrm>
            <a:off x="7544637" y="1082698"/>
            <a:ext cx="3688382" cy="1391150"/>
          </a:xfrm>
          <a:prstGeom prst="rect">
            <a:avLst/>
          </a:prstGeom>
          <a:noFill/>
        </p:spPr>
        <p:txBody>
          <a:bodyPr wrap="square" lIns="0" tIns="0" rIns="0" bIns="0" rtlCol="0">
            <a:spAutoFit/>
          </a:bodyPr>
          <a:lstStyle/>
          <a:p>
            <a:pPr marL="342900" lvl="0" indent="-342900" algn="just">
              <a:lnSpc>
                <a:spcPct val="115000"/>
              </a:lnSpc>
              <a:buFont typeface="Symbol" pitchFamily="2" charset="2"/>
              <a:buChar char=""/>
            </a:pPr>
            <a:r>
              <a:rPr lang="it-CH" sz="1800" b="1" dirty="0">
                <a:effectLst/>
                <a:ea typeface="Times New Roman" panose="02020603050405020304" pitchFamily="18" charset="0"/>
              </a:rPr>
              <a:t>Dante Larini </a:t>
            </a:r>
            <a:r>
              <a:rPr lang="it-CH" sz="1800" dirty="0">
                <a:effectLst/>
                <a:ea typeface="Times New Roman" panose="02020603050405020304" pitchFamily="18" charset="0"/>
              </a:rPr>
              <a:t>(Chair)</a:t>
            </a:r>
            <a:endParaRPr lang="en-CH" sz="1800" dirty="0">
              <a:effectLst/>
              <a:ea typeface="Times New Roman" panose="02020603050405020304" pitchFamily="18" charset="0"/>
            </a:endParaRPr>
          </a:p>
          <a:p>
            <a:pPr marL="342900" lvl="0" indent="-342900" algn="just">
              <a:lnSpc>
                <a:spcPct val="115000"/>
              </a:lnSpc>
              <a:buFont typeface="Symbol" pitchFamily="2" charset="2"/>
              <a:buChar char=""/>
            </a:pPr>
            <a:r>
              <a:rPr lang="en-US" sz="1800" b="1" dirty="0">
                <a:effectLst/>
                <a:ea typeface="Times New Roman" panose="02020603050405020304" pitchFamily="18" charset="0"/>
              </a:rPr>
              <a:t>Zoe </a:t>
            </a:r>
            <a:r>
              <a:rPr lang="en-US" sz="1800" b="1" dirty="0" err="1">
                <a:effectLst/>
                <a:ea typeface="Times New Roman" panose="02020603050405020304" pitchFamily="18" charset="0"/>
              </a:rPr>
              <a:t>Nikolaidou</a:t>
            </a:r>
            <a:r>
              <a:rPr lang="en-US" sz="1800" b="1" dirty="0">
                <a:effectLst/>
                <a:ea typeface="Times New Roman" panose="02020603050405020304" pitchFamily="18" charset="0"/>
              </a:rPr>
              <a:t> </a:t>
            </a:r>
            <a:r>
              <a:rPr lang="en-US" sz="1800" dirty="0">
                <a:effectLst/>
                <a:ea typeface="Times New Roman" panose="02020603050405020304" pitchFamily="18" charset="0"/>
              </a:rPr>
              <a:t>(</a:t>
            </a:r>
            <a:r>
              <a:rPr lang="en-GB" sz="1800" dirty="0">
                <a:effectLst/>
                <a:ea typeface="Times New Roman" panose="02020603050405020304" pitchFamily="18" charset="0"/>
              </a:rPr>
              <a:t>Deputy Chair</a:t>
            </a:r>
            <a:r>
              <a:rPr lang="en-US" sz="1800" dirty="0">
                <a:effectLst/>
                <a:ea typeface="Times New Roman" panose="02020603050405020304" pitchFamily="18" charset="0"/>
              </a:rPr>
              <a:t>)</a:t>
            </a:r>
          </a:p>
          <a:p>
            <a:endParaRPr lang="en-US" sz="1100" dirty="0">
              <a:effectLst/>
              <a:latin typeface="Arial" panose="020B0604020202020204" pitchFamily="34" charset="0"/>
              <a:ea typeface="Calibri" panose="020F0502020204030204" pitchFamily="34" charset="0"/>
              <a:cs typeface="Times New Roman" panose="02020603050405020304" pitchFamily="18" charset="0"/>
            </a:endParaRPr>
          </a:p>
          <a:p>
            <a:pPr marL="228600" indent="-228600">
              <a:buAutoNum type="arabicParenR"/>
            </a:pPr>
            <a:endParaRPr lang="en-US" sz="100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1000" dirty="0">
              <a:effectLst/>
              <a:latin typeface="Arial" panose="020B0604020202020204" pitchFamily="34" charset="0"/>
              <a:ea typeface="Calibri" panose="020F0502020204030204" pitchFamily="34" charset="0"/>
              <a:cs typeface="Times New Roman" panose="02020603050405020304" pitchFamily="18" charset="0"/>
            </a:endParaRPr>
          </a:p>
          <a:p>
            <a:pPr algn="l"/>
            <a:endParaRPr lang="en-CH" dirty="0"/>
          </a:p>
        </p:txBody>
      </p:sp>
      <p:sp>
        <p:nvSpPr>
          <p:cNvPr id="6" name="TextBox 5">
            <a:extLst>
              <a:ext uri="{FF2B5EF4-FFF2-40B4-BE49-F238E27FC236}">
                <a16:creationId xmlns:a16="http://schemas.microsoft.com/office/drawing/2014/main" id="{448DB4C6-D9D1-1AE1-7B4F-605497984119}"/>
              </a:ext>
            </a:extLst>
          </p:cNvPr>
          <p:cNvSpPr txBox="1"/>
          <p:nvPr/>
        </p:nvSpPr>
        <p:spPr>
          <a:xfrm>
            <a:off x="801479" y="1082698"/>
            <a:ext cx="7054047" cy="6582315"/>
          </a:xfrm>
          <a:prstGeom prst="rect">
            <a:avLst/>
          </a:prstGeom>
          <a:noFill/>
        </p:spPr>
        <p:txBody>
          <a:bodyPr wrap="square" lIns="0" tIns="0" rIns="0" bIns="0" rtlCol="0">
            <a:spAutoFit/>
          </a:bodyPr>
          <a:lstStyle/>
          <a:p>
            <a:pPr marL="342900" lvl="0" indent="-342900">
              <a:lnSpc>
                <a:spcPct val="150000"/>
              </a:lnSpc>
              <a:buFont typeface="Symbol" pitchFamily="2" charset="2"/>
              <a:buChar char=""/>
            </a:pPr>
            <a:r>
              <a:rPr lang="it-CH" sz="1800" b="1" dirty="0">
                <a:effectLst/>
                <a:latin typeface="Arial" panose="020B0604020202020204" pitchFamily="34" charset="0"/>
                <a:ea typeface="Times New Roman" panose="02020603050405020304" pitchFamily="18" charset="0"/>
              </a:rPr>
              <a:t>Antonella Del Rosso</a:t>
            </a:r>
          </a:p>
          <a:p>
            <a:pPr marL="342900" lvl="0" indent="-342900">
              <a:lnSpc>
                <a:spcPct val="150000"/>
              </a:lnSpc>
              <a:buFont typeface="Symbol" pitchFamily="2" charset="2"/>
              <a:buChar char=""/>
            </a:pPr>
            <a:r>
              <a:rPr lang="en-GB" sz="1800" b="1" dirty="0">
                <a:effectLst/>
                <a:latin typeface="Arial" panose="020B0604020202020204" pitchFamily="34" charset="0"/>
                <a:ea typeface="Times New Roman" panose="02020603050405020304" pitchFamily="18" charset="0"/>
              </a:rPr>
              <a:t>Barbara Solich</a:t>
            </a:r>
          </a:p>
          <a:p>
            <a:pPr marL="342900" lvl="0" indent="-342900">
              <a:lnSpc>
                <a:spcPct val="150000"/>
              </a:lnSpc>
              <a:buFont typeface="Symbol" pitchFamily="2" charset="2"/>
              <a:buChar char=""/>
            </a:pPr>
            <a:r>
              <a:rPr lang="en-CH" sz="1800" b="1" dirty="0">
                <a:effectLst/>
                <a:latin typeface="Arial" panose="020B0604020202020204" pitchFamily="34" charset="0"/>
                <a:ea typeface="Times New Roman" panose="02020603050405020304" pitchFamily="18" charset="0"/>
              </a:rPr>
              <a:t>Chiara Mariotti </a:t>
            </a:r>
            <a:endParaRPr lang="it-CH" b="1" dirty="0">
              <a:latin typeface="Arial" panose="020B0604020202020204" pitchFamily="34" charset="0"/>
              <a:ea typeface="Times New Roman" panose="02020603050405020304" pitchFamily="18" charset="0"/>
            </a:endParaRPr>
          </a:p>
          <a:p>
            <a:pPr marL="342900" lvl="0" indent="-342900">
              <a:lnSpc>
                <a:spcPct val="150000"/>
              </a:lnSpc>
              <a:buFont typeface="Symbol" pitchFamily="2" charset="2"/>
              <a:buChar char=""/>
            </a:pPr>
            <a:r>
              <a:rPr lang="it-CH" sz="1800" b="1" dirty="0">
                <a:effectLst/>
                <a:latin typeface="Arial" panose="020B0604020202020204" pitchFamily="34" charset="0"/>
                <a:ea typeface="Times New Roman" panose="02020603050405020304" pitchFamily="18" charset="0"/>
              </a:rPr>
              <a:t>Enrique Rico Ortega</a:t>
            </a:r>
          </a:p>
          <a:p>
            <a:pPr marL="342900" lvl="0" indent="-342900">
              <a:lnSpc>
                <a:spcPct val="150000"/>
              </a:lnSpc>
              <a:buFont typeface="Symbol" pitchFamily="2" charset="2"/>
              <a:buChar char=""/>
            </a:pPr>
            <a:r>
              <a:rPr lang="fr-CH" sz="1800" b="1" dirty="0">
                <a:effectLst/>
                <a:latin typeface="Arial" panose="020B0604020202020204" pitchFamily="34" charset="0"/>
                <a:ea typeface="Times New Roman" panose="02020603050405020304" pitchFamily="18" charset="0"/>
              </a:rPr>
              <a:t>François Briard </a:t>
            </a:r>
            <a:r>
              <a:rPr lang="fr-CH" sz="1800" dirty="0">
                <a:effectLst/>
                <a:latin typeface="Arial" panose="020B0604020202020204" pitchFamily="34" charset="0"/>
                <a:ea typeface="Times New Roman" panose="02020603050405020304" pitchFamily="18" charset="0"/>
              </a:rPr>
              <a:t>or </a:t>
            </a:r>
            <a:r>
              <a:rPr lang="fr-CH" sz="1800" b="1" dirty="0">
                <a:effectLst/>
                <a:latin typeface="Arial" panose="020B0604020202020204" pitchFamily="34" charset="0"/>
                <a:ea typeface="Times New Roman" panose="02020603050405020304" pitchFamily="18" charset="0"/>
              </a:rPr>
              <a:t>Loraine </a:t>
            </a:r>
            <a:r>
              <a:rPr lang="fr-CH" sz="1800" b="1" dirty="0" err="1">
                <a:effectLst/>
                <a:latin typeface="Arial" panose="020B0604020202020204" pitchFamily="34" charset="0"/>
                <a:ea typeface="Times New Roman" panose="02020603050405020304" pitchFamily="18" charset="0"/>
              </a:rPr>
              <a:t>Massarotti</a:t>
            </a:r>
            <a:endParaRPr lang="fr-CH" b="1" dirty="0">
              <a:latin typeface="Arial" panose="020B0604020202020204" pitchFamily="34" charset="0"/>
              <a:ea typeface="Times New Roman" panose="02020603050405020304" pitchFamily="18" charset="0"/>
            </a:endParaRPr>
          </a:p>
          <a:p>
            <a:pPr marL="342900" lvl="0" indent="-342900">
              <a:lnSpc>
                <a:spcPct val="150000"/>
              </a:lnSpc>
              <a:buFont typeface="Symbol" pitchFamily="2" charset="2"/>
              <a:buChar char=""/>
            </a:pPr>
            <a:r>
              <a:rPr lang="en-GB" sz="1800" b="1" dirty="0">
                <a:effectLst/>
                <a:latin typeface="Arial" panose="020B0604020202020204" pitchFamily="34" charset="0"/>
                <a:ea typeface="Times New Roman" panose="02020603050405020304" pitchFamily="18" charset="0"/>
              </a:rPr>
              <a:t>Frederick </a:t>
            </a:r>
            <a:r>
              <a:rPr lang="en-GB" sz="1800" b="1" dirty="0" err="1">
                <a:effectLst/>
                <a:latin typeface="Arial" panose="020B0604020202020204" pitchFamily="34" charset="0"/>
                <a:ea typeface="Times New Roman" panose="02020603050405020304" pitchFamily="18" charset="0"/>
              </a:rPr>
              <a:t>Bordry</a:t>
            </a:r>
            <a:endParaRPr lang="en-GB" b="1" dirty="0">
              <a:latin typeface="Arial" panose="020B0604020202020204" pitchFamily="34" charset="0"/>
              <a:ea typeface="Times New Roman" panose="02020603050405020304" pitchFamily="18" charset="0"/>
            </a:endParaRPr>
          </a:p>
          <a:p>
            <a:pPr marL="342900" lvl="0" indent="-342900">
              <a:lnSpc>
                <a:spcPct val="150000"/>
              </a:lnSpc>
              <a:buFont typeface="Symbol" pitchFamily="2" charset="2"/>
              <a:buChar char=""/>
            </a:pPr>
            <a:r>
              <a:rPr lang="en-US" sz="1800" b="1" dirty="0">
                <a:effectLst/>
                <a:highlight>
                  <a:srgbClr val="FFFF00"/>
                </a:highlight>
                <a:latin typeface="Arial" panose="020B0604020202020204" pitchFamily="34" charset="0"/>
                <a:ea typeface="Times New Roman" panose="02020603050405020304" pitchFamily="18" charset="0"/>
              </a:rPr>
              <a:t>Nina Förster </a:t>
            </a:r>
            <a:r>
              <a:rPr lang="en-US" sz="1800" dirty="0">
                <a:effectLst/>
                <a:highlight>
                  <a:srgbClr val="FFFF00"/>
                </a:highlight>
                <a:latin typeface="Arial" panose="020B0604020202020204" pitchFamily="34" charset="0"/>
                <a:ea typeface="Times New Roman" panose="02020603050405020304" pitchFamily="18" charset="0"/>
              </a:rPr>
              <a:t>(welcome!)</a:t>
            </a:r>
          </a:p>
          <a:p>
            <a:pPr marL="342900" lvl="0" indent="-342900">
              <a:lnSpc>
                <a:spcPct val="150000"/>
              </a:lnSpc>
              <a:buFont typeface="Symbol" pitchFamily="2" charset="2"/>
              <a:buChar char=""/>
            </a:pPr>
            <a:r>
              <a:rPr lang="en-CH" sz="1800" b="1" dirty="0">
                <a:effectLst/>
                <a:latin typeface="Arial" panose="020B0604020202020204" pitchFamily="34" charset="0"/>
                <a:ea typeface="Times New Roman" panose="02020603050405020304" pitchFamily="18" charset="0"/>
              </a:rPr>
              <a:t>Malika Meddahi </a:t>
            </a:r>
            <a:endParaRPr lang="en-CH" b="1" dirty="0">
              <a:latin typeface="Arial" panose="020B0604020202020204" pitchFamily="34" charset="0"/>
              <a:ea typeface="Times New Roman" panose="02020603050405020304" pitchFamily="18" charset="0"/>
            </a:endParaRPr>
          </a:p>
          <a:p>
            <a:pPr marL="342900" lvl="0" indent="-342900">
              <a:lnSpc>
                <a:spcPct val="150000"/>
              </a:lnSpc>
              <a:buFont typeface="Symbol" pitchFamily="2" charset="2"/>
              <a:buChar char=""/>
            </a:pPr>
            <a:r>
              <a:rPr lang="it-CH" sz="1800" b="1" dirty="0">
                <a:effectLst/>
                <a:latin typeface="Arial" panose="020B0604020202020204" pitchFamily="34" charset="0"/>
                <a:ea typeface="Times New Roman" panose="02020603050405020304" pitchFamily="18" charset="0"/>
              </a:rPr>
              <a:t>Manuela Cirilli</a:t>
            </a:r>
          </a:p>
          <a:p>
            <a:pPr marL="342900" lvl="0" indent="-342900">
              <a:lnSpc>
                <a:spcPct val="150000"/>
              </a:lnSpc>
              <a:buFont typeface="Symbol" pitchFamily="2" charset="2"/>
              <a:buChar char=""/>
            </a:pPr>
            <a:r>
              <a:rPr lang="en-US" sz="1800" b="1" dirty="0">
                <a:effectLst/>
                <a:latin typeface="Arial" panose="020B0604020202020204" pitchFamily="34" charset="0"/>
                <a:ea typeface="Times New Roman" panose="02020603050405020304" pitchFamily="18" charset="0"/>
              </a:rPr>
              <a:t>Mélissa Gaillard</a:t>
            </a:r>
          </a:p>
          <a:p>
            <a:pPr marL="342900" lvl="0" indent="-342900">
              <a:lnSpc>
                <a:spcPct val="150000"/>
              </a:lnSpc>
              <a:buFont typeface="Symbol" pitchFamily="2" charset="2"/>
              <a:buChar char=""/>
            </a:pPr>
            <a:r>
              <a:rPr lang="en-US" sz="1800" b="1" dirty="0">
                <a:effectLst/>
                <a:latin typeface="Arial" panose="020B0604020202020204" pitchFamily="34" charset="0"/>
                <a:ea typeface="Times New Roman" panose="02020603050405020304" pitchFamily="18" charset="0"/>
              </a:rPr>
              <a:t>Paola Catapano</a:t>
            </a:r>
          </a:p>
          <a:p>
            <a:pPr lvl="0">
              <a:lnSpc>
                <a:spcPct val="150000"/>
              </a:lnSpc>
            </a:pPr>
            <a:r>
              <a:rPr lang="en-US" b="1" i="1" dirty="0">
                <a:latin typeface="Arial" panose="020B0604020202020204" pitchFamily="34" charset="0"/>
                <a:ea typeface="Times New Roman" panose="02020603050405020304" pitchFamily="18" charset="0"/>
              </a:rPr>
              <a:t>Guest for today: Giulia Bini</a:t>
            </a:r>
            <a:endParaRPr lang="en-CH" sz="1800" i="1" dirty="0">
              <a:effectLst/>
              <a:latin typeface="Times New Roman" panose="02020603050405020304" pitchFamily="18" charset="0"/>
              <a:ea typeface="Times New Roman" panose="02020603050405020304" pitchFamily="18" charset="0"/>
            </a:endParaRPr>
          </a:p>
          <a:p>
            <a:pPr marL="342900" lvl="0" indent="-342900" algn="just">
              <a:lnSpc>
                <a:spcPct val="115000"/>
              </a:lnSpc>
              <a:spcAft>
                <a:spcPts val="800"/>
              </a:spcAft>
              <a:buFont typeface="Symbol" pitchFamily="2" charset="2"/>
              <a:buChar char=""/>
            </a:pPr>
            <a:endParaRPr lang="en-CH" sz="1800" dirty="0">
              <a:effectLst/>
              <a:latin typeface="Times New Roman" panose="02020603050405020304" pitchFamily="18" charset="0"/>
              <a:ea typeface="Times New Roman" panose="02020603050405020304" pitchFamily="18" charset="0"/>
            </a:endParaRPr>
          </a:p>
          <a:p>
            <a:pPr marL="342900" lvl="0" indent="-342900" algn="just">
              <a:lnSpc>
                <a:spcPct val="115000"/>
              </a:lnSpc>
              <a:spcAft>
                <a:spcPts val="800"/>
              </a:spcAft>
              <a:buFont typeface="Symbol" pitchFamily="2" charset="2"/>
              <a:buChar char=""/>
            </a:pPr>
            <a:endParaRPr lang="en-CH" sz="1800" dirty="0">
              <a:effectLst/>
              <a:latin typeface="Times New Roman" panose="02020603050405020304" pitchFamily="18" charset="0"/>
              <a:ea typeface="Times New Roman" panose="02020603050405020304" pitchFamily="18" charset="0"/>
            </a:endParaRPr>
          </a:p>
          <a:p>
            <a:endParaRPr lang="en-US" sz="1100" dirty="0">
              <a:effectLst/>
              <a:latin typeface="Arial" panose="020B0604020202020204" pitchFamily="34" charset="0"/>
              <a:ea typeface="Calibri" panose="020F0502020204030204" pitchFamily="34" charset="0"/>
              <a:cs typeface="Times New Roman" panose="02020603050405020304" pitchFamily="18" charset="0"/>
            </a:endParaRPr>
          </a:p>
          <a:p>
            <a:pPr marL="228600" indent="-228600">
              <a:buAutoNum type="arabicParenR"/>
            </a:pPr>
            <a:endParaRPr lang="en-US" sz="100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1000" dirty="0">
              <a:effectLst/>
              <a:latin typeface="Arial" panose="020B0604020202020204" pitchFamily="34" charset="0"/>
              <a:ea typeface="Calibri" panose="020F0502020204030204" pitchFamily="34" charset="0"/>
              <a:cs typeface="Times New Roman" panose="02020603050405020304" pitchFamily="18" charset="0"/>
            </a:endParaRPr>
          </a:p>
          <a:p>
            <a:pPr algn="l"/>
            <a:endParaRPr lang="en-CH" dirty="0"/>
          </a:p>
        </p:txBody>
      </p:sp>
      <p:sp>
        <p:nvSpPr>
          <p:cNvPr id="4" name="Footer Placeholder 3">
            <a:extLst>
              <a:ext uri="{FF2B5EF4-FFF2-40B4-BE49-F238E27FC236}">
                <a16:creationId xmlns:a16="http://schemas.microsoft.com/office/drawing/2014/main" id="{9DFE1F82-2867-3EED-DB24-32574E6227C3}"/>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8" name="Slide Number Placeholder 7">
            <a:extLst>
              <a:ext uri="{FF2B5EF4-FFF2-40B4-BE49-F238E27FC236}">
                <a16:creationId xmlns:a16="http://schemas.microsoft.com/office/drawing/2014/main" id="{4F90F858-47B6-BEA7-1B43-911590502557}"/>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282441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pPr algn="ctr"/>
            <a:r>
              <a:rPr lang="en-US" sz="2400" dirty="0">
                <a:effectLst/>
                <a:latin typeface="Arial" panose="020B0604020202020204" pitchFamily="34" charset="0"/>
                <a:ea typeface="Calibri" panose="020F0502020204030204" pitchFamily="34" charset="0"/>
                <a:cs typeface="Times New Roman" panose="02020603050405020304" pitchFamily="18" charset="0"/>
              </a:rPr>
              <a:t>Refresh: Public Events Strategy Missions</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4294967295"/>
          </p:nvPr>
        </p:nvSpPr>
        <p:spPr>
          <a:xfrm>
            <a:off x="5240055" y="6424669"/>
            <a:ext cx="1773923" cy="365125"/>
          </a:xfrm>
        </p:spPr>
        <p:txBody>
          <a:bodyPr/>
          <a:lstStyle/>
          <a:p>
            <a:fld id="{3371783A-7018-BF45-B48C-C9DFEDB21D19}" type="datetime3">
              <a:rPr lang="de-CH" smtClean="0"/>
              <a:t>02/10/2025</a:t>
            </a:fld>
            <a:endParaRPr lang="en-US" dirty="0"/>
          </a:p>
        </p:txBody>
      </p:sp>
      <p:graphicFrame>
        <p:nvGraphicFramePr>
          <p:cNvPr id="5" name="Diagram 4">
            <a:extLst>
              <a:ext uri="{FF2B5EF4-FFF2-40B4-BE49-F238E27FC236}">
                <a16:creationId xmlns:a16="http://schemas.microsoft.com/office/drawing/2014/main" id="{23F22EAA-467F-A0F4-8364-D1B386525B25}"/>
              </a:ext>
            </a:extLst>
          </p:cNvPr>
          <p:cNvGraphicFramePr/>
          <p:nvPr>
            <p:extLst>
              <p:ext uri="{D42A27DB-BD31-4B8C-83A1-F6EECF244321}">
                <p14:modId xmlns:p14="http://schemas.microsoft.com/office/powerpoint/2010/main" val="2326845701"/>
              </p:ext>
            </p:extLst>
          </p:nvPr>
        </p:nvGraphicFramePr>
        <p:xfrm>
          <a:off x="1049441" y="906464"/>
          <a:ext cx="10093118" cy="47397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a:extLst>
              <a:ext uri="{FF2B5EF4-FFF2-40B4-BE49-F238E27FC236}">
                <a16:creationId xmlns:a16="http://schemas.microsoft.com/office/drawing/2014/main" id="{17B785F7-5F1B-4143-0F0D-7B9B5F811FEF}"/>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7" name="Slide Number Placeholder 6">
            <a:extLst>
              <a:ext uri="{FF2B5EF4-FFF2-40B4-BE49-F238E27FC236}">
                <a16:creationId xmlns:a16="http://schemas.microsoft.com/office/drawing/2014/main" id="{20AF7B14-6E73-9A10-31DB-DE589CBCC808}"/>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38667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66A0F0-5398-A47C-D247-B69D3DE446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E65EA7-5685-A9F9-5D39-4FF688C41E89}"/>
              </a:ext>
            </a:extLst>
          </p:cNvPr>
          <p:cNvSpPr>
            <a:spLocks noGrp="1"/>
          </p:cNvSpPr>
          <p:nvPr>
            <p:ph type="title"/>
          </p:nvPr>
        </p:nvSpPr>
        <p:spPr/>
        <p:txBody>
          <a:bodyPr/>
          <a:lstStyle/>
          <a:p>
            <a:pPr algn="ctr"/>
            <a:r>
              <a:rPr lang="en-US" sz="2400" b="0" dirty="0"/>
              <a:t>Agenda</a:t>
            </a:r>
            <a:endParaRPr lang="en-US" sz="2400" b="0" dirty="0">
              <a:solidFill>
                <a:srgbClr val="F89645"/>
              </a:solidFill>
            </a:endParaRPr>
          </a:p>
        </p:txBody>
      </p:sp>
      <p:sp>
        <p:nvSpPr>
          <p:cNvPr id="39" name="TextBox 38">
            <a:extLst>
              <a:ext uri="{FF2B5EF4-FFF2-40B4-BE49-F238E27FC236}">
                <a16:creationId xmlns:a16="http://schemas.microsoft.com/office/drawing/2014/main" id="{06D911D5-2838-FD29-BF65-602E0B918881}"/>
              </a:ext>
            </a:extLst>
          </p:cNvPr>
          <p:cNvSpPr txBox="1"/>
          <p:nvPr/>
        </p:nvSpPr>
        <p:spPr>
          <a:xfrm>
            <a:off x="1368056" y="906464"/>
            <a:ext cx="5710478" cy="3380221"/>
          </a:xfrm>
          <a:prstGeom prst="rect">
            <a:avLst/>
          </a:prstGeom>
          <a:noFill/>
        </p:spPr>
        <p:txBody>
          <a:bodyPr wrap="square" lIns="0" tIns="0" rIns="0" bIns="0" rtlCol="0">
            <a:spAutoFit/>
          </a:bodyPr>
          <a:lstStyle/>
          <a:p>
            <a:pPr marL="268288" indent="222250" algn="just">
              <a:lnSpc>
                <a:spcPct val="200000"/>
              </a:lnSpc>
              <a:buFont typeface="+mj-lt"/>
              <a:buAutoNum type="arabicPeriod"/>
              <a:tabLst>
                <a:tab pos="663575" algn="l"/>
              </a:tabLst>
            </a:pPr>
            <a:endParaRPr lang="en-US" sz="1400" dirty="0">
              <a:solidFill>
                <a:srgbClr val="0033A0"/>
              </a:solidFill>
            </a:endParaRPr>
          </a:p>
          <a:p>
            <a:pPr marL="268288" indent="222250" algn="just">
              <a:lnSpc>
                <a:spcPct val="200000"/>
              </a:lnSpc>
              <a:buFont typeface="+mj-lt"/>
              <a:buAutoNum type="arabicPeriod"/>
              <a:tabLst>
                <a:tab pos="663575" algn="l"/>
              </a:tabLst>
            </a:pPr>
            <a:r>
              <a:rPr lang="en-US" sz="1400" b="1" dirty="0">
                <a:solidFill>
                  <a:srgbClr val="0033A0"/>
                </a:solidFill>
              </a:rPr>
              <a:t>Evaluation of the season </a:t>
            </a:r>
            <a:r>
              <a:rPr lang="en-US" sz="1400" b="1" i="1" dirty="0">
                <a:solidFill>
                  <a:srgbClr val="0033A0"/>
                </a:solidFill>
              </a:rPr>
              <a:t>Quantum! </a:t>
            </a:r>
            <a:r>
              <a:rPr lang="en-US" sz="1400" b="1" dirty="0">
                <a:solidFill>
                  <a:srgbClr val="0033A0"/>
                </a:solidFill>
              </a:rPr>
              <a:t>and STELLAR</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Season 25/26 Generation Higgs launch</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Presentation of </a:t>
            </a:r>
            <a:r>
              <a:rPr lang="en-US" sz="1400" dirty="0" err="1">
                <a:solidFill>
                  <a:schemeClr val="tx2">
                    <a:lumMod val="50000"/>
                    <a:lumOff val="50000"/>
                  </a:schemeClr>
                </a:solidFill>
              </a:rPr>
              <a:t>Antigel</a:t>
            </a:r>
            <a:r>
              <a:rPr lang="en-US" sz="1400" dirty="0">
                <a:solidFill>
                  <a:schemeClr val="tx2">
                    <a:lumMod val="50000"/>
                    <a:lumOff val="50000"/>
                  </a:schemeClr>
                </a:solidFill>
              </a:rPr>
              <a:t> 2026</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Presentation of Arts at CERN summit by Giulia Bini</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2026-2027 season ideas (incl. proposal by Chiara Mariotti)</a:t>
            </a:r>
          </a:p>
          <a:p>
            <a:pPr marL="268288" indent="222250" algn="just">
              <a:lnSpc>
                <a:spcPct val="200000"/>
              </a:lnSpc>
              <a:buFont typeface="+mj-lt"/>
              <a:buAutoNum type="arabicPeriod"/>
              <a:tabLst>
                <a:tab pos="663575" algn="l"/>
              </a:tabLst>
            </a:pPr>
            <a:r>
              <a:rPr lang="en-US" sz="1400" dirty="0">
                <a:solidFill>
                  <a:schemeClr val="tx2">
                    <a:lumMod val="50000"/>
                    <a:lumOff val="50000"/>
                  </a:schemeClr>
                </a:solidFill>
              </a:rPr>
              <a:t>AOB and find the next date</a:t>
            </a:r>
          </a:p>
          <a:p>
            <a:pPr marL="268288" algn="just">
              <a:lnSpc>
                <a:spcPct val="200000"/>
              </a:lnSpc>
              <a:tabLst>
                <a:tab pos="663575" algn="l"/>
              </a:tabLst>
            </a:pPr>
            <a:endParaRPr lang="en-US" sz="1400" dirty="0">
              <a:solidFill>
                <a:srgbClr val="0033A0"/>
              </a:solidFill>
              <a:highlight>
                <a:srgbClr val="FFFF00"/>
              </a:highlight>
            </a:endParaRPr>
          </a:p>
        </p:txBody>
      </p:sp>
      <p:sp>
        <p:nvSpPr>
          <p:cNvPr id="4" name="Date Placeholder 3">
            <a:extLst>
              <a:ext uri="{FF2B5EF4-FFF2-40B4-BE49-F238E27FC236}">
                <a16:creationId xmlns:a16="http://schemas.microsoft.com/office/drawing/2014/main" id="{E950C10F-A2BF-94E7-90B2-A22867ED7C36}"/>
              </a:ext>
            </a:extLst>
          </p:cNvPr>
          <p:cNvSpPr>
            <a:spLocks noGrp="1"/>
          </p:cNvSpPr>
          <p:nvPr>
            <p:ph type="dt" sz="half" idx="4294967295"/>
          </p:nvPr>
        </p:nvSpPr>
        <p:spPr>
          <a:xfrm>
            <a:off x="5240055" y="6424669"/>
            <a:ext cx="1773923" cy="365125"/>
          </a:xfrm>
        </p:spPr>
        <p:txBody>
          <a:bodyPr/>
          <a:lstStyle/>
          <a:p>
            <a:fld id="{50403E77-3F3E-BF47-811E-10B4E47109C4}" type="datetime3">
              <a:rPr lang="de-CH" smtClean="0"/>
              <a:t>02/10/2025</a:t>
            </a:fld>
            <a:endParaRPr lang="en-US" dirty="0"/>
          </a:p>
        </p:txBody>
      </p:sp>
      <p:sp>
        <p:nvSpPr>
          <p:cNvPr id="5" name="Footer Placeholder 4">
            <a:extLst>
              <a:ext uri="{FF2B5EF4-FFF2-40B4-BE49-F238E27FC236}">
                <a16:creationId xmlns:a16="http://schemas.microsoft.com/office/drawing/2014/main" id="{29532FB2-3CF5-48C0-7371-E968651E1E3C}"/>
              </a:ext>
            </a:extLst>
          </p:cNvPr>
          <p:cNvSpPr>
            <a:spLocks noGrp="1"/>
          </p:cNvSpPr>
          <p:nvPr>
            <p:ph type="ftr" sz="quarter" idx="4294967295"/>
          </p:nvPr>
        </p:nvSpPr>
        <p:spPr>
          <a:xfrm>
            <a:off x="1368056" y="6424669"/>
            <a:ext cx="3769336" cy="365125"/>
          </a:xfrm>
        </p:spPr>
        <p:txBody>
          <a:bodyPr/>
          <a:lstStyle/>
          <a:p>
            <a:r>
              <a:rPr lang="en-US"/>
              <a:t>PEAB Q3</a:t>
            </a:r>
            <a:endParaRPr lang="en-US" dirty="0"/>
          </a:p>
        </p:txBody>
      </p:sp>
      <p:sp>
        <p:nvSpPr>
          <p:cNvPr id="6" name="Slide Number Placeholder 5">
            <a:extLst>
              <a:ext uri="{FF2B5EF4-FFF2-40B4-BE49-F238E27FC236}">
                <a16:creationId xmlns:a16="http://schemas.microsoft.com/office/drawing/2014/main" id="{7A2210A1-0EF5-BC96-0B62-111CAA08F339}"/>
              </a:ext>
            </a:extLst>
          </p:cNvPr>
          <p:cNvSpPr>
            <a:spLocks noGrp="1"/>
          </p:cNvSpPr>
          <p:nvPr>
            <p:ph type="sldNum" sz="quarter" idx="4294967295"/>
          </p:nvPr>
        </p:nvSpPr>
        <p:spPr>
          <a:xfrm>
            <a:off x="7279299" y="6422750"/>
            <a:ext cx="619322" cy="365125"/>
          </a:xfrm>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833654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5083B-71B0-9E58-040B-DDE6B29F9542}"/>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9A6FEAA-FE93-DB48-BA79-D17905D05986}"/>
              </a:ext>
            </a:extLst>
          </p:cNvPr>
          <p:cNvGraphicFramePr>
            <a:graphicFrameLocks noGrp="1"/>
          </p:cNvGraphicFramePr>
          <p:nvPr>
            <p:extLst>
              <p:ext uri="{D42A27DB-BD31-4B8C-83A1-F6EECF244321}">
                <p14:modId xmlns:p14="http://schemas.microsoft.com/office/powerpoint/2010/main" val="2812830263"/>
              </p:ext>
            </p:extLst>
          </p:nvPr>
        </p:nvGraphicFramePr>
        <p:xfrm>
          <a:off x="407987" y="1309874"/>
          <a:ext cx="8318535" cy="3546218"/>
        </p:xfrm>
        <a:graphic>
          <a:graphicData uri="http://schemas.openxmlformats.org/drawingml/2006/table">
            <a:tbl>
              <a:tblPr firstRow="1" bandRow="1">
                <a:tableStyleId>{8EC20E35-A176-4012-BC5E-935CFFF8708E}</a:tableStyleId>
              </a:tblPr>
              <a:tblGrid>
                <a:gridCol w="1063098">
                  <a:extLst>
                    <a:ext uri="{9D8B030D-6E8A-4147-A177-3AD203B41FA5}">
                      <a16:colId xmlns:a16="http://schemas.microsoft.com/office/drawing/2014/main" val="2128411235"/>
                    </a:ext>
                  </a:extLst>
                </a:gridCol>
                <a:gridCol w="2557707">
                  <a:extLst>
                    <a:ext uri="{9D8B030D-6E8A-4147-A177-3AD203B41FA5}">
                      <a16:colId xmlns:a16="http://schemas.microsoft.com/office/drawing/2014/main" val="1461259229"/>
                    </a:ext>
                  </a:extLst>
                </a:gridCol>
                <a:gridCol w="1840230">
                  <a:extLst>
                    <a:ext uri="{9D8B030D-6E8A-4147-A177-3AD203B41FA5}">
                      <a16:colId xmlns:a16="http://schemas.microsoft.com/office/drawing/2014/main" val="2167544164"/>
                    </a:ext>
                  </a:extLst>
                </a:gridCol>
                <a:gridCol w="1188720">
                  <a:extLst>
                    <a:ext uri="{9D8B030D-6E8A-4147-A177-3AD203B41FA5}">
                      <a16:colId xmlns:a16="http://schemas.microsoft.com/office/drawing/2014/main" val="3944068372"/>
                    </a:ext>
                  </a:extLst>
                </a:gridCol>
                <a:gridCol w="1668780">
                  <a:extLst>
                    <a:ext uri="{9D8B030D-6E8A-4147-A177-3AD203B41FA5}">
                      <a16:colId xmlns:a16="http://schemas.microsoft.com/office/drawing/2014/main" val="1701714758"/>
                    </a:ext>
                  </a:extLst>
                </a:gridCol>
              </a:tblGrid>
              <a:tr h="473870">
                <a:tc>
                  <a:txBody>
                    <a:bodyPr/>
                    <a:lstStyle/>
                    <a:p>
                      <a:pPr algn="l" fontAlgn="b"/>
                      <a:r>
                        <a:rPr lang="en-GB" sz="1400" u="none" strike="noStrike">
                          <a:effectLst/>
                        </a:rPr>
                        <a:t>Date</a:t>
                      </a:r>
                      <a:endParaRPr lang="en-GB" sz="1400" b="1" i="0" u="none" strike="noStrike">
                        <a:solidFill>
                          <a:srgbClr val="FFFFFF"/>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Event</a:t>
                      </a:r>
                      <a:endParaRPr lang="en-GB" sz="1400" b="1" i="0" u="none" strike="noStrike">
                        <a:solidFill>
                          <a:srgbClr val="FFFFFF"/>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Venue</a:t>
                      </a:r>
                      <a:endParaRPr lang="en-GB" sz="1400" b="1" i="0" u="none" strike="noStrike" dirty="0">
                        <a:solidFill>
                          <a:srgbClr val="FFFFFF"/>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Attendance</a:t>
                      </a:r>
                      <a:endParaRPr lang="en-GB" sz="1400" b="1" i="0" u="none" strike="noStrike">
                        <a:solidFill>
                          <a:srgbClr val="FFFFFF"/>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No-show rate</a:t>
                      </a:r>
                      <a:endParaRPr lang="en-GB" sz="1400" b="1" i="0" u="none" strike="noStrike">
                        <a:solidFill>
                          <a:srgbClr val="FFFFFF"/>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1173583185"/>
                  </a:ext>
                </a:extLst>
              </a:tr>
              <a:tr h="265576">
                <a:tc>
                  <a:txBody>
                    <a:bodyPr/>
                    <a:lstStyle/>
                    <a:p>
                      <a:pPr algn="l" fontAlgn="b"/>
                      <a:r>
                        <a:rPr lang="en-GB" sz="1400" u="none" strike="noStrike" dirty="0">
                          <a:effectLst/>
                        </a:rPr>
                        <a:t>11.Feb.25</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De temps </a:t>
                      </a:r>
                      <a:r>
                        <a:rPr lang="en-GB" sz="1400" u="none" strike="noStrike" dirty="0" err="1">
                          <a:effectLst/>
                        </a:rPr>
                        <a:t>en</a:t>
                      </a:r>
                      <a:r>
                        <a:rPr lang="en-GB" sz="1400" u="none" strike="noStrike" dirty="0">
                          <a:effectLst/>
                        </a:rPr>
                        <a:t> temps</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SG A</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300</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17%</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2192366225"/>
                  </a:ext>
                </a:extLst>
              </a:tr>
              <a:tr h="265576">
                <a:tc>
                  <a:txBody>
                    <a:bodyPr/>
                    <a:lstStyle/>
                    <a:p>
                      <a:pPr algn="l" fontAlgn="b"/>
                      <a:r>
                        <a:rPr lang="en-GB" sz="1400" u="none" strike="noStrike">
                          <a:effectLst/>
                        </a:rPr>
                        <a:t>20.Mar.25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Les dieux et le Père Noel</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SG ABC</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470</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11%</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460945714"/>
                  </a:ext>
                </a:extLst>
              </a:tr>
              <a:tr h="265576">
                <a:tc>
                  <a:txBody>
                    <a:bodyPr/>
                    <a:lstStyle/>
                    <a:p>
                      <a:pPr algn="l" fontAlgn="b"/>
                      <a:r>
                        <a:rPr lang="en-GB" sz="1400" u="none" strike="noStrike">
                          <a:effectLst/>
                        </a:rPr>
                        <a:t>09.Apr.25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Ateliers Super Quantum</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Lab A</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37</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8%</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2027756488"/>
                  </a:ext>
                </a:extLst>
              </a:tr>
              <a:tr h="265576">
                <a:tc>
                  <a:txBody>
                    <a:bodyPr/>
                    <a:lstStyle/>
                    <a:p>
                      <a:pPr algn="l" fontAlgn="b"/>
                      <a:r>
                        <a:rPr lang="en-GB" sz="1400" u="none" strike="noStrike">
                          <a:effectLst/>
                        </a:rPr>
                        <a:t>09.Apr.25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Super Quantum</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SG A</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210</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42%</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3167387803"/>
                  </a:ext>
                </a:extLst>
              </a:tr>
              <a:tr h="473870">
                <a:tc>
                  <a:txBody>
                    <a:bodyPr/>
                    <a:lstStyle/>
                    <a:p>
                      <a:pPr algn="l" fontAlgn="b"/>
                      <a:r>
                        <a:rPr lang="en-GB" sz="1400" u="none" strike="noStrike">
                          <a:effectLst/>
                        </a:rPr>
                        <a:t>14.May.25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err="1">
                          <a:effectLst/>
                        </a:rPr>
                        <a:t>CineGlobe</a:t>
                      </a:r>
                      <a:r>
                        <a:rPr lang="en-GB" sz="1400" u="none" strike="noStrike" dirty="0">
                          <a:effectLst/>
                        </a:rPr>
                        <a:t> - Total</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dirty="0">
                          <a:effectLst/>
                        </a:rPr>
                        <a:t>SG </a:t>
                      </a:r>
                      <a:r>
                        <a:rPr lang="en-GB" sz="1400" u="none" strike="noStrike" dirty="0" err="1">
                          <a:effectLst/>
                        </a:rPr>
                        <a:t>A+BC+Globe+Piazza</a:t>
                      </a:r>
                      <a:endParaRPr lang="en-GB"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dirty="0">
                          <a:effectLst/>
                        </a:rPr>
                        <a:t>1100</a:t>
                      </a:r>
                      <a:endParaRPr lang="en-CH"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dirty="0">
                          <a:effectLst/>
                        </a:rPr>
                        <a:t>\</a:t>
                      </a:r>
                      <a:endParaRPr lang="en-CH" sz="1400" b="0" i="0" u="none" strike="noStrike" dirty="0">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740349540"/>
                  </a:ext>
                </a:extLst>
              </a:tr>
              <a:tr h="473870">
                <a:tc>
                  <a:txBody>
                    <a:bodyPr/>
                    <a:lstStyle/>
                    <a:p>
                      <a:pPr algn="l" fontAlgn="b"/>
                      <a:r>
                        <a:rPr lang="en-GB" sz="1400" u="none" strike="noStrike">
                          <a:effectLst/>
                        </a:rPr>
                        <a:t>14.May.25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CineGlobe - Opening night</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SG A</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220</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34%</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2771005316"/>
                  </a:ext>
                </a:extLst>
              </a:tr>
              <a:tr h="265576">
                <a:tc>
                  <a:txBody>
                    <a:bodyPr/>
                    <a:lstStyle/>
                    <a:p>
                      <a:pPr algn="l" fontAlgn="b"/>
                      <a:r>
                        <a:rPr lang="en-GB" sz="1400" u="none" strike="noStrike">
                          <a:effectLst/>
                        </a:rPr>
                        <a:t>16.May.25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CineGlobe - Award</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SG A</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92</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37%</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288039818"/>
                  </a:ext>
                </a:extLst>
              </a:tr>
              <a:tr h="265576">
                <a:tc>
                  <a:txBody>
                    <a:bodyPr/>
                    <a:lstStyle/>
                    <a:p>
                      <a:pPr algn="l" fontAlgn="b"/>
                      <a:r>
                        <a:rPr lang="en-GB" sz="1400" u="none" strike="noStrike">
                          <a:effectLst/>
                        </a:rPr>
                        <a:t>19.Jun.25</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Sparks!</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u="none" strike="noStrike">
                          <a:effectLst/>
                        </a:rPr>
                        <a:t>SG ABC</a:t>
                      </a:r>
                      <a:endParaRPr lang="en-GB"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420</a:t>
                      </a:r>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u="none" strike="noStrike">
                          <a:effectLst/>
                        </a:rPr>
                        <a:t>41%</a:t>
                      </a:r>
                      <a:endParaRPr lang="en-CH" sz="1400" b="0" i="0" u="none" strike="noStrike">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60883604"/>
                  </a:ext>
                </a:extLst>
              </a:tr>
              <a:tr h="265576">
                <a:tc>
                  <a:txBody>
                    <a:bodyPr/>
                    <a:lstStyle/>
                    <a:p>
                      <a:pPr algn="l" fontAlgn="b"/>
                      <a:r>
                        <a:rPr lang="en-GB" sz="1400" b="1" u="none" strike="noStrike" dirty="0">
                          <a:effectLst/>
                        </a:rPr>
                        <a:t>Total</a:t>
                      </a:r>
                      <a:endParaRPr lang="en-GB" sz="1400" b="1"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endParaRPr lang="en-CH" sz="1400" b="1"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endParaRPr lang="en-CH" sz="1400" b="1"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b="1" u="none" strike="noStrike" dirty="0">
                          <a:effectLst/>
                        </a:rPr>
                        <a:t>Attendance</a:t>
                      </a:r>
                      <a:endParaRPr lang="en-GB" sz="1400" b="1"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r>
                        <a:rPr lang="en-GB" sz="1400" b="1" u="none" strike="noStrike" dirty="0">
                          <a:effectLst/>
                        </a:rPr>
                        <a:t>No-show</a:t>
                      </a:r>
                      <a:endParaRPr lang="en-GB" sz="1400" b="1" i="0" u="none" strike="noStrike" dirty="0">
                        <a:solidFill>
                          <a:srgbClr val="000000"/>
                        </a:solidFill>
                        <a:effectLst/>
                        <a:latin typeface="Aptos Narrow" panose="020B0004020202020204" pitchFamily="34" charset="0"/>
                      </a:endParaRPr>
                    </a:p>
                  </a:txBody>
                  <a:tcPr marL="11835" marR="11835" marT="11835" marB="0" anchor="b"/>
                </a:tc>
                <a:extLst>
                  <a:ext uri="{0D108BD9-81ED-4DB2-BD59-A6C34878D82A}">
                    <a16:rowId xmlns:a16="http://schemas.microsoft.com/office/drawing/2014/main" val="3368990461"/>
                  </a:ext>
                </a:extLst>
              </a:tr>
              <a:tr h="265576">
                <a:tc>
                  <a:txBody>
                    <a:bodyPr/>
                    <a:lstStyle/>
                    <a:p>
                      <a:pPr algn="l" fontAlgn="b"/>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l" fontAlgn="b"/>
                      <a:endParaRPr lang="en-CH" sz="1400" b="0" i="0" u="none" strike="noStrike" dirty="0">
                        <a:solidFill>
                          <a:srgbClr val="000000"/>
                        </a:solidFill>
                        <a:effectLst/>
                        <a:latin typeface="Aptos Narrow" panose="020B0004020202020204" pitchFamily="34" charset="0"/>
                      </a:endParaRPr>
                    </a:p>
                  </a:txBody>
                  <a:tcPr marL="11835" marR="11835" marT="11835" marB="0" anchor="b"/>
                </a:tc>
                <a:tc>
                  <a:txBody>
                    <a:bodyPr/>
                    <a:lstStyle/>
                    <a:p>
                      <a:pPr algn="l" fontAlgn="b"/>
                      <a:endParaRPr lang="en-CH" sz="1400" b="0" i="0" u="none" strike="noStrike">
                        <a:solidFill>
                          <a:srgbClr val="000000"/>
                        </a:solidFill>
                        <a:effectLst/>
                        <a:latin typeface="Aptos Narrow" panose="020B0004020202020204" pitchFamily="34" charset="0"/>
                      </a:endParaRPr>
                    </a:p>
                  </a:txBody>
                  <a:tcPr marL="11835" marR="11835" marT="11835" marB="0" anchor="b"/>
                </a:tc>
                <a:tc>
                  <a:txBody>
                    <a:bodyPr/>
                    <a:lstStyle/>
                    <a:p>
                      <a:pPr algn="r" fontAlgn="b"/>
                      <a:r>
                        <a:rPr lang="en-CH" sz="1400" b="1" i="0" u="none" strike="noStrike" dirty="0">
                          <a:solidFill>
                            <a:schemeClr val="tx1"/>
                          </a:solidFill>
                          <a:effectLst/>
                          <a:latin typeface="+mn-lt"/>
                        </a:rPr>
                        <a:t>2537</a:t>
                      </a:r>
                    </a:p>
                  </a:txBody>
                  <a:tcPr marL="11835" marR="11835" marT="11835" marB="0" anchor="b"/>
                </a:tc>
                <a:tc>
                  <a:txBody>
                    <a:bodyPr/>
                    <a:lstStyle/>
                    <a:p>
                      <a:pPr algn="r" fontAlgn="b"/>
                      <a:r>
                        <a:rPr lang="en-CH" sz="1400" b="1" u="none" strike="noStrike" dirty="0">
                          <a:solidFill>
                            <a:schemeClr val="tx1"/>
                          </a:solidFill>
                          <a:effectLst/>
                          <a:latin typeface="+mn-lt"/>
                        </a:rPr>
                        <a:t>27%</a:t>
                      </a:r>
                      <a:endParaRPr lang="en-CH" sz="1400" b="1" i="0" u="none" strike="noStrike" dirty="0">
                        <a:solidFill>
                          <a:schemeClr val="tx1"/>
                        </a:solidFill>
                        <a:effectLst/>
                        <a:latin typeface="+mn-lt"/>
                      </a:endParaRPr>
                    </a:p>
                  </a:txBody>
                  <a:tcPr marL="11835" marR="11835" marT="11835" marB="0" anchor="b"/>
                </a:tc>
                <a:extLst>
                  <a:ext uri="{0D108BD9-81ED-4DB2-BD59-A6C34878D82A}">
                    <a16:rowId xmlns:a16="http://schemas.microsoft.com/office/drawing/2014/main" val="1993762497"/>
                  </a:ext>
                </a:extLst>
              </a:tr>
            </a:tbl>
          </a:graphicData>
        </a:graphic>
      </p:graphicFrame>
      <p:sp>
        <p:nvSpPr>
          <p:cNvPr id="5" name="Title 4">
            <a:extLst>
              <a:ext uri="{FF2B5EF4-FFF2-40B4-BE49-F238E27FC236}">
                <a16:creationId xmlns:a16="http://schemas.microsoft.com/office/drawing/2014/main" id="{006A11C6-B0AD-A929-260A-34AE16311879}"/>
              </a:ext>
            </a:extLst>
          </p:cNvPr>
          <p:cNvSpPr>
            <a:spLocks noGrp="1"/>
          </p:cNvSpPr>
          <p:nvPr>
            <p:ph type="title"/>
          </p:nvPr>
        </p:nvSpPr>
        <p:spPr/>
        <p:txBody>
          <a:bodyPr/>
          <a:lstStyle/>
          <a:p>
            <a:r>
              <a:rPr lang="fr-CH" dirty="0" err="1"/>
              <a:t>Season</a:t>
            </a:r>
            <a:r>
              <a:rPr lang="fr-CH" dirty="0"/>
              <a:t> 2025 </a:t>
            </a:r>
            <a:r>
              <a:rPr lang="fr-CH" dirty="0" err="1"/>
              <a:t>assessment</a:t>
            </a:r>
            <a:endParaRPr lang="fr-CH" dirty="0"/>
          </a:p>
        </p:txBody>
      </p:sp>
      <p:pic>
        <p:nvPicPr>
          <p:cNvPr id="2" name="Picture Placeholder 11" descr="A white and blue poster with black text&#10;&#10;AI-generated content may be incorrect.">
            <a:extLst>
              <a:ext uri="{FF2B5EF4-FFF2-40B4-BE49-F238E27FC236}">
                <a16:creationId xmlns:a16="http://schemas.microsoft.com/office/drawing/2014/main" id="{4AFF0D20-87B2-7684-811D-0A112D427309}"/>
              </a:ext>
            </a:extLst>
          </p:cNvPr>
          <p:cNvPicPr>
            <a:picLocks noChangeAspect="1"/>
          </p:cNvPicPr>
          <p:nvPr/>
        </p:nvPicPr>
        <p:blipFill>
          <a:blip r:embed="rId2"/>
          <a:srcRect t="1162" b="265"/>
          <a:stretch/>
        </p:blipFill>
        <p:spPr>
          <a:xfrm>
            <a:off x="8853549" y="1309874"/>
            <a:ext cx="2543467" cy="3546218"/>
          </a:xfrm>
          <a:prstGeom prst="rect">
            <a:avLst/>
          </a:prstGeom>
          <a:ln>
            <a:solidFill>
              <a:schemeClr val="accent1"/>
            </a:solidFill>
          </a:ln>
        </p:spPr>
      </p:pic>
      <p:pic>
        <p:nvPicPr>
          <p:cNvPr id="4" name="Picture 3" descr="A blue text on a black background&#10;&#10;AI-generated content may be incorrect.">
            <a:extLst>
              <a:ext uri="{FF2B5EF4-FFF2-40B4-BE49-F238E27FC236}">
                <a16:creationId xmlns:a16="http://schemas.microsoft.com/office/drawing/2014/main" id="{6F6E321C-A686-3FD7-1267-EB7B5360685D}"/>
              </a:ext>
            </a:extLst>
          </p:cNvPr>
          <p:cNvPicPr>
            <a:picLocks noChangeAspect="1"/>
          </p:cNvPicPr>
          <p:nvPr/>
        </p:nvPicPr>
        <p:blipFill>
          <a:blip r:embed="rId3"/>
          <a:stretch>
            <a:fillRect/>
          </a:stretch>
        </p:blipFill>
        <p:spPr>
          <a:xfrm>
            <a:off x="9208186" y="670957"/>
            <a:ext cx="1834192" cy="615695"/>
          </a:xfrm>
          <a:prstGeom prst="rect">
            <a:avLst/>
          </a:prstGeom>
        </p:spPr>
      </p:pic>
      <p:sp>
        <p:nvSpPr>
          <p:cNvPr id="6" name="Date Placeholder 5">
            <a:extLst>
              <a:ext uri="{FF2B5EF4-FFF2-40B4-BE49-F238E27FC236}">
                <a16:creationId xmlns:a16="http://schemas.microsoft.com/office/drawing/2014/main" id="{CD3A87F5-6847-1372-BF65-FAF229D0B5CD}"/>
              </a:ext>
            </a:extLst>
          </p:cNvPr>
          <p:cNvSpPr>
            <a:spLocks noGrp="1"/>
          </p:cNvSpPr>
          <p:nvPr>
            <p:ph type="dt" sz="half" idx="10"/>
          </p:nvPr>
        </p:nvSpPr>
        <p:spPr/>
        <p:txBody>
          <a:bodyPr/>
          <a:lstStyle/>
          <a:p>
            <a:fld id="{3A6FF77E-71E8-AE49-A6D0-B9E6E6D64F5A}" type="datetime3">
              <a:rPr lang="de-CH" smtClean="0"/>
              <a:t>02/10/2025</a:t>
            </a:fld>
            <a:endParaRPr lang="en-US" dirty="0"/>
          </a:p>
        </p:txBody>
      </p:sp>
      <p:sp>
        <p:nvSpPr>
          <p:cNvPr id="7" name="Footer Placeholder 6">
            <a:extLst>
              <a:ext uri="{FF2B5EF4-FFF2-40B4-BE49-F238E27FC236}">
                <a16:creationId xmlns:a16="http://schemas.microsoft.com/office/drawing/2014/main" id="{0121A7B6-1100-8D7D-DFAA-F45B02D4C09B}"/>
              </a:ext>
            </a:extLst>
          </p:cNvPr>
          <p:cNvSpPr>
            <a:spLocks noGrp="1"/>
          </p:cNvSpPr>
          <p:nvPr>
            <p:ph type="ftr" sz="quarter" idx="15"/>
          </p:nvPr>
        </p:nvSpPr>
        <p:spPr/>
        <p:txBody>
          <a:bodyPr/>
          <a:lstStyle/>
          <a:p>
            <a:r>
              <a:rPr lang="en-US"/>
              <a:t>PEAB Q3</a:t>
            </a:r>
            <a:endParaRPr lang="en-US" dirty="0"/>
          </a:p>
        </p:txBody>
      </p:sp>
      <p:sp>
        <p:nvSpPr>
          <p:cNvPr id="8" name="Slide Number Placeholder 7">
            <a:extLst>
              <a:ext uri="{FF2B5EF4-FFF2-40B4-BE49-F238E27FC236}">
                <a16:creationId xmlns:a16="http://schemas.microsoft.com/office/drawing/2014/main" id="{482F33FD-BCF8-0A01-C245-28F2B8A1003A}"/>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987148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a:spLocks noGrp="1"/>
          </p:cNvSpPr>
          <p:nvPr>
            <p:ph type="title"/>
          </p:nvPr>
        </p:nvSpPr>
        <p:spPr>
          <a:xfrm>
            <a:off x="408011" y="373600"/>
            <a:ext cx="112437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Events covered &amp; data collected</a:t>
            </a:r>
            <a:endParaRPr dirty="0"/>
          </a:p>
        </p:txBody>
      </p:sp>
      <p:sp>
        <p:nvSpPr>
          <p:cNvPr id="193" name="Google Shape;193;p26"/>
          <p:cNvSpPr txBox="1">
            <a:spLocks noGrp="1"/>
          </p:cNvSpPr>
          <p:nvPr>
            <p:ph type="body" idx="1"/>
          </p:nvPr>
        </p:nvSpPr>
        <p:spPr>
          <a:xfrm>
            <a:off x="408000" y="1154500"/>
            <a:ext cx="11243700" cy="49167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1000"/>
              </a:spcBef>
              <a:spcAft>
                <a:spcPts val="0"/>
              </a:spcAft>
              <a:buNone/>
            </a:pPr>
            <a:r>
              <a:rPr lang="en-US" dirty="0"/>
              <a:t>Data was extracted from the Indico pages linked to each event.</a:t>
            </a:r>
            <a:endParaRPr dirty="0"/>
          </a:p>
          <a:p>
            <a:pPr marL="0" lvl="0" indent="0" algn="l" rtl="0">
              <a:lnSpc>
                <a:spcPct val="115000"/>
              </a:lnSpc>
              <a:spcBef>
                <a:spcPts val="1200"/>
              </a:spcBef>
              <a:spcAft>
                <a:spcPts val="0"/>
              </a:spcAft>
              <a:buNone/>
            </a:pPr>
            <a:r>
              <a:rPr lang="en-US" b="0" dirty="0">
                <a:solidFill>
                  <a:srgbClr val="000000"/>
                </a:solidFill>
              </a:rPr>
              <a:t>Note: the sample size is modest, but offers a valuable starting point for qualitative insights.</a:t>
            </a:r>
            <a:endParaRPr b="0" dirty="0">
              <a:solidFill>
                <a:srgbClr val="000000"/>
              </a:solidFill>
            </a:endParaRPr>
          </a:p>
          <a:p>
            <a:pPr marL="0" lvl="0" indent="0" algn="l" rtl="0">
              <a:spcBef>
                <a:spcPts val="1200"/>
              </a:spcBef>
              <a:spcAft>
                <a:spcPts val="0"/>
              </a:spcAft>
              <a:buNone/>
            </a:pPr>
            <a:r>
              <a:rPr lang="en-US" dirty="0"/>
              <a:t>A total of 117 responses distributed as follows : </a:t>
            </a:r>
            <a:endParaRPr sz="1400" b="0" dirty="0">
              <a:solidFill>
                <a:srgbClr val="000000"/>
              </a:solidFill>
            </a:endParaRPr>
          </a:p>
          <a:p>
            <a:pPr marL="0" lvl="0" indent="0" algn="l" rtl="0">
              <a:lnSpc>
                <a:spcPct val="115000"/>
              </a:lnSpc>
              <a:spcBef>
                <a:spcPts val="1200"/>
              </a:spcBef>
              <a:spcAft>
                <a:spcPts val="0"/>
              </a:spcAft>
              <a:buNone/>
            </a:pPr>
            <a:br>
              <a:rPr lang="en-US" b="0" dirty="0">
                <a:solidFill>
                  <a:srgbClr val="000000"/>
                </a:solidFill>
              </a:rPr>
            </a:br>
            <a:endParaRPr b="0" dirty="0">
              <a:solidFill>
                <a:srgbClr val="000000"/>
              </a:solidFill>
            </a:endParaRPr>
          </a:p>
          <a:p>
            <a:pPr marL="0" lvl="0" indent="0" algn="l" rtl="0">
              <a:lnSpc>
                <a:spcPct val="90000"/>
              </a:lnSpc>
              <a:spcBef>
                <a:spcPts val="1200"/>
              </a:spcBef>
              <a:spcAft>
                <a:spcPts val="0"/>
              </a:spcAft>
              <a:buNone/>
            </a:pPr>
            <a:r>
              <a:rPr lang="en-US" dirty="0"/>
              <a:t> </a:t>
            </a:r>
            <a:endParaRPr dirty="0"/>
          </a:p>
        </p:txBody>
      </p:sp>
      <p:pic>
        <p:nvPicPr>
          <p:cNvPr id="196" name="Google Shape;196;p26" title="Graphique"/>
          <p:cNvPicPr preferRelativeResize="0"/>
          <p:nvPr/>
        </p:nvPicPr>
        <p:blipFill>
          <a:blip r:embed="rId3">
            <a:alphaModFix/>
          </a:blip>
          <a:stretch>
            <a:fillRect/>
          </a:stretch>
        </p:blipFill>
        <p:spPr>
          <a:xfrm>
            <a:off x="408000" y="2769125"/>
            <a:ext cx="6439074" cy="3431650"/>
          </a:xfrm>
          <a:prstGeom prst="rect">
            <a:avLst/>
          </a:prstGeom>
          <a:noFill/>
          <a:ln>
            <a:noFill/>
          </a:ln>
        </p:spPr>
      </p:pic>
      <p:sp>
        <p:nvSpPr>
          <p:cNvPr id="197" name="Google Shape;197;p26"/>
          <p:cNvSpPr txBox="1"/>
          <p:nvPr/>
        </p:nvSpPr>
        <p:spPr>
          <a:xfrm>
            <a:off x="7749600" y="2392350"/>
            <a:ext cx="3230400" cy="207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b="1">
                <a:solidFill>
                  <a:srgbClr val="171717"/>
                </a:solidFill>
              </a:rPr>
              <a:t>Event Names</a:t>
            </a:r>
            <a:endParaRPr sz="2100" b="1">
              <a:solidFill>
                <a:srgbClr val="171717"/>
              </a:solidFill>
            </a:endParaRPr>
          </a:p>
          <a:p>
            <a:pPr marL="0" lvl="0" indent="0" algn="l" rtl="0">
              <a:spcBef>
                <a:spcPts val="0"/>
              </a:spcBef>
              <a:spcAft>
                <a:spcPts val="0"/>
              </a:spcAft>
              <a:buNone/>
            </a:pPr>
            <a:endParaRPr sz="2100" b="1">
              <a:solidFill>
                <a:srgbClr val="171717"/>
              </a:solidFill>
            </a:endParaRPr>
          </a:p>
          <a:p>
            <a:pPr marL="0" lvl="0" indent="0" algn="l" rtl="0">
              <a:spcBef>
                <a:spcPts val="0"/>
              </a:spcBef>
              <a:spcAft>
                <a:spcPts val="0"/>
              </a:spcAft>
              <a:buNone/>
            </a:pPr>
            <a:r>
              <a:rPr lang="en-US" sz="2100">
                <a:solidFill>
                  <a:srgbClr val="EA4335"/>
                </a:solidFill>
                <a:highlight>
                  <a:srgbClr val="EA4335"/>
                </a:highlight>
              </a:rPr>
              <a:t>[...]</a:t>
            </a:r>
            <a:r>
              <a:rPr lang="en-US" sz="2100">
                <a:solidFill>
                  <a:srgbClr val="171717"/>
                </a:solidFill>
              </a:rPr>
              <a:t> Les Dieux et le Père    </a:t>
            </a:r>
            <a:endParaRPr sz="2100">
              <a:solidFill>
                <a:srgbClr val="171717"/>
              </a:solidFill>
            </a:endParaRPr>
          </a:p>
          <a:p>
            <a:pPr marL="0" lvl="0" indent="0" algn="l" rtl="0">
              <a:spcBef>
                <a:spcPts val="0"/>
              </a:spcBef>
              <a:spcAft>
                <a:spcPts val="0"/>
              </a:spcAft>
              <a:buNone/>
            </a:pPr>
            <a:r>
              <a:rPr lang="en-US" sz="2100">
                <a:solidFill>
                  <a:srgbClr val="171717"/>
                </a:solidFill>
              </a:rPr>
              <a:t>      Noël </a:t>
            </a:r>
            <a:endParaRPr sz="2100">
              <a:solidFill>
                <a:srgbClr val="171717"/>
              </a:solidFill>
            </a:endParaRPr>
          </a:p>
          <a:p>
            <a:pPr marL="0" lvl="0" indent="0" algn="l" rtl="0">
              <a:spcBef>
                <a:spcPts val="0"/>
              </a:spcBef>
              <a:spcAft>
                <a:spcPts val="0"/>
              </a:spcAft>
              <a:buNone/>
            </a:pPr>
            <a:endParaRPr sz="2100">
              <a:solidFill>
                <a:srgbClr val="171717"/>
              </a:solidFill>
            </a:endParaRPr>
          </a:p>
          <a:p>
            <a:pPr marL="0" lvl="0" indent="0" algn="l" rtl="0">
              <a:spcBef>
                <a:spcPts val="0"/>
              </a:spcBef>
              <a:spcAft>
                <a:spcPts val="0"/>
              </a:spcAft>
              <a:buNone/>
            </a:pPr>
            <a:r>
              <a:rPr lang="en-US" sz="2100">
                <a:solidFill>
                  <a:srgbClr val="34A853"/>
                </a:solidFill>
                <a:highlight>
                  <a:srgbClr val="34A853"/>
                </a:highlight>
              </a:rPr>
              <a:t>[...]</a:t>
            </a:r>
            <a:r>
              <a:rPr lang="en-US" sz="2100">
                <a:solidFill>
                  <a:srgbClr val="171717"/>
                </a:solidFill>
              </a:rPr>
              <a:t> Super Quantum</a:t>
            </a:r>
            <a:endParaRPr sz="2100">
              <a:solidFill>
                <a:srgbClr val="171717"/>
              </a:solidFill>
            </a:endParaRPr>
          </a:p>
          <a:p>
            <a:pPr marL="0" lvl="0" indent="0" algn="l" rtl="0">
              <a:spcBef>
                <a:spcPts val="0"/>
              </a:spcBef>
              <a:spcAft>
                <a:spcPts val="0"/>
              </a:spcAft>
              <a:buNone/>
            </a:pPr>
            <a:endParaRPr sz="2100">
              <a:solidFill>
                <a:srgbClr val="171717"/>
              </a:solidFill>
            </a:endParaRPr>
          </a:p>
          <a:p>
            <a:pPr marL="0" lvl="0" indent="0" algn="l" rtl="0">
              <a:spcBef>
                <a:spcPts val="0"/>
              </a:spcBef>
              <a:spcAft>
                <a:spcPts val="0"/>
              </a:spcAft>
              <a:buNone/>
            </a:pPr>
            <a:r>
              <a:rPr lang="en-US" sz="2100">
                <a:solidFill>
                  <a:srgbClr val="FBBC04"/>
                </a:solidFill>
                <a:highlight>
                  <a:srgbClr val="FBBC04"/>
                </a:highlight>
              </a:rPr>
              <a:t>[...]</a:t>
            </a:r>
            <a:r>
              <a:rPr lang="en-US" sz="2100">
                <a:solidFill>
                  <a:srgbClr val="171717"/>
                </a:solidFill>
              </a:rPr>
              <a:t> Sparks</a:t>
            </a:r>
            <a:endParaRPr sz="2100">
              <a:solidFill>
                <a:srgbClr val="171717"/>
              </a:solidFill>
            </a:endParaRPr>
          </a:p>
        </p:txBody>
      </p:sp>
      <p:sp>
        <p:nvSpPr>
          <p:cNvPr id="2" name="Date Placeholder 1">
            <a:extLst>
              <a:ext uri="{FF2B5EF4-FFF2-40B4-BE49-F238E27FC236}">
                <a16:creationId xmlns:a16="http://schemas.microsoft.com/office/drawing/2014/main" id="{6A4CBA43-237C-D3E5-FC63-1A28892106BB}"/>
              </a:ext>
            </a:extLst>
          </p:cNvPr>
          <p:cNvSpPr>
            <a:spLocks noGrp="1"/>
          </p:cNvSpPr>
          <p:nvPr>
            <p:ph type="dt" idx="10"/>
          </p:nvPr>
        </p:nvSpPr>
        <p:spPr/>
        <p:txBody>
          <a:bodyPr/>
          <a:lstStyle/>
          <a:p>
            <a:fld id="{64D7C459-B55B-304D-9A99-A6FD5E0BCBE8}" type="datetime3">
              <a:rPr lang="de-CH" smtClean="0"/>
              <a:t>02/10/2025</a:t>
            </a:fld>
            <a:endParaRPr lang="de-CH"/>
          </a:p>
        </p:txBody>
      </p:sp>
      <p:sp>
        <p:nvSpPr>
          <p:cNvPr id="3" name="Slide Number Placeholder 2">
            <a:extLst>
              <a:ext uri="{FF2B5EF4-FFF2-40B4-BE49-F238E27FC236}">
                <a16:creationId xmlns:a16="http://schemas.microsoft.com/office/drawing/2014/main" id="{95146262-128B-E446-C864-A8AC336B8F9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a:extLst>
            <a:ext uri="{FF2B5EF4-FFF2-40B4-BE49-F238E27FC236}">
              <a16:creationId xmlns:a16="http://schemas.microsoft.com/office/drawing/2014/main" id="{9A2D48FF-EF63-3A58-5FC8-ED2B8F925012}"/>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4F0303B-BD15-780D-3017-E9EB4703DD0B}"/>
              </a:ext>
            </a:extLst>
          </p:cNvPr>
          <p:cNvGraphicFramePr>
            <a:graphicFrameLocks noGrp="1"/>
          </p:cNvGraphicFramePr>
          <p:nvPr>
            <p:extLst>
              <p:ext uri="{D42A27DB-BD31-4B8C-83A1-F6EECF244321}">
                <p14:modId xmlns:p14="http://schemas.microsoft.com/office/powerpoint/2010/main" val="3213972121"/>
              </p:ext>
            </p:extLst>
          </p:nvPr>
        </p:nvGraphicFramePr>
        <p:xfrm>
          <a:off x="472217" y="93606"/>
          <a:ext cx="11247566" cy="6131560"/>
        </p:xfrm>
        <a:graphic>
          <a:graphicData uri="http://schemas.openxmlformats.org/drawingml/2006/table">
            <a:tbl>
              <a:tblPr firstRow="1" bandRow="1">
                <a:tableStyleId>{5C22544A-7EE6-4342-B048-85BDC9FD1C3A}</a:tableStyleId>
              </a:tblPr>
              <a:tblGrid>
                <a:gridCol w="5623783">
                  <a:extLst>
                    <a:ext uri="{9D8B030D-6E8A-4147-A177-3AD203B41FA5}">
                      <a16:colId xmlns:a16="http://schemas.microsoft.com/office/drawing/2014/main" val="2896211034"/>
                    </a:ext>
                  </a:extLst>
                </a:gridCol>
                <a:gridCol w="5623783">
                  <a:extLst>
                    <a:ext uri="{9D8B030D-6E8A-4147-A177-3AD203B41FA5}">
                      <a16:colId xmlns:a16="http://schemas.microsoft.com/office/drawing/2014/main" val="4033305655"/>
                    </a:ext>
                  </a:extLst>
                </a:gridCol>
              </a:tblGrid>
              <a:tr h="370840">
                <a:tc>
                  <a:txBody>
                    <a:bodyPr/>
                    <a:lstStyle/>
                    <a:p>
                      <a:r>
                        <a:rPr lang="fr-CH" dirty="0"/>
                        <a:t>Main </a:t>
                      </a:r>
                      <a:r>
                        <a:rPr lang="fr-CH" dirty="0" err="1"/>
                        <a:t>results</a:t>
                      </a:r>
                      <a:r>
                        <a:rPr lang="fr-CH" dirty="0"/>
                        <a:t> (</a:t>
                      </a:r>
                      <a:r>
                        <a:rPr lang="fr-CH" dirty="0" err="1"/>
                        <a:t>executive</a:t>
                      </a:r>
                      <a:r>
                        <a:rPr lang="fr-CH" dirty="0"/>
                        <a:t> </a:t>
                      </a:r>
                      <a:r>
                        <a:rPr lang="fr-CH" dirty="0" err="1"/>
                        <a:t>summary</a:t>
                      </a:r>
                      <a:r>
                        <a:rPr lang="fr-CH" dirty="0"/>
                        <a:t>)</a:t>
                      </a:r>
                    </a:p>
                  </a:txBody>
                  <a:tcPr/>
                </a:tc>
                <a:tc>
                  <a:txBody>
                    <a:bodyPr/>
                    <a:lstStyle/>
                    <a:p>
                      <a:r>
                        <a:rPr lang="fr-CH" dirty="0"/>
                        <a:t>Call to action</a:t>
                      </a:r>
                    </a:p>
                  </a:txBody>
                  <a:tcPr/>
                </a:tc>
                <a:extLst>
                  <a:ext uri="{0D108BD9-81ED-4DB2-BD59-A6C34878D82A}">
                    <a16:rowId xmlns:a16="http://schemas.microsoft.com/office/drawing/2014/main" val="119977572"/>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t>70.9% </a:t>
                      </a:r>
                      <a:r>
                        <a:rPr lang="en-US" sz="1400" b="0" dirty="0"/>
                        <a:t>of the audience were </a:t>
                      </a:r>
                      <a:r>
                        <a:rPr lang="en-US" sz="1400" b="1" dirty="0"/>
                        <a:t>not affiliated to CERN</a:t>
                      </a:r>
                      <a:r>
                        <a:rPr lang="en-US" sz="1400" b="0" dirty="0"/>
                        <a:t>, our community representing roughly </a:t>
                      </a:r>
                      <a:r>
                        <a:rPr lang="en-US" sz="1400" dirty="0"/>
                        <a:t>28.9% </a:t>
                      </a:r>
                      <a:r>
                        <a:rPr lang="en-US" sz="1400" b="0" dirty="0"/>
                        <a:t>of the audience</a:t>
                      </a:r>
                    </a:p>
                  </a:txBody>
                  <a:tcPr/>
                </a:tc>
                <a:tc>
                  <a:txBody>
                    <a:bodyPr/>
                    <a:lstStyle/>
                    <a:p>
                      <a:r>
                        <a:rPr lang="fr-CH" sz="1400" dirty="0"/>
                        <a:t>This </a:t>
                      </a:r>
                      <a:r>
                        <a:rPr lang="fr-CH" sz="1400" dirty="0" err="1"/>
                        <a:t>result</a:t>
                      </a:r>
                      <a:r>
                        <a:rPr lang="fr-CH" sz="1400" dirty="0"/>
                        <a:t> </a:t>
                      </a:r>
                      <a:r>
                        <a:rPr lang="fr-CH" sz="1400" dirty="0" err="1"/>
                        <a:t>is</a:t>
                      </a:r>
                      <a:r>
                        <a:rPr lang="fr-CH" sz="1400" dirty="0"/>
                        <a:t> </a:t>
                      </a:r>
                      <a:r>
                        <a:rPr lang="fr-CH" sz="1400" dirty="0" err="1"/>
                        <a:t>very</a:t>
                      </a:r>
                      <a:r>
                        <a:rPr lang="fr-CH" sz="1400" dirty="0"/>
                        <a:t> </a:t>
                      </a:r>
                      <a:r>
                        <a:rPr lang="fr-CH" sz="1400" dirty="0" err="1"/>
                        <a:t>satisfactory</a:t>
                      </a:r>
                      <a:r>
                        <a:rPr lang="fr-CH" sz="1400" dirty="0"/>
                        <a:t>, </a:t>
                      </a:r>
                      <a:r>
                        <a:rPr lang="fr-CH" sz="1400" dirty="0" err="1"/>
                        <a:t>our</a:t>
                      </a:r>
                      <a:r>
                        <a:rPr lang="fr-CH" sz="1400" dirty="0"/>
                        <a:t> </a:t>
                      </a:r>
                      <a:r>
                        <a:rPr lang="fr-CH" sz="1400" dirty="0" err="1"/>
                        <a:t>work</a:t>
                      </a:r>
                      <a:r>
                        <a:rPr lang="fr-CH" sz="1400" dirty="0"/>
                        <a:t> in the diversification of </a:t>
                      </a:r>
                      <a:r>
                        <a:rPr lang="fr-CH" sz="1400" dirty="0" err="1"/>
                        <a:t>our</a:t>
                      </a:r>
                      <a:r>
                        <a:rPr lang="fr-CH" sz="1400" dirty="0"/>
                        <a:t> audiences </a:t>
                      </a:r>
                      <a:r>
                        <a:rPr lang="fr-CH" sz="1400" dirty="0" err="1"/>
                        <a:t>is</a:t>
                      </a:r>
                      <a:r>
                        <a:rPr lang="fr-CH" sz="1400" dirty="0"/>
                        <a:t> efficient and </a:t>
                      </a:r>
                      <a:r>
                        <a:rPr lang="fr-CH" sz="1400" dirty="0" err="1"/>
                        <a:t>should</a:t>
                      </a:r>
                      <a:r>
                        <a:rPr lang="fr-CH" sz="1400" dirty="0"/>
                        <a:t> </a:t>
                      </a:r>
                      <a:r>
                        <a:rPr lang="fr-CH" sz="1400" dirty="0" err="1"/>
                        <a:t>be</a:t>
                      </a:r>
                      <a:r>
                        <a:rPr lang="fr-CH" sz="1400" dirty="0"/>
                        <a:t> </a:t>
                      </a:r>
                      <a:r>
                        <a:rPr lang="fr-CH" sz="1400" dirty="0" err="1"/>
                        <a:t>mantained</a:t>
                      </a:r>
                      <a:endParaRPr lang="fr-CH" sz="1400" dirty="0"/>
                    </a:p>
                  </a:txBody>
                  <a:tcPr/>
                </a:tc>
                <a:extLst>
                  <a:ext uri="{0D108BD9-81ED-4DB2-BD59-A6C34878D82A}">
                    <a16:rowId xmlns:a16="http://schemas.microsoft.com/office/drawing/2014/main" val="3664737307"/>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dirty="0"/>
                        <a:t>TPG trailers </a:t>
                      </a:r>
                      <a:r>
                        <a:rPr lang="en-US" sz="1400" b="0" dirty="0"/>
                        <a:t>and the </a:t>
                      </a:r>
                      <a:r>
                        <a:rPr lang="en-US" sz="1400" b="1" dirty="0"/>
                        <a:t>Newsletter </a:t>
                      </a:r>
                      <a:r>
                        <a:rPr lang="en-US" sz="1400" b="0" dirty="0"/>
                        <a:t>are our strongest means of communication. Newspaper campaigns (Le Temps) were not efficient. </a:t>
                      </a:r>
                    </a:p>
                  </a:txBody>
                  <a:tcPr/>
                </a:tc>
                <a:tc>
                  <a:txBody>
                    <a:bodyPr/>
                    <a:lstStyle/>
                    <a:p>
                      <a:pPr marL="171450" indent="-171450">
                        <a:buFont typeface="Arial" panose="020B0604020202020204" pitchFamily="34" charset="0"/>
                        <a:buChar char="•"/>
                      </a:pPr>
                      <a:r>
                        <a:rPr lang="fr-CH" sz="1400" dirty="0" err="1"/>
                        <a:t>Reinforce</a:t>
                      </a:r>
                      <a:r>
                        <a:rPr lang="fr-CH" sz="1400" dirty="0"/>
                        <a:t> </a:t>
                      </a:r>
                      <a:r>
                        <a:rPr lang="fr-CH" sz="1400" dirty="0" err="1"/>
                        <a:t>Newslettre</a:t>
                      </a:r>
                      <a:r>
                        <a:rPr lang="fr-CH" sz="1400" dirty="0"/>
                        <a:t> </a:t>
                      </a:r>
                      <a:r>
                        <a:rPr lang="fr-CH" sz="1400" dirty="0" err="1"/>
                        <a:t>capabilities</a:t>
                      </a:r>
                      <a:endParaRPr lang="fr-CH" sz="1400" dirty="0"/>
                    </a:p>
                    <a:p>
                      <a:pPr marL="171450" indent="-171450">
                        <a:buFont typeface="Arial" panose="020B0604020202020204" pitchFamily="34" charset="0"/>
                        <a:buChar char="•"/>
                      </a:pPr>
                      <a:r>
                        <a:rPr lang="fr-CH" sz="1400" dirty="0" err="1"/>
                        <a:t>Strenghen</a:t>
                      </a:r>
                      <a:r>
                        <a:rPr lang="fr-CH" sz="1400" dirty="0"/>
                        <a:t> partnership </a:t>
                      </a:r>
                      <a:r>
                        <a:rPr lang="fr-CH" sz="1400" dirty="0" err="1"/>
                        <a:t>with</a:t>
                      </a:r>
                      <a:r>
                        <a:rPr lang="fr-CH" sz="1400" dirty="0"/>
                        <a:t> TPG by </a:t>
                      </a:r>
                      <a:r>
                        <a:rPr lang="fr-CH" sz="1400" dirty="0" err="1"/>
                        <a:t>organising</a:t>
                      </a:r>
                      <a:r>
                        <a:rPr lang="fr-CH" sz="1400" dirty="0"/>
                        <a:t> follow-up meeting and </a:t>
                      </a:r>
                      <a:r>
                        <a:rPr lang="fr-CH" sz="1400" dirty="0" err="1"/>
                        <a:t>seeking</a:t>
                      </a:r>
                      <a:r>
                        <a:rPr lang="fr-CH" sz="1400" dirty="0"/>
                        <a:t> </a:t>
                      </a:r>
                      <a:r>
                        <a:rPr lang="fr-CH" sz="1400" dirty="0" err="1"/>
                        <a:t>creative</a:t>
                      </a:r>
                      <a:r>
                        <a:rPr lang="fr-CH" sz="1400" dirty="0"/>
                        <a:t> </a:t>
                      </a:r>
                      <a:r>
                        <a:rPr lang="fr-CH" sz="1400" dirty="0" err="1"/>
                        <a:t>ways</a:t>
                      </a:r>
                      <a:r>
                        <a:rPr lang="fr-CH" sz="1400" dirty="0"/>
                        <a:t> of </a:t>
                      </a:r>
                      <a:r>
                        <a:rPr lang="fr-CH" sz="1400" dirty="0" err="1"/>
                        <a:t>collaborating</a:t>
                      </a:r>
                      <a:endParaRPr lang="fr-CH" sz="1400" dirty="0"/>
                    </a:p>
                    <a:p>
                      <a:pPr marL="171450" indent="-171450">
                        <a:buFont typeface="Arial" panose="020B0604020202020204" pitchFamily="34" charset="0"/>
                        <a:buChar char="•"/>
                      </a:pPr>
                      <a:r>
                        <a:rPr lang="fr-CH" sz="1400" dirty="0" err="1"/>
                        <a:t>Seek</a:t>
                      </a:r>
                      <a:r>
                        <a:rPr lang="fr-CH" sz="1400" dirty="0"/>
                        <a:t> and test </a:t>
                      </a:r>
                      <a:r>
                        <a:rPr lang="fr-CH" sz="1400" dirty="0" err="1"/>
                        <a:t>other</a:t>
                      </a:r>
                      <a:r>
                        <a:rPr lang="fr-CH" sz="1400" dirty="0"/>
                        <a:t> </a:t>
                      </a:r>
                      <a:r>
                        <a:rPr lang="fr-CH" sz="1400" dirty="0" err="1"/>
                        <a:t>means</a:t>
                      </a:r>
                      <a:r>
                        <a:rPr lang="fr-CH" sz="1400" dirty="0"/>
                        <a:t> of communication (for </a:t>
                      </a:r>
                      <a:r>
                        <a:rPr lang="fr-CH" sz="1400" dirty="0" err="1"/>
                        <a:t>example</a:t>
                      </a:r>
                      <a:r>
                        <a:rPr lang="fr-CH" sz="1400" dirty="0"/>
                        <a:t>: </a:t>
                      </a:r>
                      <a:r>
                        <a:rPr lang="fr-CH" sz="1400" dirty="0" err="1"/>
                        <a:t>season</a:t>
                      </a:r>
                      <a:r>
                        <a:rPr lang="fr-CH" sz="1400" dirty="0"/>
                        <a:t> 25-26 </a:t>
                      </a:r>
                      <a:r>
                        <a:rPr lang="fr-CH" sz="1400" dirty="0" err="1"/>
                        <a:t>will</a:t>
                      </a:r>
                      <a:r>
                        <a:rPr lang="fr-CH" sz="1400" dirty="0"/>
                        <a:t> </a:t>
                      </a:r>
                      <a:r>
                        <a:rPr lang="fr-CH" sz="1400" dirty="0" err="1"/>
                        <a:t>make</a:t>
                      </a:r>
                      <a:r>
                        <a:rPr lang="fr-CH" sz="1400" dirty="0"/>
                        <a:t> use of radio </a:t>
                      </a:r>
                      <a:r>
                        <a:rPr lang="fr-CH" sz="1400" dirty="0" err="1"/>
                        <a:t>adverts</a:t>
                      </a:r>
                      <a:r>
                        <a:rPr lang="fr-CH" sz="1400" dirty="0"/>
                        <a:t>, </a:t>
                      </a:r>
                      <a:r>
                        <a:rPr lang="fr-CH" sz="1400" dirty="0" err="1"/>
                        <a:t>results</a:t>
                      </a:r>
                      <a:r>
                        <a:rPr lang="fr-CH" sz="1400" dirty="0"/>
                        <a:t> are to </a:t>
                      </a:r>
                      <a:r>
                        <a:rPr lang="fr-CH" sz="1400" dirty="0" err="1"/>
                        <a:t>be</a:t>
                      </a:r>
                      <a:r>
                        <a:rPr lang="fr-CH" sz="1400" dirty="0"/>
                        <a:t> </a:t>
                      </a:r>
                      <a:r>
                        <a:rPr lang="fr-CH" sz="1400" dirty="0" err="1"/>
                        <a:t>seen</a:t>
                      </a:r>
                      <a:r>
                        <a:rPr lang="fr-CH" sz="1400" dirty="0"/>
                        <a:t>)</a:t>
                      </a:r>
                    </a:p>
                  </a:txBody>
                  <a:tcPr/>
                </a:tc>
                <a:extLst>
                  <a:ext uri="{0D108BD9-81ED-4DB2-BD59-A6C34878D82A}">
                    <a16:rowId xmlns:a16="http://schemas.microsoft.com/office/drawing/2014/main" val="1077878662"/>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dirty="0"/>
                        <a:t>Our audience were highly satisfied with our events, with </a:t>
                      </a:r>
                      <a:r>
                        <a:rPr lang="en-US" sz="1400" b="1" dirty="0"/>
                        <a:t>81.2% </a:t>
                      </a:r>
                      <a:r>
                        <a:rPr lang="en-US" sz="1400" b="0" dirty="0"/>
                        <a:t>of our sample scoring events between </a:t>
                      </a:r>
                      <a:r>
                        <a:rPr lang="en-US" sz="1400" b="1" dirty="0"/>
                        <a:t>8 and 10 out of 10 </a:t>
                      </a:r>
                      <a:r>
                        <a:rPr lang="en-US" sz="1400" b="0" dirty="0"/>
                        <a:t>(10 being the highest and 1 the lowest score)</a:t>
                      </a:r>
                    </a:p>
                  </a:txBody>
                  <a:tcPr/>
                </a:tc>
                <a:tc>
                  <a:txBody>
                    <a:bodyPr/>
                    <a:lstStyle/>
                    <a:p>
                      <a:r>
                        <a:rPr lang="fr-CH" sz="1400" dirty="0"/>
                        <a:t>This </a:t>
                      </a:r>
                      <a:r>
                        <a:rPr lang="fr-CH" sz="1400" dirty="0" err="1"/>
                        <a:t>result</a:t>
                      </a:r>
                      <a:r>
                        <a:rPr lang="fr-CH" sz="1400" dirty="0"/>
                        <a:t> </a:t>
                      </a:r>
                      <a:r>
                        <a:rPr lang="fr-CH" sz="1400" dirty="0" err="1"/>
                        <a:t>is</a:t>
                      </a:r>
                      <a:r>
                        <a:rPr lang="fr-CH" sz="1400" dirty="0"/>
                        <a:t> excellent and </a:t>
                      </a:r>
                      <a:r>
                        <a:rPr lang="fr-CH" sz="1400" dirty="0" err="1"/>
                        <a:t>could</a:t>
                      </a:r>
                      <a:r>
                        <a:rPr lang="fr-CH" sz="1400" dirty="0"/>
                        <a:t> serve as a benchmark for the </a:t>
                      </a:r>
                      <a:r>
                        <a:rPr lang="fr-CH" sz="1400" dirty="0" err="1"/>
                        <a:t>analysis</a:t>
                      </a:r>
                      <a:r>
                        <a:rPr lang="fr-CH" sz="1400" dirty="0"/>
                        <a:t> of </a:t>
                      </a:r>
                      <a:r>
                        <a:rPr lang="fr-CH" sz="1400" dirty="0" err="1"/>
                        <a:t>our</a:t>
                      </a:r>
                      <a:r>
                        <a:rPr lang="fr-CH" sz="1400" dirty="0"/>
                        <a:t> </a:t>
                      </a:r>
                      <a:r>
                        <a:rPr lang="fr-CH" sz="1400" dirty="0" err="1"/>
                        <a:t>next</a:t>
                      </a:r>
                      <a:r>
                        <a:rPr lang="fr-CH" sz="1400" dirty="0"/>
                        <a:t> </a:t>
                      </a:r>
                      <a:r>
                        <a:rPr lang="fr-CH" sz="1400" dirty="0" err="1"/>
                        <a:t>seasons</a:t>
                      </a:r>
                      <a:endParaRPr lang="fr-CH" sz="1400" dirty="0"/>
                    </a:p>
                  </a:txBody>
                  <a:tcPr/>
                </a:tc>
                <a:extLst>
                  <a:ext uri="{0D108BD9-81ED-4DB2-BD59-A6C34878D82A}">
                    <a16:rowId xmlns:a16="http://schemas.microsoft.com/office/drawing/2014/main" val="3594332429"/>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dirty="0"/>
                        <a:t>When asked what type of event our audience would prefer in future at CERN, most of them answered </a:t>
                      </a:r>
                      <a:r>
                        <a:rPr lang="en-US" sz="1400" b="1" dirty="0"/>
                        <a:t>scientific conferences</a:t>
                      </a:r>
                      <a:r>
                        <a:rPr lang="en-US" sz="1400" b="0" dirty="0"/>
                        <a:t>, followed by </a:t>
                      </a:r>
                      <a:r>
                        <a:rPr lang="en-US" sz="1400" b="1" dirty="0"/>
                        <a:t>film screenings</a:t>
                      </a:r>
                      <a:r>
                        <a:rPr lang="en-US" sz="1400" b="0" dirty="0"/>
                        <a:t>.</a:t>
                      </a:r>
                    </a:p>
                  </a:txBody>
                  <a:tcPr/>
                </a:tc>
                <a:tc>
                  <a:txBody>
                    <a:bodyPr/>
                    <a:lstStyle/>
                    <a:p>
                      <a:r>
                        <a:rPr lang="fr-CH" sz="1400" dirty="0" err="1"/>
                        <a:t>Take</a:t>
                      </a:r>
                      <a:r>
                        <a:rPr lang="fr-CH" sz="1400" dirty="0"/>
                        <a:t> </a:t>
                      </a:r>
                      <a:r>
                        <a:rPr lang="fr-CH" sz="1400" dirty="0" err="1"/>
                        <a:t>this</a:t>
                      </a:r>
                      <a:r>
                        <a:rPr lang="fr-CH" sz="1400" dirty="0"/>
                        <a:t> </a:t>
                      </a:r>
                      <a:r>
                        <a:rPr lang="fr-CH" sz="1400" dirty="0" err="1"/>
                        <a:t>into</a:t>
                      </a:r>
                      <a:r>
                        <a:rPr lang="fr-CH" sz="1400" dirty="0"/>
                        <a:t> </a:t>
                      </a:r>
                      <a:r>
                        <a:rPr lang="fr-CH" sz="1400" dirty="0" err="1"/>
                        <a:t>account</a:t>
                      </a:r>
                      <a:r>
                        <a:rPr lang="fr-CH" sz="1400" dirty="0"/>
                        <a:t> </a:t>
                      </a:r>
                      <a:r>
                        <a:rPr lang="fr-CH" sz="1400" dirty="0" err="1"/>
                        <a:t>when</a:t>
                      </a:r>
                      <a:r>
                        <a:rPr lang="fr-CH" sz="1400" dirty="0"/>
                        <a:t> planning </a:t>
                      </a:r>
                      <a:r>
                        <a:rPr lang="fr-CH" sz="1400" dirty="0" err="1"/>
                        <a:t>our</a:t>
                      </a:r>
                      <a:r>
                        <a:rPr lang="fr-CH" sz="1400" dirty="0"/>
                        <a:t> future </a:t>
                      </a:r>
                      <a:r>
                        <a:rPr lang="fr-CH" sz="1400" dirty="0" err="1"/>
                        <a:t>events</a:t>
                      </a:r>
                      <a:r>
                        <a:rPr lang="fr-CH" sz="1400" dirty="0"/>
                        <a:t>, </a:t>
                      </a:r>
                      <a:r>
                        <a:rPr lang="fr-CH" sz="1400" dirty="0" err="1"/>
                        <a:t>including</a:t>
                      </a:r>
                      <a:r>
                        <a:rPr lang="fr-CH" sz="1400" dirty="0"/>
                        <a:t> more </a:t>
                      </a:r>
                      <a:r>
                        <a:rPr lang="fr-CH" sz="1400" dirty="0" err="1"/>
                        <a:t>talks</a:t>
                      </a:r>
                      <a:r>
                        <a:rPr lang="fr-CH" sz="1400" dirty="0"/>
                        <a:t>, at </a:t>
                      </a:r>
                      <a:r>
                        <a:rPr lang="fr-CH" sz="1400" dirty="0" err="1"/>
                        <a:t>different</a:t>
                      </a:r>
                      <a:r>
                        <a:rPr lang="fr-CH" sz="1400" dirty="0"/>
                        <a:t> </a:t>
                      </a:r>
                      <a:r>
                        <a:rPr lang="fr-CH" sz="1400" dirty="0" err="1"/>
                        <a:t>levels</a:t>
                      </a:r>
                      <a:r>
                        <a:rPr lang="fr-CH" sz="1400" dirty="0"/>
                        <a:t> of </a:t>
                      </a:r>
                      <a:r>
                        <a:rPr lang="fr-CH" sz="1400" dirty="0" err="1"/>
                        <a:t>complexity</a:t>
                      </a:r>
                      <a:endParaRPr lang="fr-CH" sz="1400" dirty="0"/>
                    </a:p>
                  </a:txBody>
                  <a:tcPr/>
                </a:tc>
                <a:extLst>
                  <a:ext uri="{0D108BD9-81ED-4DB2-BD59-A6C34878D82A}">
                    <a16:rowId xmlns:a16="http://schemas.microsoft.com/office/drawing/2014/main" val="2654187591"/>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dirty="0"/>
                        <a:t>The survey revealed that the public mostly appreciated the </a:t>
                      </a:r>
                      <a:r>
                        <a:rPr lang="en-US" sz="1400" b="1" dirty="0"/>
                        <a:t>quality of the speakers</a:t>
                      </a:r>
                      <a:r>
                        <a:rPr lang="en-US" sz="1400" b="0" dirty="0"/>
                        <a:t>, the </a:t>
                      </a:r>
                      <a:r>
                        <a:rPr lang="en-US" sz="1400" b="1" dirty="0" err="1"/>
                        <a:t>humou</a:t>
                      </a:r>
                      <a:r>
                        <a:rPr lang="en-US" sz="1400" dirty="0" err="1"/>
                        <a:t>r</a:t>
                      </a:r>
                      <a:r>
                        <a:rPr lang="en-US" sz="1400" b="0" dirty="0"/>
                        <a:t>, the </a:t>
                      </a:r>
                      <a:r>
                        <a:rPr lang="en-US" sz="1400" b="1" dirty="0"/>
                        <a:t>accessibility of the scientific content </a:t>
                      </a:r>
                      <a:r>
                        <a:rPr lang="en-US" sz="1400" b="0" dirty="0"/>
                        <a:t>and the </a:t>
                      </a:r>
                      <a:r>
                        <a:rPr lang="en-US" sz="1400" b="1" dirty="0"/>
                        <a:t>overall </a:t>
                      </a:r>
                      <a:r>
                        <a:rPr lang="en-US" sz="1400" b="1" dirty="0" err="1"/>
                        <a:t>organisation</a:t>
                      </a:r>
                      <a:r>
                        <a:rPr lang="en-US" sz="1400" b="0" dirty="0"/>
                        <a:t>.</a:t>
                      </a:r>
                    </a:p>
                  </a:txBody>
                  <a:tcPr/>
                </a:tc>
                <a:tc>
                  <a:txBody>
                    <a:bodyPr/>
                    <a:lstStyle/>
                    <a:p>
                      <a:r>
                        <a:rPr lang="fr-CH" sz="1400" dirty="0"/>
                        <a:t>Good points to </a:t>
                      </a:r>
                      <a:r>
                        <a:rPr lang="fr-CH" sz="1400" dirty="0" err="1"/>
                        <a:t>keep</a:t>
                      </a:r>
                      <a:r>
                        <a:rPr lang="fr-CH" sz="1400" dirty="0"/>
                        <a:t> in </a:t>
                      </a:r>
                      <a:r>
                        <a:rPr lang="fr-CH" sz="1400" dirty="0" err="1"/>
                        <a:t>mind</a:t>
                      </a:r>
                      <a:r>
                        <a:rPr lang="fr-CH" sz="1400" dirty="0"/>
                        <a:t> and prioritise.</a:t>
                      </a:r>
                    </a:p>
                  </a:txBody>
                  <a:tcPr/>
                </a:tc>
                <a:extLst>
                  <a:ext uri="{0D108BD9-81ED-4DB2-BD59-A6C34878D82A}">
                    <a16:rowId xmlns:a16="http://schemas.microsoft.com/office/drawing/2014/main" val="661549307"/>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dirty="0"/>
                        <a:t>As points to improve, it was shown that the main areas were: </a:t>
                      </a:r>
                      <a:r>
                        <a:rPr lang="en-US" sz="1400" dirty="0"/>
                        <a:t>the </a:t>
                      </a:r>
                      <a:r>
                        <a:rPr lang="en-US" sz="1400" b="1" dirty="0"/>
                        <a:t>level of complexity (too high)</a:t>
                      </a:r>
                      <a:r>
                        <a:rPr lang="en-US" sz="1400" b="0" dirty="0"/>
                        <a:t>, a need to </a:t>
                      </a:r>
                      <a:r>
                        <a:rPr lang="en-US" sz="1400" b="1" dirty="0"/>
                        <a:t>focus less theory and more on practical examples</a:t>
                      </a:r>
                      <a:r>
                        <a:rPr lang="en-US" sz="1400" b="0" dirty="0"/>
                        <a:t>, the </a:t>
                      </a:r>
                      <a:r>
                        <a:rPr lang="en-US" sz="1400" b="1" dirty="0"/>
                        <a:t>simultaneous translation </a:t>
                      </a:r>
                      <a:r>
                        <a:rPr lang="en-US" sz="1400" b="0" dirty="0"/>
                        <a:t>and that the </a:t>
                      </a:r>
                      <a:r>
                        <a:rPr lang="en-US" sz="1400" b="1" dirty="0"/>
                        <a:t>length of the events</a:t>
                      </a:r>
                      <a:r>
                        <a:rPr lang="en-US" sz="1400" b="0" dirty="0"/>
                        <a:t>.</a:t>
                      </a:r>
                    </a:p>
                  </a:txBody>
                  <a:tcPr/>
                </a:tc>
                <a:tc>
                  <a:txBody>
                    <a:bodyPr/>
                    <a:lstStyle/>
                    <a:p>
                      <a:pPr marL="171450" indent="-171450">
                        <a:buFont typeface="Arial" panose="020B0604020202020204" pitchFamily="34" charset="0"/>
                        <a:buChar char="•"/>
                      </a:pPr>
                      <a:r>
                        <a:rPr lang="fr-CH" sz="1400" b="0" dirty="0"/>
                        <a:t>For the </a:t>
                      </a:r>
                      <a:r>
                        <a:rPr lang="fr-CH" sz="1400" b="0" dirty="0" err="1"/>
                        <a:t>level</a:t>
                      </a:r>
                      <a:r>
                        <a:rPr lang="fr-CH" sz="1400" b="0" dirty="0"/>
                        <a:t> of </a:t>
                      </a:r>
                      <a:r>
                        <a:rPr lang="fr-CH" sz="1400" b="0" dirty="0" err="1"/>
                        <a:t>complexity</a:t>
                      </a:r>
                      <a:r>
                        <a:rPr lang="fr-CH" sz="1400" b="0" dirty="0"/>
                        <a:t>: </a:t>
                      </a:r>
                      <a:r>
                        <a:rPr lang="fr-CH" sz="1400" b="0" dirty="0" err="1"/>
                        <a:t>we</a:t>
                      </a:r>
                      <a:r>
                        <a:rPr lang="fr-CH" sz="1400" b="0" dirty="0"/>
                        <a:t> </a:t>
                      </a:r>
                      <a:r>
                        <a:rPr lang="fr-CH" sz="1400" b="0" dirty="0" err="1"/>
                        <a:t>should</a:t>
                      </a:r>
                      <a:r>
                        <a:rPr lang="fr-CH" sz="1400" b="0" dirty="0"/>
                        <a:t> </a:t>
                      </a:r>
                      <a:r>
                        <a:rPr lang="fr-CH" sz="1400" b="0" dirty="0" err="1"/>
                        <a:t>differentiate</a:t>
                      </a:r>
                      <a:r>
                        <a:rPr lang="fr-CH" sz="1400" b="0" dirty="0"/>
                        <a:t> </a:t>
                      </a:r>
                      <a:r>
                        <a:rPr lang="fr-CH" sz="1400" b="0" dirty="0" err="1"/>
                        <a:t>between</a:t>
                      </a:r>
                      <a:r>
                        <a:rPr lang="fr-CH" sz="1400" b="0" dirty="0"/>
                        <a:t> </a:t>
                      </a:r>
                      <a:r>
                        <a:rPr lang="fr-CH" sz="1400" b="0" dirty="0" err="1"/>
                        <a:t>our</a:t>
                      </a:r>
                      <a:r>
                        <a:rPr lang="fr-CH" sz="1400" b="0" dirty="0"/>
                        <a:t> </a:t>
                      </a:r>
                      <a:r>
                        <a:rPr lang="fr-CH" sz="1400" b="0" dirty="0" err="1"/>
                        <a:t>events</a:t>
                      </a:r>
                      <a:r>
                        <a:rPr lang="fr-CH" sz="1400" b="0" dirty="0"/>
                        <a:t>: high </a:t>
                      </a:r>
                      <a:r>
                        <a:rPr lang="fr-CH" sz="1400" b="0" dirty="0" err="1"/>
                        <a:t>level</a:t>
                      </a:r>
                      <a:r>
                        <a:rPr lang="fr-CH" sz="1400" b="0" dirty="0"/>
                        <a:t> of </a:t>
                      </a:r>
                      <a:r>
                        <a:rPr lang="fr-CH" sz="1400" b="0" dirty="0" err="1"/>
                        <a:t>complexity</a:t>
                      </a:r>
                      <a:r>
                        <a:rPr lang="fr-CH" sz="1400" b="0" dirty="0"/>
                        <a:t> (CERN 70) VS accessible (Super Quantum)</a:t>
                      </a:r>
                    </a:p>
                    <a:p>
                      <a:pPr marL="171450" indent="-171450">
                        <a:buFont typeface="Arial" panose="020B0604020202020204" pitchFamily="34" charset="0"/>
                        <a:buChar char="•"/>
                      </a:pPr>
                      <a:r>
                        <a:rPr lang="fr-CH" sz="1400" b="0" dirty="0"/>
                        <a:t>For </a:t>
                      </a:r>
                      <a:r>
                        <a:rPr lang="fr-CH" sz="1400" b="0" dirty="0" err="1"/>
                        <a:t>practical</a:t>
                      </a:r>
                      <a:r>
                        <a:rPr lang="fr-CH" sz="1400" b="0" dirty="0"/>
                        <a:t> </a:t>
                      </a:r>
                      <a:r>
                        <a:rPr lang="fr-CH" sz="1400" b="0" dirty="0" err="1"/>
                        <a:t>examples</a:t>
                      </a:r>
                      <a:r>
                        <a:rPr lang="fr-CH" sz="1400" b="0" dirty="0"/>
                        <a:t>, more collaborations </a:t>
                      </a:r>
                      <a:r>
                        <a:rPr lang="fr-CH" sz="1400" b="0" dirty="0" err="1"/>
                        <a:t>could</a:t>
                      </a:r>
                      <a:r>
                        <a:rPr lang="fr-CH" sz="1400" b="0" dirty="0"/>
                        <a:t> </a:t>
                      </a:r>
                      <a:r>
                        <a:rPr lang="fr-CH" sz="1400" b="0" dirty="0" err="1"/>
                        <a:t>be</a:t>
                      </a:r>
                      <a:r>
                        <a:rPr lang="fr-CH" sz="1400" b="0" dirty="0"/>
                        <a:t> </a:t>
                      </a:r>
                      <a:r>
                        <a:rPr lang="fr-CH" sz="1400" b="0" dirty="0" err="1"/>
                        <a:t>sought</a:t>
                      </a:r>
                      <a:r>
                        <a:rPr lang="fr-CH" sz="1400" b="0" dirty="0"/>
                        <a:t> </a:t>
                      </a:r>
                      <a:r>
                        <a:rPr lang="fr-CH" sz="1400" b="0" dirty="0" err="1"/>
                        <a:t>with</a:t>
                      </a:r>
                      <a:r>
                        <a:rPr lang="fr-CH" sz="1400" b="0" dirty="0"/>
                        <a:t> KT and </a:t>
                      </a:r>
                      <a:r>
                        <a:rPr lang="fr-CH" sz="1400" b="0" dirty="0" err="1"/>
                        <a:t>other</a:t>
                      </a:r>
                      <a:r>
                        <a:rPr lang="fr-CH" sz="1400" b="0" dirty="0"/>
                        <a:t> areas of application </a:t>
                      </a:r>
                      <a:r>
                        <a:rPr lang="fr-CH" sz="1400" b="0" dirty="0" err="1"/>
                        <a:t>within</a:t>
                      </a:r>
                      <a:r>
                        <a:rPr lang="fr-CH" sz="1400" b="0" dirty="0"/>
                        <a:t> CERN</a:t>
                      </a:r>
                    </a:p>
                    <a:p>
                      <a:pPr marL="171450" indent="-171450">
                        <a:buFont typeface="Arial" panose="020B0604020202020204" pitchFamily="34" charset="0"/>
                        <a:buChar char="•"/>
                      </a:pPr>
                      <a:r>
                        <a:rPr lang="fr-CH" sz="1400" b="0" dirty="0"/>
                        <a:t>For translation, a follow up </a:t>
                      </a:r>
                      <a:r>
                        <a:rPr lang="fr-CH" sz="1400" b="0" dirty="0" err="1"/>
                        <a:t>with</a:t>
                      </a:r>
                      <a:r>
                        <a:rPr lang="fr-CH" sz="1400" b="0" dirty="0"/>
                        <a:t> </a:t>
                      </a:r>
                      <a:r>
                        <a:rPr lang="fr-CH" sz="1400" b="0" dirty="0" err="1"/>
                        <a:t>our</a:t>
                      </a:r>
                      <a:r>
                        <a:rPr lang="fr-CH" sz="1400" b="0" dirty="0"/>
                        <a:t> </a:t>
                      </a:r>
                      <a:r>
                        <a:rPr lang="fr-CH" sz="1400" b="0" dirty="0" err="1"/>
                        <a:t>colleagues</a:t>
                      </a:r>
                      <a:r>
                        <a:rPr lang="fr-CH" sz="1400" b="0" dirty="0"/>
                        <a:t> </a:t>
                      </a:r>
                      <a:r>
                        <a:rPr lang="fr-CH" sz="1400" b="0" dirty="0" err="1"/>
                        <a:t>from</a:t>
                      </a:r>
                      <a:r>
                        <a:rPr lang="fr-CH" sz="1400" b="0" dirty="0"/>
                        <a:t> SG</a:t>
                      </a:r>
                    </a:p>
                  </a:txBody>
                  <a:tcPr/>
                </a:tc>
                <a:extLst>
                  <a:ext uri="{0D108BD9-81ED-4DB2-BD59-A6C34878D82A}">
                    <a16:rowId xmlns:a16="http://schemas.microsoft.com/office/drawing/2014/main" val="200132189"/>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dirty="0"/>
                        <a:t>No-shows were on average </a:t>
                      </a:r>
                      <a:r>
                        <a:rPr lang="en-US" sz="1400" b="1" dirty="0"/>
                        <a:t>27% </a:t>
                      </a:r>
                      <a:r>
                        <a:rPr lang="en-US" sz="1400" b="0" dirty="0"/>
                        <a:t>(ranging from 11% for </a:t>
                      </a:r>
                      <a:r>
                        <a:rPr lang="en-US" sz="1400" b="0" i="1" dirty="0"/>
                        <a:t>Les </a:t>
                      </a:r>
                      <a:r>
                        <a:rPr lang="en-US" sz="1400" b="0" i="1" dirty="0" err="1"/>
                        <a:t>Dieux</a:t>
                      </a:r>
                      <a:r>
                        <a:rPr lang="en-US" sz="1400" b="0" i="1" dirty="0"/>
                        <a:t> et le Pere Noel… </a:t>
                      </a:r>
                      <a:r>
                        <a:rPr lang="en-US" sz="1400" b="0" dirty="0"/>
                        <a:t>and 42% for </a:t>
                      </a:r>
                      <a:r>
                        <a:rPr lang="en-US" sz="1400" b="0" i="1" dirty="0"/>
                        <a:t>Super Quantum</a:t>
                      </a:r>
                      <a:r>
                        <a:rPr lang="en-US" sz="1400" b="0" dirty="0"/>
                        <a:t>). </a:t>
                      </a:r>
                    </a:p>
                  </a:txBody>
                  <a:tcPr/>
                </a:tc>
                <a:tc>
                  <a:txBody>
                    <a:bodyPr/>
                    <a:lstStyle/>
                    <a:p>
                      <a:r>
                        <a:rPr lang="fr-CH" sz="1400" dirty="0"/>
                        <a:t>Issue to follow up </a:t>
                      </a:r>
                      <a:r>
                        <a:rPr lang="fr-CH" sz="1400" dirty="0" err="1"/>
                        <a:t>with</a:t>
                      </a:r>
                      <a:r>
                        <a:rPr lang="fr-CH" sz="1400" dirty="0"/>
                        <a:t> SG, a </a:t>
                      </a:r>
                      <a:r>
                        <a:rPr lang="fr-CH" sz="1400" dirty="0" err="1"/>
                        <a:t>brain-storming</a:t>
                      </a:r>
                      <a:r>
                        <a:rPr lang="fr-CH" sz="1400" dirty="0"/>
                        <a:t> session </a:t>
                      </a:r>
                      <a:r>
                        <a:rPr lang="fr-CH" sz="1400" dirty="0" err="1"/>
                        <a:t>could</a:t>
                      </a:r>
                      <a:r>
                        <a:rPr lang="fr-CH" sz="1400" dirty="0"/>
                        <a:t> </a:t>
                      </a:r>
                      <a:r>
                        <a:rPr lang="fr-CH" sz="1400" dirty="0" err="1"/>
                        <a:t>be</a:t>
                      </a:r>
                      <a:r>
                        <a:rPr lang="fr-CH" sz="1400" dirty="0"/>
                        <a:t> </a:t>
                      </a:r>
                      <a:r>
                        <a:rPr lang="fr-CH" sz="1400" dirty="0" err="1"/>
                        <a:t>organised</a:t>
                      </a:r>
                      <a:r>
                        <a:rPr lang="fr-CH" sz="1400" dirty="0"/>
                        <a:t> to </a:t>
                      </a:r>
                      <a:r>
                        <a:rPr lang="fr-CH" sz="1400" dirty="0" err="1"/>
                        <a:t>try</a:t>
                      </a:r>
                      <a:r>
                        <a:rPr lang="fr-CH" sz="1400" dirty="0"/>
                        <a:t> and </a:t>
                      </a:r>
                      <a:r>
                        <a:rPr lang="fr-CH" sz="1400" dirty="0" err="1"/>
                        <a:t>find</a:t>
                      </a:r>
                      <a:r>
                        <a:rPr lang="fr-CH" sz="1400" dirty="0"/>
                        <a:t> new solutions. </a:t>
                      </a:r>
                    </a:p>
                  </a:txBody>
                  <a:tcPr/>
                </a:tc>
                <a:extLst>
                  <a:ext uri="{0D108BD9-81ED-4DB2-BD59-A6C34878D82A}">
                    <a16:rowId xmlns:a16="http://schemas.microsoft.com/office/drawing/2014/main" val="199796552"/>
                  </a:ext>
                </a:extLst>
              </a:tr>
            </a:tbl>
          </a:graphicData>
        </a:graphic>
      </p:graphicFrame>
      <p:sp>
        <p:nvSpPr>
          <p:cNvPr id="3" name="Date Placeholder 2">
            <a:extLst>
              <a:ext uri="{FF2B5EF4-FFF2-40B4-BE49-F238E27FC236}">
                <a16:creationId xmlns:a16="http://schemas.microsoft.com/office/drawing/2014/main" id="{8B71506E-0298-0AA7-C0A0-CAE5A6850A7A}"/>
              </a:ext>
            </a:extLst>
          </p:cNvPr>
          <p:cNvSpPr>
            <a:spLocks noGrp="1"/>
          </p:cNvSpPr>
          <p:nvPr>
            <p:ph type="dt" idx="10"/>
          </p:nvPr>
        </p:nvSpPr>
        <p:spPr/>
        <p:txBody>
          <a:bodyPr/>
          <a:lstStyle/>
          <a:p>
            <a:fld id="{867AC585-AD7E-314E-8CD6-5F277C98A68F}" type="datetime3">
              <a:rPr lang="de-CH" smtClean="0"/>
              <a:t>02/10/2025</a:t>
            </a:fld>
            <a:endParaRPr lang="de-CH"/>
          </a:p>
        </p:txBody>
      </p:sp>
      <p:sp>
        <p:nvSpPr>
          <p:cNvPr id="4" name="Slide Number Placeholder 3">
            <a:extLst>
              <a:ext uri="{FF2B5EF4-FFF2-40B4-BE49-F238E27FC236}">
                <a16:creationId xmlns:a16="http://schemas.microsoft.com/office/drawing/2014/main" id="{A921AE1B-DD0E-F162-0B81-338E213B7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1394963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9"/>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Example: Question 2 Analysis</a:t>
            </a:r>
            <a:endParaRPr dirty="0"/>
          </a:p>
        </p:txBody>
      </p:sp>
      <p:sp>
        <p:nvSpPr>
          <p:cNvPr id="221" name="Google Shape;221;p29"/>
          <p:cNvSpPr txBox="1">
            <a:spLocks noGrp="1"/>
          </p:cNvSpPr>
          <p:nvPr>
            <p:ph type="body" idx="1"/>
          </p:nvPr>
        </p:nvSpPr>
        <p:spPr>
          <a:xfrm>
            <a:off x="408000" y="1124700"/>
            <a:ext cx="11434200" cy="4608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171717"/>
              </a:buClr>
              <a:buSzPts val="2100"/>
              <a:buNone/>
            </a:pPr>
            <a:r>
              <a:rPr lang="en-US">
                <a:solidFill>
                  <a:srgbClr val="000000"/>
                </a:solidFill>
              </a:rPr>
              <a:t>How did you hear about this event (several answers possible) ?</a:t>
            </a:r>
            <a:endParaRPr/>
          </a:p>
          <a:p>
            <a:pPr marL="0" lvl="0" indent="0" algn="l" rtl="0">
              <a:lnSpc>
                <a:spcPct val="90000"/>
              </a:lnSpc>
              <a:spcBef>
                <a:spcPts val="0"/>
              </a:spcBef>
              <a:spcAft>
                <a:spcPts val="0"/>
              </a:spcAft>
              <a:buClr>
                <a:srgbClr val="171717"/>
              </a:buClr>
              <a:buSzPts val="2100"/>
              <a:buNone/>
            </a:pPr>
            <a:endParaRPr/>
          </a:p>
          <a:p>
            <a:pPr marL="0" lvl="0" indent="0" algn="l" rtl="0">
              <a:lnSpc>
                <a:spcPct val="115000"/>
              </a:lnSpc>
              <a:spcBef>
                <a:spcPts val="0"/>
              </a:spcBef>
              <a:spcAft>
                <a:spcPts val="0"/>
              </a:spcAft>
              <a:buNone/>
            </a:pPr>
            <a:endParaRPr b="0">
              <a:solidFill>
                <a:srgbClr val="000000"/>
              </a:solidFill>
            </a:endParaRPr>
          </a:p>
          <a:p>
            <a:pPr marL="0" lvl="0" indent="0" algn="l" rtl="0">
              <a:lnSpc>
                <a:spcPct val="115000"/>
              </a:lnSpc>
              <a:spcBef>
                <a:spcPts val="0"/>
              </a:spcBef>
              <a:spcAft>
                <a:spcPts val="0"/>
              </a:spcAft>
              <a:buNone/>
            </a:pPr>
            <a:endParaRPr b="0">
              <a:solidFill>
                <a:srgbClr val="000000"/>
              </a:solidFill>
            </a:endParaRPr>
          </a:p>
          <a:p>
            <a:pPr marL="0" lvl="0" indent="0" algn="l" rtl="0">
              <a:lnSpc>
                <a:spcPct val="115000"/>
              </a:lnSpc>
              <a:spcBef>
                <a:spcPts val="0"/>
              </a:spcBef>
              <a:spcAft>
                <a:spcPts val="0"/>
              </a:spcAft>
              <a:buNone/>
            </a:pPr>
            <a:r>
              <a:rPr lang="en-US" b="0">
                <a:solidFill>
                  <a:srgbClr val="FF6D01"/>
                </a:solidFill>
                <a:highlight>
                  <a:srgbClr val="FF6D01"/>
                </a:highlight>
              </a:rPr>
              <a:t>[...]</a:t>
            </a:r>
            <a:r>
              <a:rPr lang="en-US" b="0">
                <a:solidFill>
                  <a:srgbClr val="000000"/>
                </a:solidFill>
              </a:rPr>
              <a:t> A :  Newsletter CERN Public events </a:t>
            </a:r>
            <a:endParaRPr b="0">
              <a:solidFill>
                <a:srgbClr val="000000"/>
              </a:solidFill>
            </a:endParaRPr>
          </a:p>
          <a:p>
            <a:pPr marL="0" lvl="0" indent="0" algn="l" rtl="0">
              <a:lnSpc>
                <a:spcPct val="115000"/>
              </a:lnSpc>
              <a:spcBef>
                <a:spcPts val="0"/>
              </a:spcBef>
              <a:spcAft>
                <a:spcPts val="0"/>
              </a:spcAft>
              <a:buNone/>
            </a:pPr>
            <a:r>
              <a:rPr lang="en-US" b="0">
                <a:solidFill>
                  <a:srgbClr val="FBBC04"/>
                </a:solidFill>
                <a:highlight>
                  <a:srgbClr val="FBBC04"/>
                </a:highlight>
              </a:rPr>
              <a:t>[...]</a:t>
            </a:r>
            <a:r>
              <a:rPr lang="en-US" b="0">
                <a:solidFill>
                  <a:srgbClr val="000000"/>
                </a:solidFill>
              </a:rPr>
              <a:t> B : CERN website</a:t>
            </a:r>
            <a:endParaRPr b="0">
              <a:solidFill>
                <a:srgbClr val="000000"/>
              </a:solidFill>
            </a:endParaRPr>
          </a:p>
          <a:p>
            <a:pPr marL="0" lvl="0" indent="0" algn="l" rtl="0">
              <a:lnSpc>
                <a:spcPct val="115000"/>
              </a:lnSpc>
              <a:spcBef>
                <a:spcPts val="0"/>
              </a:spcBef>
              <a:spcAft>
                <a:spcPts val="0"/>
              </a:spcAft>
              <a:buNone/>
            </a:pPr>
            <a:r>
              <a:rPr lang="en-US" b="0">
                <a:solidFill>
                  <a:srgbClr val="FF00FF"/>
                </a:solidFill>
                <a:highlight>
                  <a:srgbClr val="FF00FF"/>
                </a:highlight>
              </a:rPr>
              <a:t>[...]</a:t>
            </a:r>
            <a:r>
              <a:rPr lang="en-US" b="0">
                <a:solidFill>
                  <a:srgbClr val="000000"/>
                </a:solidFill>
              </a:rPr>
              <a:t> C : Social media</a:t>
            </a:r>
            <a:endParaRPr b="0">
              <a:solidFill>
                <a:srgbClr val="000000"/>
              </a:solidFill>
            </a:endParaRPr>
          </a:p>
          <a:p>
            <a:pPr marL="0" lvl="0" indent="0" algn="l" rtl="0">
              <a:lnSpc>
                <a:spcPct val="115000"/>
              </a:lnSpc>
              <a:spcBef>
                <a:spcPts val="0"/>
              </a:spcBef>
              <a:spcAft>
                <a:spcPts val="0"/>
              </a:spcAft>
              <a:buNone/>
            </a:pPr>
            <a:r>
              <a:rPr lang="en-US" b="0">
                <a:solidFill>
                  <a:srgbClr val="EA4335"/>
                </a:solidFill>
                <a:highlight>
                  <a:srgbClr val="EA4335"/>
                </a:highlight>
              </a:rPr>
              <a:t>[...]</a:t>
            </a:r>
            <a:r>
              <a:rPr lang="en-US" b="0">
                <a:solidFill>
                  <a:srgbClr val="000000"/>
                </a:solidFill>
              </a:rPr>
              <a:t> D : Advertising on public transport</a:t>
            </a:r>
            <a:endParaRPr b="0">
              <a:solidFill>
                <a:srgbClr val="000000"/>
              </a:solidFill>
            </a:endParaRPr>
          </a:p>
          <a:p>
            <a:pPr marL="0" lvl="0" indent="0" algn="l" rtl="0">
              <a:lnSpc>
                <a:spcPct val="115000"/>
              </a:lnSpc>
              <a:spcBef>
                <a:spcPts val="0"/>
              </a:spcBef>
              <a:spcAft>
                <a:spcPts val="0"/>
              </a:spcAft>
              <a:buNone/>
            </a:pPr>
            <a:r>
              <a:rPr lang="en-US" b="0">
                <a:solidFill>
                  <a:schemeClr val="accent2"/>
                </a:solidFill>
                <a:highlight>
                  <a:schemeClr val="accent2"/>
                </a:highlight>
              </a:rPr>
              <a:t>[...]</a:t>
            </a:r>
            <a:r>
              <a:rPr lang="en-US" b="0">
                <a:solidFill>
                  <a:srgbClr val="000000"/>
                </a:solidFill>
              </a:rPr>
              <a:t> E : Cultural calendar</a:t>
            </a:r>
            <a:endParaRPr b="0">
              <a:solidFill>
                <a:srgbClr val="000000"/>
              </a:solidFill>
            </a:endParaRPr>
          </a:p>
          <a:p>
            <a:pPr marL="0" lvl="0" indent="0" algn="l" rtl="0">
              <a:lnSpc>
                <a:spcPct val="115000"/>
              </a:lnSpc>
              <a:spcBef>
                <a:spcPts val="0"/>
              </a:spcBef>
              <a:spcAft>
                <a:spcPts val="0"/>
              </a:spcAft>
              <a:buNone/>
            </a:pPr>
            <a:r>
              <a:rPr lang="en-US" b="0">
                <a:solidFill>
                  <a:srgbClr val="6D9EEB"/>
                </a:solidFill>
                <a:highlight>
                  <a:srgbClr val="6D9EEB"/>
                </a:highlight>
              </a:rPr>
              <a:t>[...]</a:t>
            </a:r>
            <a:r>
              <a:rPr lang="en-US" b="0">
                <a:solidFill>
                  <a:srgbClr val="000000"/>
                </a:solidFill>
              </a:rPr>
              <a:t> F : Cultural newsletter of 'Le Temps'</a:t>
            </a:r>
            <a:endParaRPr b="0">
              <a:solidFill>
                <a:srgbClr val="000000"/>
              </a:solidFill>
            </a:endParaRPr>
          </a:p>
          <a:p>
            <a:pPr marL="0" lvl="0" indent="0" algn="l" rtl="0">
              <a:lnSpc>
                <a:spcPct val="115000"/>
              </a:lnSpc>
              <a:spcBef>
                <a:spcPts val="0"/>
              </a:spcBef>
              <a:spcAft>
                <a:spcPts val="0"/>
              </a:spcAft>
              <a:buNone/>
            </a:pPr>
            <a:r>
              <a:rPr lang="en-US" b="0">
                <a:solidFill>
                  <a:srgbClr val="34A853"/>
                </a:solidFill>
                <a:highlight>
                  <a:srgbClr val="34A853"/>
                </a:highlight>
              </a:rPr>
              <a:t>[...]</a:t>
            </a:r>
            <a:r>
              <a:rPr lang="en-US" b="0">
                <a:solidFill>
                  <a:srgbClr val="000000"/>
                </a:solidFill>
              </a:rPr>
              <a:t> G : By the word of mouth</a:t>
            </a:r>
            <a:endParaRPr b="0">
              <a:solidFill>
                <a:srgbClr val="000000"/>
              </a:solidFill>
            </a:endParaRPr>
          </a:p>
        </p:txBody>
      </p:sp>
      <p:pic>
        <p:nvPicPr>
          <p:cNvPr id="224" name="Google Shape;224;p29" title="Graphique"/>
          <p:cNvPicPr preferRelativeResize="0"/>
          <p:nvPr/>
        </p:nvPicPr>
        <p:blipFill>
          <a:blip r:embed="rId3">
            <a:alphaModFix/>
          </a:blip>
          <a:stretch>
            <a:fillRect/>
          </a:stretch>
        </p:blipFill>
        <p:spPr>
          <a:xfrm>
            <a:off x="5240050" y="1797950"/>
            <a:ext cx="6737700" cy="4166167"/>
          </a:xfrm>
          <a:prstGeom prst="rect">
            <a:avLst/>
          </a:prstGeom>
          <a:noFill/>
          <a:ln>
            <a:noFill/>
          </a:ln>
        </p:spPr>
      </p:pic>
      <p:sp>
        <p:nvSpPr>
          <p:cNvPr id="225" name="Google Shape;225;p29"/>
          <p:cNvSpPr txBox="1"/>
          <p:nvPr/>
        </p:nvSpPr>
        <p:spPr>
          <a:xfrm>
            <a:off x="6024575" y="5740000"/>
            <a:ext cx="5759400" cy="38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300">
                <a:solidFill>
                  <a:srgbClr val="171717"/>
                </a:solidFill>
              </a:rPr>
              <a:t># of time chosen</a:t>
            </a:r>
            <a:endParaRPr sz="1300">
              <a:solidFill>
                <a:srgbClr val="171717"/>
              </a:solidFill>
            </a:endParaRPr>
          </a:p>
        </p:txBody>
      </p:sp>
      <p:sp>
        <p:nvSpPr>
          <p:cNvPr id="2" name="Date Placeholder 1">
            <a:extLst>
              <a:ext uri="{FF2B5EF4-FFF2-40B4-BE49-F238E27FC236}">
                <a16:creationId xmlns:a16="http://schemas.microsoft.com/office/drawing/2014/main" id="{DC7C5A55-ED56-4825-7F1E-8E3B518E9610}"/>
              </a:ext>
            </a:extLst>
          </p:cNvPr>
          <p:cNvSpPr>
            <a:spLocks noGrp="1"/>
          </p:cNvSpPr>
          <p:nvPr>
            <p:ph type="dt" idx="10"/>
          </p:nvPr>
        </p:nvSpPr>
        <p:spPr/>
        <p:txBody>
          <a:bodyPr/>
          <a:lstStyle/>
          <a:p>
            <a:fld id="{7F3B2A5E-9CF6-D042-90C7-FB20537FC360}" type="datetime3">
              <a:rPr lang="de-CH" smtClean="0"/>
              <a:t>02/10/2025</a:t>
            </a:fld>
            <a:endParaRPr lang="de-CH"/>
          </a:p>
        </p:txBody>
      </p:sp>
      <p:sp>
        <p:nvSpPr>
          <p:cNvPr id="3" name="Slide Number Placeholder 2">
            <a:extLst>
              <a:ext uri="{FF2B5EF4-FFF2-40B4-BE49-F238E27FC236}">
                <a16:creationId xmlns:a16="http://schemas.microsoft.com/office/drawing/2014/main" id="{73FC6BC9-5824-FDC1-A18C-FC332061CC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spTree>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IR_template  presentation.potx" id="{ED0CFC14-E614-6647-9CE1-6475111B166A}" vid="{421B573E-B94D-464A-8DFE-42673B0FBA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8112</TotalTime>
  <Words>2382</Words>
  <Application>Microsoft Macintosh PowerPoint</Application>
  <PresentationFormat>Widescreen</PresentationFormat>
  <Paragraphs>352</Paragraphs>
  <Slides>27</Slides>
  <Notes>9</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Aptos Narrow</vt:lpstr>
      <vt:lpstr>Arial</vt:lpstr>
      <vt:lpstr>ArialMT</vt:lpstr>
      <vt:lpstr>Calibri</vt:lpstr>
      <vt:lpstr>Georgia</vt:lpstr>
      <vt:lpstr>Helvetica Neue</vt:lpstr>
      <vt:lpstr>Symbol</vt:lpstr>
      <vt:lpstr>SymbolMT</vt:lpstr>
      <vt:lpstr>Times New Roman</vt:lpstr>
      <vt:lpstr>Wingdings</vt:lpstr>
      <vt:lpstr>Office Theme</vt:lpstr>
      <vt:lpstr>Public Event Advisory Board – 02 October 2025 Meeting Q3</vt:lpstr>
      <vt:lpstr>Agenda</vt:lpstr>
      <vt:lpstr>Members</vt:lpstr>
      <vt:lpstr>Refresh: Public Events Strategy Missions</vt:lpstr>
      <vt:lpstr>Agenda</vt:lpstr>
      <vt:lpstr>Season 2025 assessment</vt:lpstr>
      <vt:lpstr>Events covered &amp; data collected</vt:lpstr>
      <vt:lpstr>PowerPoint Presentation</vt:lpstr>
      <vt:lpstr>Example: Question 2 Analysis</vt:lpstr>
      <vt:lpstr>Example: Question 3 Analysis</vt:lpstr>
      <vt:lpstr>Agenda</vt:lpstr>
      <vt:lpstr>PowerPoint Presentation</vt:lpstr>
      <vt:lpstr>Communication and collaborations around the season</vt:lpstr>
      <vt:lpstr>STELLAR (19 July)</vt:lpstr>
      <vt:lpstr>Agenda</vt:lpstr>
      <vt:lpstr>«Spaced Out» (working title) : custom-made event by Antigel </vt:lpstr>
      <vt:lpstr>Agenda</vt:lpstr>
      <vt:lpstr>PowerPoint Presentation</vt:lpstr>
      <vt:lpstr>Agenda</vt:lpstr>
      <vt:lpstr>Season 26-27 timeline</vt:lpstr>
      <vt:lpstr>Season 26-27 ideas</vt:lpstr>
      <vt:lpstr>Season 26-27 ideas</vt:lpstr>
      <vt:lpstr>Proposal for a Concert  at the Science Gateway   spring 2027</vt:lpstr>
      <vt:lpstr>The History of the Universe </vt:lpstr>
      <vt:lpstr>Agenda</vt:lpstr>
      <vt:lpstr>AOB and future date</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Dante Larini</dc:creator>
  <cp:lastModifiedBy>Dante Larini</cp:lastModifiedBy>
  <cp:revision>111</cp:revision>
  <dcterms:created xsi:type="dcterms:W3CDTF">2024-08-30T13:04:26Z</dcterms:created>
  <dcterms:modified xsi:type="dcterms:W3CDTF">2025-10-02T11:06:04Z</dcterms:modified>
</cp:coreProperties>
</file>