
<file path=[Content_Types].xml><?xml version="1.0" encoding="utf-8"?>
<Types xmlns="http://schemas.openxmlformats.org/package/2006/content-types">
  <Default Extension="emf" ContentType="image/x-emf"/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2"/>
    <p:sldId id="1904" r:id="rId3"/>
    <p:sldId id="1796" r:id="rId4"/>
    <p:sldId id="1855" r:id="rId5"/>
    <p:sldId id="1906" r:id="rId6"/>
    <p:sldId id="1905" r:id="rId7"/>
    <p:sldId id="1908" r:id="rId8"/>
    <p:sldId id="281" r:id="rId9"/>
    <p:sldId id="1907" r:id="rId10"/>
    <p:sldId id="1910" r:id="rId11"/>
    <p:sldId id="1912" r:id="rId12"/>
    <p:sldId id="546" r:id="rId13"/>
    <p:sldId id="1501" r:id="rId14"/>
    <p:sldId id="549" r:id="rId15"/>
    <p:sldId id="1509" r:id="rId16"/>
    <p:sldId id="1911" r:id="rId17"/>
    <p:sldId id="1913" r:id="rId18"/>
    <p:sldId id="1909" r:id="rId19"/>
    <p:sldId id="1914" r:id="rId20"/>
    <p:sldId id="1881" r:id="rId21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9E6C337-021D-23C0-A49B-BD3435E7044A}" name="Truls Kolstad" initials="" userId="S::truls.kolstad@cern.ch::e3fcc34e-f56b-4fd5-9493-db6017968e91" providerId="AD"/>
  <p188:author id="{CD5F7139-6696-759A-E5BA-6688B815CACF}" name="Jules Braken" initials="" userId="S::jules.johannes.braken@cern.ch::52bfc7ed-39b2-4498-8698-49f117740900" providerId="AD"/>
  <p188:author id="{C3F30C69-22E1-C20D-F5BC-5354732782E6}" name="Oliver Aberle" initials="" userId="S::oliver.aberle@cern.ch::681bafda-64f0-41c1-a219-93917571b8a3" providerId="AD"/>
  <p188:author id="{71265E7A-537D-E06D-5372-CC675F62DE12}" name="Matthew Alexander Fraser" initials="MF" userId="S::matthew.alexander.fraser@cern.ch::5eee16d1-cca1-4872-a511-08e37536a173" providerId="AD"/>
  <p188:author id="{71B6E97F-497E-718D-2D52-DC7197CFEDC9}" name="Marco Calviani" initials="MC" userId="S::marco.calviani@cern.ch::ddf8b175-a69f-4f4e-bfb3-bc7162f64e1b" providerId="AD"/>
  <p188:author id="{F548ACA3-39EC-9120-BE71-A90BCF2FDD2D}" name="Jean-Louis Grenard" initials="JG" userId="S::jean-louis.grenard@cern.ch::3cfbd564-dc6a-44a5-8f9b-b0eb35aadd99" providerId="AD"/>
  <p188:author id="{9E789CB4-A061-00EF-F97F-324F1C73E7C0}" name="Christophe Yves Mucher" initials="" userId="S::christophe.yves.mucher@cern.ch::eb1185d7-5c45-4ac5-a4a8-1bab5a930e40" providerId="AD"/>
  <p188:author id="{BA3505BE-EBEA-DEF3-DF7B-D60CF6334915}" name="Gemma Stacey Humphreys" initials="" userId="S::gemma.stacey.humphreys@cern.ch::ec960c71-227a-4d37-905b-69bbf3565b70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EBE9C"/>
    <a:srgbClr val="9CBEAD"/>
    <a:srgbClr val="F1F0C4"/>
    <a:srgbClr val="DAC2C2"/>
    <a:srgbClr val="C4F0D9"/>
    <a:srgbClr val="FD6C5D"/>
    <a:srgbClr val="A5A5A5"/>
    <a:srgbClr val="92AF89"/>
    <a:srgbClr val="899BAF"/>
    <a:srgbClr val="F7F7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4C9D7EB-7B05-4FB9-B80D-BBE25B235AC5}" v="117" dt="2025-08-05T14:10:35.821"/>
    <p1510:client id="{456F626E-7621-59B7-E731-899530EEFBFC}" v="10" dt="2025-08-05T16:36:22.508"/>
    <p1510:client id="{767742AD-D97B-4A11-AE5E-B5900CE11E6B}" v="2497" dt="2025-08-05T19:37:16.574"/>
  </p1510:revLst>
</p1510:revInfo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62"/>
      </p:cViewPr>
      <p:guideLst>
        <p:guide orient="horz" pos="432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Relationship Id="rId30" Type="http://schemas.microsoft.com/office/2018/10/relationships/authors" Target="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8/6/2025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8/6/2025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5A60E3-21F8-20DE-25AE-D2AEE9A6ED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37C15B5-964C-4FFA-9F56-9EFCCCBB4B5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EE9D5F8-4DEF-E087-A554-CAB760A955E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00CF92-6CA3-FBCD-0841-D0C474D6FAE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33473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3256DAC-A84A-A6A7-7AD9-D6C610B8E7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3709E2D-4116-4E9C-9DA9-7AD011884E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3535284" y="2533503"/>
            <a:ext cx="5121432" cy="1790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13310EB-171D-6A53-227B-AE1DAA74752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06073ADA-C0CF-C821-16A0-327CE7C62E9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Footer Placeholder 11">
            <a:extLst>
              <a:ext uri="{FF2B5EF4-FFF2-40B4-BE49-F238E27FC236}">
                <a16:creationId xmlns:a16="http://schemas.microsoft.com/office/drawing/2014/main" id="{16BC319D-B37A-FBAD-88DD-9125600B94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BDF target complex design - 1st Beam Dump Facility TSAC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6612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9EA7AB7-C653-041C-263E-043F273EC05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A46BC166-DB16-0CCF-38C2-186C7A504B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AE77F75A-A361-2925-9454-F90A6B16AD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BDF target complex design - 1st Beam Dump Facility TSAC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5070A46-818D-18E8-CBF7-4FF09228D29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B01FDB83-20C6-AB01-810F-404FC99FA7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A900ECC5-D262-0CDA-6191-82B51B35A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BDF target complex design - 1st Beam Dump Facility TSAC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C7D03DD-1907-665E-9B78-713BD72EE7A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51235C04-082A-9821-9EA7-979DA64A691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81C2D417-515A-F9C8-F4C5-93948F159A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BDF target complex design - 1st Beam Dump Facility TSAC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/>
              <a:t>Drag and Drop picture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9B5E0AA-E34D-4494-1A4C-E153F141F8F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9" name="Date Placeholder 10">
            <a:extLst>
              <a:ext uri="{FF2B5EF4-FFF2-40B4-BE49-F238E27FC236}">
                <a16:creationId xmlns:a16="http://schemas.microsoft.com/office/drawing/2014/main" id="{3A68A6AF-0725-78EC-C3BE-9FAEDBDF482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CF702EBA-B8A6-BD1F-4489-6C7DC88DC7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BDF target complex design - 1st Beam Dump Facility TSAC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29902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9262" y="2429902"/>
            <a:ext cx="36734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85C3323-7AAC-0490-B0F1-8D84F6906EE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74834FFD-E6DE-3410-9ECB-556C7662354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Footer Placeholder 11">
            <a:extLst>
              <a:ext uri="{FF2B5EF4-FFF2-40B4-BE49-F238E27FC236}">
                <a16:creationId xmlns:a16="http://schemas.microsoft.com/office/drawing/2014/main" id="{34CD887F-3D8F-B8D7-AEB9-AD8508896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BDF target complex design - 1st Beam Dump Facility TSAC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F2C6DE2-047E-E6E0-474C-51C36273268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5" name="Date Placeholder 10">
            <a:extLst>
              <a:ext uri="{FF2B5EF4-FFF2-40B4-BE49-F238E27FC236}">
                <a16:creationId xmlns:a16="http://schemas.microsoft.com/office/drawing/2014/main" id="{B7F96E3E-5EED-BAFC-39FC-C5D22CC8ABB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CC245844-DBF6-332A-DE0A-D56975ADC6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BDF target complex design - 1st Beam Dump Facility TSAC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8E0EBE4-B737-A7B5-9C76-73D14AD1E11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8AF1DCAA-BAFE-769B-C6AB-6F09ECD5DEC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Footer Placeholder 11">
            <a:extLst>
              <a:ext uri="{FF2B5EF4-FFF2-40B4-BE49-F238E27FC236}">
                <a16:creationId xmlns:a16="http://schemas.microsoft.com/office/drawing/2014/main" id="{81E3B3C5-4195-783F-B36E-FF2AEB02E6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BDF target complex design - 1st Beam Dump Facility TSAC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83ED3C7-A14B-7B5A-B243-68B464A91E8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10715FB7-BF33-DCA7-96FF-ED6C76D56EA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Footer Placeholder 11">
            <a:extLst>
              <a:ext uri="{FF2B5EF4-FFF2-40B4-BE49-F238E27FC236}">
                <a16:creationId xmlns:a16="http://schemas.microsoft.com/office/drawing/2014/main" id="{3CBDAC40-3C36-4260-568D-858112AFF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BDF target complex design - 1st Beam Dump Facility TSAC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EE81624-CB90-E2A4-8DD7-F47218BA238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5" name="Date Placeholder 10">
            <a:extLst>
              <a:ext uri="{FF2B5EF4-FFF2-40B4-BE49-F238E27FC236}">
                <a16:creationId xmlns:a16="http://schemas.microsoft.com/office/drawing/2014/main" id="{429650D1-153E-3684-7F7D-798B7827F6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Footer Placeholder 11">
            <a:extLst>
              <a:ext uri="{FF2B5EF4-FFF2-40B4-BE49-F238E27FC236}">
                <a16:creationId xmlns:a16="http://schemas.microsoft.com/office/drawing/2014/main" id="{E757F4CF-EA0D-A41A-ADFA-F8FE3AD25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BDF target complex design - 1st Beam Dump Facility TSAC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BDF target complex design - 1st Beam Dump Facility TSAC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119EE46-6977-2F0F-8A91-8D9C45CF09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C44FCC7-BA64-DCDA-413D-96CD380001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0F2131CF-9BEC-8776-15A1-929D2F499E7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2EC47503-014B-4D7B-695D-3EC207194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BDF target complex design - 1st Beam Dump Facility TSAC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1A796C1-5308-C400-29DF-DE5774541CF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3" name="Date Placeholder 10">
            <a:extLst>
              <a:ext uri="{FF2B5EF4-FFF2-40B4-BE49-F238E27FC236}">
                <a16:creationId xmlns:a16="http://schemas.microsoft.com/office/drawing/2014/main" id="{F954CD52-8295-2C51-2618-69DDEBD464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Footer Placeholder 11">
            <a:extLst>
              <a:ext uri="{FF2B5EF4-FFF2-40B4-BE49-F238E27FC236}">
                <a16:creationId xmlns:a16="http://schemas.microsoft.com/office/drawing/2014/main" id="{667B8512-F0EF-05A8-1391-7E6259C406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BDF target complex design - 1st Beam Dump Facility TSAC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3861048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err="1"/>
              <a:t>home.cern</a:t>
            </a:r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08C33B9-27C2-73E8-E37D-336ABF63A9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2534412"/>
            <a:ext cx="1074737" cy="107473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9EEB1F4-BD41-E796-C400-0A61AE40DFB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GB"/>
              <a:t>BDF target complex design - 1st Beam Dump Facility TSAC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7896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A2679B87-F92D-91F6-69BF-481624EE6C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29D0ABA-CC75-17D3-0C94-55EDC238A9A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BDF target complex design - 1st Beam Dump Facility TSAC</a:t>
            </a:r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69E8E9-3C73-3745-941D-102FAF02E5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AA4BA6C-A775-2068-8F53-CB3342769E8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F26AE987-B6C4-0547-AE56-911C17FFC979}"/>
              </a:ext>
            </a:extLst>
          </p:cNvPr>
          <p:cNvSpPr txBox="1">
            <a:spLocks/>
          </p:cNvSpPr>
          <p:nvPr userDrawn="1"/>
        </p:nvSpPr>
        <p:spPr>
          <a:xfrm>
            <a:off x="7462902" y="3701092"/>
            <a:ext cx="396044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515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0"/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63B7BF0-CB7D-A300-1A73-6DBD8E982DF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A9BAA02A-7445-655B-95DD-D99F0CEDC9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0E08D0B8-2260-B065-2972-9A7378E1E7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BDF target complex design - 1st Beam Dump Facility TSAC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011CDAA-6AC9-A8BD-11E1-01EFE56FE34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3" name="Date Placeholder 10">
            <a:extLst>
              <a:ext uri="{FF2B5EF4-FFF2-40B4-BE49-F238E27FC236}">
                <a16:creationId xmlns:a16="http://schemas.microsoft.com/office/drawing/2014/main" id="{548FE115-6AAE-2B27-36F0-CAC2D7DF2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879A9FC5-85D9-B114-EA9E-B1F6F60067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BDF target complex design - 1st Beam Dump Facility TSAC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colour or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EECECA8-C547-21E4-8AD1-9F9D622676A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7" name="Date Placeholder 10">
            <a:extLst>
              <a:ext uri="{FF2B5EF4-FFF2-40B4-BE49-F238E27FC236}">
                <a16:creationId xmlns:a16="http://schemas.microsoft.com/office/drawing/2014/main" id="{CAA3BAB9-0C3F-1FF1-30A6-5BA5E54EDE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8" name="Footer Placeholder 11">
            <a:extLst>
              <a:ext uri="{FF2B5EF4-FFF2-40B4-BE49-F238E27FC236}">
                <a16:creationId xmlns:a16="http://schemas.microsoft.com/office/drawing/2014/main" id="{CE5ACB64-2BEB-57F1-3764-53AE86ADEE1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BDF target complex design - 1st Beam Dump Facility TSAC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45605"/>
            <a:ext cx="12192000" cy="633930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64800"/>
            <a:ext cx="4116387" cy="635849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9E2795E-1A26-546E-9655-5A676ACC448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5131C8F3-33E6-53B7-4008-319933E469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1839103A-5523-60AE-364E-1B2E4E7E00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BDF target complex design - 1st Beam Dump Facility TSAC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8F18932-60DE-B265-B56F-EA4A663F160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A1D7FDFC-296C-0D16-B52B-6204B77690D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4F1D482B-726F-4D5A-98A9-E277EC182D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BDF target complex design - 1st Beam Dump Facility TSAC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78349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GB"/>
              <a:t>BDF target complex design - 1st Beam Dump Facility TSAC</a:t>
            </a:r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78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  <p:sldLayoutId id="2147483679" r:id="rId2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png"/><Relationship Id="rId5" Type="http://schemas.microsoft.com/office/2007/relationships/hdphoto" Target="../media/hdphoto1.wdp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30.jpe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fif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36.jf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5.jfif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407987" y="2868097"/>
            <a:ext cx="11376025" cy="2125361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defRPr/>
            </a:pPr>
            <a:r>
              <a:rPr lang="en-US" dirty="0"/>
              <a:t>STFC – ISIS Visit</a:t>
            </a:r>
            <a:br>
              <a:rPr lang="en-US" dirty="0"/>
            </a:br>
            <a:r>
              <a:rPr lang="en-US" dirty="0"/>
              <a:t>BDF Vacuum Vessel &amp; Service cell</a:t>
            </a:r>
            <a:endParaRPr lang="en-GB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208099"/>
            <a:ext cx="11376026" cy="1035385"/>
          </a:xfrm>
        </p:spPr>
        <p:txBody>
          <a:bodyPr vert="horz" lIns="0" tIns="0" rIns="0" bIns="0" rtlCol="0" anchor="t">
            <a:noAutofit/>
          </a:bodyPr>
          <a:lstStyle/>
          <a:p>
            <a:pPr>
              <a:defRPr/>
            </a:pPr>
            <a:r>
              <a:rPr lang="en-GB" dirty="0"/>
              <a:t>Gemma Humphreys, Marco Calviani, Rui Franqueira Ximenes, Jean-Louis Grenard - CERN</a:t>
            </a:r>
          </a:p>
          <a:p>
            <a:pPr algn="l">
              <a:defRPr/>
            </a:pPr>
            <a:r>
              <a:rPr lang="en-GB" dirty="0"/>
              <a:t>06/08/2025</a:t>
            </a:r>
            <a:endParaRPr lang="en-GB" dirty="0">
              <a:cs typeface="Arial"/>
            </a:endParaRPr>
          </a:p>
          <a:p>
            <a:pPr>
              <a:defRPr/>
            </a:pPr>
            <a:r>
              <a:rPr lang="en-GB" dirty="0"/>
              <a:t>STFC - Rutherford Appleton Laboratory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0CE912-0E2C-CE33-50F1-4E47F0F6EF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Vessel gaskets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B100BFD-6154-DEBB-5063-BD4524DCA7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96091E4-4E49-9224-FD13-04071497FE5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989" y="1592263"/>
            <a:ext cx="6418261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Irradiation ageing and testing 3 silicon rubber and 1 EPDM sample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O-ring leak testing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Compression testing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Door seal and gaskets will be replaced every time the door is opened (once per year)</a:t>
            </a:r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EF05129-9C15-3151-0056-AF2EA2160DE0}"/>
              </a:ext>
            </a:extLst>
          </p:cNvPr>
          <p:cNvGrpSpPr/>
          <p:nvPr/>
        </p:nvGrpSpPr>
        <p:grpSpPr>
          <a:xfrm>
            <a:off x="6961790" y="1143403"/>
            <a:ext cx="4679083" cy="4322450"/>
            <a:chOff x="1" y="1439335"/>
            <a:chExt cx="4800600" cy="4458053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548ABACC-B4E2-4CEF-2D50-3AE0AF53306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67062" y="1439335"/>
              <a:ext cx="2161791" cy="3493402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68138843-148F-7D58-B630-717D2B740E6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420124" y="1560379"/>
              <a:ext cx="2270432" cy="3372358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DEE7984-3D07-BBD2-A1F9-4B3E3D91DF1B}"/>
                </a:ext>
              </a:extLst>
            </p:cNvPr>
            <p:cNvSpPr txBox="1"/>
            <p:nvPr/>
          </p:nvSpPr>
          <p:spPr>
            <a:xfrm>
              <a:off x="1" y="4945092"/>
              <a:ext cx="4800600" cy="95229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/>
                <a:t>2 EPDM profiles mounted on a metal frame and installed onto vessel door (same principle as ISIS target station)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70CA0B6C-5D29-2D1A-3981-331183E9F2B7}"/>
              </a:ext>
            </a:extLst>
          </p:cNvPr>
          <p:cNvGrpSpPr/>
          <p:nvPr/>
        </p:nvGrpSpPr>
        <p:grpSpPr>
          <a:xfrm>
            <a:off x="1152873" y="4344336"/>
            <a:ext cx="5267824" cy="1842801"/>
            <a:chOff x="5527966" y="998167"/>
            <a:chExt cx="5267824" cy="1842801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0E538FFE-7CA7-D62B-C047-A7345CBDBE3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957" b="99522" l="687" r="99215">
                          <a14:foregroundMark x1="83023" y1="47608" x2="83023" y2="47608"/>
                          <a14:foregroundMark x1="63494" y1="49043" x2="63494" y2="49043"/>
                          <a14:foregroundMark x1="71050" y1="64833" x2="28557" y2="55263"/>
                          <a14:foregroundMark x1="28557" y1="55263" x2="28754" y2="58134"/>
                          <a14:foregroundMark x1="63886" y1="20096" x2="36212" y2="30383"/>
                          <a14:foregroundMark x1="36212" y1="30383" x2="11384" y2="88038"/>
                          <a14:foregroundMark x1="73994" y1="52871" x2="44553" y2="10048"/>
                          <a14:foregroundMark x1="44553" y1="10048" x2="71541" y2="44976"/>
                          <a14:foregroundMark x1="71541" y1="44976" x2="80471" y2="43780"/>
                          <a14:foregroundMark x1="89009" y1="12440" x2="81060" y2="57656"/>
                          <a14:foregroundMark x1="99019" y1="12440" x2="52797" y2="13397"/>
                          <a14:foregroundMark x1="95682" y1="15789" x2="41806" y2="7177"/>
                          <a14:foregroundMark x1="72228" y1="957" x2="11776" y2="14833"/>
                          <a14:foregroundMark x1="32483" y1="5742" x2="1079" y2="23923"/>
                          <a14:foregroundMark x1="1079" y1="23923" x2="1079" y2="23923"/>
                          <a14:foregroundMark x1="4809" y1="2871" x2="7458" y2="80861"/>
                          <a14:foregroundMark x1="20216" y1="77033" x2="32287" y2="91627"/>
                          <a14:foregroundMark x1="32287" y1="91627" x2="38665" y2="94258"/>
                          <a14:foregroundMark x1="64475" y1="53828" x2="78294" y2="92490"/>
                          <a14:foregroundMark x1="86457" y1="16746" x2="84789" y2="97608"/>
                          <a14:foregroundMark x1="80667" y1="27273" x2="79293" y2="33971"/>
                          <a14:foregroundMark x1="83023" y1="21531" x2="71443" y2="44737"/>
                          <a14:foregroundMark x1="81649" y1="47129" x2="68400" y2="92823"/>
                          <a14:foregroundMark x1="76742" y1="53828" x2="66634" y2="72967"/>
                          <a14:foregroundMark x1="75957" y1="49043" x2="67223" y2="80383"/>
                          <a14:foregroundMark x1="73798" y1="51914" x2="75368" y2="89474"/>
                          <a14:foregroundMark x1="82041" y1="71053" x2="80207" y2="92855"/>
                          <a14:foregroundMark x1="74190" y1="85167" x2="73994" y2="95694"/>
                          <a14:foregroundMark x1="73602" y1="84689" x2="71639" y2="96651"/>
                          <a14:foregroundMark x1="73013" y1="91866" x2="73013" y2="98565"/>
                          <a14:foregroundMark x1="72228" y1="97129" x2="73405" y2="98086"/>
                          <a14:foregroundMark x1="82630" y1="92823" x2="82880" y2="94654"/>
                          <a14:foregroundMark x1="78557" y1="99043" x2="78116" y2="99043"/>
                          <a14:foregroundMark x1="84200" y1="70574" x2="82041" y2="73923"/>
                          <a14:foregroundMark x1="83611" y1="22967" x2="86065" y2="23445"/>
                          <a14:foregroundMark x1="83808" y1="20574" x2="80864" y2="22967"/>
                          <a14:foregroundMark x1="85672" y1="21053" x2="81649" y2="22967"/>
                          <a14:foregroundMark x1="89009" y1="25837" x2="99215" y2="24402"/>
                          <a14:foregroundMark x1="90579" y1="21531" x2="90579" y2="21531"/>
                          <a14:foregroundMark x1="90186" y1="23445" x2="91757" y2="23445"/>
                          <a14:foregroundMark x1="90972" y1="21531" x2="86457" y2="20096"/>
                          <a14:foregroundMark x1="91560" y1="20096" x2="97056" y2="22967"/>
                          <a14:backgroundMark x1="87410" y1="51575" x2="95157" y2="28317"/>
                          <a14:backgroundMark x1="96950" y1="28065" x2="97743" y2="71053"/>
                          <a14:backgroundMark x1="97743" y1="71053" x2="86660" y2="87901"/>
                          <a14:backgroundMark x1="98724" y1="30861" x2="98724" y2="30861"/>
                          <a14:backgroundMark x1="98724" y1="29904" x2="99313" y2="34689"/>
                          <a14:backgroundMark x1="99117" y1="27990" x2="99706" y2="38517"/>
                          <a14:backgroundMark x1="82336" y1="98086" x2="80177" y2="98086"/>
                          <a14:backgroundMark x1="84887" y1="98086" x2="78606" y2="98086"/>
                          <a14:backgroundMark x1="84102" y1="99522" x2="79588" y2="97608"/>
                          <a14:backgroundMark x1="83121" y1="98565" x2="80373" y2="96172"/>
                          <a14:backgroundMark x1="82728" y1="96651" x2="77723" y2="95694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5527966" y="998167"/>
              <a:ext cx="4492377" cy="1842801"/>
            </a:xfrm>
            <a:prstGeom prst="rect">
              <a:avLst/>
            </a:prstGeom>
          </p:spPr>
        </p:pic>
        <p:pic>
          <p:nvPicPr>
            <p:cNvPr id="11" name="Picture 10" descr="A blue and white logo&#10;&#10;AI-generated content may be incorrect.">
              <a:extLst>
                <a:ext uri="{FF2B5EF4-FFF2-40B4-BE49-F238E27FC236}">
                  <a16:creationId xmlns:a16="http://schemas.microsoft.com/office/drawing/2014/main" id="{5640E3F8-1A8E-F809-B6C5-5366FDAA368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l="4654" t="36956" r="4525" b="35391"/>
            <a:stretch/>
          </p:blipFill>
          <p:spPr>
            <a:xfrm>
              <a:off x="8460095" y="1333709"/>
              <a:ext cx="2335695" cy="52677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555121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3C0DA2E-56BF-EB84-99E5-B5ECD9C91AE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406" b="2724"/>
          <a:stretch>
            <a:fillRect/>
          </a:stretch>
        </p:blipFill>
        <p:spPr>
          <a:xfrm>
            <a:off x="4390392" y="2167585"/>
            <a:ext cx="7713238" cy="403881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1CA50BE-BE7B-673A-C47B-0C6F4F0D99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Pipe Management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E16715B-FBE2-470D-8191-2F035C7047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503B2C-98BA-3716-789B-EB244A8C2F8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987" y="1463749"/>
            <a:ext cx="4895533" cy="1628734"/>
          </a:xfrm>
        </p:spPr>
        <p:txBody>
          <a:bodyPr>
            <a:normAutofit/>
          </a:bodyPr>
          <a:lstStyle/>
          <a:p>
            <a:r>
              <a:rPr lang="en-US" sz="1800" dirty="0"/>
              <a:t>Within the vacuum vessel:</a:t>
            </a:r>
          </a:p>
          <a:p>
            <a:pPr lvl="1"/>
            <a:r>
              <a:rPr lang="en-US" sz="1400" dirty="0"/>
              <a:t>4 rigid pipes all with a flexible section before the door</a:t>
            </a:r>
          </a:p>
          <a:p>
            <a:r>
              <a:rPr lang="en-US" sz="1800" dirty="0"/>
              <a:t>Outside of vacuum vessel: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400" b="0" dirty="0"/>
              <a:t>4 flexible pipes with rigid sections after the door</a:t>
            </a:r>
          </a:p>
        </p:txBody>
      </p:sp>
      <p:pic>
        <p:nvPicPr>
          <p:cNvPr id="5" name="Picture 4" descr="A close-up of a machine&#10;&#10;AI-generated content may be incorrect.">
            <a:extLst>
              <a:ext uri="{FF2B5EF4-FFF2-40B4-BE49-F238E27FC236}">
                <a16:creationId xmlns:a16="http://schemas.microsoft.com/office/drawing/2014/main" id="{14EC3739-281C-37A6-72D6-CDD9C1AB3D8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4181" r="26618" b="4066"/>
          <a:stretch>
            <a:fillRect/>
          </a:stretch>
        </p:blipFill>
        <p:spPr>
          <a:xfrm>
            <a:off x="802396" y="2940583"/>
            <a:ext cx="2554216" cy="3214916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E183315-3157-5605-FDCC-E3C4B5C2606F}"/>
              </a:ext>
            </a:extLst>
          </p:cNvPr>
          <p:cNvCxnSpPr>
            <a:cxnSpLocks/>
          </p:cNvCxnSpPr>
          <p:nvPr/>
        </p:nvCxnSpPr>
        <p:spPr>
          <a:xfrm flipH="1">
            <a:off x="5492750" y="1930400"/>
            <a:ext cx="1492250" cy="184785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4578F0C1-5F7F-D175-1F62-DD2A5858373D}"/>
              </a:ext>
            </a:extLst>
          </p:cNvPr>
          <p:cNvSpPr txBox="1"/>
          <p:nvPr/>
        </p:nvSpPr>
        <p:spPr>
          <a:xfrm>
            <a:off x="6553200" y="1676520"/>
            <a:ext cx="116840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/>
              <a:t>Lifting point</a:t>
            </a:r>
            <a:endParaRPr lang="en-GB" sz="140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38EE4DD8-1AA7-5D8D-D4D1-FAB4163C031F}"/>
              </a:ext>
            </a:extLst>
          </p:cNvPr>
          <p:cNvCxnSpPr>
            <a:cxnSpLocks/>
          </p:cNvCxnSpPr>
          <p:nvPr/>
        </p:nvCxnSpPr>
        <p:spPr>
          <a:xfrm flipH="1">
            <a:off x="5080000" y="2051050"/>
            <a:ext cx="311150" cy="249699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950EE569-15C0-6E81-FA15-ADCFAE7AF1A8}"/>
              </a:ext>
            </a:extLst>
          </p:cNvPr>
          <p:cNvSpPr txBox="1"/>
          <p:nvPr/>
        </p:nvSpPr>
        <p:spPr>
          <a:xfrm>
            <a:off x="5168900" y="1607956"/>
            <a:ext cx="116840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/>
              <a:t>Support Frame</a:t>
            </a:r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37129703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62734D-899D-8977-F5EF-BEA4C262F9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1B32FD4C-2378-443B-EDD5-9D751479C1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1883" y="2924944"/>
            <a:ext cx="6183084" cy="3248738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B6C6-79E9-B884-03FD-B2FC5AB7A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12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81BA13E-27D0-B0D4-CEAB-77BA8C94221C}"/>
              </a:ext>
            </a:extLst>
          </p:cNvPr>
          <p:cNvSpPr txBox="1">
            <a:spLocks/>
          </p:cNvSpPr>
          <p:nvPr/>
        </p:nvSpPr>
        <p:spPr bwMode="auto">
          <a:xfrm>
            <a:off x="407368" y="190293"/>
            <a:ext cx="11380812" cy="10842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dirty="0"/>
              <a:t>Testing of thermocouples in vacuum 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95D32601-B9B9-6097-4660-77D55DEEC9F6}"/>
              </a:ext>
            </a:extLst>
          </p:cNvPr>
          <p:cNvSpPr txBox="1">
            <a:spLocks/>
          </p:cNvSpPr>
          <p:nvPr/>
        </p:nvSpPr>
        <p:spPr bwMode="auto">
          <a:xfrm>
            <a:off x="276499" y="874638"/>
            <a:ext cx="11648467" cy="82617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8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Four thermocouples integrated in a Collimator to detect beam misalignment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AC31891-21C6-03DD-0364-974F7CE593D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3089"/>
          <a:stretch/>
        </p:blipFill>
        <p:spPr>
          <a:xfrm>
            <a:off x="2779321" y="1196752"/>
            <a:ext cx="2152430" cy="225897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2EF474F-E736-6A81-E3A8-2CEEF21633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1301" y="1355024"/>
            <a:ext cx="1788522" cy="179390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375669E-9BC9-D735-42BB-4EEFFA07B9A4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3924" t="44047"/>
          <a:stretch/>
        </p:blipFill>
        <p:spPr>
          <a:xfrm>
            <a:off x="5325792" y="1452731"/>
            <a:ext cx="4508412" cy="913755"/>
          </a:xfrm>
          <a:prstGeom prst="rect">
            <a:avLst/>
          </a:prstGeom>
        </p:spPr>
      </p:pic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5BE4B3AD-DAD3-9990-AD65-ECF89C0CAFB6}"/>
              </a:ext>
            </a:extLst>
          </p:cNvPr>
          <p:cNvSpPr txBox="1">
            <a:spLocks/>
          </p:cNvSpPr>
          <p:nvPr/>
        </p:nvSpPr>
        <p:spPr bwMode="auto">
          <a:xfrm>
            <a:off x="551384" y="3455731"/>
            <a:ext cx="5868652" cy="259868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8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1600" b="1" dirty="0"/>
              <a:t>Vacuum test bench recreates thermocouple contact system of collimator</a:t>
            </a:r>
            <a:br>
              <a:rPr lang="en-GB" sz="1600" b="1" dirty="0"/>
            </a:br>
            <a:r>
              <a:rPr lang="en-GB" sz="1400" dirty="0"/>
              <a:t>- PT100s in vacuum and in air verify thermocouple measurements</a:t>
            </a:r>
          </a:p>
          <a:p>
            <a:pPr marL="0" lvl="1" indent="0">
              <a:lnSpc>
                <a:spcPct val="150000"/>
              </a:lnSpc>
              <a:buNone/>
            </a:pPr>
            <a:br>
              <a:rPr lang="en-GB" sz="1600" b="1" dirty="0"/>
            </a:br>
            <a:br>
              <a:rPr lang="en-GB" sz="1600" dirty="0"/>
            </a:br>
            <a:endParaRPr lang="en-GB" sz="1600" dirty="0"/>
          </a:p>
          <a:p>
            <a:pPr marL="324000" lvl="2" indent="0">
              <a:lnSpc>
                <a:spcPct val="150000"/>
              </a:lnSpc>
              <a:buNone/>
            </a:pPr>
            <a:endParaRPr lang="en-GB" sz="1800" dirty="0"/>
          </a:p>
          <a:p>
            <a:pPr marL="324000" lvl="2" indent="0">
              <a:lnSpc>
                <a:spcPct val="150000"/>
              </a:lnSpc>
              <a:buNone/>
            </a:pPr>
            <a:endParaRPr lang="en-GB" sz="1800" dirty="0"/>
          </a:p>
        </p:txBody>
      </p:sp>
      <p:pic>
        <p:nvPicPr>
          <p:cNvPr id="15" name="Picture 14" descr="A machine on a table&#10;&#10;AI-generated content may be incorrect.">
            <a:extLst>
              <a:ext uri="{FF2B5EF4-FFF2-40B4-BE49-F238E27FC236}">
                <a16:creationId xmlns:a16="http://schemas.microsoft.com/office/drawing/2014/main" id="{26122870-E8C4-7D7D-A189-8287E0DCB7BA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16903" t="27950" r="21632" b="16401"/>
          <a:stretch/>
        </p:blipFill>
        <p:spPr>
          <a:xfrm>
            <a:off x="1915544" y="4500664"/>
            <a:ext cx="2462179" cy="1673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618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EA92C9-83C9-A973-71B3-0A65A1A73F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22BBF6-E7DC-D6DF-9D1B-831B251EB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13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F3B05D0-297B-3214-3C85-8943211C4A26}"/>
              </a:ext>
            </a:extLst>
          </p:cNvPr>
          <p:cNvSpPr txBox="1">
            <a:spLocks/>
          </p:cNvSpPr>
          <p:nvPr/>
        </p:nvSpPr>
        <p:spPr bwMode="auto">
          <a:xfrm>
            <a:off x="407368" y="190293"/>
            <a:ext cx="11380812" cy="10842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dirty="0"/>
              <a:t>Mechanically pushed thermocouple</a:t>
            </a:r>
          </a:p>
        </p:txBody>
      </p:sp>
      <p:sp>
        <p:nvSpPr>
          <p:cNvPr id="18" name="Content Placeholder 1">
            <a:extLst>
              <a:ext uri="{FF2B5EF4-FFF2-40B4-BE49-F238E27FC236}">
                <a16:creationId xmlns:a16="http://schemas.microsoft.com/office/drawing/2014/main" id="{C60FEE15-8D19-740C-DDB5-C46D1CCFFB0A}"/>
              </a:ext>
            </a:extLst>
          </p:cNvPr>
          <p:cNvSpPr txBox="1">
            <a:spLocks/>
          </p:cNvSpPr>
          <p:nvPr/>
        </p:nvSpPr>
        <p:spPr bwMode="auto">
          <a:xfrm>
            <a:off x="547630" y="1192049"/>
            <a:ext cx="7388654" cy="88173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8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>
              <a:buFontTx/>
              <a:buChar char="-"/>
            </a:pPr>
            <a:r>
              <a:rPr lang="en-GB" sz="1600" b="0" dirty="0"/>
              <a:t> Thermocouple installed to test repeatability</a:t>
            </a:r>
            <a:br>
              <a:rPr lang="en-GB" sz="1600" b="0" dirty="0"/>
            </a:br>
            <a:r>
              <a:rPr lang="en-GB" sz="1600" b="0" dirty="0"/>
              <a:t>- Principle of cold steel bar shown the non efficiency of the system (SS didn’t become hot because being under vacuum</a:t>
            </a:r>
            <a:br>
              <a:rPr lang="en-GB" sz="1600" b="0" dirty="0"/>
            </a:br>
            <a:r>
              <a:rPr lang="en-GB" sz="1600" b="0" dirty="0"/>
              <a:t>- Bad reliability on this contact </a:t>
            </a:r>
            <a:r>
              <a:rPr lang="en-GB" sz="1600" b="0" dirty="0">
                <a:sym typeface="Wingdings" panose="05000000000000000000" pitchFamily="2" charset="2"/>
              </a:rPr>
              <a:t> Solution needed</a:t>
            </a:r>
            <a:br>
              <a:rPr lang="en-GB" sz="1600" b="0" dirty="0"/>
            </a:br>
            <a:endParaRPr lang="en-GB" sz="1600" b="0" dirty="0"/>
          </a:p>
        </p:txBody>
      </p:sp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0CA2ED2B-5E27-B25A-65D3-62A1B352B718}"/>
              </a:ext>
            </a:extLst>
          </p:cNvPr>
          <p:cNvGraphicFramePr>
            <a:graphicFrameLocks noGrp="1"/>
          </p:cNvGraphicFramePr>
          <p:nvPr/>
        </p:nvGraphicFramePr>
        <p:xfrm>
          <a:off x="8154082" y="1084056"/>
          <a:ext cx="3416300" cy="381000"/>
        </p:xfrm>
        <a:graphic>
          <a:graphicData uri="http://schemas.openxmlformats.org/drawingml/2006/table">
            <a:tbl>
              <a:tblPr/>
              <a:tblGrid>
                <a:gridCol w="1587500">
                  <a:extLst>
                    <a:ext uri="{9D8B030D-6E8A-4147-A177-3AD203B41FA5}">
                      <a16:colId xmlns:a16="http://schemas.microsoft.com/office/drawing/2014/main" val="2562228080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872704915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753046464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PT100 Air [°C]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TC [°C]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1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Δ</a:t>
                      </a:r>
                      <a:r>
                        <a:rPr lang="en-GB" sz="1100" b="1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 [°C]</a:t>
                      </a:r>
                      <a:endParaRPr lang="fr-FR" sz="11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475213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162.9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131.8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31.1</a:t>
                      </a:r>
                      <a:endParaRPr lang="en-CH" sz="11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7064455"/>
                  </a:ext>
                </a:extLst>
              </a:tr>
            </a:tbl>
          </a:graphicData>
        </a:graphic>
      </p:graphicFrame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769F8E55-2C59-74BA-D6EA-47682735FB73}"/>
              </a:ext>
            </a:extLst>
          </p:cNvPr>
          <p:cNvGraphicFramePr>
            <a:graphicFrameLocks noGrp="1"/>
          </p:cNvGraphicFramePr>
          <p:nvPr/>
        </p:nvGraphicFramePr>
        <p:xfrm>
          <a:off x="611103" y="2259642"/>
          <a:ext cx="6325442" cy="381000"/>
        </p:xfrm>
        <a:graphic>
          <a:graphicData uri="http://schemas.openxmlformats.org/drawingml/2006/table">
            <a:tbl>
              <a:tblPr/>
              <a:tblGrid>
                <a:gridCol w="597644">
                  <a:extLst>
                    <a:ext uri="{9D8B030D-6E8A-4147-A177-3AD203B41FA5}">
                      <a16:colId xmlns:a16="http://schemas.microsoft.com/office/drawing/2014/main" val="302632311"/>
                    </a:ext>
                  </a:extLst>
                </a:gridCol>
                <a:gridCol w="1409545">
                  <a:extLst>
                    <a:ext uri="{9D8B030D-6E8A-4147-A177-3AD203B41FA5}">
                      <a16:colId xmlns:a16="http://schemas.microsoft.com/office/drawing/2014/main" val="1952628771"/>
                    </a:ext>
                  </a:extLst>
                </a:gridCol>
                <a:gridCol w="2051303">
                  <a:extLst>
                    <a:ext uri="{9D8B030D-6E8A-4147-A177-3AD203B41FA5}">
                      <a16:colId xmlns:a16="http://schemas.microsoft.com/office/drawing/2014/main" val="2352664006"/>
                    </a:ext>
                  </a:extLst>
                </a:gridCol>
                <a:gridCol w="2266950">
                  <a:extLst>
                    <a:ext uri="{9D8B030D-6E8A-4147-A177-3AD203B41FA5}">
                      <a16:colId xmlns:a16="http://schemas.microsoft.com/office/drawing/2014/main" val="2431790828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Test 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Contact System 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TC Type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TC Diameter [mm]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389789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#</a:t>
                      </a:r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</a:t>
                      </a:r>
                      <a:endParaRPr lang="en-CH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Standard design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Sheath type k RS 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⌀1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6021205"/>
                  </a:ext>
                </a:extLst>
              </a:tr>
            </a:tbl>
          </a:graphicData>
        </a:graphic>
      </p:graphicFrame>
      <p:pic>
        <p:nvPicPr>
          <p:cNvPr id="12" name="Picture 11" descr="A hand holding a metal object&#10;&#10;AI-generated content may be incorrect.">
            <a:extLst>
              <a:ext uri="{FF2B5EF4-FFF2-40B4-BE49-F238E27FC236}">
                <a16:creationId xmlns:a16="http://schemas.microsoft.com/office/drawing/2014/main" id="{D59AE270-7A74-E7FC-E794-625E8D401DA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5914" r="35688" b="33440"/>
          <a:stretch/>
        </p:blipFill>
        <p:spPr>
          <a:xfrm>
            <a:off x="8564253" y="1784407"/>
            <a:ext cx="2788331" cy="234773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F917B93-E653-0302-68DC-57299714CA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352" y="2705100"/>
            <a:ext cx="6212943" cy="351875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8934114-5095-CDB0-5363-478B0FBB81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13063" y="4482082"/>
            <a:ext cx="2490709" cy="1537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33382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F629E9-2619-EE32-3DBA-ED15152135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14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1637C9A-F0C4-718E-B403-219CC9E98AEB}"/>
              </a:ext>
            </a:extLst>
          </p:cNvPr>
          <p:cNvSpPr txBox="1">
            <a:spLocks/>
          </p:cNvSpPr>
          <p:nvPr/>
        </p:nvSpPr>
        <p:spPr bwMode="auto">
          <a:xfrm>
            <a:off x="407368" y="190293"/>
            <a:ext cx="11380812" cy="10842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dirty="0"/>
              <a:t>Brazed TC solution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C715CA15-0639-590A-46C6-619C481B108D}"/>
              </a:ext>
            </a:extLst>
          </p:cNvPr>
          <p:cNvSpPr txBox="1">
            <a:spLocks/>
          </p:cNvSpPr>
          <p:nvPr/>
        </p:nvSpPr>
        <p:spPr bwMode="auto">
          <a:xfrm>
            <a:off x="305531" y="966308"/>
            <a:ext cx="11076084" cy="32211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8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Reducing response delay of a TC contact system without bending the TC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79DB8CDB-A692-C796-A990-6A84F909AFD2}"/>
              </a:ext>
            </a:extLst>
          </p:cNvPr>
          <p:cNvSpPr txBox="1">
            <a:spLocks/>
          </p:cNvSpPr>
          <p:nvPr/>
        </p:nvSpPr>
        <p:spPr bwMode="auto">
          <a:xfrm>
            <a:off x="701416" y="1397192"/>
            <a:ext cx="9217024" cy="133229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8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0" dirty="0"/>
              <a:t>Creating a copper insert and brazing the Inconel sheathed thermocouple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0" dirty="0"/>
              <a:t>Using an induction brazing machine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0" dirty="0"/>
              <a:t>Dismountable solution (could be easily implemented by not having major issue of brazing on large scale component)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6EE41A2-C859-B89A-B0E8-985238FBB32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3789"/>
          <a:stretch/>
        </p:blipFill>
        <p:spPr>
          <a:xfrm>
            <a:off x="234537" y="3032448"/>
            <a:ext cx="4918312" cy="2693772"/>
          </a:xfrm>
          <a:prstGeom prst="rect">
            <a:avLst/>
          </a:prstGeom>
        </p:spPr>
      </p:pic>
      <p:sp>
        <p:nvSpPr>
          <p:cNvPr id="18" name="Content Placeholder 1">
            <a:extLst>
              <a:ext uri="{FF2B5EF4-FFF2-40B4-BE49-F238E27FC236}">
                <a16:creationId xmlns:a16="http://schemas.microsoft.com/office/drawing/2014/main" id="{DBB5DA95-5CA8-41F4-B4FB-0C5960C53079}"/>
              </a:ext>
            </a:extLst>
          </p:cNvPr>
          <p:cNvSpPr txBox="1">
            <a:spLocks/>
          </p:cNvSpPr>
          <p:nvPr/>
        </p:nvSpPr>
        <p:spPr bwMode="auto">
          <a:xfrm>
            <a:off x="701416" y="1885806"/>
            <a:ext cx="9217024" cy="66479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8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br>
              <a:rPr lang="en-GB" sz="1600" b="0" dirty="0"/>
            </a:br>
            <a:endParaRPr lang="en-GB" sz="1600" b="0" dirty="0"/>
          </a:p>
        </p:txBody>
      </p:sp>
      <p:pic>
        <p:nvPicPr>
          <p:cNvPr id="3" name="Picture 2" descr="A close-up of a needle&#10;&#10;AI-generated content may be incorrect.">
            <a:extLst>
              <a:ext uri="{FF2B5EF4-FFF2-40B4-BE49-F238E27FC236}">
                <a16:creationId xmlns:a16="http://schemas.microsoft.com/office/drawing/2014/main" id="{2E60A33B-A573-E3AF-DDEA-A79DF42F25C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5201" t="41297" r="25201" b="22921"/>
          <a:stretch/>
        </p:blipFill>
        <p:spPr>
          <a:xfrm>
            <a:off x="5309928" y="3006857"/>
            <a:ext cx="2552700" cy="2453951"/>
          </a:xfrm>
          <a:prstGeom prst="rect">
            <a:avLst/>
          </a:prstGeom>
        </p:spPr>
      </p:pic>
      <p:pic>
        <p:nvPicPr>
          <p:cNvPr id="10" name="Picture 9" descr="A wire on a table&#10;&#10;AI-generated content may be incorrect.">
            <a:extLst>
              <a:ext uri="{FF2B5EF4-FFF2-40B4-BE49-F238E27FC236}">
                <a16:creationId xmlns:a16="http://schemas.microsoft.com/office/drawing/2014/main" id="{9A460ED3-E505-F39B-5344-4AEEA4BD37B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3012" t="30473" r="10367" b="30334"/>
          <a:stretch/>
        </p:blipFill>
        <p:spPr>
          <a:xfrm rot="5400000">
            <a:off x="8575717" y="2660748"/>
            <a:ext cx="4977669" cy="1910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28287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ECA6B0-C84A-8849-6508-3D2CDBF0BC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4B1845-C257-AF85-016A-94CF7BE8D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15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B0D901C-8DB8-065A-465B-3EBFD42C6A37}"/>
              </a:ext>
            </a:extLst>
          </p:cNvPr>
          <p:cNvSpPr txBox="1">
            <a:spLocks/>
          </p:cNvSpPr>
          <p:nvPr/>
        </p:nvSpPr>
        <p:spPr bwMode="auto">
          <a:xfrm>
            <a:off x="407368" y="190293"/>
            <a:ext cx="11380812" cy="10842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Brazed Inconel sheathed thermocouple to Cu insert</a:t>
            </a:r>
          </a:p>
        </p:txBody>
      </p:sp>
      <p:sp>
        <p:nvSpPr>
          <p:cNvPr id="18" name="Content Placeholder 1">
            <a:extLst>
              <a:ext uri="{FF2B5EF4-FFF2-40B4-BE49-F238E27FC236}">
                <a16:creationId xmlns:a16="http://schemas.microsoft.com/office/drawing/2014/main" id="{65C6900C-ABCB-A85B-BC74-BA2E67AE9A17}"/>
              </a:ext>
            </a:extLst>
          </p:cNvPr>
          <p:cNvSpPr txBox="1">
            <a:spLocks/>
          </p:cNvSpPr>
          <p:nvPr/>
        </p:nvSpPr>
        <p:spPr bwMode="auto">
          <a:xfrm>
            <a:off x="547630" y="1192049"/>
            <a:ext cx="10656142" cy="88173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8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>
              <a:buFontTx/>
              <a:buChar char="-"/>
            </a:pPr>
            <a:r>
              <a:rPr lang="en-GB" sz="1600" b="0" dirty="0"/>
              <a:t> Hoping to ensure good contact between TC and Cu insert</a:t>
            </a:r>
            <a:br>
              <a:rPr lang="en-GB" sz="1600" b="0" dirty="0"/>
            </a:br>
            <a:r>
              <a:rPr lang="en-GB" sz="1600" b="0" dirty="0">
                <a:solidFill>
                  <a:srgbClr val="00B050"/>
                </a:solidFill>
              </a:rPr>
              <a:t>- Very good result in accuracy</a:t>
            </a:r>
            <a:br>
              <a:rPr lang="en-GB" sz="1600" b="0" dirty="0"/>
            </a:br>
            <a:r>
              <a:rPr lang="en-GB" sz="1600" b="0" dirty="0">
                <a:solidFill>
                  <a:srgbClr val="00B050"/>
                </a:solidFill>
              </a:rPr>
              <a:t>- Direct response</a:t>
            </a:r>
            <a:br>
              <a:rPr lang="en-GB" sz="1600" b="0" dirty="0"/>
            </a:br>
            <a:endParaRPr lang="en-GB" sz="1600" b="0" dirty="0"/>
          </a:p>
        </p:txBody>
      </p:sp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C876DBEA-111F-C1F8-283B-A6583175E17F}"/>
              </a:ext>
            </a:extLst>
          </p:cNvPr>
          <p:cNvGraphicFramePr>
            <a:graphicFrameLocks noGrp="1"/>
          </p:cNvGraphicFramePr>
          <p:nvPr/>
        </p:nvGraphicFramePr>
        <p:xfrm>
          <a:off x="8154082" y="1084056"/>
          <a:ext cx="3416300" cy="367665"/>
        </p:xfrm>
        <a:graphic>
          <a:graphicData uri="http://schemas.openxmlformats.org/drawingml/2006/table">
            <a:tbl>
              <a:tblPr/>
              <a:tblGrid>
                <a:gridCol w="1587500">
                  <a:extLst>
                    <a:ext uri="{9D8B030D-6E8A-4147-A177-3AD203B41FA5}">
                      <a16:colId xmlns:a16="http://schemas.microsoft.com/office/drawing/2014/main" val="2562228080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872704915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753046464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PT100 Air [°C]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TC [°C]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1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Δ</a:t>
                      </a:r>
                      <a:r>
                        <a:rPr lang="en-GB" sz="1100" b="1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 [°C]</a:t>
                      </a:r>
                      <a:endParaRPr lang="fr-FR" sz="11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4752132"/>
                  </a:ext>
                </a:extLst>
              </a:tr>
              <a:tr h="141494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156.9</a:t>
                      </a:r>
                      <a:endParaRPr lang="en-CH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159.7</a:t>
                      </a:r>
                      <a:endParaRPr lang="en-CH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B050"/>
                          </a:solidFill>
                          <a:effectLst/>
                          <a:latin typeface="+mj-lt"/>
                        </a:rPr>
                        <a:t>2.8</a:t>
                      </a:r>
                      <a:endParaRPr lang="en-CH" sz="1100" b="1" i="0" u="none" strike="noStrike" dirty="0">
                        <a:solidFill>
                          <a:srgbClr val="00B05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7064455"/>
                  </a:ext>
                </a:extLst>
              </a:tr>
            </a:tbl>
          </a:graphicData>
        </a:graphic>
      </p:graphicFrame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78D4E623-86C4-B8F4-D5CF-CC248BBFE0D7}"/>
              </a:ext>
            </a:extLst>
          </p:cNvPr>
          <p:cNvGraphicFramePr>
            <a:graphicFrameLocks noGrp="1"/>
          </p:cNvGraphicFramePr>
          <p:nvPr/>
        </p:nvGraphicFramePr>
        <p:xfrm>
          <a:off x="611103" y="2259642"/>
          <a:ext cx="6325442" cy="381000"/>
        </p:xfrm>
        <a:graphic>
          <a:graphicData uri="http://schemas.openxmlformats.org/drawingml/2006/table">
            <a:tbl>
              <a:tblPr/>
              <a:tblGrid>
                <a:gridCol w="597644">
                  <a:extLst>
                    <a:ext uri="{9D8B030D-6E8A-4147-A177-3AD203B41FA5}">
                      <a16:colId xmlns:a16="http://schemas.microsoft.com/office/drawing/2014/main" val="302632311"/>
                    </a:ext>
                  </a:extLst>
                </a:gridCol>
                <a:gridCol w="1858303">
                  <a:extLst>
                    <a:ext uri="{9D8B030D-6E8A-4147-A177-3AD203B41FA5}">
                      <a16:colId xmlns:a16="http://schemas.microsoft.com/office/drawing/2014/main" val="1952628771"/>
                    </a:ext>
                  </a:extLst>
                </a:gridCol>
                <a:gridCol w="1602545">
                  <a:extLst>
                    <a:ext uri="{9D8B030D-6E8A-4147-A177-3AD203B41FA5}">
                      <a16:colId xmlns:a16="http://schemas.microsoft.com/office/drawing/2014/main" val="2352664006"/>
                    </a:ext>
                  </a:extLst>
                </a:gridCol>
                <a:gridCol w="2266950">
                  <a:extLst>
                    <a:ext uri="{9D8B030D-6E8A-4147-A177-3AD203B41FA5}">
                      <a16:colId xmlns:a16="http://schemas.microsoft.com/office/drawing/2014/main" val="2431790828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Test 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Contact System 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TC Type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TC Diameter [mm]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389789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#</a:t>
                      </a:r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12</a:t>
                      </a:r>
                      <a:endParaRPr lang="en-CH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Brazed design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Sheath type k RS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⌀1</a:t>
                      </a:r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.5</a:t>
                      </a:r>
                      <a:endParaRPr lang="en-CH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6021205"/>
                  </a:ext>
                </a:extLst>
              </a:tr>
            </a:tbl>
          </a:graphicData>
        </a:graphic>
      </p:graphicFrame>
      <p:pic>
        <p:nvPicPr>
          <p:cNvPr id="8" name="Picture 7" descr="A close-up of a needle&#10;&#10;AI-generated content may be incorrect.">
            <a:extLst>
              <a:ext uri="{FF2B5EF4-FFF2-40B4-BE49-F238E27FC236}">
                <a16:creationId xmlns:a16="http://schemas.microsoft.com/office/drawing/2014/main" id="{1A1FEECD-F1DE-E9C0-C789-8B9F763DE97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5201" t="41297" r="25201" b="22921"/>
          <a:stretch/>
        </p:blipFill>
        <p:spPr>
          <a:xfrm>
            <a:off x="8651072" y="2259642"/>
            <a:ext cx="2552700" cy="245395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4004961-328C-5534-6ABD-8304A43FDC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103" y="2744822"/>
            <a:ext cx="6325442" cy="3578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78195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F91908-D4F4-1374-138E-89169BA830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Thermocouples Feedthroughs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300DA7A-5C4C-0326-3E19-5B4AD5A5ED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C8585AF-AF74-BDD1-96A7-F714CCCED04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987" y="1004422"/>
            <a:ext cx="11376024" cy="4608512"/>
          </a:xfrm>
        </p:spPr>
        <p:txBody>
          <a:bodyPr/>
          <a:lstStyle/>
          <a:p>
            <a:r>
              <a:rPr lang="en-US" dirty="0"/>
              <a:t>Required for target and proximity shielding life monitoring</a:t>
            </a:r>
            <a:endParaRPr lang="en-GB" dirty="0"/>
          </a:p>
        </p:txBody>
      </p:sp>
      <p:pic>
        <p:nvPicPr>
          <p:cNvPr id="5" name="Picture 4" descr="A close-up of a machine&#10;&#10;AI-generated content may be incorrect.">
            <a:extLst>
              <a:ext uri="{FF2B5EF4-FFF2-40B4-BE49-F238E27FC236}">
                <a16:creationId xmlns:a16="http://schemas.microsoft.com/office/drawing/2014/main" id="{469ED3FD-47CC-1A52-26EC-BCF7AAD466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975" y="1439335"/>
            <a:ext cx="4077002" cy="3061278"/>
          </a:xfrm>
          <a:prstGeom prst="rect">
            <a:avLst/>
          </a:prstGeom>
        </p:spPr>
      </p:pic>
      <p:pic>
        <p:nvPicPr>
          <p:cNvPr id="8" name="Picture 7" descr="A diagram of a machine&#10;&#10;AI-generated content may be incorrect.">
            <a:extLst>
              <a:ext uri="{FF2B5EF4-FFF2-40B4-BE49-F238E27FC236}">
                <a16:creationId xmlns:a16="http://schemas.microsoft.com/office/drawing/2014/main" id="{1BE49827-C4FC-DB9C-F694-5BBFC6DA31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3397" y="1291506"/>
            <a:ext cx="4967373" cy="425608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2C65E72-DC5A-B316-25F9-4BB7AC20C607}"/>
              </a:ext>
            </a:extLst>
          </p:cNvPr>
          <p:cNvSpPr txBox="1"/>
          <p:nvPr/>
        </p:nvSpPr>
        <p:spPr bwMode="auto">
          <a:xfrm>
            <a:off x="0" y="4795312"/>
            <a:ext cx="52357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Vacuum thermocouples feedthrough we are expecting (up to now!)</a:t>
            </a:r>
          </a:p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GB" dirty="0"/>
              <a:t> Junction of thermocouple wires and feedthrough weak point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480B9DC-2271-DAB7-CC2C-FECA1AF130C8}"/>
              </a:ext>
            </a:extLst>
          </p:cNvPr>
          <p:cNvSpPr txBox="1"/>
          <p:nvPr/>
        </p:nvSpPr>
        <p:spPr>
          <a:xfrm>
            <a:off x="6956300" y="5718642"/>
            <a:ext cx="443711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dirty="0" err="1"/>
              <a:t>Some</a:t>
            </a:r>
            <a:r>
              <a:rPr lang="fr-CH" dirty="0"/>
              <a:t> </a:t>
            </a:r>
            <a:r>
              <a:rPr lang="fr-CH" dirty="0" err="1"/>
              <a:t>ongoing</a:t>
            </a:r>
            <a:r>
              <a:rPr lang="fr-CH" dirty="0"/>
              <a:t> </a:t>
            </a:r>
            <a:r>
              <a:rPr lang="fr-CH" dirty="0" err="1"/>
              <a:t>ideas</a:t>
            </a:r>
            <a:r>
              <a:rPr lang="fr-CH" dirty="0"/>
              <a:t> to </a:t>
            </a:r>
            <a:r>
              <a:rPr lang="fr-CH" dirty="0" err="1"/>
              <a:t>improve</a:t>
            </a:r>
            <a:r>
              <a:rPr lang="fr-CH" dirty="0"/>
              <a:t> </a:t>
            </a:r>
            <a:r>
              <a:rPr lang="fr-CH" dirty="0" err="1"/>
              <a:t>robustness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01867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8F632F-B9E2-D1E4-8125-F7B947D89E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 for future discussions!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F0C45C5-C48D-0D51-2EE7-142FDC997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C2863D1-D3B6-D0EE-CA70-F4C1A8F78E5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How were the feedthroughs and onward connections incorporated into the vessel at ISIS?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What additional feedthroughs did you have to add that weren’t originally foreseen?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Decision on fix points, flexible hoses how to make it?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Qualification of thermocouples assemblies before installation?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How to ensure thermocouples are well calibrated and measuring temperature as expected?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How to have reliable and robust thermocouples feedthrough?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78762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F93F24-0CA0-5ECA-1C26-4E23B5D80F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Service Cell update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9A50A7D-FEE2-A703-AB92-D8241E3E34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F4F299-374E-964C-8A8A-507EE1E0C0F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988" y="1592263"/>
            <a:ext cx="6140295" cy="4608512"/>
          </a:xfrm>
        </p:spPr>
        <p:txBody>
          <a:bodyPr>
            <a:normAutofit fontScale="85000" lnSpcReduction="10000"/>
          </a:bodyPr>
          <a:lstStyle/>
          <a:p>
            <a:r>
              <a:rPr lang="en-GB" noProof="0" dirty="0"/>
              <a:t>Q1- Q2 2025</a:t>
            </a:r>
          </a:p>
          <a:p>
            <a:pPr lvl="1"/>
            <a:r>
              <a:rPr lang="en-GB" noProof="0" dirty="0"/>
              <a:t>Definition of the requirements in the context of BDF</a:t>
            </a:r>
          </a:p>
          <a:p>
            <a:pPr lvl="1"/>
            <a:r>
              <a:rPr lang="en-GB" dirty="0"/>
              <a:t>I</a:t>
            </a:r>
            <a:r>
              <a:rPr lang="en-GB" noProof="0" dirty="0" err="1"/>
              <a:t>ntegration</a:t>
            </a:r>
            <a:r>
              <a:rPr lang="en-GB" noProof="0" dirty="0"/>
              <a:t> of CERN legacy waste</a:t>
            </a:r>
            <a:r>
              <a:rPr lang="en-GB" dirty="0"/>
              <a:t> in the scope of the </a:t>
            </a:r>
            <a:r>
              <a:rPr lang="en-GB"/>
              <a:t>service cell</a:t>
            </a:r>
            <a:endParaRPr lang="en-GB" noProof="0" dirty="0"/>
          </a:p>
          <a:p>
            <a:pPr lvl="1"/>
            <a:r>
              <a:rPr lang="en-GB" noProof="0" dirty="0"/>
              <a:t>Integration within the new target complex service building</a:t>
            </a:r>
          </a:p>
          <a:p>
            <a:r>
              <a:rPr lang="en-GB" noProof="0" dirty="0"/>
              <a:t>Contract signed for the preliminary design of the service cell with a contractor having the experience in large scale hot-cell</a:t>
            </a:r>
          </a:p>
          <a:p>
            <a:pPr lvl="1"/>
            <a:r>
              <a:rPr lang="en-GB" sz="1900" b="0" dirty="0"/>
              <a:t>Initial review of CERN concept</a:t>
            </a:r>
          </a:p>
          <a:p>
            <a:pPr lvl="1"/>
            <a:r>
              <a:rPr lang="en-GB" sz="1900" b="0" dirty="0"/>
              <a:t>Integration design of the service cell</a:t>
            </a:r>
          </a:p>
          <a:p>
            <a:pPr lvl="1"/>
            <a:r>
              <a:rPr lang="en-GB" sz="1900" b="0" dirty="0"/>
              <a:t>Service cell processes and sequences for foreseen operations in the service cell to prepare the BDF component </a:t>
            </a:r>
            <a:r>
              <a:rPr lang="en-GB" sz="1900" dirty="0"/>
              <a:t>for </a:t>
            </a:r>
            <a:r>
              <a:rPr lang="en-GB" sz="1900" b="0" dirty="0"/>
              <a:t>final disposal</a:t>
            </a:r>
          </a:p>
          <a:p>
            <a:pPr lvl="1"/>
            <a:r>
              <a:rPr lang="en-GB" sz="1900" b="0" dirty="0"/>
              <a:t>Verification of compatibility of cell with other CERN legacy objects.</a:t>
            </a:r>
          </a:p>
          <a:p>
            <a:pPr lvl="1"/>
            <a:r>
              <a:rPr lang="en-GB" sz="1900" b="0" dirty="0"/>
              <a:t>Initial designs of equipment and tooling needed for the foreseen handling / remote handling operations in the service cell</a:t>
            </a:r>
          </a:p>
          <a:p>
            <a:pPr lvl="1"/>
            <a:r>
              <a:rPr lang="en-GB" sz="1900" b="0" dirty="0"/>
              <a:t>Definition of the interfaces of the service cell and of the different utilities required for the operation of the service cell</a:t>
            </a:r>
            <a:endParaRPr lang="en-GB" sz="1900" noProof="0" dirty="0"/>
          </a:p>
          <a:p>
            <a:endParaRPr lang="fr-CH" dirty="0"/>
          </a:p>
        </p:txBody>
      </p:sp>
      <p:pic>
        <p:nvPicPr>
          <p:cNvPr id="5" name="Picture 4" descr="A diagram of a building&#10;&#10;Description automatically generated">
            <a:extLst>
              <a:ext uri="{FF2B5EF4-FFF2-40B4-BE49-F238E27FC236}">
                <a16:creationId xmlns:a16="http://schemas.microsoft.com/office/drawing/2014/main" id="{76654B0C-90DD-E5C3-19D2-D941845546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48283" y="906464"/>
            <a:ext cx="5589688" cy="3034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06565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D0F261-B1E1-A7FC-C309-F6D37F7DBB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F8965E-D275-5BCE-7D46-B579E484F3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 for future discussions!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15A8B76-B5C4-1EEE-C1BD-B0B4CC7F0F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357F73-1FC3-F4A5-7A02-D431495777E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noProof="0" dirty="0"/>
              <a:t>Failures scenarios and mitigation measures best practices?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noProof="0" dirty="0"/>
              <a:t>Ad-hoc interna</a:t>
            </a:r>
            <a:r>
              <a:rPr lang="en-GB" dirty="0"/>
              <a:t>l bunker for specific tasks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noProof="0" dirty="0"/>
              <a:t>Cell separation(s)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noProof="0" dirty="0"/>
              <a:t>Cell configuration approaches what is best strategy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noProof="0" dirty="0"/>
              <a:t>Management of large</a:t>
            </a:r>
            <a:r>
              <a:rPr lang="en-GB" dirty="0"/>
              <a:t> gradient of dose rate and contamination risk how to handle this</a:t>
            </a:r>
            <a:endParaRPr lang="en-GB" noProof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noProof="0" dirty="0"/>
              <a:t>Logistics to bring equipment in and out a cell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Transfer cask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noProof="0" dirty="0"/>
              <a:t>Large objects manipulation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Cell design return of experience</a:t>
            </a:r>
          </a:p>
        </p:txBody>
      </p:sp>
    </p:spTree>
    <p:extLst>
      <p:ext uri="{BB962C8B-B14F-4D97-AF65-F5344CB8AC3E}">
        <p14:creationId xmlns:p14="http://schemas.microsoft.com/office/powerpoint/2010/main" val="31803211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6F3C97-FDF1-461B-6F27-B641536364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Introduction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1579996-64B4-EA47-BAC7-83EC7200B0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11BE3B-8747-7B5A-64C1-E5EEB8D6F46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Environment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Vacuum Vessel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Feedthrough Requirements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Feedthrough Parameters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Current Design Solution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Gasket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Pipe Management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Thermocouples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Service Cell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84100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26434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27D48F-A9A7-15C9-EE01-53DAF3E5B0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C1E2B65-9026-400A-B9B5-EB41EEE6F014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rcRect/>
          <a:stretch/>
        </p:blipFill>
        <p:spPr>
          <a:xfrm rot="-60000">
            <a:off x="127672" y="2630737"/>
            <a:ext cx="11936655" cy="3476851"/>
          </a:xfrm>
          <a:prstGeom prst="rect">
            <a:avLst/>
          </a:prstGeom>
          <a:ln>
            <a:noFill/>
          </a:ln>
        </p:spPr>
      </p:pic>
      <p:sp>
        <p:nvSpPr>
          <p:cNvPr id="59" name="Rectangle 58">
            <a:extLst>
              <a:ext uri="{FF2B5EF4-FFF2-40B4-BE49-F238E27FC236}">
                <a16:creationId xmlns:a16="http://schemas.microsoft.com/office/drawing/2014/main" id="{2C38DF1A-A755-A63B-1669-33E6F03D3573}"/>
              </a:ext>
            </a:extLst>
          </p:cNvPr>
          <p:cNvSpPr/>
          <p:nvPr/>
        </p:nvSpPr>
        <p:spPr>
          <a:xfrm>
            <a:off x="7466061" y="529516"/>
            <a:ext cx="4500245" cy="2434451"/>
          </a:xfrm>
          <a:prstGeom prst="rect">
            <a:avLst/>
          </a:prstGeom>
          <a:noFill/>
          <a:ln w="28575">
            <a:solidFill>
              <a:schemeClr val="accent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94FDF15-59DA-2F36-868F-B34AB527A4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267"/>
              <a:t>BDF/</a:t>
            </a:r>
            <a:r>
              <a:rPr lang="en-US" sz="4267" err="1"/>
              <a:t>SHiP</a:t>
            </a:r>
            <a:r>
              <a:rPr lang="en-US" sz="4267"/>
              <a:t> Target Complex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13ED583-5B98-AF4D-FF3C-0AD9ED880277}"/>
              </a:ext>
            </a:extLst>
          </p:cNvPr>
          <p:cNvSpPr txBox="1"/>
          <p:nvPr/>
        </p:nvSpPr>
        <p:spPr>
          <a:xfrm>
            <a:off x="7536678" y="2973047"/>
            <a:ext cx="158729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400" b="1">
                <a:solidFill>
                  <a:srgbClr val="FF0000"/>
                </a:solidFill>
              </a:rPr>
              <a:t>New </a:t>
            </a:r>
          </a:p>
          <a:p>
            <a:pPr algn="ctr"/>
            <a:r>
              <a:rPr lang="en-CH" sz="1400" b="1">
                <a:solidFill>
                  <a:srgbClr val="FF0000"/>
                </a:solidFill>
              </a:rPr>
              <a:t>Service Building</a:t>
            </a:r>
          </a:p>
          <a:p>
            <a:pPr algn="ctr"/>
            <a:r>
              <a:rPr lang="en-CH" sz="1400">
                <a:solidFill>
                  <a:srgbClr val="FF0000"/>
                </a:solidFill>
              </a:rPr>
              <a:t>~ </a:t>
            </a:r>
            <a:r>
              <a:rPr lang="fr-CH" sz="1400">
                <a:solidFill>
                  <a:srgbClr val="FF0000"/>
                </a:solidFill>
              </a:rPr>
              <a:t>10</a:t>
            </a:r>
            <a:r>
              <a:rPr lang="en-CH" sz="1400">
                <a:solidFill>
                  <a:srgbClr val="FF0000"/>
                </a:solidFill>
              </a:rPr>
              <a:t>00 m</a:t>
            </a:r>
            <a:r>
              <a:rPr lang="en-CH" sz="1400" baseline="30000">
                <a:solidFill>
                  <a:srgbClr val="FF0000"/>
                </a:solidFill>
              </a:rPr>
              <a:t>2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AF54E65-66BA-A24C-1566-93E210193AF1}"/>
              </a:ext>
            </a:extLst>
          </p:cNvPr>
          <p:cNvCxnSpPr>
            <a:cxnSpLocks/>
          </p:cNvCxnSpPr>
          <p:nvPr/>
        </p:nvCxnSpPr>
        <p:spPr>
          <a:xfrm>
            <a:off x="365241" y="4387129"/>
            <a:ext cx="6768416" cy="1084240"/>
          </a:xfrm>
          <a:prstGeom prst="straightConnector1">
            <a:avLst/>
          </a:prstGeom>
          <a:ln>
            <a:solidFill>
              <a:schemeClr val="tx1">
                <a:alpha val="38194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27A2497E-B8C4-9860-822F-AD860FB4228A}"/>
              </a:ext>
            </a:extLst>
          </p:cNvPr>
          <p:cNvCxnSpPr>
            <a:cxnSpLocks/>
          </p:cNvCxnSpPr>
          <p:nvPr/>
        </p:nvCxnSpPr>
        <p:spPr>
          <a:xfrm>
            <a:off x="7390687" y="5471369"/>
            <a:ext cx="4154589" cy="698241"/>
          </a:xfrm>
          <a:prstGeom prst="straightConnector1">
            <a:avLst/>
          </a:prstGeom>
          <a:ln>
            <a:solidFill>
              <a:schemeClr val="tx1">
                <a:alpha val="38194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14FEC77D-7240-E287-AB43-4235321DDF6C}"/>
              </a:ext>
            </a:extLst>
          </p:cNvPr>
          <p:cNvSpPr txBox="1"/>
          <p:nvPr/>
        </p:nvSpPr>
        <p:spPr>
          <a:xfrm rot="541541">
            <a:off x="8798454" y="5649447"/>
            <a:ext cx="931336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/>
              <a:t>ECN3</a:t>
            </a:r>
            <a:endParaRPr lang="en-CH" sz="1400" b="1"/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815C7866-AFB6-030A-951D-F0A3C0754854}"/>
              </a:ext>
            </a:extLst>
          </p:cNvPr>
          <p:cNvCxnSpPr>
            <a:cxnSpLocks/>
          </p:cNvCxnSpPr>
          <p:nvPr/>
        </p:nvCxnSpPr>
        <p:spPr>
          <a:xfrm flipV="1">
            <a:off x="5447235" y="5171729"/>
            <a:ext cx="720773" cy="460930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Left Brace 34">
            <a:extLst>
              <a:ext uri="{FF2B5EF4-FFF2-40B4-BE49-F238E27FC236}">
                <a16:creationId xmlns:a16="http://schemas.microsoft.com/office/drawing/2014/main" id="{75913E46-2666-89A2-4843-ED6506C2C374}"/>
              </a:ext>
            </a:extLst>
          </p:cNvPr>
          <p:cNvSpPr/>
          <p:nvPr/>
        </p:nvSpPr>
        <p:spPr>
          <a:xfrm rot="16740277">
            <a:off x="6194318" y="4695374"/>
            <a:ext cx="60959" cy="837220"/>
          </a:xfrm>
          <a:prstGeom prst="lef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40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4BD33DE-51F2-07AB-CA8C-C35BABB5B2FE}"/>
              </a:ext>
            </a:extLst>
          </p:cNvPr>
          <p:cNvSpPr txBox="1"/>
          <p:nvPr/>
        </p:nvSpPr>
        <p:spPr>
          <a:xfrm>
            <a:off x="-43814" y="4744757"/>
            <a:ext cx="17805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400" b="1"/>
              <a:t>Beam Dilution System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F664D7C-8BB1-810C-B7DE-AD6536E352C4}"/>
              </a:ext>
            </a:extLst>
          </p:cNvPr>
          <p:cNvCxnSpPr>
            <a:cxnSpLocks/>
          </p:cNvCxnSpPr>
          <p:nvPr/>
        </p:nvCxnSpPr>
        <p:spPr>
          <a:xfrm flipV="1">
            <a:off x="712537" y="4498054"/>
            <a:ext cx="7257" cy="279884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Left Brace 13">
            <a:extLst>
              <a:ext uri="{FF2B5EF4-FFF2-40B4-BE49-F238E27FC236}">
                <a16:creationId xmlns:a16="http://schemas.microsoft.com/office/drawing/2014/main" id="{5293C011-C654-DF2A-E768-85CFEE7EA1B2}"/>
              </a:ext>
            </a:extLst>
          </p:cNvPr>
          <p:cNvSpPr/>
          <p:nvPr/>
        </p:nvSpPr>
        <p:spPr>
          <a:xfrm rot="16740277">
            <a:off x="718194" y="4096381"/>
            <a:ext cx="60959" cy="429887"/>
          </a:xfrm>
          <a:prstGeom prst="lef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400"/>
          </a:p>
        </p:txBody>
      </p:sp>
      <p:sp>
        <p:nvSpPr>
          <p:cNvPr id="15" name="Left Brace 14">
            <a:extLst>
              <a:ext uri="{FF2B5EF4-FFF2-40B4-BE49-F238E27FC236}">
                <a16:creationId xmlns:a16="http://schemas.microsoft.com/office/drawing/2014/main" id="{F9B39F79-1ACC-7F91-0964-3B552ED835E3}"/>
              </a:ext>
            </a:extLst>
          </p:cNvPr>
          <p:cNvSpPr/>
          <p:nvPr/>
        </p:nvSpPr>
        <p:spPr>
          <a:xfrm rot="5955759">
            <a:off x="7006214" y="2745890"/>
            <a:ext cx="92219" cy="1467567"/>
          </a:xfrm>
          <a:prstGeom prst="lef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400"/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08092EDF-B376-A31C-295F-C4D9E9F70E2E}"/>
              </a:ext>
            </a:extLst>
          </p:cNvPr>
          <p:cNvCxnSpPr>
            <a:cxnSpLocks/>
          </p:cNvCxnSpPr>
          <p:nvPr/>
        </p:nvCxnSpPr>
        <p:spPr>
          <a:xfrm flipH="1">
            <a:off x="7126775" y="3300791"/>
            <a:ext cx="394743" cy="69735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F6EEC37C-476B-D71F-F05B-D2BC87E60EAC}"/>
              </a:ext>
            </a:extLst>
          </p:cNvPr>
          <p:cNvSpPr txBox="1"/>
          <p:nvPr/>
        </p:nvSpPr>
        <p:spPr>
          <a:xfrm rot="541541">
            <a:off x="3251675" y="4653266"/>
            <a:ext cx="652743" cy="5232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/>
              <a:t>TCC8</a:t>
            </a:r>
          </a:p>
          <a:p>
            <a:r>
              <a:rPr lang="en-US" sz="1400" b="1"/>
              <a:t>170m</a:t>
            </a:r>
            <a:endParaRPr lang="en-CH" sz="1400" b="1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B1A6294B-8915-8C4F-04BF-C8B2FE510BAD}"/>
                  </a:ext>
                </a:extLst>
              </p:cNvPr>
              <p:cNvSpPr txBox="1"/>
              <p:nvPr/>
            </p:nvSpPr>
            <p:spPr>
              <a:xfrm>
                <a:off x="9055823" y="3327386"/>
                <a:ext cx="1530760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H" sz="1400" b="1"/>
                  <a:t>Existing </a:t>
                </a:r>
              </a:p>
              <a:p>
                <a:pPr algn="ctr"/>
                <a:r>
                  <a:rPr lang="en-CH" sz="1400" b="1"/>
                  <a:t>Access Shaft</a:t>
                </a:r>
              </a:p>
              <a:p>
                <a:pPr algn="ctr"/>
                <a:r>
                  <a:rPr lang="en-CH" sz="1400"/>
                  <a:t>4</a:t>
                </a:r>
                <a14:m>
                  <m:oMath xmlns:m="http://schemas.openxmlformats.org/officeDocument/2006/math">
                    <m:r>
                      <a:rPr lang="en-CH" sz="14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CH" sz="1400"/>
                  <a:t>8 m</a:t>
                </a:r>
                <a:r>
                  <a:rPr lang="en-CH" sz="1400" baseline="30000"/>
                  <a:t>2</a:t>
                </a:r>
              </a:p>
            </p:txBody>
          </p:sp>
        </mc:Choice>
        <mc:Fallback xmlns="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B1A6294B-8915-8C4F-04BF-C8B2FE510B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55823" y="3327386"/>
                <a:ext cx="1530760" cy="738664"/>
              </a:xfrm>
              <a:prstGeom prst="rect">
                <a:avLst/>
              </a:prstGeom>
              <a:blipFill>
                <a:blip r:embed="rId4"/>
                <a:stretch>
                  <a:fillRect t="-1653" b="-74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DBAFCA07-F9EB-67B7-CC64-310860C9B89F}"/>
              </a:ext>
            </a:extLst>
          </p:cNvPr>
          <p:cNvSpPr txBox="1"/>
          <p:nvPr/>
        </p:nvSpPr>
        <p:spPr>
          <a:xfrm rot="524821">
            <a:off x="9671723" y="4389748"/>
            <a:ext cx="5501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b="1"/>
              <a:t>B918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9E7194B-E7F5-0AE0-6649-A95DBD4F31A3}"/>
              </a:ext>
            </a:extLst>
          </p:cNvPr>
          <p:cNvSpPr txBox="1"/>
          <p:nvPr/>
        </p:nvSpPr>
        <p:spPr>
          <a:xfrm rot="524821">
            <a:off x="7297210" y="4020337"/>
            <a:ext cx="5501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b="1"/>
              <a:t>B911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54075FC7-CF3D-246B-24DA-608B369466EE}"/>
              </a:ext>
            </a:extLst>
          </p:cNvPr>
          <p:cNvCxnSpPr>
            <a:cxnSpLocks/>
          </p:cNvCxnSpPr>
          <p:nvPr/>
        </p:nvCxnSpPr>
        <p:spPr>
          <a:xfrm flipH="1">
            <a:off x="8411244" y="3826168"/>
            <a:ext cx="849307" cy="288700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1D6FD9C2-7AD7-5EF3-2231-AB21C0E0713F}"/>
              </a:ext>
            </a:extLst>
          </p:cNvPr>
          <p:cNvSpPr txBox="1"/>
          <p:nvPr/>
        </p:nvSpPr>
        <p:spPr>
          <a:xfrm>
            <a:off x="3751270" y="5589240"/>
            <a:ext cx="29928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H" sz="1400" b="1">
                <a:solidFill>
                  <a:srgbClr val="FF0000"/>
                </a:solidFill>
              </a:rPr>
              <a:t>New Target Complex</a:t>
            </a:r>
          </a:p>
          <a:p>
            <a:pPr algn="r"/>
            <a:r>
              <a:rPr lang="en-US" sz="1400">
                <a:solidFill>
                  <a:srgbClr val="FF0000"/>
                </a:solidFill>
              </a:rPr>
              <a:t>containing the Beam Dump Target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B10DCD9-AF1C-874F-081B-7DE7DF422F39}"/>
              </a:ext>
            </a:extLst>
          </p:cNvPr>
          <p:cNvSpPr txBox="1"/>
          <p:nvPr/>
        </p:nvSpPr>
        <p:spPr>
          <a:xfrm>
            <a:off x="7466061" y="567789"/>
            <a:ext cx="11769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>
                <a:solidFill>
                  <a:schemeClr val="accent3"/>
                </a:solidFill>
                <a:sym typeface="Wingdings" panose="05000000000000000000" pitchFamily="2" charset="2"/>
              </a:rPr>
              <a:t>BDF target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F4A4CB-059A-3BBE-C87D-E8D0FEEC98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2E786980-3C14-A8D2-8FEC-945E2FB1C833}"/>
              </a:ext>
            </a:extLst>
          </p:cNvPr>
          <p:cNvCxnSpPr>
            <a:cxnSpLocks/>
          </p:cNvCxnSpPr>
          <p:nvPr/>
        </p:nvCxnSpPr>
        <p:spPr>
          <a:xfrm flipH="1" flipV="1">
            <a:off x="4660702" y="3639728"/>
            <a:ext cx="1659984" cy="1105029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8A2AA471-3A4B-2BF9-B6BF-CEE2F35AD557}"/>
              </a:ext>
            </a:extLst>
          </p:cNvPr>
          <p:cNvSpPr txBox="1"/>
          <p:nvPr/>
        </p:nvSpPr>
        <p:spPr>
          <a:xfrm>
            <a:off x="6456040" y="5805264"/>
            <a:ext cx="29928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/>
              <a:t>BDF/</a:t>
            </a:r>
            <a:r>
              <a:rPr lang="en-GB" sz="1400" err="1"/>
              <a:t>SHiP</a:t>
            </a:r>
            <a:r>
              <a:rPr lang="en-GB" sz="1400"/>
              <a:t> experiment</a:t>
            </a:r>
          </a:p>
          <a:p>
            <a:pPr algn="r"/>
            <a:r>
              <a:rPr lang="en-GB" sz="1400"/>
              <a:t>(Richard Jacobsson)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35E63A73-0635-3A24-759A-B19BD1CB48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82260" y="5634253"/>
            <a:ext cx="522643" cy="61440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EBE1084-EA82-BBAF-5523-A5D2F41D2207}"/>
              </a:ext>
            </a:extLst>
          </p:cNvPr>
          <p:cNvSpPr txBox="1"/>
          <p:nvPr/>
        </p:nvSpPr>
        <p:spPr>
          <a:xfrm>
            <a:off x="101450" y="5589240"/>
            <a:ext cx="3744615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/>
              <a:t>*TCC8: Tunnel Target Cave N.8</a:t>
            </a:r>
          </a:p>
          <a:p>
            <a:pPr algn="l"/>
            <a:r>
              <a:rPr lang="en-GB"/>
              <a:t>**ECN3: Experiment Cave North N.3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580789E-B4DF-A0E4-7EA1-7B0C6D61A15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41467" y="865470"/>
            <a:ext cx="3742545" cy="183917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8C271BE-CA47-AAA6-A927-EE3B85DD753F}"/>
              </a:ext>
            </a:extLst>
          </p:cNvPr>
          <p:cNvSpPr txBox="1"/>
          <p:nvPr/>
        </p:nvSpPr>
        <p:spPr>
          <a:xfrm>
            <a:off x="8749167" y="2673604"/>
            <a:ext cx="296471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/>
              <a:t>1.5m Tungsten Target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DF5265DF-D99E-AC2B-9554-B3DE15FEDAA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4785" y="1009288"/>
            <a:ext cx="5102719" cy="2572620"/>
          </a:xfrm>
          <a:prstGeom prst="rect">
            <a:avLst/>
          </a:prstGeom>
          <a:solidFill>
            <a:srgbClr val="000000">
              <a:shade val="95000"/>
            </a:srgbClr>
          </a:solidFill>
          <a:ln w="12700" cap="sq">
            <a:solidFill>
              <a:schemeClr val="tx1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  <p:sp>
        <p:nvSpPr>
          <p:cNvPr id="54" name="Rectangle 53">
            <a:extLst>
              <a:ext uri="{FF2B5EF4-FFF2-40B4-BE49-F238E27FC236}">
                <a16:creationId xmlns:a16="http://schemas.microsoft.com/office/drawing/2014/main" id="{0038CD80-86E0-0438-60CA-151B1AF574CB}"/>
              </a:ext>
            </a:extLst>
          </p:cNvPr>
          <p:cNvSpPr/>
          <p:nvPr/>
        </p:nvSpPr>
        <p:spPr>
          <a:xfrm>
            <a:off x="3933760" y="2327447"/>
            <a:ext cx="546351" cy="315556"/>
          </a:xfrm>
          <a:prstGeom prst="rect">
            <a:avLst/>
          </a:prstGeom>
          <a:noFill/>
          <a:ln w="38100">
            <a:solidFill>
              <a:schemeClr val="accent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1C1F5683-86AF-52C4-F56D-F003D1813DF2}"/>
              </a:ext>
            </a:extLst>
          </p:cNvPr>
          <p:cNvCxnSpPr>
            <a:cxnSpLocks/>
          </p:cNvCxnSpPr>
          <p:nvPr/>
        </p:nvCxnSpPr>
        <p:spPr>
          <a:xfrm flipV="1">
            <a:off x="4362366" y="2299011"/>
            <a:ext cx="3420914" cy="206905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6843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57" grpId="0"/>
      <p:bldP spid="7" grpId="0"/>
      <p:bldP spid="5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12764564-930F-5124-5513-162FB83D8F7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7771" t="21119" r="31018" b="20197"/>
          <a:stretch/>
        </p:blipFill>
        <p:spPr>
          <a:xfrm>
            <a:off x="3839731" y="1728332"/>
            <a:ext cx="4240923" cy="311030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716D8FD-FA71-C5BF-D8CD-B78544B0E2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Vacuum Vessel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CB906F-C048-F390-7243-125555BD98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500ACF0-287C-5374-79B1-86244C1C898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986" y="1207514"/>
            <a:ext cx="3431743" cy="4608512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US" sz="1600" u="sng" kern="100" dirty="0">
                <a:solidFill>
                  <a:schemeClr val="tx2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Primary Functions:</a:t>
            </a:r>
            <a:endParaRPr lang="en-GB" sz="1600" kern="100" dirty="0">
              <a:solidFill>
                <a:schemeClr val="tx2"/>
              </a:solidFill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0000"/>
              </a:lnSpc>
              <a:spcBef>
                <a:spcPts val="600"/>
              </a:spcBef>
              <a:buFont typeface="Symbol" panose="05050102010706020507" pitchFamily="18" charset="2"/>
              <a:buChar char=""/>
            </a:pPr>
            <a:r>
              <a:rPr lang="en-US" sz="1600" b="0" kern="100" dirty="0" err="1">
                <a:solidFill>
                  <a:schemeClr val="tx2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Minimise</a:t>
            </a:r>
            <a:r>
              <a:rPr lang="en-US" sz="1600" b="0" kern="100" dirty="0">
                <a:solidFill>
                  <a:schemeClr val="tx2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activation of the surrounding air</a:t>
            </a:r>
          </a:p>
          <a:p>
            <a:pPr marL="342900" lvl="0" indent="-342900">
              <a:lnSpc>
                <a:spcPct val="100000"/>
              </a:lnSpc>
              <a:spcBef>
                <a:spcPts val="600"/>
              </a:spcBef>
              <a:buFont typeface="Symbol" panose="05050102010706020507" pitchFamily="18" charset="2"/>
              <a:buChar char=""/>
            </a:pPr>
            <a:r>
              <a:rPr lang="en-US" sz="1600" b="0" kern="100" dirty="0">
                <a:solidFill>
                  <a:schemeClr val="tx2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Maintain vacuum level of 10</a:t>
            </a:r>
            <a:r>
              <a:rPr lang="en-US" sz="1600" b="0" kern="100" baseline="30000" dirty="0">
                <a:solidFill>
                  <a:schemeClr val="tx2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-3</a:t>
            </a:r>
            <a:r>
              <a:rPr lang="en-US" sz="1600" b="0" kern="100" dirty="0">
                <a:solidFill>
                  <a:schemeClr val="tx2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kern="100" dirty="0" err="1">
                <a:solidFill>
                  <a:schemeClr val="tx2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mbars</a:t>
            </a:r>
            <a:endParaRPr lang="en-US" sz="1600" b="0" kern="100" dirty="0">
              <a:solidFill>
                <a:schemeClr val="tx2"/>
              </a:solidFill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0000"/>
              </a:lnSpc>
              <a:spcBef>
                <a:spcPts val="600"/>
              </a:spcBef>
              <a:buFont typeface="Symbol" panose="05050102010706020507" pitchFamily="18" charset="2"/>
              <a:buChar char=""/>
            </a:pPr>
            <a:r>
              <a:rPr lang="en-US" sz="1600" b="0" kern="100" dirty="0">
                <a:solidFill>
                  <a:schemeClr val="tx2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House the target, related proximity shielding and relevant cooling components</a:t>
            </a:r>
            <a:endParaRPr lang="en-GB" sz="1600" b="0" kern="100" dirty="0">
              <a:solidFill>
                <a:schemeClr val="tx2"/>
              </a:solidFill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1600" b="0" kern="100" dirty="0">
                <a:solidFill>
                  <a:schemeClr val="tx2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Maintain target alignment with the beamline</a:t>
            </a:r>
          </a:p>
          <a:p>
            <a:pPr marL="342900" lvl="0" indent="-342900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GB" sz="1600" b="0" kern="100" dirty="0">
                <a:solidFill>
                  <a:schemeClr val="tx2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Keep beam line vacuum continuity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US" sz="1600" u="sng" kern="100" dirty="0">
                <a:solidFill>
                  <a:schemeClr val="tx2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Auxiliary Functions:</a:t>
            </a:r>
            <a:endParaRPr lang="en-GB" sz="1600" kern="100" dirty="0">
              <a:solidFill>
                <a:schemeClr val="tx2"/>
              </a:solidFill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0000"/>
              </a:lnSpc>
              <a:spcBef>
                <a:spcPts val="600"/>
              </a:spcBef>
              <a:buFont typeface="Symbol" panose="05050102010706020507" pitchFamily="18" charset="2"/>
              <a:buChar char=""/>
            </a:pPr>
            <a:r>
              <a:rPr lang="en-US" sz="1600" b="0" kern="100" dirty="0">
                <a:solidFill>
                  <a:schemeClr val="tx2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Contain a system to ease the removal of the target and shielding</a:t>
            </a:r>
            <a:endParaRPr lang="en-GB" sz="1600" b="0" kern="100" dirty="0">
              <a:solidFill>
                <a:schemeClr val="tx2"/>
              </a:solidFill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0000"/>
              </a:lnSpc>
              <a:spcBef>
                <a:spcPts val="600"/>
              </a:spcBef>
              <a:buFont typeface="Symbol" panose="05050102010706020507" pitchFamily="18" charset="2"/>
              <a:buChar char=""/>
            </a:pPr>
            <a:r>
              <a:rPr lang="en-US" sz="1600" b="0" kern="100" dirty="0">
                <a:solidFill>
                  <a:schemeClr val="tx2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Provide structural integrity </a:t>
            </a:r>
            <a:endParaRPr lang="en-GB" sz="1600" b="0" kern="100" dirty="0">
              <a:solidFill>
                <a:schemeClr val="tx2"/>
              </a:solidFill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0000"/>
              </a:lnSpc>
              <a:spcBef>
                <a:spcPts val="600"/>
              </a:spcBef>
              <a:buFont typeface="Symbol" panose="05050102010706020507" pitchFamily="18" charset="2"/>
              <a:buChar char=""/>
            </a:pPr>
            <a:r>
              <a:rPr lang="en-US" sz="1600" b="0" kern="100" dirty="0">
                <a:solidFill>
                  <a:schemeClr val="tx2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Integrate with the safety systems</a:t>
            </a:r>
            <a:endParaRPr lang="en-GB" sz="1600" b="0" kern="100" dirty="0">
              <a:solidFill>
                <a:schemeClr val="tx2"/>
              </a:solidFill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1600" b="0" kern="100" dirty="0">
                <a:solidFill>
                  <a:schemeClr val="tx2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Allow for integration of coolant pipes and life monitoring systems into the vessel</a:t>
            </a:r>
            <a:endParaRPr lang="en-GB" sz="1600" b="0" kern="100" dirty="0">
              <a:solidFill>
                <a:schemeClr val="tx2"/>
              </a:solidFill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197D40E-2E7F-48E9-3119-A67ECEE08442}"/>
              </a:ext>
            </a:extLst>
          </p:cNvPr>
          <p:cNvSpPr txBox="1"/>
          <p:nvPr/>
        </p:nvSpPr>
        <p:spPr>
          <a:xfrm>
            <a:off x="7951077" y="1844567"/>
            <a:ext cx="4240923" cy="418576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spcBef>
                <a:spcPts val="600"/>
              </a:spcBef>
            </a:pPr>
            <a:r>
              <a:rPr lang="en-GB" sz="1600" b="1">
                <a:solidFill>
                  <a:schemeClr val="tx2"/>
                </a:solidFill>
              </a:rPr>
              <a:t>External Dimensions (without guide rails):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>
                <a:solidFill>
                  <a:schemeClr val="tx2"/>
                </a:solidFill>
              </a:rPr>
              <a:t>6410 x 2050 x 2965mm</a:t>
            </a:r>
          </a:p>
          <a:p>
            <a:pPr algn="l">
              <a:spcBef>
                <a:spcPts val="600"/>
              </a:spcBef>
            </a:pPr>
            <a:r>
              <a:rPr lang="en-GB" sz="1600" b="1">
                <a:solidFill>
                  <a:schemeClr val="tx2"/>
                </a:solidFill>
              </a:rPr>
              <a:t>Internal Dimensions: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>
                <a:solidFill>
                  <a:schemeClr val="tx2"/>
                </a:solidFill>
              </a:rPr>
              <a:t>6210 x 1750 x 2665mm</a:t>
            </a:r>
          </a:p>
          <a:p>
            <a:pPr algn="l">
              <a:spcBef>
                <a:spcPts val="600"/>
              </a:spcBef>
            </a:pPr>
            <a:r>
              <a:rPr lang="en-GB" sz="1600" b="1">
                <a:solidFill>
                  <a:schemeClr val="tx2"/>
                </a:solidFill>
              </a:rPr>
              <a:t>Volumes: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b="1">
                <a:solidFill>
                  <a:schemeClr val="tx2"/>
                </a:solidFill>
              </a:rPr>
              <a:t>Internal</a:t>
            </a:r>
            <a:r>
              <a:rPr lang="en-GB" sz="1600">
                <a:solidFill>
                  <a:schemeClr val="tx2"/>
                </a:solidFill>
              </a:rPr>
              <a:t> = 28.96</a:t>
            </a:r>
            <a:r>
              <a:rPr lang="en-GB" sz="160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m</a:t>
            </a:r>
            <a:r>
              <a:rPr lang="en-GB" sz="1600" baseline="3000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3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b="1">
                <a:solidFill>
                  <a:schemeClr val="tx2"/>
                </a:solidFill>
              </a:rPr>
              <a:t>External</a:t>
            </a:r>
            <a:r>
              <a:rPr lang="en-GB" sz="1600">
                <a:solidFill>
                  <a:schemeClr val="tx2"/>
                </a:solidFill>
              </a:rPr>
              <a:t> = 38.96</a:t>
            </a:r>
            <a:r>
              <a:rPr lang="en-GB" sz="160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m</a:t>
            </a:r>
            <a:r>
              <a:rPr lang="en-GB" sz="1600" baseline="3000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3</a:t>
            </a:r>
            <a:endParaRPr lang="en-GB" sz="1600">
              <a:solidFill>
                <a:schemeClr val="tx2"/>
              </a:solidFill>
            </a:endParaRPr>
          </a:p>
          <a:p>
            <a:pPr algn="l">
              <a:spcBef>
                <a:spcPts val="600"/>
              </a:spcBef>
            </a:pPr>
            <a:r>
              <a:rPr lang="en-GB" sz="1600" b="1">
                <a:solidFill>
                  <a:schemeClr val="tx2"/>
                </a:solidFill>
              </a:rPr>
              <a:t>Empty Weight: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>
                <a:solidFill>
                  <a:schemeClr val="tx2"/>
                </a:solidFill>
              </a:rPr>
              <a:t>~25000kg</a:t>
            </a:r>
            <a:endParaRPr lang="en-GB" sz="1600" baseline="30000">
              <a:solidFill>
                <a:schemeClr val="tx2"/>
              </a:solidFill>
            </a:endParaRPr>
          </a:p>
          <a:p>
            <a:pPr>
              <a:spcBef>
                <a:spcPts val="600"/>
              </a:spcBef>
            </a:pPr>
            <a:r>
              <a:rPr lang="en-GB" sz="1600" b="1">
                <a:solidFill>
                  <a:schemeClr val="tx2"/>
                </a:solidFill>
              </a:rPr>
              <a:t>Foreseen Internal Load: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>
                <a:solidFill>
                  <a:schemeClr val="tx2"/>
                </a:solidFill>
              </a:rPr>
              <a:t>~175000kg</a:t>
            </a:r>
          </a:p>
          <a:p>
            <a:endParaRPr lang="en-GB">
              <a:solidFill>
                <a:schemeClr val="tx2"/>
              </a:solidFill>
            </a:endParaRPr>
          </a:p>
          <a:p>
            <a:endParaRPr lang="en-GB" sz="1800">
              <a:solidFill>
                <a:schemeClr val="tx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59C818A-3F06-828E-EDC7-1DDF977F39C0}"/>
              </a:ext>
            </a:extLst>
          </p:cNvPr>
          <p:cNvSpPr txBox="1"/>
          <p:nvPr/>
        </p:nvSpPr>
        <p:spPr>
          <a:xfrm>
            <a:off x="6464594" y="5645271"/>
            <a:ext cx="113278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>
                <a:solidFill>
                  <a:schemeClr val="tx2"/>
                </a:solidFill>
              </a:rPr>
              <a:t>Guide Rails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CD84F4A-4482-7757-DE71-ACD439AB61C4}"/>
              </a:ext>
            </a:extLst>
          </p:cNvPr>
          <p:cNvCxnSpPr>
            <a:cxnSpLocks/>
          </p:cNvCxnSpPr>
          <p:nvPr/>
        </p:nvCxnSpPr>
        <p:spPr>
          <a:xfrm flipH="1" flipV="1">
            <a:off x="6464595" y="4561367"/>
            <a:ext cx="93521" cy="108390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0E1717F-499C-4733-89D8-282D6AF77BC5}"/>
              </a:ext>
            </a:extLst>
          </p:cNvPr>
          <p:cNvCxnSpPr>
            <a:cxnSpLocks/>
          </p:cNvCxnSpPr>
          <p:nvPr/>
        </p:nvCxnSpPr>
        <p:spPr>
          <a:xfrm flipV="1">
            <a:off x="7400470" y="3742660"/>
            <a:ext cx="320537" cy="201033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1E9574C6-6CE1-40C1-F1F6-7887906C4075}"/>
              </a:ext>
            </a:extLst>
          </p:cNvPr>
          <p:cNvSpPr txBox="1"/>
          <p:nvPr/>
        </p:nvSpPr>
        <p:spPr>
          <a:xfrm>
            <a:off x="5529608" y="1267264"/>
            <a:ext cx="1132783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>
                <a:solidFill>
                  <a:schemeClr val="tx2"/>
                </a:solidFill>
              </a:rPr>
              <a:t>Vacuum vessel door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ECFAADA-C6F1-7986-92D1-DA7ECB56B0DE}"/>
              </a:ext>
            </a:extLst>
          </p:cNvPr>
          <p:cNvCxnSpPr>
            <a:cxnSpLocks/>
            <a:stCxn id="18" idx="0"/>
          </p:cNvCxnSpPr>
          <p:nvPr/>
        </p:nvCxnSpPr>
        <p:spPr>
          <a:xfrm>
            <a:off x="5960193" y="1728332"/>
            <a:ext cx="935838" cy="132308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F76116B1-FD16-4EB3-0390-2F533905EB0D}"/>
              </a:ext>
            </a:extLst>
          </p:cNvPr>
          <p:cNvSpPr txBox="1"/>
          <p:nvPr/>
        </p:nvSpPr>
        <p:spPr>
          <a:xfrm>
            <a:off x="6896031" y="1211867"/>
            <a:ext cx="1132783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>
                <a:solidFill>
                  <a:schemeClr val="tx2"/>
                </a:solidFill>
              </a:rPr>
              <a:t>Vacuum vessel flanges connections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85E24616-A4F2-A04E-3D39-72EEB180AB37}"/>
              </a:ext>
            </a:extLst>
          </p:cNvPr>
          <p:cNvCxnSpPr>
            <a:cxnSpLocks/>
          </p:cNvCxnSpPr>
          <p:nvPr/>
        </p:nvCxnSpPr>
        <p:spPr>
          <a:xfrm flipH="1">
            <a:off x="7400470" y="1858198"/>
            <a:ext cx="61952" cy="177674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3A6BBBDB-E70E-E034-22E4-AB323020710A}"/>
              </a:ext>
            </a:extLst>
          </p:cNvPr>
          <p:cNvSpPr txBox="1"/>
          <p:nvPr/>
        </p:nvSpPr>
        <p:spPr>
          <a:xfrm>
            <a:off x="245806" y="5891828"/>
            <a:ext cx="546303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noProof="0" dirty="0"/>
              <a:t>Detail design study with industry to start in September</a:t>
            </a:r>
          </a:p>
        </p:txBody>
      </p:sp>
    </p:spTree>
    <p:extLst>
      <p:ext uri="{BB962C8B-B14F-4D97-AF65-F5344CB8AC3E}">
        <p14:creationId xmlns:p14="http://schemas.microsoft.com/office/powerpoint/2010/main" val="36104027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9C7154-2EE1-36D5-F411-7FCD6B50B1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Vacuum Vessel Feedthroughs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8FF3AA1-05AD-F054-CA51-35114D9C57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35D78290-80F7-8EE5-3955-6175E975D655}"/>
              </a:ext>
            </a:extLst>
          </p:cNvPr>
          <p:cNvGrpSpPr/>
          <p:nvPr/>
        </p:nvGrpSpPr>
        <p:grpSpPr>
          <a:xfrm>
            <a:off x="262025" y="1320710"/>
            <a:ext cx="6173587" cy="4865131"/>
            <a:chOff x="341538" y="1416126"/>
            <a:chExt cx="6173587" cy="4865131"/>
          </a:xfrm>
        </p:grpSpPr>
        <p:pic>
          <p:nvPicPr>
            <p:cNvPr id="5" name="Content Placeholder 5">
              <a:extLst>
                <a:ext uri="{FF2B5EF4-FFF2-40B4-BE49-F238E27FC236}">
                  <a16:creationId xmlns:a16="http://schemas.microsoft.com/office/drawing/2014/main" id="{B37B6764-66A8-92DF-DF75-287CFD19AF8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9293" y="1416126"/>
              <a:ext cx="3114000" cy="4608512"/>
            </a:xfrm>
            <a:prstGeom prst="rect">
              <a:avLst/>
            </a:prstGeom>
          </p:spPr>
        </p:pic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A3CB6733-F806-F86D-7C30-F31F21A839A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487977" y="3288334"/>
              <a:ext cx="1769748" cy="815746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FA4E09C2-E46D-8548-5058-1F5A3C55B91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047344" y="3072310"/>
              <a:ext cx="2210381" cy="965551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F892DEB6-16AE-44F1-2E92-F1357B782D5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580505" y="4037861"/>
              <a:ext cx="1567751" cy="473726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60673A86-32EE-3E1D-B1D3-B8A220B1040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047344" y="4581128"/>
              <a:ext cx="1773744" cy="144351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459508DF-80F7-F17C-B09D-A333409BE51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047344" y="4915771"/>
              <a:ext cx="1795886" cy="1126691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EA1DD8E-354D-AC0A-E21F-5C532CB5A6EC}"/>
                </a:ext>
              </a:extLst>
            </p:cNvPr>
            <p:cNvSpPr txBox="1"/>
            <p:nvPr/>
          </p:nvSpPr>
          <p:spPr bwMode="auto">
            <a:xfrm>
              <a:off x="3821088" y="5542593"/>
              <a:ext cx="2304256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noProof="0"/>
                <a:t>2 x DN25 Water Cooling Pipes</a:t>
              </a:r>
            </a:p>
            <a:p>
              <a:r>
                <a:rPr lang="en-GB" sz="1400" b="1" noProof="0"/>
                <a:t>(Proximity Shielding)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2935B973-6379-635F-8D4A-C99833CE3CB5}"/>
                </a:ext>
              </a:extLst>
            </p:cNvPr>
            <p:cNvSpPr txBox="1"/>
            <p:nvPr/>
          </p:nvSpPr>
          <p:spPr bwMode="auto">
            <a:xfrm>
              <a:off x="4210869" y="2818777"/>
              <a:ext cx="2304256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noProof="0"/>
                <a:t>2 x DN50 Helium Cooling Pipes</a:t>
              </a:r>
            </a:p>
            <a:p>
              <a:r>
                <a:rPr lang="en-GB" sz="1400" b="1" noProof="0"/>
                <a:t>(Target)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58968C2-FB15-D459-03B2-14E1B42C244D}"/>
                </a:ext>
              </a:extLst>
            </p:cNvPr>
            <p:cNvSpPr txBox="1"/>
            <p:nvPr/>
          </p:nvSpPr>
          <p:spPr bwMode="auto">
            <a:xfrm>
              <a:off x="4097284" y="3897399"/>
              <a:ext cx="23042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noProof="0"/>
                <a:t>Thermocouples</a:t>
              </a:r>
              <a:endParaRPr lang="en-GB" noProof="0"/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82F89F93-2CDF-3FC5-CB2F-D08552D5582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639616" y="4607365"/>
              <a:ext cx="1457668" cy="252292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5D304C45-6A39-465E-3954-7FF13292F32C}"/>
                </a:ext>
              </a:extLst>
            </p:cNvPr>
            <p:cNvSpPr txBox="1"/>
            <p:nvPr/>
          </p:nvSpPr>
          <p:spPr bwMode="auto">
            <a:xfrm>
              <a:off x="4097284" y="4419213"/>
              <a:ext cx="23042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noProof="0"/>
                <a:t>Spare</a:t>
              </a:r>
              <a:endParaRPr lang="en-GB" noProof="0"/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BD1ECE7F-D559-E0F5-F558-D58AD51A93C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47528" y="1916832"/>
              <a:ext cx="2249756" cy="1512168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7DD1326C-C4D2-1964-CEEE-4A0EA5E1AD7C}"/>
                </a:ext>
              </a:extLst>
            </p:cNvPr>
            <p:cNvSpPr txBox="1"/>
            <p:nvPr/>
          </p:nvSpPr>
          <p:spPr bwMode="auto">
            <a:xfrm>
              <a:off x="4154872" y="1659765"/>
              <a:ext cx="23042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noProof="0"/>
                <a:t>Beam pipe</a:t>
              </a:r>
              <a:endParaRPr lang="en-GB" noProof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E3CB202-7BBF-82A5-804D-EB95881EC48E}"/>
                </a:ext>
              </a:extLst>
            </p:cNvPr>
            <p:cNvSpPr txBox="1"/>
            <p:nvPr/>
          </p:nvSpPr>
          <p:spPr bwMode="auto">
            <a:xfrm>
              <a:off x="341538" y="5911925"/>
              <a:ext cx="23042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noProof="0"/>
                <a:t>Pumping ports</a:t>
              </a:r>
              <a:endParaRPr lang="en-GB" noProof="0"/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C373DE17-AD91-90E0-E078-9595DFB37C4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86319" y="5428062"/>
              <a:ext cx="567392" cy="498619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8A7DF3E6-AC13-FB72-FD92-7BCAE40DFD4F}"/>
              </a:ext>
            </a:extLst>
          </p:cNvPr>
          <p:cNvSpPr txBox="1"/>
          <p:nvPr/>
        </p:nvSpPr>
        <p:spPr bwMode="auto">
          <a:xfrm>
            <a:off x="6403130" y="1527141"/>
            <a:ext cx="5788870" cy="42760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noProof="0">
                <a:solidFill>
                  <a:schemeClr val="tx2"/>
                </a:solidFill>
              </a:rPr>
              <a:t>Feedthrough Requirements:</a:t>
            </a:r>
          </a:p>
          <a:p>
            <a:pPr marL="285750" lvl="0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GB" sz="1600" kern="100" noProof="0">
                <a:solidFill>
                  <a:schemeClr val="tx2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Frequency of opening vessel and exchanging the target</a:t>
            </a:r>
          </a:p>
          <a:p>
            <a:pPr marL="742950" lvl="1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GB" sz="1600" kern="100" noProof="0">
                <a:solidFill>
                  <a:schemeClr val="tx2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Once per year vessel opening</a:t>
            </a:r>
          </a:p>
          <a:p>
            <a:pPr marL="742950" lvl="1" indent="-28575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600" kern="100" noProof="0">
                <a:solidFill>
                  <a:schemeClr val="tx2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Once per 5 years target exchange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noProof="0">
                <a:solidFill>
                  <a:schemeClr val="tx2"/>
                </a:solidFill>
              </a:rPr>
              <a:t>Must have a method to correct for misalignment (e.g. bellows/flexible pipes)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600" noProof="0">
                <a:solidFill>
                  <a:schemeClr val="tx2"/>
                </a:solidFill>
              </a:rPr>
              <a:t>Manufacturing tolerances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600" noProof="0">
                <a:solidFill>
                  <a:schemeClr val="tx2"/>
                </a:solidFill>
              </a:rPr>
              <a:t>Thermal expansion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600" noProof="0">
                <a:solidFill>
                  <a:schemeClr val="tx2"/>
                </a:solidFill>
              </a:rPr>
              <a:t>Misalignment from pipe weight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noProof="0">
                <a:solidFill>
                  <a:schemeClr val="tx2"/>
                </a:solidFill>
              </a:rPr>
              <a:t>Prevent leaks when in operation or when disconnecting the pipes for vessel opening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noProof="0">
                <a:solidFill>
                  <a:schemeClr val="tx2"/>
                </a:solidFill>
              </a:rPr>
              <a:t>Maintain vacuum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noProof="0">
                <a:solidFill>
                  <a:schemeClr val="tx2"/>
                </a:solidFill>
              </a:rPr>
              <a:t>Allow for simple and fast connection/disconnection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noProof="0">
                <a:solidFill>
                  <a:schemeClr val="tx2"/>
                </a:solidFill>
              </a:rPr>
              <a:t>Ideally remotely compatible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>
                <a:solidFill>
                  <a:schemeClr val="tx2"/>
                </a:solidFill>
              </a:rPr>
              <a:t>Target and proximity shielding feedthroughs must be integrated separately</a:t>
            </a:r>
            <a:endParaRPr lang="en-GB" sz="1600" noProof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21749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DEA15E-3452-4777-3425-86AB546B8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Foreseen Parameters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F2FF859-5AC4-1A51-3922-2F765428D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82C889D-AFCD-B1E9-8C48-419FFEACF1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479" y="1271733"/>
            <a:ext cx="6602540" cy="373107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2F33910-3417-7C31-54B5-2949BC68400A}"/>
              </a:ext>
            </a:extLst>
          </p:cNvPr>
          <p:cNvSpPr txBox="1"/>
          <p:nvPr/>
        </p:nvSpPr>
        <p:spPr bwMode="auto">
          <a:xfrm>
            <a:off x="343959" y="5517232"/>
            <a:ext cx="6048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It is foreseen to open the connectors and the door once per year and the gasket to be replaced each time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9F82D16-82C3-3513-535B-1804EE8362A7}"/>
              </a:ext>
            </a:extLst>
          </p:cNvPr>
          <p:cNvSpPr txBox="1"/>
          <p:nvPr/>
        </p:nvSpPr>
        <p:spPr>
          <a:xfrm>
            <a:off x="7126019" y="3493343"/>
            <a:ext cx="220573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noProof="0" dirty="0"/>
              <a:t>At connection flanges</a:t>
            </a:r>
          </a:p>
        </p:txBody>
      </p:sp>
    </p:spTree>
    <p:extLst>
      <p:ext uri="{BB962C8B-B14F-4D97-AF65-F5344CB8AC3E}">
        <p14:creationId xmlns:p14="http://schemas.microsoft.com/office/powerpoint/2010/main" val="39892610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3A534C-7A17-A00D-9757-82CB4E08E3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Human vs Robotic Intervention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5DE4501-F66C-CD67-FB99-E5E7CD464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C81D099C-9911-BAB7-876F-9E65F2C6A748}"/>
              </a:ext>
            </a:extLst>
          </p:cNvPr>
          <p:cNvSpPr txBox="1">
            <a:spLocks/>
          </p:cNvSpPr>
          <p:nvPr/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Dose rate in this area: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dirty="0"/>
              <a:t>Integrated: 1 – 5 </a:t>
            </a:r>
            <a:r>
              <a:rPr lang="en-GB" dirty="0" err="1"/>
              <a:t>kGy</a:t>
            </a:r>
            <a:r>
              <a:rPr lang="en-GB" dirty="0"/>
              <a:t>/year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dirty="0"/>
              <a:t>Residual: 500-800 </a:t>
            </a:r>
            <a:r>
              <a:rPr lang="en-GB" dirty="0">
                <a:ea typeface="Aptos" panose="020B0004020202020204" pitchFamily="34" charset="0"/>
              </a:rPr>
              <a:t>µ</a:t>
            </a:r>
            <a:r>
              <a:rPr lang="en-GB" dirty="0" err="1">
                <a:ea typeface="Aptos" panose="020B0004020202020204" pitchFamily="34" charset="0"/>
              </a:rPr>
              <a:t>Sv</a:t>
            </a:r>
            <a:r>
              <a:rPr lang="en-GB" dirty="0">
                <a:ea typeface="Aptos" panose="020B0004020202020204" pitchFamily="34" charset="0"/>
              </a:rPr>
              <a:t>/h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Human intervention – relatively quick and simple process for connection and disconnection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dirty="0"/>
              <a:t>Vacuum vessel length optimised for radiation levels to be low enough for human intervention at the door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Robotic Intervention – takes more time and requires area to be easily accessible by robots</a:t>
            </a:r>
          </a:p>
        </p:txBody>
      </p:sp>
    </p:spTree>
    <p:extLst>
      <p:ext uri="{BB962C8B-B14F-4D97-AF65-F5344CB8AC3E}">
        <p14:creationId xmlns:p14="http://schemas.microsoft.com/office/powerpoint/2010/main" val="28921796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E42382C-C76B-2573-CC8F-1D5898D653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Original Configuration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F254E4-CBA6-F858-AAD5-C330751A49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8</a:t>
            </a:fld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1A42F99-6662-15B3-2F63-28730AFF58BA}"/>
              </a:ext>
            </a:extLst>
          </p:cNvPr>
          <p:cNvSpPr txBox="1"/>
          <p:nvPr/>
        </p:nvSpPr>
        <p:spPr bwMode="auto">
          <a:xfrm>
            <a:off x="7285568" y="1346612"/>
            <a:ext cx="42265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tx2"/>
                </a:solidFill>
              </a:rPr>
              <a:t>Main problem:</a:t>
            </a:r>
          </a:p>
          <a:p>
            <a:r>
              <a:rPr lang="en-US">
                <a:solidFill>
                  <a:schemeClr val="tx2"/>
                </a:solidFill>
              </a:rPr>
              <a:t>Connector weight ~10 kg, cannot rest upon the bellow</a:t>
            </a:r>
            <a:endParaRPr lang="en-GB">
              <a:solidFill>
                <a:schemeClr val="tx2"/>
              </a:solidFill>
            </a:endParaRPr>
          </a:p>
        </p:txBody>
      </p:sp>
      <p:pic>
        <p:nvPicPr>
          <p:cNvPr id="20" name="Content Placeholder 4">
            <a:extLst>
              <a:ext uri="{FF2B5EF4-FFF2-40B4-BE49-F238E27FC236}">
                <a16:creationId xmlns:a16="http://schemas.microsoft.com/office/drawing/2014/main" id="{D7F233C0-A208-8559-26FA-12570AC098C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l="1905" r="18090"/>
          <a:stretch/>
        </p:blipFill>
        <p:spPr>
          <a:xfrm>
            <a:off x="740069" y="2689192"/>
            <a:ext cx="4950913" cy="3182730"/>
          </a:xfrm>
          <a:prstGeom prst="rect">
            <a:avLst/>
          </a:prstGeom>
        </p:spPr>
      </p:pic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4138E0FE-B374-E95A-64AB-AFF568CFC69A}"/>
              </a:ext>
            </a:extLst>
          </p:cNvPr>
          <p:cNvCxnSpPr>
            <a:cxnSpLocks/>
          </p:cNvCxnSpPr>
          <p:nvPr/>
        </p:nvCxnSpPr>
        <p:spPr>
          <a:xfrm>
            <a:off x="2345028" y="2042110"/>
            <a:ext cx="720080" cy="1451165"/>
          </a:xfrm>
          <a:prstGeom prst="straightConnector1">
            <a:avLst/>
          </a:prstGeom>
          <a:ln w="28575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E9E2021C-0FE7-0893-7175-B4974D52C984}"/>
              </a:ext>
            </a:extLst>
          </p:cNvPr>
          <p:cNvSpPr txBox="1"/>
          <p:nvPr/>
        </p:nvSpPr>
        <p:spPr bwMode="auto">
          <a:xfrm>
            <a:off x="3245128" y="1495162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/>
              <a:t>DN200 Bellows</a:t>
            </a:r>
          </a:p>
        </p:txBody>
      </p:sp>
      <p:pic>
        <p:nvPicPr>
          <p:cNvPr id="25" name="Picture 24" descr="A machine with many round objects&#10;&#10;AI-generated content may be incorrect.">
            <a:extLst>
              <a:ext uri="{FF2B5EF4-FFF2-40B4-BE49-F238E27FC236}">
                <a16:creationId xmlns:a16="http://schemas.microsoft.com/office/drawing/2014/main" id="{9A39BF07-1462-AEA7-FEC7-C1E8B37AF7C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2321" r="11020"/>
          <a:stretch/>
        </p:blipFill>
        <p:spPr>
          <a:xfrm>
            <a:off x="8295858" y="2772046"/>
            <a:ext cx="2744914" cy="3025728"/>
          </a:xfrm>
          <a:prstGeom prst="rect">
            <a:avLst/>
          </a:prstGeom>
        </p:spPr>
      </p:pic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826E7D82-F650-D921-EDB2-FC5BC9AA2AB7}"/>
              </a:ext>
            </a:extLst>
          </p:cNvPr>
          <p:cNvCxnSpPr>
            <a:cxnSpLocks/>
          </p:cNvCxnSpPr>
          <p:nvPr/>
        </p:nvCxnSpPr>
        <p:spPr>
          <a:xfrm>
            <a:off x="4145228" y="1813421"/>
            <a:ext cx="0" cy="1679854"/>
          </a:xfrm>
          <a:prstGeom prst="straightConnector1">
            <a:avLst/>
          </a:prstGeom>
          <a:ln w="28575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EF790EE9-DF0E-AF16-B4F1-4ABA4C703921}"/>
              </a:ext>
            </a:extLst>
          </p:cNvPr>
          <p:cNvSpPr txBox="1"/>
          <p:nvPr/>
        </p:nvSpPr>
        <p:spPr bwMode="auto">
          <a:xfrm>
            <a:off x="917820" y="1454189"/>
            <a:ext cx="2854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/>
              <a:t>Remotely Operated Flange Connections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8F3D6254-2DFE-2DA2-47E7-C7928C296C5E}"/>
              </a:ext>
            </a:extLst>
          </p:cNvPr>
          <p:cNvCxnSpPr>
            <a:cxnSpLocks/>
          </p:cNvCxnSpPr>
          <p:nvPr/>
        </p:nvCxnSpPr>
        <p:spPr>
          <a:xfrm>
            <a:off x="7076027" y="4284910"/>
            <a:ext cx="1656184" cy="0"/>
          </a:xfrm>
          <a:prstGeom prst="straightConnector1">
            <a:avLst/>
          </a:prstGeom>
          <a:ln w="28575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A807D159-69A9-94CA-47A5-B1894ECFFA16}"/>
              </a:ext>
            </a:extLst>
          </p:cNvPr>
          <p:cNvSpPr txBox="1"/>
          <p:nvPr/>
        </p:nvSpPr>
        <p:spPr bwMode="auto">
          <a:xfrm>
            <a:off x="6175927" y="3280701"/>
            <a:ext cx="1800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/>
              <a:t>Rigid pipes from within vacuum vessel, likely connected to flexible ones onwards from vessel</a:t>
            </a:r>
          </a:p>
        </p:txBody>
      </p:sp>
    </p:spTree>
    <p:extLst>
      <p:ext uri="{BB962C8B-B14F-4D97-AF65-F5344CB8AC3E}">
        <p14:creationId xmlns:p14="http://schemas.microsoft.com/office/powerpoint/2010/main" val="8074010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04F63E-58FB-6D61-8FE4-915D88506E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Current Connection Idea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3302A76-A589-5344-0316-D680EA1109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ABF95EA-6FC5-52EB-6CC4-C9B8E54CB9C0}"/>
              </a:ext>
            </a:extLst>
          </p:cNvPr>
          <p:cNvGrpSpPr/>
          <p:nvPr/>
        </p:nvGrpSpPr>
        <p:grpSpPr>
          <a:xfrm>
            <a:off x="4838906" y="3206530"/>
            <a:ext cx="3766448" cy="1479648"/>
            <a:chOff x="475707" y="1024393"/>
            <a:chExt cx="4477957" cy="1759164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18599F67-9610-4D27-F64F-65687619C3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48724" y="1024393"/>
              <a:ext cx="4404940" cy="1591977"/>
            </a:xfrm>
            <a:prstGeom prst="rect">
              <a:avLst/>
            </a:prstGeom>
          </p:spPr>
        </p:pic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BACA82C5-6A2F-7ED5-0DE4-A8F7715222C8}"/>
                </a:ext>
              </a:extLst>
            </p:cNvPr>
            <p:cNvSpPr/>
            <p:nvPr/>
          </p:nvSpPr>
          <p:spPr>
            <a:xfrm>
              <a:off x="475707" y="2059988"/>
              <a:ext cx="2827538" cy="72356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24FED8EB-4CB8-5700-D2B7-4B8C0408B7D9}"/>
              </a:ext>
            </a:extLst>
          </p:cNvPr>
          <p:cNvGrpSpPr/>
          <p:nvPr/>
        </p:nvGrpSpPr>
        <p:grpSpPr>
          <a:xfrm>
            <a:off x="223323" y="1604608"/>
            <a:ext cx="4408280" cy="3521561"/>
            <a:chOff x="1687720" y="2724294"/>
            <a:chExt cx="4408280" cy="3521561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381105A2-AA89-70A8-D041-5F150A41AEE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t="24863" b="9387"/>
            <a:stretch>
              <a:fillRect/>
            </a:stretch>
          </p:blipFill>
          <p:spPr>
            <a:xfrm>
              <a:off x="3441765" y="2724294"/>
              <a:ext cx="2654235" cy="3521561"/>
            </a:xfrm>
            <a:prstGeom prst="rect">
              <a:avLst/>
            </a:prstGeom>
          </p:spPr>
        </p:pic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E546BD97-C4B7-2EC3-5CA3-1E78F4AFBF3F}"/>
                </a:ext>
              </a:extLst>
            </p:cNvPr>
            <p:cNvCxnSpPr>
              <a:cxnSpLocks/>
            </p:cNvCxnSpPr>
            <p:nvPr/>
          </p:nvCxnSpPr>
          <p:spPr>
            <a:xfrm>
              <a:off x="3234462" y="4041665"/>
              <a:ext cx="1534420" cy="404842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4E4F553-BEA1-3B7E-5FBA-48D60664833C}"/>
                </a:ext>
              </a:extLst>
            </p:cNvPr>
            <p:cNvSpPr txBox="1"/>
            <p:nvPr/>
          </p:nvSpPr>
          <p:spPr>
            <a:xfrm>
              <a:off x="1687720" y="3654449"/>
              <a:ext cx="1900362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/>
                <a:t>Rigid pipes with a flexible section</a:t>
              </a:r>
              <a:endParaRPr lang="en-GB"/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6B800950-7DB3-B810-D1FD-11831A852E9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234462" y="4610768"/>
              <a:ext cx="1076281" cy="301991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2AA61131-0666-7F88-1FED-D1AD70327441}"/>
                </a:ext>
              </a:extLst>
            </p:cNvPr>
            <p:cNvSpPr txBox="1"/>
            <p:nvPr/>
          </p:nvSpPr>
          <p:spPr>
            <a:xfrm>
              <a:off x="2248642" y="4650865"/>
              <a:ext cx="1447137" cy="83099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/>
                <a:t>Flange attached to pipes</a:t>
              </a:r>
              <a:endParaRPr lang="en-GB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EBBDAE44-39D7-E0C5-6578-7E474D821375}"/>
              </a:ext>
            </a:extLst>
          </p:cNvPr>
          <p:cNvSpPr txBox="1"/>
          <p:nvPr/>
        </p:nvSpPr>
        <p:spPr>
          <a:xfrm>
            <a:off x="4849258" y="4270679"/>
            <a:ext cx="2357561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/>
              <a:t>Clamping mechanism to feed pipe through door </a:t>
            </a:r>
            <a:endParaRPr lang="en-GB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C5DF8F7-6893-2CA7-C162-D473CC487AD0}"/>
              </a:ext>
            </a:extLst>
          </p:cNvPr>
          <p:cNvSpPr txBox="1"/>
          <p:nvPr/>
        </p:nvSpPr>
        <p:spPr>
          <a:xfrm>
            <a:off x="5916747" y="1785827"/>
            <a:ext cx="2357561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/>
              <a:t>Remotely operated connector for onward pipes</a:t>
            </a:r>
            <a:endParaRPr lang="en-GB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FC836D7C-D36D-C69C-683D-B984BB2309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40435" y="995054"/>
            <a:ext cx="3228242" cy="4445370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B4643F09-42F7-E580-0D62-B49D163FD267}"/>
              </a:ext>
            </a:extLst>
          </p:cNvPr>
          <p:cNvSpPr txBox="1"/>
          <p:nvPr/>
        </p:nvSpPr>
        <p:spPr>
          <a:xfrm>
            <a:off x="8828399" y="5520268"/>
            <a:ext cx="295561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/>
              <a:t>Support structure attached to the vessel door</a:t>
            </a:r>
            <a:endParaRPr lang="en-GB"/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9CDFF05F-1EAE-20DA-A7E0-C48E0D60DAB6}"/>
              </a:ext>
            </a:extLst>
          </p:cNvPr>
          <p:cNvCxnSpPr>
            <a:cxnSpLocks/>
          </p:cNvCxnSpPr>
          <p:nvPr/>
        </p:nvCxnSpPr>
        <p:spPr>
          <a:xfrm>
            <a:off x="7019251" y="2400495"/>
            <a:ext cx="788930" cy="132866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DA70767F-B62D-C9C3-93B5-814F48B9C082}"/>
              </a:ext>
            </a:extLst>
          </p:cNvPr>
          <p:cNvSpPr txBox="1"/>
          <p:nvPr/>
        </p:nvSpPr>
        <p:spPr>
          <a:xfrm>
            <a:off x="437401" y="5684995"/>
            <a:ext cx="377825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/>
              <a:t>Design study ongoing with </a:t>
            </a:r>
            <a:r>
              <a:rPr lang="en-US" sz="1400" dirty="0" err="1"/>
              <a:t>Destec</a:t>
            </a:r>
            <a:r>
              <a:rPr lang="en-US" sz="1400" dirty="0"/>
              <a:t> ltd</a:t>
            </a:r>
          </a:p>
          <a:p>
            <a:r>
              <a:rPr lang="en-GB" sz="1400" dirty="0"/>
              <a:t>http://www.destec.co.uk/</a:t>
            </a:r>
          </a:p>
        </p:txBody>
      </p:sp>
    </p:spTree>
    <p:extLst>
      <p:ext uri="{BB962C8B-B14F-4D97-AF65-F5344CB8AC3E}">
        <p14:creationId xmlns:p14="http://schemas.microsoft.com/office/powerpoint/2010/main" val="32459203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_16x9 PPT_v2024.pptx" id="{DFBC6625-1CCB-9E43-8DAE-BEFAD74E24A0}" vid="{9CD4E85F-30DA-2443-B3AE-B766ED3BC7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</TotalTime>
  <Words>1192</Words>
  <Application>Microsoft Office PowerPoint</Application>
  <PresentationFormat>Widescreen</PresentationFormat>
  <Paragraphs>218</Paragraphs>
  <Slides>20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9" baseType="lpstr">
      <vt:lpstr>Aptos</vt:lpstr>
      <vt:lpstr>Aptos Narrow</vt:lpstr>
      <vt:lpstr>Arial</vt:lpstr>
      <vt:lpstr>Calibri</vt:lpstr>
      <vt:lpstr>Cambria Math</vt:lpstr>
      <vt:lpstr>Courier New</vt:lpstr>
      <vt:lpstr>Symbol</vt:lpstr>
      <vt:lpstr>Wingdings</vt:lpstr>
      <vt:lpstr>Office Theme</vt:lpstr>
      <vt:lpstr>STFC – ISIS Visit BDF Vacuum Vessel &amp; Service cell</vt:lpstr>
      <vt:lpstr>Introduction</vt:lpstr>
      <vt:lpstr>BDF/SHiP Target Complex</vt:lpstr>
      <vt:lpstr>Vacuum Vessel</vt:lpstr>
      <vt:lpstr>Vacuum Vessel Feedthroughs</vt:lpstr>
      <vt:lpstr>Foreseen Parameters</vt:lpstr>
      <vt:lpstr>Human vs Robotic Intervention</vt:lpstr>
      <vt:lpstr>Original Configuration</vt:lpstr>
      <vt:lpstr>Current Connection Idea</vt:lpstr>
      <vt:lpstr>Vessel gaskets</vt:lpstr>
      <vt:lpstr>Pipe Management</vt:lpstr>
      <vt:lpstr>PowerPoint Presentation</vt:lpstr>
      <vt:lpstr>PowerPoint Presentation</vt:lpstr>
      <vt:lpstr>PowerPoint Presentation</vt:lpstr>
      <vt:lpstr>PowerPoint Presentation</vt:lpstr>
      <vt:lpstr>Thermocouples Feedthroughs</vt:lpstr>
      <vt:lpstr>Questions for future discussions!</vt:lpstr>
      <vt:lpstr>Service Cell update</vt:lpstr>
      <vt:lpstr>Questions for future discussions!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Matthew Alexander Fraser</dc:creator>
  <cp:lastModifiedBy>Jean-Louis Grenard</cp:lastModifiedBy>
  <cp:revision>2</cp:revision>
  <cp:lastPrinted>2024-12-16T10:46:54Z</cp:lastPrinted>
  <dcterms:created xsi:type="dcterms:W3CDTF">2024-07-23T07:46:26Z</dcterms:created>
  <dcterms:modified xsi:type="dcterms:W3CDTF">2025-08-06T06:06:07Z</dcterms:modified>
</cp:coreProperties>
</file>