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06" r:id="rId3"/>
    <p:sldId id="320" r:id="rId4"/>
    <p:sldId id="296" r:id="rId5"/>
    <p:sldId id="294" r:id="rId6"/>
    <p:sldId id="327" r:id="rId7"/>
    <p:sldId id="322" r:id="rId8"/>
    <p:sldId id="298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85">
          <p15:clr>
            <a:srgbClr val="9AA0A6"/>
          </p15:clr>
        </p15:guide>
        <p15:guide id="2" orient="horz" pos="1224">
          <p15:clr>
            <a:srgbClr val="9AA0A6"/>
          </p15:clr>
        </p15:guide>
        <p15:guide id="3" orient="horz" pos="2641">
          <p15:clr>
            <a:srgbClr val="9AA0A6"/>
          </p15:clr>
        </p15:guide>
        <p15:guide id="4" pos="4104">
          <p15:clr>
            <a:srgbClr val="9AA0A6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hiJHGZlHYQfNUkiFQ5PfrnzEpr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E7E200"/>
    <a:srgbClr val="00000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071E03-4B8B-466A-B64C-A0271890A418}" v="1501" dt="2023-10-16T15:32:48.772"/>
    <p1510:client id="{EFBEF5DA-CB41-416C-BAD6-1E89A5610C02}" v="28" dt="2023-10-18T13:25:32.487"/>
    <p1510:client id="{F91FC798-725A-41B7-9C6D-869264B8D1E6}" v="1953" dt="2023-10-17T14:09:25.0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268" autoAdjust="0"/>
    <p:restoredTop sz="87142" autoAdjust="0"/>
  </p:normalViewPr>
  <p:slideViewPr>
    <p:cSldViewPr snapToGrid="0">
      <p:cViewPr varScale="1">
        <p:scale>
          <a:sx n="145" d="100"/>
          <a:sy n="145" d="100"/>
        </p:scale>
        <p:origin x="1236" y="348"/>
      </p:cViewPr>
      <p:guideLst>
        <p:guide orient="horz" pos="685"/>
        <p:guide orient="horz" pos="1224"/>
        <p:guide orient="horz" pos="2641"/>
        <p:guide pos="41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49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4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8733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>
          <a:extLst>
            <a:ext uri="{FF2B5EF4-FFF2-40B4-BE49-F238E27FC236}">
              <a16:creationId xmlns:a16="http://schemas.microsoft.com/office/drawing/2014/main" id="{3D8D7997-2C43-40FA-85CD-B7F7C2832A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d1f00bb96d_2_223:notes">
            <a:extLst>
              <a:ext uri="{FF2B5EF4-FFF2-40B4-BE49-F238E27FC236}">
                <a16:creationId xmlns:a16="http://schemas.microsoft.com/office/drawing/2014/main" id="{50ED2FCC-637D-2F9F-92F3-9770F342793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gd1f00bb96d_2_223:notes">
            <a:extLst>
              <a:ext uri="{FF2B5EF4-FFF2-40B4-BE49-F238E27FC236}">
                <a16:creationId xmlns:a16="http://schemas.microsoft.com/office/drawing/2014/main" id="{04769A43-2F9F-301B-1EE7-0E8BB219682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Future Strategy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(Vincenzo)</a:t>
            </a:r>
            <a:endParaRPr lang="en-US" sz="16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sz="1600" dirty="0">
              <a:latin typeface="Arial"/>
              <a:ea typeface="Arial"/>
              <a:cs typeface="Arial"/>
              <a:sym typeface="Arial"/>
            </a:endParaRPr>
          </a:p>
          <a:p>
            <a:r>
              <a:rPr lang="en-GB" sz="2000" b="1" dirty="0">
                <a:ea typeface="Calibri"/>
                <a:cs typeface="Calibri"/>
              </a:rPr>
              <a:t>Measurement:</a:t>
            </a:r>
            <a:endParaRPr lang="en-US" dirty="0"/>
          </a:p>
          <a:p>
            <a:pPr lvl="1"/>
            <a:r>
              <a:rPr lang="en-GB" sz="1600" dirty="0">
                <a:ea typeface="Calibri"/>
                <a:cs typeface="Calibri"/>
              </a:rPr>
              <a:t>Refurbished coil and markers for the SPS integral fluxmeter.</a:t>
            </a:r>
          </a:p>
          <a:p>
            <a:pPr lvl="1"/>
            <a:r>
              <a:rPr lang="en-GB" sz="1600" dirty="0">
                <a:ea typeface="Calibri"/>
                <a:cs typeface="Calibri"/>
              </a:rPr>
              <a:t>Integral measurement coil for the PS Reference magnet.</a:t>
            </a:r>
          </a:p>
          <a:p>
            <a:pPr lvl="1"/>
            <a:r>
              <a:rPr lang="en-GB" sz="1600" dirty="0">
                <a:ea typeface="+mn-lt"/>
                <a:cs typeface="+mn-lt"/>
              </a:rPr>
              <a:t>Harden markers and marker signal detection learning from the lesson of Run3.</a:t>
            </a:r>
            <a:endParaRPr lang="en-GB" sz="1600" dirty="0">
              <a:ea typeface="Calibri"/>
              <a:cs typeface="Calibri"/>
            </a:endParaRPr>
          </a:p>
          <a:p>
            <a:pPr lvl="1"/>
            <a:r>
              <a:rPr lang="en-GB" sz="1600" dirty="0">
                <a:ea typeface="Calibri"/>
                <a:cs typeface="Arial"/>
              </a:rPr>
              <a:t>Continue to maintain the current hardware and software, answering, where possible, any upcoming request from the operations.</a:t>
            </a:r>
          </a:p>
          <a:p>
            <a:pPr lvl="1"/>
            <a:endParaRPr lang="en-GB" sz="1600" dirty="0">
              <a:ea typeface="Calibri"/>
              <a:cs typeface="Arial"/>
            </a:endParaRPr>
          </a:p>
          <a:p>
            <a:r>
              <a:rPr lang="en-GB" sz="2000" b="1" dirty="0">
                <a:ea typeface="Calibri"/>
                <a:cs typeface="Calibri"/>
              </a:rPr>
              <a:t>Simulated:</a:t>
            </a:r>
            <a:endParaRPr lang="en-GB" sz="2000" dirty="0">
              <a:ea typeface="Calibri"/>
              <a:cs typeface="Calibri"/>
            </a:endParaRPr>
          </a:p>
          <a:p>
            <a:pPr lvl="1"/>
            <a:r>
              <a:rPr lang="en-GB" sz="1600" dirty="0">
                <a:ea typeface="Calibri"/>
                <a:cs typeface="Calibri"/>
              </a:rPr>
              <a:t>Continue the cooperation with </a:t>
            </a:r>
            <a:r>
              <a:rPr lang="en-GB" sz="1600" dirty="0">
                <a:ea typeface="Calibri"/>
                <a:cs typeface="Arial"/>
              </a:rPr>
              <a:t>SY-RF-BR(PSB), </a:t>
            </a:r>
            <a:r>
              <a:rPr lang="en-GB" sz="1600" dirty="0">
                <a:ea typeface="+mn-lt"/>
                <a:cs typeface="+mn-lt"/>
              </a:rPr>
              <a:t>BE-ABP-LNO</a:t>
            </a:r>
            <a:r>
              <a:rPr lang="en-GB" sz="1600" dirty="0">
                <a:ea typeface="Calibri"/>
                <a:cs typeface="Arial"/>
              </a:rPr>
              <a:t>(PS), and  BE-CSS-DSB(SPS) to develop measurement driven simulation strategies (digital twins).</a:t>
            </a:r>
          </a:p>
          <a:p>
            <a:pPr lvl="1"/>
            <a:r>
              <a:rPr lang="en-GB" sz="1600" dirty="0">
                <a:ea typeface="Calibri"/>
                <a:cs typeface="Arial"/>
              </a:rPr>
              <a:t>The objective is to build a simulated field calculated in real time in the hardware from the current sent to the magnet.</a:t>
            </a:r>
          </a:p>
          <a:p>
            <a:pPr lvl="1"/>
            <a:r>
              <a:rPr lang="en-GB" sz="1600" dirty="0">
                <a:ea typeface="Calibri"/>
                <a:cs typeface="Arial"/>
              </a:rPr>
              <a:t>The difference with respect to the current simulated B-train is the possibility to predict also the magnets non linearities such as eddy-currents and hysteresis.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d1f00bb96d_2_223:notes">
            <a:extLst>
              <a:ext uri="{FF2B5EF4-FFF2-40B4-BE49-F238E27FC236}">
                <a16:creationId xmlns:a16="http://schemas.microsoft.com/office/drawing/2014/main" id="{6F4B1074-54C6-A8A6-592A-D1C1B1134E4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9278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d1f00bb96d_2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gd1f00bb96d_2_2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d1f00bb96d_2_2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1671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d1f00bb96d_2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gd1f00bb96d_2_2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PSB RF: Diego Barrientos</a:t>
            </a:r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PS RF: Ben Woolley</a:t>
            </a:r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SPS RF: Arthur </a:t>
            </a:r>
            <a:r>
              <a:rPr lang="en-US" sz="1600" dirty="0" err="1">
                <a:latin typeface="Arial"/>
                <a:ea typeface="Arial"/>
                <a:cs typeface="Arial"/>
                <a:sym typeface="Arial"/>
              </a:rPr>
              <a:t>Spierere</a:t>
            </a:r>
            <a:endParaRPr lang="en-US" sz="1600" dirty="0"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PS BI: Tom Lewens</a:t>
            </a:r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Tx/>
              <a:buChar char="-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PS BI (NCCA) Gunn Khatri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d1f00bb96d_2_2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0735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>
          <a:extLst>
            <a:ext uri="{FF2B5EF4-FFF2-40B4-BE49-F238E27FC236}">
              <a16:creationId xmlns:a16="http://schemas.microsoft.com/office/drawing/2014/main" id="{1937B707-C07D-14A6-0166-58A06484B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:notes">
            <a:extLst>
              <a:ext uri="{FF2B5EF4-FFF2-40B4-BE49-F238E27FC236}">
                <a16:creationId xmlns:a16="http://schemas.microsoft.com/office/drawing/2014/main" id="{24E65BEA-AA30-22BD-FC5C-74B45251ED6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:notes">
            <a:extLst>
              <a:ext uri="{FF2B5EF4-FFF2-40B4-BE49-F238E27FC236}">
                <a16:creationId xmlns:a16="http://schemas.microsoft.com/office/drawing/2014/main" id="{3EDDB660-1D9C-2B4F-C3DC-7D396B857B0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:notes">
            <a:extLst>
              <a:ext uri="{FF2B5EF4-FFF2-40B4-BE49-F238E27FC236}">
                <a16:creationId xmlns:a16="http://schemas.microsoft.com/office/drawing/2014/main" id="{81EEC872-9AB9-8538-501D-06D61A8EB90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4250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>
          <a:extLst>
            <a:ext uri="{FF2B5EF4-FFF2-40B4-BE49-F238E27FC236}">
              <a16:creationId xmlns:a16="http://schemas.microsoft.com/office/drawing/2014/main" id="{83E8D3E9-DC84-CF86-C43B-01068D5D2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d1f00bb96d_2_223:notes">
            <a:extLst>
              <a:ext uri="{FF2B5EF4-FFF2-40B4-BE49-F238E27FC236}">
                <a16:creationId xmlns:a16="http://schemas.microsoft.com/office/drawing/2014/main" id="{6099F287-5417-F07D-7EBE-0B6F5E886CA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gd1f00bb96d_2_223:notes">
            <a:extLst>
              <a:ext uri="{FF2B5EF4-FFF2-40B4-BE49-F238E27FC236}">
                <a16:creationId xmlns:a16="http://schemas.microsoft.com/office/drawing/2014/main" id="{EF70EF20-DA7E-8499-64BF-2E746FCBD62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d1f00bb96d_2_223:notes">
            <a:extLst>
              <a:ext uri="{FF2B5EF4-FFF2-40B4-BE49-F238E27FC236}">
                <a16:creationId xmlns:a16="http://schemas.microsoft.com/office/drawing/2014/main" id="{C0A7F250-6074-82AF-F525-8487333DDE8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8057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d1f00bb96d_2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gd1f00bb96d_2_2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Time series forecasting ?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d1f00bb96d_2_2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72746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dk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7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7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7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9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9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9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39"/>
          <p:cNvSpPr/>
          <p:nvPr/>
        </p:nvSpPr>
        <p:spPr>
          <a:xfrm>
            <a:off x="2827125" y="6721475"/>
            <a:ext cx="1173900" cy="136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5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55"/>
          <p:cNvSpPr txBox="1"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55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rco.Buzio@cern.ch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6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" name="Google Shape;11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6315998"/>
            <a:ext cx="12192000" cy="54200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36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sz="21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6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36"/>
          <p:cNvSpPr/>
          <p:nvPr/>
        </p:nvSpPr>
        <p:spPr>
          <a:xfrm>
            <a:off x="4309975" y="6481725"/>
            <a:ext cx="1056600" cy="2397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7C3D59-E2F3-2AAD-05AA-4959DAF3CA18}"/>
              </a:ext>
            </a:extLst>
          </p:cNvPr>
          <p:cNvSpPr txBox="1"/>
          <p:nvPr userDrawn="1"/>
        </p:nvSpPr>
        <p:spPr>
          <a:xfrm>
            <a:off x="2162354" y="6413648"/>
            <a:ext cx="77062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marco.buzio@cern.ch</a:t>
            </a:r>
            <a:r>
              <a:rPr lang="en-US" dirty="0">
                <a:solidFill>
                  <a:schemeClr val="bg1"/>
                </a:solidFill>
              </a:rPr>
              <a:t>           B-train White Rabbit 6.0 upgrade                     27.08.2025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7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hyperlink" Target="https://gitlab.cern.ch/BTrain-TEAM/Btrain-over-WhiteRabbit/-/wikis/wr-btrain-frame-forma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"/>
          <p:cNvSpPr txBox="1">
            <a:spLocks noGrp="1"/>
          </p:cNvSpPr>
          <p:nvPr>
            <p:ph type="ctrTitle"/>
          </p:nvPr>
        </p:nvSpPr>
        <p:spPr>
          <a:xfrm>
            <a:off x="248351" y="4083991"/>
            <a:ext cx="11376025" cy="705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 dirty="0"/>
              <a:t>B-train White Rabbit 6.0 upgrade</a:t>
            </a:r>
            <a:endParaRPr dirty="0"/>
          </a:p>
        </p:txBody>
      </p:sp>
      <p:sp>
        <p:nvSpPr>
          <p:cNvPr id="173" name="Google Shape;173;p1"/>
          <p:cNvSpPr txBox="1">
            <a:spLocks noGrp="1"/>
          </p:cNvSpPr>
          <p:nvPr>
            <p:ph type="subTitle" idx="1"/>
          </p:nvPr>
        </p:nvSpPr>
        <p:spPr>
          <a:xfrm>
            <a:off x="334509" y="5653987"/>
            <a:ext cx="11376000" cy="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SzPts val="1800"/>
            </a:pPr>
            <a:r>
              <a:rPr lang="en-US" sz="1800" dirty="0"/>
              <a:t>TE-MSC-MMM B-train team</a:t>
            </a:r>
          </a:p>
          <a:p>
            <a:pPr marL="0" indent="0">
              <a:spcBef>
                <a:spcPts val="0"/>
              </a:spcBef>
              <a:buSzPts val="1800"/>
            </a:pPr>
            <a:endParaRPr sz="1800" dirty="0"/>
          </a:p>
          <a:p>
            <a:pPr marL="0" indent="0">
              <a:spcBef>
                <a:spcPts val="0"/>
              </a:spcBef>
            </a:pPr>
            <a:r>
              <a:rPr lang="en-US" sz="1800" dirty="0"/>
              <a:t>27/08/2025</a:t>
            </a:r>
            <a:endParaRPr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"/>
          <p:cNvSpPr txBox="1">
            <a:spLocks noGrp="1"/>
          </p:cNvSpPr>
          <p:nvPr>
            <p:ph type="title"/>
          </p:nvPr>
        </p:nvSpPr>
        <p:spPr>
          <a:xfrm>
            <a:off x="179387" y="3708400"/>
            <a:ext cx="11376025" cy="2284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 dirty="0"/>
              <a:t>1. Introduction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76552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>
          <a:extLst>
            <a:ext uri="{FF2B5EF4-FFF2-40B4-BE49-F238E27FC236}">
              <a16:creationId xmlns:a16="http://schemas.microsoft.com/office/drawing/2014/main" id="{AF94F2F9-D9B5-58C5-FF87-21EC715D2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d1f00bb96d_2_223">
            <a:extLst>
              <a:ext uri="{FF2B5EF4-FFF2-40B4-BE49-F238E27FC236}">
                <a16:creationId xmlns:a16="http://schemas.microsoft.com/office/drawing/2014/main" id="{E67C5F40-575F-F466-7FEC-01BEBEE868E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5417" y="278896"/>
            <a:ext cx="11376000" cy="540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White Rabbit B-train frame</a:t>
            </a:r>
          </a:p>
        </p:txBody>
      </p:sp>
      <p:sp>
        <p:nvSpPr>
          <p:cNvPr id="186" name="Google Shape;186;gd1f00bb96d_2_223">
            <a:extLst>
              <a:ext uri="{FF2B5EF4-FFF2-40B4-BE49-F238E27FC236}">
                <a16:creationId xmlns:a16="http://schemas.microsoft.com/office/drawing/2014/main" id="{2957961C-FA5B-9A84-6948-1622EDC20DE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55441D46-5C24-E1A4-83A4-1918EBF1BA84}"/>
              </a:ext>
            </a:extLst>
          </p:cNvPr>
          <p:cNvSpPr txBox="1"/>
          <p:nvPr/>
        </p:nvSpPr>
        <p:spPr>
          <a:xfrm>
            <a:off x="4288969" y="3717745"/>
            <a:ext cx="2743200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/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7734BED3-F6C4-9E6E-54D1-69AE762C481C}"/>
              </a:ext>
            </a:extLst>
          </p:cNvPr>
          <p:cNvSpPr txBox="1"/>
          <p:nvPr/>
        </p:nvSpPr>
        <p:spPr>
          <a:xfrm>
            <a:off x="4431844" y="3860620"/>
            <a:ext cx="2743200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9653A9-F593-9E81-2443-786C3E077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245" y="3860620"/>
            <a:ext cx="11825505" cy="12425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70AA95D-9E20-5658-B79A-A62C3D5297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950" y="4351853"/>
            <a:ext cx="980416" cy="12168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FF7D4B-C2DF-CD82-727D-5D264C78F1A0}"/>
              </a:ext>
            </a:extLst>
          </p:cNvPr>
          <p:cNvSpPr txBox="1"/>
          <p:nvPr/>
        </p:nvSpPr>
        <p:spPr>
          <a:xfrm>
            <a:off x="458819" y="2727159"/>
            <a:ext cx="507539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Active = copy of whichever version </a:t>
            </a:r>
            <a:r>
              <a:rPr lang="en-GB" dirty="0">
                <a:solidFill>
                  <a:schemeClr val="bg2"/>
                </a:solidFill>
                <a:ea typeface="Calibri"/>
                <a:cs typeface="Calibri"/>
              </a:rPr>
              <a:t>is </a:t>
            </a:r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chosen by OP</a:t>
            </a:r>
            <a:b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</a:br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Switch via FESA parameter, requires resynchronization</a:t>
            </a:r>
            <a:b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</a:br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(mechanism to be improved)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035329-14EB-5764-F681-CEC759B4EB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1498" y="982809"/>
            <a:ext cx="2428068" cy="1800204"/>
          </a:xfrm>
          <a:prstGeom prst="rect">
            <a:avLst/>
          </a:prstGeom>
        </p:spPr>
      </p:pic>
      <p:pic>
        <p:nvPicPr>
          <p:cNvPr id="11" name="Picture 10" descr="A red stamp with white text&#10;&#10;Description automatically generated">
            <a:extLst>
              <a:ext uri="{FF2B5EF4-FFF2-40B4-BE49-F238E27FC236}">
                <a16:creationId xmlns:a16="http://schemas.microsoft.com/office/drawing/2014/main" id="{4D8E3347-A3EA-0FA7-2044-0B4E33C36ED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4" t="25371" r="11056" b="25648"/>
          <a:stretch/>
        </p:blipFill>
        <p:spPr>
          <a:xfrm rot="19987858">
            <a:off x="7934710" y="4430743"/>
            <a:ext cx="1606488" cy="6080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61F4BD-AA5E-F2BD-6910-0DAF3F3FF8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6893" y="1031570"/>
            <a:ext cx="2031483" cy="1521085"/>
          </a:xfrm>
          <a:prstGeom prst="rect">
            <a:avLst/>
          </a:prstGeom>
        </p:spPr>
      </p:pic>
      <p:sp>
        <p:nvSpPr>
          <p:cNvPr id="14" name="Right Brace 13">
            <a:extLst>
              <a:ext uri="{FF2B5EF4-FFF2-40B4-BE49-F238E27FC236}">
                <a16:creationId xmlns:a16="http://schemas.microsoft.com/office/drawing/2014/main" id="{2A6C8A62-1A74-7B2E-0833-B961DE528B14}"/>
              </a:ext>
            </a:extLst>
          </p:cNvPr>
          <p:cNvSpPr/>
          <p:nvPr/>
        </p:nvSpPr>
        <p:spPr>
          <a:xfrm rot="16200000">
            <a:off x="2753070" y="1955434"/>
            <a:ext cx="292740" cy="3239872"/>
          </a:xfrm>
          <a:prstGeom prst="rightBrace">
            <a:avLst>
              <a:gd name="adj1" fmla="val 54048"/>
              <a:gd name="adj2" fmla="val 50000"/>
            </a:avLst>
          </a:prstGeom>
          <a:ln>
            <a:solidFill>
              <a:schemeClr val="bg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DA2131-5E5D-C2A9-CE56-7D0E3DB95743}"/>
              </a:ext>
            </a:extLst>
          </p:cNvPr>
          <p:cNvSpPr txBox="1"/>
          <p:nvPr/>
        </p:nvSpPr>
        <p:spPr>
          <a:xfrm>
            <a:off x="5803444" y="2854609"/>
            <a:ext cx="24280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Measurement</a:t>
            </a:r>
            <a:b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</a:br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(as precise as we can get!)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D8564B-A5C7-A6D2-7496-4E0F3A224BA7}"/>
              </a:ext>
            </a:extLst>
          </p:cNvPr>
          <p:cNvSpPr txBox="1"/>
          <p:nvPr/>
        </p:nvSpPr>
        <p:spPr>
          <a:xfrm>
            <a:off x="9020127" y="2834395"/>
            <a:ext cx="24280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Simulated = </a:t>
            </a:r>
            <a:b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</a:br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image of LSA cycles</a:t>
            </a:r>
            <a:endParaRPr lang="en-GB" dirty="0">
              <a:solidFill>
                <a:schemeClr val="bg2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B42C83C-287B-A52C-240B-37D4B2643B37}"/>
              </a:ext>
            </a:extLst>
          </p:cNvPr>
          <p:cNvCxnSpPr>
            <a:stCxn id="4" idx="2"/>
          </p:cNvCxnSpPr>
          <p:nvPr/>
        </p:nvCxnSpPr>
        <p:spPr>
          <a:xfrm flipH="1">
            <a:off x="7017478" y="3377829"/>
            <a:ext cx="1" cy="339916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5BDA785-262D-A930-1824-B4A454C7E0B6}"/>
              </a:ext>
            </a:extLst>
          </p:cNvPr>
          <p:cNvCxnSpPr/>
          <p:nvPr/>
        </p:nvCxnSpPr>
        <p:spPr>
          <a:xfrm flipH="1">
            <a:off x="10192633" y="3377829"/>
            <a:ext cx="1" cy="339916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F06A72-F0DA-2943-6990-5D027B82BF6F}"/>
              </a:ext>
            </a:extLst>
          </p:cNvPr>
          <p:cNvSpPr txBox="1"/>
          <p:nvPr/>
        </p:nvSpPr>
        <p:spPr>
          <a:xfrm>
            <a:off x="7370894" y="5794401"/>
            <a:ext cx="24280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Synthetic =</a:t>
            </a:r>
            <a:b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</a:br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mathematical model </a:t>
            </a:r>
            <a:r>
              <a:rPr lang="en-GB" sz="1400" i="1" dirty="0">
                <a:solidFill>
                  <a:schemeClr val="bg2"/>
                </a:solidFill>
                <a:ea typeface="Calibri"/>
                <a:cs typeface="Calibri"/>
              </a:rPr>
              <a:t>B</a:t>
            </a:r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=f(</a:t>
            </a:r>
            <a:r>
              <a:rPr lang="en-GB" sz="1400" i="1" dirty="0">
                <a:solidFill>
                  <a:schemeClr val="bg2"/>
                </a:solidFill>
                <a:ea typeface="Calibri"/>
                <a:cs typeface="Calibri"/>
              </a:rPr>
              <a:t>I</a:t>
            </a:r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)</a:t>
            </a:r>
            <a:endParaRPr lang="en-GB" dirty="0">
              <a:solidFill>
                <a:schemeClr val="bg2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807B24-E63A-4C5E-B8D1-9E0FAC1B43ED}"/>
              </a:ext>
            </a:extLst>
          </p:cNvPr>
          <p:cNvCxnSpPr>
            <a:cxnSpLocks/>
          </p:cNvCxnSpPr>
          <p:nvPr/>
        </p:nvCxnSpPr>
        <p:spPr>
          <a:xfrm flipH="1" flipV="1">
            <a:off x="8584929" y="5305437"/>
            <a:ext cx="1" cy="339916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C1DAEA6-CFFC-E638-6A4F-079052EB25EF}"/>
              </a:ext>
            </a:extLst>
          </p:cNvPr>
          <p:cNvSpPr txBox="1"/>
          <p:nvPr/>
        </p:nvSpPr>
        <p:spPr>
          <a:xfrm>
            <a:off x="3989282" y="5794401"/>
            <a:ext cx="30281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Old B-train hardware removed</a:t>
            </a:r>
            <a:b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</a:br>
            <a:r>
              <a:rPr lang="en-GB" sz="1400" dirty="0">
                <a:solidFill>
                  <a:schemeClr val="bg2"/>
                </a:solidFill>
                <a:ea typeface="Calibri"/>
                <a:cs typeface="Calibri"/>
              </a:rPr>
              <a:t>Empty frame slot could be re-used</a:t>
            </a: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20" name="Picture 19" descr="A red circle with black text&#10;&#10;AI-generated content may be incorrect.">
            <a:extLst>
              <a:ext uri="{FF2B5EF4-FFF2-40B4-BE49-F238E27FC236}">
                <a16:creationId xmlns:a16="http://schemas.microsoft.com/office/drawing/2014/main" id="{D12A0905-4AEB-B3D5-3D9F-25556B18E67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7398" t="10921" r="18152" b="9661"/>
          <a:stretch>
            <a:fillRect/>
          </a:stretch>
        </p:blipFill>
        <p:spPr>
          <a:xfrm>
            <a:off x="2116898" y="1031571"/>
            <a:ext cx="1546965" cy="142967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A23AECC-AACB-FD55-1C2C-725E585C7113}"/>
              </a:ext>
            </a:extLst>
          </p:cNvPr>
          <p:cNvCxnSpPr>
            <a:cxnSpLocks/>
          </p:cNvCxnSpPr>
          <p:nvPr/>
        </p:nvCxnSpPr>
        <p:spPr>
          <a:xfrm flipH="1" flipV="1">
            <a:off x="5386388" y="5341612"/>
            <a:ext cx="1" cy="339916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14AF22A-CB89-FA7C-753E-98CE173DE17B}"/>
              </a:ext>
            </a:extLst>
          </p:cNvPr>
          <p:cNvSpPr txBox="1"/>
          <p:nvPr/>
        </p:nvSpPr>
        <p:spPr>
          <a:xfrm>
            <a:off x="84582" y="5178258"/>
            <a:ext cx="38853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9"/>
              </a:rPr>
              <a:t>https://gitlab.cern.ch/BTrain-TEAM/Btrain-over-WhiteRabbit/-/wikis/wr-btrain-frame-format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918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d1f00bb96d_2_223"/>
          <p:cNvSpPr txBox="1">
            <a:spLocks noGrp="1"/>
          </p:cNvSpPr>
          <p:nvPr>
            <p:ph type="title"/>
          </p:nvPr>
        </p:nvSpPr>
        <p:spPr>
          <a:xfrm>
            <a:off x="298511" y="197452"/>
            <a:ext cx="11376000" cy="51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3600"/>
            </a:pPr>
            <a:r>
              <a:rPr lang="en-US" dirty="0"/>
              <a:t>User options </a:t>
            </a:r>
            <a:r>
              <a:rPr lang="en-US" b="0" dirty="0"/>
              <a:t>(AFAIK)</a:t>
            </a:r>
          </a:p>
        </p:txBody>
      </p:sp>
      <p:sp>
        <p:nvSpPr>
          <p:cNvPr id="186" name="Google Shape;186;gd1f00bb96d_2_223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F7164-77CC-58E3-7778-487141E7042A}"/>
              </a:ext>
            </a:extLst>
          </p:cNvPr>
          <p:cNvSpPr>
            <a:spLocks noGrp="1"/>
          </p:cNvSpPr>
          <p:nvPr/>
        </p:nvSpPr>
        <p:spPr>
          <a:xfrm>
            <a:off x="196051" y="1119070"/>
            <a:ext cx="10628538" cy="12815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600" dirty="0">
              <a:ea typeface="Calibri"/>
              <a:cs typeface="Calibri"/>
            </a:endParaRPr>
          </a:p>
          <a:p>
            <a:pPr lvl="1"/>
            <a:endParaRPr lang="en-GB" sz="1600" dirty="0">
              <a:ea typeface="Calibri"/>
              <a:cs typeface="Calibri"/>
            </a:endParaRPr>
          </a:p>
          <a:p>
            <a:pPr lvl="1"/>
            <a:endParaRPr lang="en-GB" sz="1600" dirty="0">
              <a:ea typeface="Calibri"/>
              <a:cs typeface="Calibri"/>
            </a:endParaRPr>
          </a:p>
          <a:p>
            <a:pPr lvl="1"/>
            <a:endParaRPr lang="en-GB" sz="1600" dirty="0">
              <a:ea typeface="Calibri"/>
              <a:cs typeface="Calibri"/>
            </a:endParaRPr>
          </a:p>
          <a:p>
            <a:endParaRPr lang="en-GB" sz="2000" dirty="0">
              <a:ea typeface="Calibri"/>
              <a:cs typeface="Calibri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EAC2988-B5E5-984F-12D2-DB61B86B3D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482498"/>
              </p:ext>
            </p:extLst>
          </p:nvPr>
        </p:nvGraphicFramePr>
        <p:xfrm>
          <a:off x="0" y="707663"/>
          <a:ext cx="12191999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3577">
                  <a:extLst>
                    <a:ext uri="{9D8B030D-6E8A-4147-A177-3AD203B41FA5}">
                      <a16:colId xmlns:a16="http://schemas.microsoft.com/office/drawing/2014/main" val="2074255581"/>
                    </a:ext>
                  </a:extLst>
                </a:gridCol>
                <a:gridCol w="3113891">
                  <a:extLst>
                    <a:ext uri="{9D8B030D-6E8A-4147-A177-3AD203B41FA5}">
                      <a16:colId xmlns:a16="http://schemas.microsoft.com/office/drawing/2014/main" val="1179962531"/>
                    </a:ext>
                  </a:extLst>
                </a:gridCol>
                <a:gridCol w="3721052">
                  <a:extLst>
                    <a:ext uri="{9D8B030D-6E8A-4147-A177-3AD203B41FA5}">
                      <a16:colId xmlns:a16="http://schemas.microsoft.com/office/drawing/2014/main" val="2594648745"/>
                    </a:ext>
                  </a:extLst>
                </a:gridCol>
                <a:gridCol w="3153479">
                  <a:extLst>
                    <a:ext uri="{9D8B030D-6E8A-4147-A177-3AD203B41FA5}">
                      <a16:colId xmlns:a16="http://schemas.microsoft.com/office/drawing/2014/main" val="3024601556"/>
                    </a:ext>
                  </a:extLst>
                </a:gridCol>
              </a:tblGrid>
              <a:tr h="385185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EPC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BI, ABT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6445236"/>
                  </a:ext>
                </a:extLst>
              </a:tr>
              <a:tr h="199977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2"/>
                          </a:solidFill>
                        </a:rPr>
                        <a:t>NO BTRAIN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2"/>
                          </a:solidFill>
                        </a:rPr>
                        <a:t>Open-loop </a:t>
                      </a:r>
                      <a:r>
                        <a:rPr lang="en-US" sz="2000" i="1" dirty="0">
                          <a:solidFill>
                            <a:schemeClr val="bg2"/>
                          </a:solidFill>
                        </a:rPr>
                        <a:t>I</a:t>
                      </a:r>
                      <a:r>
                        <a:rPr lang="en-US" sz="2000" dirty="0">
                          <a:solidFill>
                            <a:schemeClr val="bg2"/>
                          </a:solidFill>
                        </a:rPr>
                        <a:t>(</a:t>
                      </a:r>
                      <a:r>
                        <a:rPr lang="en-US" sz="2000" i="1" dirty="0">
                          <a:solidFill>
                            <a:schemeClr val="bg2"/>
                          </a:solidFill>
                        </a:rPr>
                        <a:t>t</a:t>
                      </a:r>
                      <a:r>
                        <a:rPr lang="en-US" sz="2000" dirty="0">
                          <a:solidFill>
                            <a:schemeClr val="bg2"/>
                          </a:solidFill>
                        </a:rPr>
                        <a:t>)</a:t>
                      </a:r>
                      <a:br>
                        <a:rPr lang="en-US" sz="2000" dirty="0">
                          <a:solidFill>
                            <a:schemeClr val="bg2"/>
                          </a:solidFill>
                        </a:rPr>
                      </a:br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Fine-tuned by trial-and-error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2"/>
                          </a:solidFill>
                        </a:rPr>
                        <a:t>Frequency Program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Fine-tuned by trial-and-error (best for unchanging cycles)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Promising Machine Learning approach (EPA)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Errors must remain within radial loop correction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2"/>
                          </a:solidFill>
                        </a:rPr>
                        <a:t>Frequency Program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Precision sufficient</a:t>
                      </a:r>
                      <a:b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(LEIR, AD, ELENA)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185577"/>
                  </a:ext>
                </a:extLst>
              </a:tr>
              <a:tr h="1774447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00B050"/>
                          </a:solidFill>
                        </a:rPr>
                        <a:t>MEASURED</a:t>
                      </a:r>
                      <a:br>
                        <a:rPr lang="en-US" sz="2000" b="1" dirty="0">
                          <a:solidFill>
                            <a:srgbClr val="00B050"/>
                          </a:solidFill>
                        </a:rPr>
                      </a:br>
                      <a:r>
                        <a:rPr lang="en-US" sz="2000" b="1" dirty="0">
                          <a:solidFill>
                            <a:srgbClr val="00B050"/>
                          </a:solidFill>
                        </a:rPr>
                        <a:t>B-TRAIN</a:t>
                      </a:r>
                      <a:br>
                        <a:rPr lang="en-US" sz="2000" b="1" dirty="0">
                          <a:solidFill>
                            <a:srgbClr val="00B050"/>
                          </a:solidFill>
                        </a:rPr>
                      </a:b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(w/ or w/o field marker)</a:t>
                      </a:r>
                      <a:endParaRPr lang="en-US" sz="20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>
                          <a:solidFill>
                            <a:schemeClr val="bg2"/>
                          </a:solidFill>
                        </a:rPr>
                        <a:t>B</a:t>
                      </a:r>
                      <a:r>
                        <a:rPr lang="en-US" sz="2000" dirty="0">
                          <a:solidFill>
                            <a:schemeClr val="bg2"/>
                          </a:solidFill>
                        </a:rPr>
                        <a:t>(</a:t>
                      </a:r>
                      <a:r>
                        <a:rPr lang="en-US" sz="2000" i="1" dirty="0">
                          <a:solidFill>
                            <a:schemeClr val="bg2"/>
                          </a:solidFill>
                        </a:rPr>
                        <a:t>t</a:t>
                      </a:r>
                      <a:r>
                        <a:rPr lang="en-US" sz="2000" dirty="0">
                          <a:solidFill>
                            <a:schemeClr val="bg2"/>
                          </a:solidFill>
                        </a:rPr>
                        <a:t>) feedback</a:t>
                      </a:r>
                      <a:br>
                        <a:rPr lang="en-US" sz="2000" dirty="0">
                          <a:solidFill>
                            <a:schemeClr val="bg2"/>
                          </a:solidFill>
                        </a:rPr>
                      </a:br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Ensure desired magnetic cycle plays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>
                          <a:solidFill>
                            <a:schemeClr val="bg2"/>
                          </a:solidFill>
                        </a:rPr>
                        <a:t>B</a:t>
                      </a:r>
                      <a:r>
                        <a:rPr lang="en-US" sz="2000" dirty="0">
                          <a:solidFill>
                            <a:schemeClr val="bg2"/>
                          </a:solidFill>
                        </a:rPr>
                        <a:t>(</a:t>
                      </a:r>
                      <a:r>
                        <a:rPr lang="en-US" sz="2000" i="1" dirty="0">
                          <a:solidFill>
                            <a:schemeClr val="bg2"/>
                          </a:solidFill>
                        </a:rPr>
                        <a:t>t</a:t>
                      </a:r>
                      <a:r>
                        <a:rPr lang="en-US" sz="2000" dirty="0">
                          <a:solidFill>
                            <a:schemeClr val="bg2"/>
                          </a:solidFill>
                        </a:rPr>
                        <a:t>) feedback 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6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More margin left for the radial loop</a:t>
                      </a: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6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Field marker → capture of hysteresis effects</a:t>
                      </a: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6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Perturbations from field ripple, measurement noise</a:t>
                      </a:r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i="1" dirty="0">
                          <a:solidFill>
                            <a:schemeClr val="bg2"/>
                          </a:solidFill>
                        </a:rPr>
                        <a:t>B</a:t>
                      </a:r>
                      <a:r>
                        <a:rPr lang="en-US" sz="2000" dirty="0">
                          <a:solidFill>
                            <a:schemeClr val="bg2"/>
                          </a:solidFill>
                        </a:rPr>
                        <a:t>(</a:t>
                      </a:r>
                      <a:r>
                        <a:rPr lang="en-US" sz="2000" i="1" dirty="0">
                          <a:solidFill>
                            <a:schemeClr val="bg2"/>
                          </a:solidFill>
                        </a:rPr>
                        <a:t>t</a:t>
                      </a:r>
                      <a:r>
                        <a:rPr lang="en-US" sz="2000" dirty="0">
                          <a:solidFill>
                            <a:schemeClr val="bg2"/>
                          </a:solidFill>
                        </a:rPr>
                        <a:t>) feedback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High precision, not really needed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765522"/>
                  </a:ext>
                </a:extLst>
              </a:tr>
              <a:tr h="1098467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FF00"/>
                          </a:solidFill>
                        </a:rPr>
                        <a:t>SIMULATED</a:t>
                      </a:r>
                      <a:br>
                        <a:rPr lang="en-US" sz="2000" b="1" dirty="0">
                          <a:solidFill>
                            <a:srgbClr val="FFFF00"/>
                          </a:solidFill>
                        </a:rPr>
                      </a:br>
                      <a:r>
                        <a:rPr lang="en-US" sz="2000" b="1" dirty="0">
                          <a:solidFill>
                            <a:srgbClr val="FFFF00"/>
                          </a:solidFill>
                        </a:rPr>
                        <a:t>B-TRAIN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solidFill>
                            <a:schemeClr val="bg2"/>
                          </a:solidFill>
                        </a:rPr>
                        <a:t>n.a.</a:t>
                      </a:r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Nominal cycle  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1600" dirty="0">
                        <a:solidFill>
                          <a:schemeClr val="bg2"/>
                        </a:solidFill>
                      </a:endParaRP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Ad-hoc trims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Nominal cycle</a:t>
                      </a:r>
                      <a:br>
                        <a:rPr kumimoji="0" lang="en-US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endParaRPr kumimoji="0" lang="en-US" sz="2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F2F2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No advantage vs Frequency program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011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6459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d1f00bb96d_2_223"/>
          <p:cNvSpPr txBox="1">
            <a:spLocks noGrp="1"/>
          </p:cNvSpPr>
          <p:nvPr>
            <p:ph type="title"/>
          </p:nvPr>
        </p:nvSpPr>
        <p:spPr>
          <a:xfrm>
            <a:off x="254123" y="201861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3600"/>
            </a:pPr>
            <a:r>
              <a:rPr lang="en-US" dirty="0"/>
              <a:t>B-train users (2025)</a:t>
            </a:r>
            <a:endParaRPr lang="en-US" sz="1800" b="0" dirty="0"/>
          </a:p>
        </p:txBody>
      </p:sp>
      <p:sp>
        <p:nvSpPr>
          <p:cNvPr id="186" name="Google Shape;186;gd1f00bb96d_2_223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87" name="Google Shape;187;gd1f00bb96d_2_223"/>
          <p:cNvSpPr txBox="1"/>
          <p:nvPr/>
        </p:nvSpPr>
        <p:spPr>
          <a:xfrm>
            <a:off x="407989" y="1581859"/>
            <a:ext cx="10416600" cy="3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2095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824EF06-86AD-467E-2A40-121F48B65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448687"/>
              </p:ext>
            </p:extLst>
          </p:nvPr>
        </p:nvGraphicFramePr>
        <p:xfrm>
          <a:off x="657906" y="1079007"/>
          <a:ext cx="10876188" cy="3571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0682">
                  <a:extLst>
                    <a:ext uri="{9D8B030D-6E8A-4147-A177-3AD203B41FA5}">
                      <a16:colId xmlns:a16="http://schemas.microsoft.com/office/drawing/2014/main" val="1333860581"/>
                    </a:ext>
                  </a:extLst>
                </a:gridCol>
                <a:gridCol w="2394737">
                  <a:extLst>
                    <a:ext uri="{9D8B030D-6E8A-4147-A177-3AD203B41FA5}">
                      <a16:colId xmlns:a16="http://schemas.microsoft.com/office/drawing/2014/main" val="1025710658"/>
                    </a:ext>
                  </a:extLst>
                </a:gridCol>
                <a:gridCol w="2822768">
                  <a:extLst>
                    <a:ext uri="{9D8B030D-6E8A-4147-A177-3AD203B41FA5}">
                      <a16:colId xmlns:a16="http://schemas.microsoft.com/office/drawing/2014/main" val="2001557295"/>
                    </a:ext>
                  </a:extLst>
                </a:gridCol>
                <a:gridCol w="2357733">
                  <a:extLst>
                    <a:ext uri="{9D8B030D-6E8A-4147-A177-3AD203B41FA5}">
                      <a16:colId xmlns:a16="http://schemas.microsoft.com/office/drawing/2014/main" val="3602843587"/>
                    </a:ext>
                  </a:extLst>
                </a:gridCol>
                <a:gridCol w="2090268">
                  <a:extLst>
                    <a:ext uri="{9D8B030D-6E8A-4147-A177-3AD203B41FA5}">
                      <a16:colId xmlns:a16="http://schemas.microsoft.com/office/drawing/2014/main" val="3079913244"/>
                    </a:ext>
                  </a:extLst>
                </a:gridCol>
              </a:tblGrid>
              <a:tr h="270686">
                <a:tc>
                  <a:txBody>
                    <a:bodyPr/>
                    <a:lstStyle/>
                    <a:p>
                      <a:pPr algn="l" fontAlgn="base"/>
                      <a:endParaRPr lang="en-GB" b="1" i="0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1" dirty="0">
                          <a:latin typeface="Arial"/>
                        </a:rPr>
                        <a:t>White Rabbit users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US" dirty="0">
                        <a:latin typeface="Arial"/>
                      </a:endParaRPr>
                    </a:p>
                  </a:txBody>
                  <a:tcPr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US" sz="1000" b="0" dirty="0">
                        <a:latin typeface="Arial"/>
                      </a:endParaRPr>
                    </a:p>
                  </a:txBody>
                  <a:tcPr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US" dirty="0">
                        <a:latin typeface="Arial"/>
                      </a:endParaRPr>
                    </a:p>
                  </a:txBody>
                  <a:tcPr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697521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1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Machine​</a:t>
                      </a:r>
                      <a:endParaRPr lang="en-GB" b="1" i="0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200" b="1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SY-EPC</a:t>
                      </a:r>
                      <a:endParaRPr lang="en-US" sz="1000" b="0" dirty="0">
                        <a:latin typeface="Arial"/>
                      </a:endParaRPr>
                    </a:p>
                  </a:txBody>
                  <a:tcPr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200" b="1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SY-RF</a:t>
                      </a:r>
                    </a:p>
                    <a:p>
                      <a:pPr lvl="0" algn="l">
                        <a:buNone/>
                      </a:pPr>
                      <a:r>
                        <a:rPr lang="en-US" sz="1400" b="0" i="0" dirty="0" err="1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Tomoscope</a:t>
                      </a:r>
                      <a:r>
                        <a:rPr lang="en-US" sz="1400" b="0" i="0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RF train</a:t>
                      </a:r>
                      <a:endParaRPr lang="en-US" dirty="0">
                        <a:latin typeface="Arial"/>
                      </a:endParaRPr>
                    </a:p>
                  </a:txBody>
                  <a:tcPr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200" b="1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SY-BI </a:t>
                      </a:r>
                      <a:br>
                        <a:rPr lang="en-GB" sz="1200" b="1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</a:br>
                      <a:r>
                        <a:rPr lang="en-GB" sz="1000" b="0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(</a:t>
                      </a:r>
                      <a:r>
                        <a:rPr lang="en-GB" sz="1000" b="0" i="0" dirty="0">
                          <a:solidFill>
                            <a:srgbClr val="FFFFFF"/>
                          </a:solidFill>
                          <a:effectLst/>
                          <a:latin typeface="Arial"/>
                          <a:sym typeface="Symbol" panose="05050102010706020507" pitchFamily="18" charset="2"/>
                        </a:rPr>
                        <a:t> norm in </a:t>
                      </a:r>
                      <a:r>
                        <a:rPr lang="en-US" sz="1000" b="0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BCT, Orbit)</a:t>
                      </a:r>
                      <a:endParaRPr lang="en-US" sz="1000" b="0" dirty="0">
                        <a:latin typeface="Arial"/>
                      </a:endParaRPr>
                    </a:p>
                  </a:txBody>
                  <a:tcPr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200" b="1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SY-ABT</a:t>
                      </a:r>
                      <a:br>
                        <a:rPr lang="en-GB" sz="1200" b="1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</a:br>
                      <a:r>
                        <a:rPr lang="en-GB" sz="1200" b="0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(</a:t>
                      </a:r>
                      <a:r>
                        <a:rPr lang="en-GB" sz="1000" b="0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SPS beam dump)</a:t>
                      </a:r>
                      <a:endParaRPr lang="en-US" sz="1000" b="0" dirty="0">
                        <a:latin typeface="Arial"/>
                      </a:endParaRPr>
                    </a:p>
                  </a:txBody>
                  <a:tcPr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90246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1" i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LEIR​</a:t>
                      </a:r>
                      <a:endParaRPr lang="en-GB" b="1" i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─ 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(closed-loop possible)</a:t>
                      </a:r>
                      <a:endParaRPr lang="en-US" sz="1000" dirty="0"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200" b="0" i="0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 Internal LLRF B function/</a:t>
                      </a:r>
                      <a:r>
                        <a:rPr lang="en-GB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Measured</a:t>
                      </a:r>
                      <a:r>
                        <a:rPr lang="en-GB" sz="1200" b="0" i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​</a:t>
                      </a:r>
                      <a:b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GB" sz="1000" b="0" i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 </a:t>
                      </a:r>
                      <a:r>
                        <a:rPr kumimoji="0" lang="en-GB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(BCT uses the Frequency Program from LLRF)</a:t>
                      </a: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 ​</a:t>
                      </a:r>
                      <a:endParaRPr kumimoji="0" lang="en-US" sz="1400" b="0" i="0" u="none" strike="sngStrike" kern="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515486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1" i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PSB​</a:t>
                      </a:r>
                      <a:endParaRPr lang="en-GB" b="1" i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Measured</a:t>
                      </a:r>
                      <a:r>
                        <a:rPr lang="en-GB" sz="1200" b="0" i="0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​</a:t>
                      </a:r>
                      <a:endParaRPr lang="en-GB" b="0" i="0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200" b="0" i="0" dirty="0">
                          <a:solidFill>
                            <a:srgbClr val="FFFF00"/>
                          </a:solidFill>
                          <a:effectLst/>
                          <a:latin typeface="Arial"/>
                        </a:rPr>
                        <a:t>Simulated </a:t>
                      </a:r>
                      <a:br>
                        <a:rPr lang="en-GB" sz="1200" b="0" i="0" dirty="0">
                          <a:solidFill>
                            <a:srgbClr val="FFFF00"/>
                          </a:solidFill>
                          <a:effectLst/>
                          <a:latin typeface="Arial"/>
                        </a:rPr>
                      </a:br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(modified with ad-hoc functions)</a:t>
                      </a:r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​</a:t>
                      </a:r>
                      <a:endParaRPr lang="en-GB" b="0" i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rgbClr val="00B050"/>
                          </a:solidFill>
                          <a:effectLst/>
                          <a:highlight>
                            <a:srgbClr val="FFFF00"/>
                          </a:highlight>
                          <a:latin typeface="Arial"/>
                        </a:rPr>
                        <a:t>Measured​ </a:t>
                      </a: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(TBC)</a:t>
                      </a:r>
                      <a:endParaRPr lang="en-GB" b="0" i="0" dirty="0">
                        <a:solidFill>
                          <a:srgbClr val="00B050"/>
                        </a:solidFill>
                        <a:effectLst/>
                        <a:highlight>
                          <a:srgbClr val="FFFF00"/>
                        </a:highlight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386909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1" i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PS​</a:t>
                      </a:r>
                      <a:endParaRPr lang="en-GB" b="1" i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Measured</a:t>
                      </a:r>
                      <a:r>
                        <a:rPr lang="en-GB" sz="1200" b="0" i="0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​</a:t>
                      </a:r>
                      <a:br>
                        <a:rPr lang="en-GB" sz="1200" b="0" i="0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</a:br>
                      <a:r>
                        <a:rPr kumimoji="0" lang="en-GB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(POPS; PFW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under consideration</a:t>
                      </a:r>
                      <a:r>
                        <a:rPr kumimoji="0" lang="en-GB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)</a:t>
                      </a:r>
                      <a:endParaRPr kumimoji="0" lang="en-US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Measured</a:t>
                      </a:r>
                      <a:endParaRPr lang="en-GB" b="0" i="0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B050"/>
                          </a:solidFill>
                          <a:effectLst/>
                          <a:highlight>
                            <a:srgbClr val="FFFF00"/>
                          </a:highlight>
                          <a:latin typeface="Arial"/>
                        </a:rPr>
                        <a:t>Measured</a:t>
                      </a:r>
                      <a:r>
                        <a:rPr lang="en-GB" sz="1200" b="0" i="0" dirty="0">
                          <a:solidFill>
                            <a:srgbClr val="00B050"/>
                          </a:solidFill>
                          <a:effectLst/>
                          <a:highlight>
                            <a:srgbClr val="FFFF00"/>
                          </a:highlight>
                          <a:latin typeface="Arial"/>
                        </a:rPr>
                        <a:t>​</a:t>
                      </a: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(TBC)​​</a:t>
                      </a:r>
                      <a:endParaRPr lang="en-GB" b="0" i="0" dirty="0">
                        <a:solidFill>
                          <a:srgbClr val="00B050"/>
                        </a:solidFill>
                        <a:effectLst/>
                        <a:highlight>
                          <a:srgbClr val="FFFF00"/>
                        </a:highlight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5903839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1" i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SPS​</a:t>
                      </a:r>
                      <a:endParaRPr lang="en-GB" b="1" i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(closed-loop possible)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 Internal LLRF B function/</a:t>
                      </a:r>
                      <a:r>
                        <a:rPr lang="en-GB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Measured</a:t>
                      </a:r>
                      <a:r>
                        <a:rPr lang="en-GB" sz="1200" b="0" i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​</a:t>
                      </a:r>
                      <a:endParaRPr lang="en-GB" sz="1000" b="0" i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─</a:t>
                      </a:r>
                      <a:r>
                        <a:rPr lang="en-GB" b="0" i="0" dirty="0">
                          <a:solidFill>
                            <a:srgbClr val="00B050"/>
                          </a:solidFill>
                          <a:effectLst/>
                          <a:highlight>
                            <a:srgbClr val="FFFF00"/>
                          </a:highlight>
                          <a:latin typeface="Arial"/>
                        </a:rPr>
                        <a:t> </a:t>
                      </a: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(TBC)​​</a:t>
                      </a:r>
                      <a:endParaRPr lang="en-GB" sz="1200" b="0" i="0" dirty="0">
                        <a:solidFill>
                          <a:srgbClr val="00B050"/>
                        </a:solidFill>
                        <a:effectLst/>
                        <a:highlight>
                          <a:srgbClr val="FFFF00"/>
                        </a:highlight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 </a:t>
                      </a:r>
                      <a:r>
                        <a:rPr kumimoji="0" lang="en-GB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(dump triggered by TSU)</a:t>
                      </a: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 ​</a:t>
                      </a:r>
                      <a:endParaRPr lang="en-US" strike="sng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552876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1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AD​ </a:t>
                      </a:r>
                      <a:endParaRPr lang="en-GB" b="1" i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</a:t>
                      </a:r>
                      <a:endParaRPr lang="en-GB" b="0" i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200" b="0" i="0" dirty="0">
                          <a:solidFill>
                            <a:srgbClr val="FFFF00"/>
                          </a:solidFill>
                          <a:effectLst/>
                          <a:latin typeface="Arial"/>
                        </a:rPr>
                        <a:t>Simulated</a:t>
                      </a:r>
                      <a:b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(Measured not available)</a:t>
                      </a:r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​</a:t>
                      </a:r>
                      <a:endParaRPr lang="en-GB" b="0" i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Measured</a:t>
                      </a:r>
                      <a:r>
                        <a:rPr kumimoji="0" lang="en-GB" sz="1200" b="0" i="0" u="none" strike="sng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kumimoji="0" lang="en-GB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(BCCCA; BCT uses the Frequency Program from LLRF)</a:t>
                      </a: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 ​</a:t>
                      </a:r>
                      <a:endParaRPr kumimoji="0" lang="en-US" sz="1400" b="0" i="0" u="none" strike="sngStrike" kern="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26895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1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ELENA​</a:t>
                      </a:r>
                      <a:endParaRPr lang="en-GB" b="1" i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(closed-loop ready)</a:t>
                      </a:r>
                      <a:endParaRPr lang="en-GB" sz="1000" b="0" i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 Internal LLRF B function/</a:t>
                      </a:r>
                      <a:r>
                        <a:rPr lang="en-GB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Measured</a:t>
                      </a:r>
                      <a:r>
                        <a:rPr lang="en-GB" sz="1200" b="0" i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​</a:t>
                      </a:r>
                      <a:b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(switch to Simulated under consideration)​</a:t>
                      </a:r>
                      <a:endParaRPr lang="en-GB" sz="1000" b="0" i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─ </a:t>
                      </a:r>
                      <a:r>
                        <a:rPr kumimoji="0" lang="en-GB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(BCT uses the Frequency Program from LLRF)</a:t>
                      </a: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 ​​</a:t>
                      </a:r>
                      <a:endParaRPr kumimoji="0" lang="en-US" sz="1400" b="0" i="0" u="none" strike="sngStrike" kern="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─</a:t>
                      </a:r>
                      <a:endParaRPr lang="en-GB" sz="1200" b="0" i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029071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F7164-77CC-58E3-7778-487141E7042A}"/>
              </a:ext>
            </a:extLst>
          </p:cNvPr>
          <p:cNvSpPr>
            <a:spLocks noGrp="1"/>
          </p:cNvSpPr>
          <p:nvPr/>
        </p:nvSpPr>
        <p:spPr>
          <a:xfrm>
            <a:off x="254123" y="4841773"/>
            <a:ext cx="10628538" cy="12815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bg2"/>
                </a:solidFill>
                <a:ea typeface="Calibri"/>
                <a:cs typeface="Calibri"/>
              </a:rPr>
              <a:t>Other users:</a:t>
            </a:r>
            <a:endParaRPr lang="en-GB" sz="1600" dirty="0">
              <a:solidFill>
                <a:schemeClr val="bg2"/>
              </a:solidFill>
              <a:ea typeface="Calibri"/>
              <a:cs typeface="Calibri"/>
            </a:endParaRPr>
          </a:p>
          <a:p>
            <a:pPr lvl="1"/>
            <a:r>
              <a:rPr lang="en-GB" sz="1600" dirty="0">
                <a:solidFill>
                  <a:schemeClr val="bg2"/>
                </a:solidFill>
                <a:ea typeface="Calibri"/>
                <a:cs typeface="Calibri"/>
              </a:rPr>
              <a:t>Machine operations (beam diagnostics)</a:t>
            </a:r>
          </a:p>
          <a:p>
            <a:pPr lvl="1"/>
            <a:r>
              <a:rPr lang="en-GB" sz="1600" dirty="0">
                <a:solidFill>
                  <a:schemeClr val="bg2"/>
                </a:solidFill>
                <a:ea typeface="Calibri"/>
                <a:cs typeface="Calibri"/>
              </a:rPr>
              <a:t>Real-world training data for Machine Learning models</a:t>
            </a:r>
          </a:p>
          <a:p>
            <a:pPr lvl="1"/>
            <a:r>
              <a:rPr lang="en-GB" sz="1600" dirty="0">
                <a:solidFill>
                  <a:schemeClr val="bg2"/>
                </a:solidFill>
                <a:ea typeface="Calibri"/>
                <a:cs typeface="Calibri"/>
              </a:rPr>
              <a:t>Magnet characterization, B-train internal diagnostics </a:t>
            </a:r>
          </a:p>
          <a:p>
            <a:pPr lvl="1"/>
            <a:endParaRPr lang="en-GB" sz="1600" dirty="0">
              <a:solidFill>
                <a:schemeClr val="bg2"/>
              </a:solidFill>
              <a:ea typeface="Calibri"/>
              <a:cs typeface="Calibri"/>
            </a:endParaRPr>
          </a:p>
          <a:p>
            <a:endParaRPr lang="en-GB" sz="2000" dirty="0">
              <a:solidFill>
                <a:schemeClr val="bg2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6858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>
          <a:extLst>
            <a:ext uri="{FF2B5EF4-FFF2-40B4-BE49-F238E27FC236}">
              <a16:creationId xmlns:a16="http://schemas.microsoft.com/office/drawing/2014/main" id="{A590DB4F-E466-C571-9AAC-5E8DA2487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">
            <a:extLst>
              <a:ext uri="{FF2B5EF4-FFF2-40B4-BE49-F238E27FC236}">
                <a16:creationId xmlns:a16="http://schemas.microsoft.com/office/drawing/2014/main" id="{447ACA4C-9B7B-0E38-7C50-B573B2D3D7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9387" y="3708400"/>
            <a:ext cx="11376025" cy="2284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 dirty="0"/>
              <a:t>2. Roundtable and discussion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332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>
          <a:extLst>
            <a:ext uri="{FF2B5EF4-FFF2-40B4-BE49-F238E27FC236}">
              <a16:creationId xmlns:a16="http://schemas.microsoft.com/office/drawing/2014/main" id="{CD608DAB-F683-8BDA-3C72-90795ACDB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d1f00bb96d_2_223">
            <a:extLst>
              <a:ext uri="{FF2B5EF4-FFF2-40B4-BE49-F238E27FC236}">
                <a16:creationId xmlns:a16="http://schemas.microsoft.com/office/drawing/2014/main" id="{0D5DC662-FB65-C6A8-FE73-4D0733C410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98511" y="197452"/>
            <a:ext cx="11376000" cy="51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3600"/>
            </a:pPr>
            <a:r>
              <a:rPr lang="en-US" dirty="0"/>
              <a:t>TE-MSC B-train planning</a:t>
            </a:r>
          </a:p>
        </p:txBody>
      </p:sp>
      <p:sp>
        <p:nvSpPr>
          <p:cNvPr id="186" name="Google Shape;186;gd1f00bb96d_2_223">
            <a:extLst>
              <a:ext uri="{FF2B5EF4-FFF2-40B4-BE49-F238E27FC236}">
                <a16:creationId xmlns:a16="http://schemas.microsoft.com/office/drawing/2014/main" id="{5E451341-BE39-17B7-1B0C-1DD8A0DA711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66359EE-3F07-62F6-B2D8-0E1433E7CC34}"/>
              </a:ext>
            </a:extLst>
          </p:cNvPr>
          <p:cNvSpPr>
            <a:spLocks noGrp="1"/>
          </p:cNvSpPr>
          <p:nvPr/>
        </p:nvSpPr>
        <p:spPr>
          <a:xfrm>
            <a:off x="196051" y="1119070"/>
            <a:ext cx="10628538" cy="12815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600" dirty="0">
              <a:ea typeface="Calibri"/>
              <a:cs typeface="Calibri"/>
            </a:endParaRPr>
          </a:p>
          <a:p>
            <a:pPr lvl="1"/>
            <a:endParaRPr lang="en-GB" sz="1600" dirty="0">
              <a:ea typeface="Calibri"/>
              <a:cs typeface="Calibri"/>
            </a:endParaRPr>
          </a:p>
          <a:p>
            <a:pPr lvl="1"/>
            <a:endParaRPr lang="en-GB" sz="1600" dirty="0">
              <a:ea typeface="Calibri"/>
              <a:cs typeface="Calibri"/>
            </a:endParaRPr>
          </a:p>
          <a:p>
            <a:pPr lvl="1"/>
            <a:endParaRPr lang="en-GB" sz="1600" dirty="0">
              <a:ea typeface="Calibri"/>
              <a:cs typeface="Calibri"/>
            </a:endParaRPr>
          </a:p>
          <a:p>
            <a:endParaRPr lang="en-GB" sz="2000" dirty="0">
              <a:ea typeface="Calibri"/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5E5523-3537-7CAC-1266-DC9E3C471AF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6094"/>
          <a:stretch>
            <a:fillRect/>
          </a:stretch>
        </p:blipFill>
        <p:spPr>
          <a:xfrm>
            <a:off x="0" y="1119070"/>
            <a:ext cx="12192000" cy="20254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3E8322-613B-5A54-3783-F13A52F2DC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9927" y="6419588"/>
            <a:ext cx="6149566" cy="359051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637999E-2E59-F9B1-4018-2B170D5B3725}"/>
              </a:ext>
            </a:extLst>
          </p:cNvPr>
          <p:cNvGrpSpPr/>
          <p:nvPr/>
        </p:nvGrpSpPr>
        <p:grpSpPr>
          <a:xfrm>
            <a:off x="1223195" y="3514438"/>
            <a:ext cx="4538778" cy="307777"/>
            <a:chOff x="1141776" y="4123748"/>
            <a:chExt cx="4538778" cy="307777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10058E8-67B4-9166-2BFD-50280BDAA473}"/>
                </a:ext>
              </a:extLst>
            </p:cNvPr>
            <p:cNvCxnSpPr>
              <a:cxnSpLocks/>
            </p:cNvCxnSpPr>
            <p:nvPr/>
          </p:nvCxnSpPr>
          <p:spPr>
            <a:xfrm>
              <a:off x="3871665" y="4277637"/>
              <a:ext cx="180888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5B3D5F1-C4DD-1E3C-0DC1-9F13F97B7880}"/>
                </a:ext>
              </a:extLst>
            </p:cNvPr>
            <p:cNvSpPr txBox="1"/>
            <p:nvPr/>
          </p:nvSpPr>
          <p:spPr>
            <a:xfrm>
              <a:off x="1141776" y="4123748"/>
              <a:ext cx="272988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>
                  <a:solidFill>
                    <a:schemeClr val="tx1"/>
                  </a:solidFill>
                  <a:ea typeface="Calibri"/>
                  <a:cs typeface="Calibri"/>
                </a:rPr>
                <a:t>HW drivers update for Debian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A0111C3-5E26-1E9E-4AAE-49E4DCB17091}"/>
              </a:ext>
            </a:extLst>
          </p:cNvPr>
          <p:cNvGrpSpPr/>
          <p:nvPr/>
        </p:nvGrpSpPr>
        <p:grpSpPr>
          <a:xfrm>
            <a:off x="2982485" y="4477220"/>
            <a:ext cx="4464743" cy="307777"/>
            <a:chOff x="1141776" y="4123748"/>
            <a:chExt cx="4464743" cy="307777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65D587A-F192-E1C9-E9B6-09263A4DE877}"/>
                </a:ext>
              </a:extLst>
            </p:cNvPr>
            <p:cNvCxnSpPr/>
            <p:nvPr/>
          </p:nvCxnSpPr>
          <p:spPr>
            <a:xfrm>
              <a:off x="3871665" y="4277637"/>
              <a:ext cx="173485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27035E6-BE25-6CA0-0C1B-C65A220CFFB2}"/>
                </a:ext>
              </a:extLst>
            </p:cNvPr>
            <p:cNvSpPr txBox="1"/>
            <p:nvPr/>
          </p:nvSpPr>
          <p:spPr>
            <a:xfrm>
              <a:off x="1141776" y="4123748"/>
              <a:ext cx="272988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dirty="0">
                  <a:solidFill>
                    <a:schemeClr val="tx1"/>
                  </a:solidFill>
                  <a:ea typeface="Calibri"/>
                  <a:cs typeface="Calibri"/>
                </a:rPr>
                <a:t>update to WR6.0, internal tests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87B3D34-E0CE-C9A0-C0A1-D6D466128CB6}"/>
              </a:ext>
            </a:extLst>
          </p:cNvPr>
          <p:cNvGrpSpPr/>
          <p:nvPr/>
        </p:nvGrpSpPr>
        <p:grpSpPr>
          <a:xfrm>
            <a:off x="496060" y="3885572"/>
            <a:ext cx="8871608" cy="461665"/>
            <a:chOff x="-585126" y="4060960"/>
            <a:chExt cx="6191645" cy="461665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AC7C35C-D25D-2E1A-5639-7919F76D357D}"/>
                </a:ext>
              </a:extLst>
            </p:cNvPr>
            <p:cNvCxnSpPr>
              <a:cxnSpLocks/>
            </p:cNvCxnSpPr>
            <p:nvPr/>
          </p:nvCxnSpPr>
          <p:spPr>
            <a:xfrm>
              <a:off x="2241176" y="4277637"/>
              <a:ext cx="336534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F5148BF-84CF-B652-6622-2525F95A7346}"/>
                </a:ext>
              </a:extLst>
            </p:cNvPr>
            <p:cNvSpPr txBox="1"/>
            <p:nvPr/>
          </p:nvSpPr>
          <p:spPr>
            <a:xfrm>
              <a:off x="-585126" y="4060960"/>
              <a:ext cx="272988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dirty="0">
                  <a:solidFill>
                    <a:schemeClr val="tx1"/>
                  </a:solidFill>
                  <a:ea typeface="Calibri"/>
                  <a:cs typeface="Calibri"/>
                </a:rPr>
                <a:t>Other internal updates, offline tests</a:t>
              </a:r>
              <a:br>
                <a:rPr lang="en-GB" dirty="0">
                  <a:solidFill>
                    <a:schemeClr val="tx1"/>
                  </a:solidFill>
                  <a:ea typeface="Calibri"/>
                  <a:cs typeface="Calibri"/>
                </a:rPr>
              </a:br>
              <a:r>
                <a:rPr lang="en-GB" sz="1000" dirty="0">
                  <a:solidFill>
                    <a:schemeClr val="tx1"/>
                  </a:solidFill>
                  <a:ea typeface="Calibri"/>
                  <a:cs typeface="Calibri"/>
                </a:rPr>
                <a:t>(drift correction, diagnostics, magnetic sensors)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B1E568-0B77-4D89-5A66-12DF37B30F9B}"/>
              </a:ext>
            </a:extLst>
          </p:cNvPr>
          <p:cNvGrpSpPr/>
          <p:nvPr/>
        </p:nvGrpSpPr>
        <p:grpSpPr>
          <a:xfrm>
            <a:off x="4664710" y="4852190"/>
            <a:ext cx="4702958" cy="307777"/>
            <a:chOff x="1141776" y="4123748"/>
            <a:chExt cx="4702958" cy="307777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818C506-AADD-407E-444C-237A8D32E1B6}"/>
                </a:ext>
              </a:extLst>
            </p:cNvPr>
            <p:cNvCxnSpPr>
              <a:cxnSpLocks/>
            </p:cNvCxnSpPr>
            <p:nvPr/>
          </p:nvCxnSpPr>
          <p:spPr>
            <a:xfrm>
              <a:off x="3871665" y="4277637"/>
              <a:ext cx="1973069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BBF8736-DC32-7A38-30C0-F8B1F0039C55}"/>
                </a:ext>
              </a:extLst>
            </p:cNvPr>
            <p:cNvSpPr txBox="1"/>
            <p:nvPr/>
          </p:nvSpPr>
          <p:spPr>
            <a:xfrm>
              <a:off x="1141776" y="4123748"/>
              <a:ext cx="272988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dirty="0">
                  <a:solidFill>
                    <a:schemeClr val="tx1"/>
                  </a:solidFill>
                  <a:ea typeface="Calibri"/>
                  <a:cs typeface="Calibri"/>
                </a:rPr>
                <a:t>WR6.0 offline TX/RX tests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046D32-3432-A142-1B70-B3D8D8938FAF}"/>
              </a:ext>
            </a:extLst>
          </p:cNvPr>
          <p:cNvGrpSpPr/>
          <p:nvPr/>
        </p:nvGrpSpPr>
        <p:grpSpPr>
          <a:xfrm>
            <a:off x="6579801" y="5328112"/>
            <a:ext cx="4702958" cy="307777"/>
            <a:chOff x="1141776" y="4123748"/>
            <a:chExt cx="4702958" cy="307777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D884DC7-1075-32DB-EFBE-E035143DBDDF}"/>
                </a:ext>
              </a:extLst>
            </p:cNvPr>
            <p:cNvCxnSpPr>
              <a:cxnSpLocks/>
            </p:cNvCxnSpPr>
            <p:nvPr/>
          </p:nvCxnSpPr>
          <p:spPr>
            <a:xfrm>
              <a:off x="3871665" y="4277637"/>
              <a:ext cx="1973069" cy="0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6F9BD16-EF7D-325B-72FB-69AA05A919C0}"/>
                </a:ext>
              </a:extLst>
            </p:cNvPr>
            <p:cNvSpPr txBox="1"/>
            <p:nvPr/>
          </p:nvSpPr>
          <p:spPr>
            <a:xfrm>
              <a:off x="1141776" y="4123748"/>
              <a:ext cx="272988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dirty="0">
                  <a:solidFill>
                    <a:schemeClr val="tx1"/>
                  </a:solidFill>
                  <a:ea typeface="Calibri"/>
                  <a:cs typeface="Calibri"/>
                </a:rPr>
                <a:t>Injection chain commissioning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0C53ED8-C774-EC64-E1C2-758759AD47AD}"/>
              </a:ext>
            </a:extLst>
          </p:cNvPr>
          <p:cNvSpPr txBox="1"/>
          <p:nvPr/>
        </p:nvSpPr>
        <p:spPr>
          <a:xfrm>
            <a:off x="72361" y="5981828"/>
            <a:ext cx="37102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/>
                </a:solidFill>
                <a:ea typeface="Calibri"/>
                <a:cs typeface="Calibri"/>
              </a:rPr>
              <a:t>AD/ELENA schedule not included here yet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703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d1f00bb96d_2_223"/>
          <p:cNvSpPr txBox="1">
            <a:spLocks noGrp="1"/>
          </p:cNvSpPr>
          <p:nvPr>
            <p:ph type="title"/>
          </p:nvPr>
        </p:nvSpPr>
        <p:spPr>
          <a:xfrm>
            <a:off x="298511" y="197452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3600"/>
            </a:pPr>
            <a:r>
              <a:rPr lang="en-US" dirty="0"/>
              <a:t>Questions for B-train WR users </a:t>
            </a:r>
            <a:r>
              <a:rPr lang="en-US" b="0" dirty="0"/>
              <a:t>(+ </a:t>
            </a:r>
            <a:r>
              <a:rPr lang="en-US" b="0" dirty="0">
                <a:solidFill>
                  <a:schemeClr val="accent3">
                    <a:lumMod val="75000"/>
                  </a:schemeClr>
                </a:solidFill>
              </a:rPr>
              <a:t>OP teams </a:t>
            </a:r>
            <a:r>
              <a:rPr lang="en-US" b="0" dirty="0"/>
              <a:t>…)</a:t>
            </a:r>
          </a:p>
        </p:txBody>
      </p:sp>
      <p:sp>
        <p:nvSpPr>
          <p:cNvPr id="186" name="Google Shape;186;gd1f00bb96d_2_223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F7164-77CC-58E3-7778-487141E7042A}"/>
              </a:ext>
            </a:extLst>
          </p:cNvPr>
          <p:cNvSpPr>
            <a:spLocks noGrp="1"/>
          </p:cNvSpPr>
          <p:nvPr/>
        </p:nvSpPr>
        <p:spPr>
          <a:xfrm>
            <a:off x="196051" y="1119070"/>
            <a:ext cx="10628538" cy="12815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600" dirty="0">
              <a:ea typeface="Calibri"/>
              <a:cs typeface="Calibri"/>
            </a:endParaRPr>
          </a:p>
          <a:p>
            <a:pPr lvl="1"/>
            <a:endParaRPr lang="en-GB" sz="1600" dirty="0">
              <a:ea typeface="Calibri"/>
              <a:cs typeface="Calibri"/>
            </a:endParaRPr>
          </a:p>
          <a:p>
            <a:pPr lvl="1"/>
            <a:endParaRPr lang="en-GB" sz="1600" dirty="0">
              <a:ea typeface="Calibri"/>
              <a:cs typeface="Calibri"/>
            </a:endParaRPr>
          </a:p>
          <a:p>
            <a:pPr lvl="1"/>
            <a:endParaRPr lang="en-GB" sz="1600" dirty="0">
              <a:ea typeface="Calibri"/>
              <a:cs typeface="Calibri"/>
            </a:endParaRPr>
          </a:p>
          <a:p>
            <a:endParaRPr lang="en-GB" sz="2000" dirty="0">
              <a:ea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40CC29-0AA1-3FF7-7AFE-C6087FFC52DD}"/>
              </a:ext>
            </a:extLst>
          </p:cNvPr>
          <p:cNvSpPr>
            <a:spLocks noGrp="1"/>
          </p:cNvSpPr>
          <p:nvPr/>
        </p:nvSpPr>
        <p:spPr>
          <a:xfrm>
            <a:off x="196051" y="945811"/>
            <a:ext cx="11288406" cy="511422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en-GB" sz="2000" dirty="0">
                <a:ea typeface="Calibri"/>
                <a:cs typeface="Calibri"/>
              </a:rPr>
              <a:t>Do you want to 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  <a:ea typeface="Calibri"/>
                <a:cs typeface="Calibri"/>
              </a:rPr>
              <a:t>keep using B-train </a:t>
            </a:r>
            <a:r>
              <a:rPr lang="en-GB" sz="2000" dirty="0">
                <a:ea typeface="Calibri"/>
                <a:cs typeface="Calibri"/>
              </a:rPr>
              <a:t>(Measured and/or Simulated) at all  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en-GB" sz="2000" dirty="0">
                <a:ea typeface="Calibri"/>
                <a:cs typeface="Calibri"/>
              </a:rPr>
              <a:t>Do you want to upgrade to V6 ? Or take the risk of using unsupported version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en-GB" sz="2000" dirty="0">
                <a:ea typeface="Calibri"/>
                <a:cs typeface="Calibri"/>
              </a:rPr>
              <a:t>Any interest in new HW board types (e.g. standardize with CUTE) 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en-GB" sz="2000" dirty="0">
                <a:ea typeface="Calibri"/>
                <a:cs typeface="Calibri"/>
              </a:rPr>
              <a:t>Any interest in doubling up the </a:t>
            </a:r>
            <a:r>
              <a:rPr lang="en-GB" sz="2000" dirty="0" err="1">
                <a:ea typeface="Calibri"/>
                <a:cs typeface="Calibri"/>
              </a:rPr>
              <a:t>fibers</a:t>
            </a:r>
            <a:r>
              <a:rPr lang="en-GB" sz="2000" dirty="0">
                <a:ea typeface="Calibri"/>
                <a:cs typeface="Calibri"/>
              </a:rPr>
              <a:t>/switches for redundancy ?</a:t>
            </a:r>
          </a:p>
          <a:p>
            <a:pPr marL="457200" indent="-457200">
              <a:spcAft>
                <a:spcPts val="1200"/>
              </a:spcAft>
              <a:buAutoNum type="arabicParenR"/>
            </a:pPr>
            <a:r>
              <a:rPr lang="en-GB" sz="2000" dirty="0">
                <a:ea typeface="Calibri"/>
                <a:cs typeface="Calibri"/>
              </a:rPr>
              <a:t>Can you estimate the upgrade workload</a:t>
            </a:r>
          </a:p>
          <a:p>
            <a:pPr marL="457200" indent="-457200">
              <a:spcAft>
                <a:spcPts val="1200"/>
              </a:spcAft>
              <a:buAutoNum type="arabicParenR"/>
            </a:pPr>
            <a:r>
              <a:rPr lang="en-GB" sz="2000" dirty="0">
                <a:ea typeface="Calibri"/>
                <a:cs typeface="Calibri"/>
              </a:rPr>
              <a:t>Upgrade with internal resources possible ? </a:t>
            </a:r>
          </a:p>
          <a:p>
            <a:pPr marL="457200" indent="-457200">
              <a:spcAft>
                <a:spcPts val="1200"/>
              </a:spcAft>
              <a:buAutoNum type="arabicParenR"/>
            </a:pPr>
            <a:r>
              <a:rPr lang="en-GB" sz="2000" dirty="0">
                <a:ea typeface="Calibri"/>
                <a:cs typeface="Calibri"/>
              </a:rPr>
              <a:t>Alternatives if not:</a:t>
            </a:r>
            <a:br>
              <a:rPr lang="en-GB" sz="2000" dirty="0">
                <a:ea typeface="Calibri"/>
                <a:cs typeface="Calibri"/>
              </a:rPr>
            </a:br>
            <a:r>
              <a:rPr lang="en-GB" sz="2000" dirty="0">
                <a:ea typeface="Calibri"/>
                <a:cs typeface="Calibri"/>
              </a:rPr>
              <a:t>- Shared Post(s) (e.g. Grad): repartition of costs ? Supervision ?</a:t>
            </a:r>
            <a:br>
              <a:rPr lang="en-GB" sz="2000" dirty="0">
                <a:ea typeface="Calibri"/>
                <a:cs typeface="Calibri"/>
              </a:rPr>
            </a:br>
            <a:r>
              <a:rPr lang="en-GB" sz="2000" dirty="0">
                <a:ea typeface="Calibri"/>
                <a:cs typeface="Calibri"/>
              </a:rPr>
              <a:t>- CONS request (deadline soon!)</a:t>
            </a:r>
            <a:br>
              <a:rPr lang="en-GB" sz="2000" dirty="0">
                <a:ea typeface="Calibri"/>
                <a:cs typeface="Calibri"/>
              </a:rPr>
            </a:br>
            <a:r>
              <a:rPr lang="en-GB" sz="2000" dirty="0">
                <a:ea typeface="Calibri"/>
                <a:cs typeface="Calibri"/>
              </a:rPr>
              <a:t>- other ideas ?</a:t>
            </a:r>
          </a:p>
          <a:p>
            <a:pPr marL="457200" indent="-457200">
              <a:spcAft>
                <a:spcPts val="1200"/>
              </a:spcAft>
              <a:buAutoNum type="arabicParenR"/>
            </a:pPr>
            <a:r>
              <a:rPr lang="en-GB" sz="2000" dirty="0">
                <a:ea typeface="Calibri"/>
                <a:cs typeface="Calibri"/>
              </a:rPr>
              <a:t>Can you schedule a time frame for testing off-line (before commissioning )</a:t>
            </a:r>
            <a:endParaRPr lang="en-GB" sz="14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1882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2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3740</TotalTime>
  <Words>810</Words>
  <Application>Microsoft Office PowerPoint</Application>
  <PresentationFormat>Widescreen</PresentationFormat>
  <Paragraphs>145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Aptos</vt:lpstr>
      <vt:lpstr>Office Theme2</vt:lpstr>
      <vt:lpstr>B-train White Rabbit 6.0 upgrade</vt:lpstr>
      <vt:lpstr>1. Introduction</vt:lpstr>
      <vt:lpstr>White Rabbit B-train frame</vt:lpstr>
      <vt:lpstr>User options (AFAIK)</vt:lpstr>
      <vt:lpstr>B-train users (2025)</vt:lpstr>
      <vt:lpstr>2. Roundtable and discussion</vt:lpstr>
      <vt:lpstr>TE-MSC B-train planning</vt:lpstr>
      <vt:lpstr>Questions for B-train WR users (+ OP teams …)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B-train system: status and prospects</dc:title>
  <dc:creator>Mariano Pentella</dc:creator>
  <cp:lastModifiedBy>Marco Buzio</cp:lastModifiedBy>
  <cp:revision>761</cp:revision>
  <dcterms:created xsi:type="dcterms:W3CDTF">2021-02-23T09:17:37Z</dcterms:created>
  <dcterms:modified xsi:type="dcterms:W3CDTF">2025-08-28T15:49:15Z</dcterms:modified>
</cp:coreProperties>
</file>