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slide" Target="slides/slide6.xml"/><Relationship Id="rId10" Type="http://schemas.openxmlformats.org/officeDocument/2006/relationships/slide" Target="slides/slide5.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74edf2634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74edf2634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374edf26346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374edf26346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74edf26346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374edf26346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74edf26346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74edf26346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74edf26346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74edf26346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74edf26346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74edf26346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0.png"/><Relationship Id="rId5"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title"/>
          </p:nvPr>
        </p:nvSpPr>
        <p:spPr>
          <a:xfrm>
            <a:off x="35550" y="614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Baseline Results</a:t>
            </a:r>
            <a:endParaRPr/>
          </a:p>
        </p:txBody>
      </p:sp>
      <p:pic>
        <p:nvPicPr>
          <p:cNvPr id="55" name="Google Shape;55;p13"/>
          <p:cNvPicPr preferRelativeResize="0"/>
          <p:nvPr/>
        </p:nvPicPr>
        <p:blipFill>
          <a:blip r:embed="rId3">
            <a:alphaModFix/>
          </a:blip>
          <a:stretch>
            <a:fillRect/>
          </a:stretch>
        </p:blipFill>
        <p:spPr>
          <a:xfrm>
            <a:off x="861563" y="751025"/>
            <a:ext cx="6868577" cy="1888175"/>
          </a:xfrm>
          <a:prstGeom prst="rect">
            <a:avLst/>
          </a:prstGeom>
          <a:noFill/>
          <a:ln>
            <a:noFill/>
          </a:ln>
        </p:spPr>
      </p:pic>
      <p:pic>
        <p:nvPicPr>
          <p:cNvPr id="56" name="Google Shape;56;p13"/>
          <p:cNvPicPr preferRelativeResize="0"/>
          <p:nvPr/>
        </p:nvPicPr>
        <p:blipFill>
          <a:blip r:embed="rId4">
            <a:alphaModFix/>
          </a:blip>
          <a:stretch>
            <a:fillRect/>
          </a:stretch>
        </p:blipFill>
        <p:spPr>
          <a:xfrm>
            <a:off x="6163550" y="121275"/>
            <a:ext cx="2845826" cy="629750"/>
          </a:xfrm>
          <a:prstGeom prst="rect">
            <a:avLst/>
          </a:prstGeom>
          <a:noFill/>
          <a:ln>
            <a:noFill/>
          </a:ln>
        </p:spPr>
      </p:pic>
      <p:pic>
        <p:nvPicPr>
          <p:cNvPr id="57" name="Google Shape;57;p13"/>
          <p:cNvPicPr preferRelativeResize="0"/>
          <p:nvPr/>
        </p:nvPicPr>
        <p:blipFill>
          <a:blip r:embed="rId5">
            <a:alphaModFix/>
          </a:blip>
          <a:stretch>
            <a:fillRect/>
          </a:stretch>
        </p:blipFill>
        <p:spPr>
          <a:xfrm>
            <a:off x="2010950" y="2639200"/>
            <a:ext cx="4569810" cy="2504299"/>
          </a:xfrm>
          <a:prstGeom prst="rect">
            <a:avLst/>
          </a:prstGeom>
          <a:noFill/>
          <a:ln>
            <a:noFill/>
          </a:ln>
        </p:spPr>
      </p:pic>
      <p:sp>
        <p:nvSpPr>
          <p:cNvPr id="58" name="Google Shape;58;p13"/>
          <p:cNvSpPr txBox="1"/>
          <p:nvPr/>
        </p:nvSpPr>
        <p:spPr>
          <a:xfrm>
            <a:off x="6692275" y="2767775"/>
            <a:ext cx="2347500" cy="226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rPr>
              <a:t>This shift towards the right in the log10 energy profile plots has been a repeating pattern and i think </a:t>
            </a:r>
            <a:r>
              <a:rPr lang="en" sz="1000">
                <a:solidFill>
                  <a:schemeClr val="dk2"/>
                </a:solidFill>
              </a:rPr>
              <a:t>it's</a:t>
            </a:r>
            <a:r>
              <a:rPr lang="en" sz="1000">
                <a:solidFill>
                  <a:schemeClr val="dk2"/>
                </a:solidFill>
              </a:rPr>
              <a:t> due to the fact the energy sums are larger than the typical individual step energy on average so the distribution of energy moves to higher values.Therefore resulting in the rightwards shift.</a:t>
            </a:r>
            <a:endParaRPr sz="1000">
              <a:solidFill>
                <a:schemeClr val="dk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64" name="Google Shape;64;p14"/>
          <p:cNvSpPr txBox="1"/>
          <p:nvPr>
            <p:ph idx="1" type="body"/>
          </p:nvPr>
        </p:nvSpPr>
        <p:spPr>
          <a:xfrm>
            <a:off x="1201675" y="1495075"/>
            <a:ext cx="2468400" cy="648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Before Clustering</a:t>
            </a:r>
            <a:endParaRPr/>
          </a:p>
        </p:txBody>
      </p:sp>
      <p:pic>
        <p:nvPicPr>
          <p:cNvPr id="65" name="Google Shape;65;p14"/>
          <p:cNvPicPr preferRelativeResize="0"/>
          <p:nvPr/>
        </p:nvPicPr>
        <p:blipFill>
          <a:blip r:embed="rId3">
            <a:alphaModFix/>
          </a:blip>
          <a:stretch>
            <a:fillRect/>
          </a:stretch>
        </p:blipFill>
        <p:spPr>
          <a:xfrm>
            <a:off x="912799" y="2034337"/>
            <a:ext cx="3046176" cy="2352500"/>
          </a:xfrm>
          <a:prstGeom prst="rect">
            <a:avLst/>
          </a:prstGeom>
          <a:noFill/>
          <a:ln>
            <a:noFill/>
          </a:ln>
        </p:spPr>
      </p:pic>
      <p:pic>
        <p:nvPicPr>
          <p:cNvPr id="66" name="Google Shape;66;p14"/>
          <p:cNvPicPr preferRelativeResize="0"/>
          <p:nvPr/>
        </p:nvPicPr>
        <p:blipFill>
          <a:blip r:embed="rId4">
            <a:alphaModFix/>
          </a:blip>
          <a:stretch>
            <a:fillRect/>
          </a:stretch>
        </p:blipFill>
        <p:spPr>
          <a:xfrm>
            <a:off x="4117969" y="2034325"/>
            <a:ext cx="3993356" cy="2352525"/>
          </a:xfrm>
          <a:prstGeom prst="rect">
            <a:avLst/>
          </a:prstGeom>
          <a:noFill/>
          <a:ln>
            <a:noFill/>
          </a:ln>
        </p:spPr>
      </p:pic>
      <p:sp>
        <p:nvSpPr>
          <p:cNvPr id="67" name="Google Shape;67;p14"/>
          <p:cNvSpPr txBox="1"/>
          <p:nvPr/>
        </p:nvSpPr>
        <p:spPr>
          <a:xfrm>
            <a:off x="5140400" y="1495075"/>
            <a:ext cx="1948500" cy="42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After Clustering</a:t>
            </a:r>
            <a:endParaRPr sz="1800">
              <a:solidFill>
                <a:schemeClr val="dk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Detector Independence</a:t>
            </a:r>
            <a:endParaRPr/>
          </a:p>
        </p:txBody>
      </p:sp>
      <p:sp>
        <p:nvSpPr>
          <p:cNvPr id="73" name="Google Shape;73;p15"/>
          <p:cNvSpPr txBox="1"/>
          <p:nvPr>
            <p:ph idx="1" type="body"/>
          </p:nvPr>
        </p:nvSpPr>
        <p:spPr>
          <a:xfrm>
            <a:off x="311700" y="1152475"/>
            <a:ext cx="8520600" cy="1369800"/>
          </a:xfrm>
          <a:prstGeom prst="rect">
            <a:avLst/>
          </a:prstGeom>
        </p:spPr>
        <p:txBody>
          <a:bodyPr anchorCtr="0" anchor="t" bIns="91425" lIns="91425" spcFirstLastPara="1" rIns="91425" wrap="square" tIns="91425">
            <a:normAutofit fontScale="92500" lnSpcReduction="20000"/>
          </a:bodyPr>
          <a:lstStyle/>
          <a:p>
            <a:pPr indent="-310832" lvl="0" marL="457200" marR="0" rtl="0" algn="l">
              <a:lnSpc>
                <a:spcPct val="115000"/>
              </a:lnSpc>
              <a:spcBef>
                <a:spcPts val="0"/>
              </a:spcBef>
              <a:spcAft>
                <a:spcPts val="0"/>
              </a:spcAft>
              <a:buSzPct val="100000"/>
              <a:buAutoNum type="arabicParenR"/>
            </a:pPr>
            <a:r>
              <a:rPr lang="en" sz="1400"/>
              <a:t>We first calculate the shower axis using an energy weighted PCA</a:t>
            </a:r>
            <a:endParaRPr sz="1400"/>
          </a:p>
          <a:p>
            <a:pPr indent="-310832" lvl="0" marL="457200" marR="0" rtl="0" algn="l">
              <a:lnSpc>
                <a:spcPct val="115000"/>
              </a:lnSpc>
              <a:spcBef>
                <a:spcPts val="0"/>
              </a:spcBef>
              <a:spcAft>
                <a:spcPts val="0"/>
              </a:spcAft>
              <a:buSzPct val="100000"/>
              <a:buAutoNum type="arabicParenR"/>
            </a:pPr>
            <a:r>
              <a:rPr lang="en" sz="1400"/>
              <a:t>Create a new temporary coordinate system for that shower.</a:t>
            </a:r>
            <a:endParaRPr sz="1400"/>
          </a:p>
          <a:p>
            <a:pPr indent="-310832" lvl="1" marL="914400" marR="0" rtl="0" algn="l">
              <a:lnSpc>
                <a:spcPct val="115000"/>
              </a:lnSpc>
              <a:spcBef>
                <a:spcPts val="0"/>
              </a:spcBef>
              <a:spcAft>
                <a:spcPts val="0"/>
              </a:spcAft>
              <a:buSzPct val="100000"/>
              <a:buAutoNum type="alphaLcParenR"/>
            </a:pPr>
            <a:r>
              <a:rPr lang="en"/>
              <a:t>W→distance along shower axis</a:t>
            </a:r>
            <a:endParaRPr/>
          </a:p>
          <a:p>
            <a:pPr indent="-310832" lvl="1" marL="914400" marR="0" rtl="0" algn="l">
              <a:lnSpc>
                <a:spcPct val="115000"/>
              </a:lnSpc>
              <a:spcBef>
                <a:spcPts val="0"/>
              </a:spcBef>
              <a:spcAft>
                <a:spcPts val="0"/>
              </a:spcAft>
              <a:buSzPct val="100000"/>
              <a:buAutoNum type="alphaLcParenR"/>
            </a:pPr>
            <a:r>
              <a:rPr lang="en"/>
              <a:t>(u,z) →transverse plane, perpendicular to the shower axis</a:t>
            </a:r>
            <a:endParaRPr/>
          </a:p>
          <a:p>
            <a:pPr indent="-310832" lvl="0" marL="457200" marR="0" rtl="0" algn="l">
              <a:lnSpc>
                <a:spcPct val="115000"/>
              </a:lnSpc>
              <a:spcBef>
                <a:spcPts val="0"/>
              </a:spcBef>
              <a:spcAft>
                <a:spcPts val="0"/>
              </a:spcAft>
              <a:buSzPct val="100000"/>
              <a:buAutoNum type="arabicParenR"/>
            </a:pPr>
            <a:r>
              <a:rPr lang="en" sz="1400"/>
              <a:t>Create our own pseudo layers</a:t>
            </a:r>
            <a:endParaRPr sz="1400"/>
          </a:p>
          <a:p>
            <a:pPr indent="-310832" lvl="0" marL="457200" marR="0" rtl="0" algn="l">
              <a:lnSpc>
                <a:spcPct val="115000"/>
              </a:lnSpc>
              <a:spcBef>
                <a:spcPts val="0"/>
              </a:spcBef>
              <a:spcAft>
                <a:spcPts val="0"/>
              </a:spcAft>
              <a:buSzPct val="100000"/>
              <a:buAutoNum type="arabicParenR"/>
            </a:pPr>
            <a:r>
              <a:rPr lang="en" sz="1400"/>
              <a:t>Apply the same grid based clustering</a:t>
            </a:r>
            <a:endParaRPr/>
          </a:p>
        </p:txBody>
      </p:sp>
      <p:pic>
        <p:nvPicPr>
          <p:cNvPr id="74" name="Google Shape;74;p15"/>
          <p:cNvPicPr preferRelativeResize="0"/>
          <p:nvPr/>
        </p:nvPicPr>
        <p:blipFill>
          <a:blip r:embed="rId3">
            <a:alphaModFix/>
          </a:blip>
          <a:stretch>
            <a:fillRect/>
          </a:stretch>
        </p:blipFill>
        <p:spPr>
          <a:xfrm>
            <a:off x="0" y="2571759"/>
            <a:ext cx="9144003" cy="2491384"/>
          </a:xfrm>
          <a:prstGeom prst="rect">
            <a:avLst/>
          </a:prstGeom>
          <a:noFill/>
          <a:ln>
            <a:noFill/>
          </a:ln>
        </p:spPr>
      </p:pic>
      <p:pic>
        <p:nvPicPr>
          <p:cNvPr id="75" name="Google Shape;75;p15"/>
          <p:cNvPicPr preferRelativeResize="0"/>
          <p:nvPr/>
        </p:nvPicPr>
        <p:blipFill>
          <a:blip r:embed="rId4">
            <a:alphaModFix/>
          </a:blip>
          <a:stretch>
            <a:fillRect/>
          </a:stretch>
        </p:blipFill>
        <p:spPr>
          <a:xfrm>
            <a:off x="5457200" y="204878"/>
            <a:ext cx="3408500" cy="7542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pic>
        <p:nvPicPr>
          <p:cNvPr id="81" name="Google Shape;81;p16"/>
          <p:cNvPicPr preferRelativeResize="0"/>
          <p:nvPr/>
        </p:nvPicPr>
        <p:blipFill>
          <a:blip r:embed="rId3">
            <a:alphaModFix/>
          </a:blip>
          <a:stretch>
            <a:fillRect/>
          </a:stretch>
        </p:blipFill>
        <p:spPr>
          <a:xfrm>
            <a:off x="4842442" y="2745900"/>
            <a:ext cx="4114533" cy="2397600"/>
          </a:xfrm>
          <a:prstGeom prst="rect">
            <a:avLst/>
          </a:prstGeom>
          <a:noFill/>
          <a:ln>
            <a:noFill/>
          </a:ln>
        </p:spPr>
      </p:pic>
      <p:pic>
        <p:nvPicPr>
          <p:cNvPr id="82" name="Google Shape;82;p16"/>
          <p:cNvPicPr preferRelativeResize="0"/>
          <p:nvPr/>
        </p:nvPicPr>
        <p:blipFill>
          <a:blip r:embed="rId4">
            <a:alphaModFix/>
          </a:blip>
          <a:stretch>
            <a:fillRect/>
          </a:stretch>
        </p:blipFill>
        <p:spPr>
          <a:xfrm>
            <a:off x="311700" y="2745900"/>
            <a:ext cx="3915251" cy="2338550"/>
          </a:xfrm>
          <a:prstGeom prst="rect">
            <a:avLst/>
          </a:prstGeom>
          <a:noFill/>
          <a:ln>
            <a:noFill/>
          </a:ln>
        </p:spPr>
      </p:pic>
      <p:pic>
        <p:nvPicPr>
          <p:cNvPr id="83" name="Google Shape;83;p16"/>
          <p:cNvPicPr preferRelativeResize="0"/>
          <p:nvPr/>
        </p:nvPicPr>
        <p:blipFill>
          <a:blip r:embed="rId5">
            <a:alphaModFix/>
          </a:blip>
          <a:stretch>
            <a:fillRect/>
          </a:stretch>
        </p:blipFill>
        <p:spPr>
          <a:xfrm>
            <a:off x="2195575" y="0"/>
            <a:ext cx="5010674" cy="27459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Different Clustering Strategies</a:t>
            </a:r>
            <a:endParaRPr/>
          </a:p>
        </p:txBody>
      </p:sp>
      <p:sp>
        <p:nvSpPr>
          <p:cNvPr id="89" name="Google Shape;89;p17"/>
          <p:cNvSpPr txBox="1"/>
          <p:nvPr>
            <p:ph idx="1" type="body"/>
          </p:nvPr>
        </p:nvSpPr>
        <p:spPr>
          <a:xfrm>
            <a:off x="311700" y="1152475"/>
            <a:ext cx="23493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100" u="sng"/>
              <a:t>Connected Components:</a:t>
            </a:r>
            <a:br>
              <a:rPr lang="en" sz="1100"/>
            </a:br>
            <a:r>
              <a:rPr lang="en" sz="1100"/>
              <a:t>With our original approach, we treat each occupied bin as one cluster</a:t>
            </a:r>
            <a:endParaRPr sz="1100"/>
          </a:p>
          <a:p>
            <a:pPr indent="0" lvl="0" marL="0" rtl="0" algn="l">
              <a:spcBef>
                <a:spcPts val="1200"/>
              </a:spcBef>
              <a:spcAft>
                <a:spcPts val="0"/>
              </a:spcAft>
              <a:buNone/>
            </a:pPr>
            <a:r>
              <a:rPr lang="en" sz="1100"/>
              <a:t>Conceptually this asks which occupied bins are </a:t>
            </a:r>
            <a:r>
              <a:rPr lang="en" sz="1100"/>
              <a:t>neighbours</a:t>
            </a:r>
            <a:r>
              <a:rPr lang="en" sz="1100"/>
              <a:t> on the grid and belong to the same </a:t>
            </a:r>
            <a:r>
              <a:rPr lang="en" sz="1100"/>
              <a:t>contiguous cluster. It then merges all the adjacent occupied bins into a component and makes one cluster per component</a:t>
            </a:r>
            <a:endParaRPr sz="1100"/>
          </a:p>
          <a:p>
            <a:pPr indent="0" lvl="0" marL="0" rtl="0" algn="l">
              <a:spcBef>
                <a:spcPts val="1200"/>
              </a:spcBef>
              <a:spcAft>
                <a:spcPts val="1200"/>
              </a:spcAft>
              <a:buNone/>
            </a:pPr>
            <a:r>
              <a:t/>
            </a:r>
            <a:endParaRPr sz="1100"/>
          </a:p>
        </p:txBody>
      </p:sp>
      <p:pic>
        <p:nvPicPr>
          <p:cNvPr id="90" name="Google Shape;90;p17"/>
          <p:cNvPicPr preferRelativeResize="0"/>
          <p:nvPr/>
        </p:nvPicPr>
        <p:blipFill>
          <a:blip r:embed="rId3">
            <a:alphaModFix/>
          </a:blip>
          <a:stretch>
            <a:fillRect/>
          </a:stretch>
        </p:blipFill>
        <p:spPr>
          <a:xfrm>
            <a:off x="2714650" y="1762675"/>
            <a:ext cx="6349276" cy="1717525"/>
          </a:xfrm>
          <a:prstGeom prst="rect">
            <a:avLst/>
          </a:prstGeom>
          <a:noFill/>
          <a:ln>
            <a:noFill/>
          </a:ln>
        </p:spPr>
      </p:pic>
      <p:pic>
        <p:nvPicPr>
          <p:cNvPr id="91" name="Google Shape;91;p17"/>
          <p:cNvPicPr preferRelativeResize="0"/>
          <p:nvPr/>
        </p:nvPicPr>
        <p:blipFill>
          <a:blip r:embed="rId4">
            <a:alphaModFix/>
          </a:blip>
          <a:stretch>
            <a:fillRect/>
          </a:stretch>
        </p:blipFill>
        <p:spPr>
          <a:xfrm>
            <a:off x="5489450" y="771275"/>
            <a:ext cx="3427833" cy="6683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Detector Readout Issue</a:t>
            </a:r>
            <a:endParaRPr/>
          </a:p>
        </p:txBody>
      </p:sp>
      <p:sp>
        <p:nvSpPr>
          <p:cNvPr id="97" name="Google Shape;97;p18"/>
          <p:cNvSpPr txBox="1"/>
          <p:nvPr>
            <p:ph idx="1" type="body"/>
          </p:nvPr>
        </p:nvSpPr>
        <p:spPr>
          <a:xfrm>
            <a:off x="311700" y="1152475"/>
            <a:ext cx="50085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sz="1100"/>
              <a:t>The detector readout if </a:t>
            </a:r>
            <a:r>
              <a:rPr lang="en" sz="1100"/>
              <a:t>i'm</a:t>
            </a:r>
            <a:r>
              <a:rPr lang="en" sz="1100"/>
              <a:t> not mistaken is a  list of hits per cell so the actual detector will never see the raw geant4 steps or the clusters</a:t>
            </a:r>
            <a:endParaRPr sz="1100"/>
          </a:p>
          <a:p>
            <a:pPr indent="0" lvl="0" marL="0" rtl="0" algn="l">
              <a:spcBef>
                <a:spcPts val="1200"/>
              </a:spcBef>
              <a:spcAft>
                <a:spcPts val="0"/>
              </a:spcAft>
              <a:buNone/>
            </a:pPr>
            <a:r>
              <a:rPr lang="en" sz="1100"/>
              <a:t>What i have been doing is creating a map of:</a:t>
            </a:r>
            <a:endParaRPr sz="1100"/>
          </a:p>
          <a:p>
            <a:pPr indent="-298450" lvl="0" marL="457200" rtl="0" algn="l">
              <a:spcBef>
                <a:spcPts val="1200"/>
              </a:spcBef>
              <a:spcAft>
                <a:spcPts val="0"/>
              </a:spcAft>
              <a:buSzPts val="1100"/>
              <a:buChar char="●"/>
            </a:pPr>
            <a:r>
              <a:rPr lang="en" sz="1100"/>
              <a:t>Unique cellID’s that contributed to the cluster</a:t>
            </a:r>
            <a:endParaRPr sz="1100"/>
          </a:p>
          <a:p>
            <a:pPr indent="-298450" lvl="0" marL="457200" rtl="0" algn="l">
              <a:spcBef>
                <a:spcPts val="0"/>
              </a:spcBef>
              <a:spcAft>
                <a:spcPts val="0"/>
              </a:spcAft>
              <a:buSzPts val="1100"/>
              <a:buChar char="●"/>
            </a:pPr>
            <a:r>
              <a:rPr lang="en" sz="1100"/>
              <a:t>Sum of step energies per cellID within the cluster</a:t>
            </a:r>
            <a:endParaRPr sz="1100"/>
          </a:p>
          <a:p>
            <a:pPr indent="-298450" lvl="0" marL="457200" rtl="0" algn="l">
              <a:spcBef>
                <a:spcPts val="0"/>
              </a:spcBef>
              <a:spcAft>
                <a:spcPts val="0"/>
              </a:spcAft>
              <a:buSzPts val="1100"/>
              <a:buChar char="●"/>
            </a:pPr>
            <a:r>
              <a:rPr lang="en" sz="1100"/>
              <a:t>Take the earliest step time per cellID within the cluster</a:t>
            </a:r>
            <a:endParaRPr sz="1100"/>
          </a:p>
          <a:p>
            <a:pPr indent="-298450" lvl="0" marL="457200" rtl="0" algn="l">
              <a:spcBef>
                <a:spcPts val="0"/>
              </a:spcBef>
              <a:spcAft>
                <a:spcPts val="0"/>
              </a:spcAft>
              <a:buSzPts val="1100"/>
              <a:buChar char="●"/>
            </a:pPr>
            <a:r>
              <a:rPr lang="en" sz="1100"/>
              <a:t>Position?</a:t>
            </a:r>
            <a:endParaRPr sz="1100"/>
          </a:p>
          <a:p>
            <a:pPr indent="0" lvl="0" marL="0" rtl="0" algn="l">
              <a:spcBef>
                <a:spcPts val="1200"/>
              </a:spcBef>
              <a:spcAft>
                <a:spcPts val="0"/>
              </a:spcAft>
              <a:buNone/>
            </a:pPr>
            <a:r>
              <a:rPr lang="en" sz="1100"/>
              <a:t>Then projecting to the readout by looping through each cellID, event and adding up the </a:t>
            </a:r>
            <a:r>
              <a:rPr lang="en" sz="1100"/>
              <a:t>clusters energy and keeping the minimum time.</a:t>
            </a:r>
            <a:endParaRPr sz="1100"/>
          </a:p>
          <a:p>
            <a:pPr indent="0" lvl="0" marL="0" rtl="0" algn="l">
              <a:spcBef>
                <a:spcPts val="1200"/>
              </a:spcBef>
              <a:spcAft>
                <a:spcPts val="1200"/>
              </a:spcAft>
              <a:buNone/>
            </a:pPr>
            <a:r>
              <a:rPr lang="en" sz="1100"/>
              <a:t>Then to have proper validation, it makes sense to do the same thing directly to all the raw steps then if the readout_from_clusters = readout_from_raw_steps then we know the detector cant tell a difference.</a:t>
            </a:r>
            <a:br>
              <a:rPr lang="en" sz="1100"/>
            </a:br>
            <a:br>
              <a:rPr lang="en" sz="1100"/>
            </a:br>
            <a:endParaRPr sz="1100"/>
          </a:p>
        </p:txBody>
      </p:sp>
      <p:sp>
        <p:nvSpPr>
          <p:cNvPr id="98" name="Google Shape;98;p18"/>
          <p:cNvSpPr txBox="1"/>
          <p:nvPr/>
        </p:nvSpPr>
        <p:spPr>
          <a:xfrm>
            <a:off x="5480700" y="1088025"/>
            <a:ext cx="3351600" cy="368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rPr>
              <a:t>Thinking about where my validation is going wrong:</a:t>
            </a:r>
            <a:endParaRPr sz="1100">
              <a:solidFill>
                <a:schemeClr val="dk2"/>
              </a:solidFill>
            </a:endParaRPr>
          </a:p>
          <a:p>
            <a:pPr indent="-298450" lvl="0" marL="457200" rtl="0" algn="l">
              <a:spcBef>
                <a:spcPts val="0"/>
              </a:spcBef>
              <a:spcAft>
                <a:spcPts val="0"/>
              </a:spcAft>
              <a:buClr>
                <a:schemeClr val="dk2"/>
              </a:buClr>
              <a:buSzPts val="1100"/>
              <a:buAutoNum type="arabicPeriod"/>
            </a:pPr>
            <a:r>
              <a:rPr lang="en" sz="1100">
                <a:solidFill>
                  <a:schemeClr val="dk2"/>
                </a:solidFill>
              </a:rPr>
              <a:t>Compute a global shower axis from before clustering (PCA)</a:t>
            </a:r>
            <a:endParaRPr sz="1100">
              <a:solidFill>
                <a:schemeClr val="dk2"/>
              </a:solidFill>
            </a:endParaRPr>
          </a:p>
          <a:p>
            <a:pPr indent="-298450" lvl="0" marL="457200" rtl="0" algn="l">
              <a:spcBef>
                <a:spcPts val="0"/>
              </a:spcBef>
              <a:spcAft>
                <a:spcPts val="0"/>
              </a:spcAft>
              <a:buClr>
                <a:schemeClr val="dk2"/>
              </a:buClr>
              <a:buSzPts val="1100"/>
              <a:buAutoNum type="arabicPeriod"/>
            </a:pPr>
            <a:r>
              <a:rPr lang="en" sz="1100">
                <a:solidFill>
                  <a:schemeClr val="dk2"/>
                </a:solidFill>
              </a:rPr>
              <a:t>I have realised that we are filtering incorrectly.The 1/99 percentiles are computed </a:t>
            </a:r>
            <a:r>
              <a:rPr lang="en" sz="1100">
                <a:solidFill>
                  <a:schemeClr val="dk2"/>
                </a:solidFill>
              </a:rPr>
              <a:t>separately</a:t>
            </a:r>
            <a:r>
              <a:rPr lang="en" sz="1100">
                <a:solidFill>
                  <a:schemeClr val="dk2"/>
                </a:solidFill>
              </a:rPr>
              <a:t> on the before and after distribution and since this cut only uses counts of steps</a:t>
            </a:r>
            <a:endParaRPr sz="1100">
              <a:solidFill>
                <a:schemeClr val="dk2"/>
              </a:solidFill>
            </a:endParaRPr>
          </a:p>
          <a:p>
            <a:pPr indent="-298450" lvl="0" marL="457200" rtl="0" algn="l">
              <a:spcBef>
                <a:spcPts val="0"/>
              </a:spcBef>
              <a:spcAft>
                <a:spcPts val="0"/>
              </a:spcAft>
              <a:buClr>
                <a:schemeClr val="dk2"/>
              </a:buClr>
              <a:buSzPts val="1100"/>
              <a:buAutoNum type="arabicPeriod"/>
            </a:pPr>
            <a:r>
              <a:rPr lang="en" sz="1100">
                <a:solidFill>
                  <a:schemeClr val="dk2"/>
                </a:solidFill>
              </a:rPr>
              <a:t>The profiles are then based on these filtered data</a:t>
            </a:r>
            <a:endParaRPr sz="1100">
              <a:solidFill>
                <a:schemeClr val="dk2"/>
              </a:solidFill>
            </a:endParaRPr>
          </a:p>
          <a:p>
            <a:pPr indent="-298450" lvl="0" marL="457200" rtl="0" algn="l">
              <a:spcBef>
                <a:spcPts val="0"/>
              </a:spcBef>
              <a:spcAft>
                <a:spcPts val="0"/>
              </a:spcAft>
              <a:buClr>
                <a:schemeClr val="dk2"/>
              </a:buClr>
              <a:buSzPts val="1100"/>
              <a:buAutoNum type="arabicPeriod"/>
            </a:pPr>
            <a:r>
              <a:rPr lang="en" sz="1100">
                <a:solidFill>
                  <a:schemeClr val="dk2"/>
                </a:solidFill>
              </a:rPr>
              <a:t>We are obviously not considering the detector readout, but how would we do this?</a:t>
            </a:r>
            <a:endParaRPr sz="1100">
              <a:solidFill>
                <a:schemeClr val="dk2"/>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