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sldIdLst>
    <p:sldId id="257" r:id="rId2"/>
    <p:sldId id="491" r:id="rId3"/>
    <p:sldId id="267" r:id="rId4"/>
    <p:sldId id="286" r:id="rId5"/>
    <p:sldId id="269" r:id="rId6"/>
    <p:sldId id="292" r:id="rId7"/>
    <p:sldId id="290" r:id="rId8"/>
    <p:sldId id="293" r:id="rId9"/>
    <p:sldId id="294" r:id="rId10"/>
    <p:sldId id="295" r:id="rId11"/>
    <p:sldId id="484" r:id="rId12"/>
    <p:sldId id="289" r:id="rId13"/>
    <p:sldId id="494" r:id="rId14"/>
    <p:sldId id="492" r:id="rId15"/>
    <p:sldId id="485" r:id="rId16"/>
    <p:sldId id="265" r:id="rId17"/>
    <p:sldId id="486" r:id="rId18"/>
    <p:sldId id="274" r:id="rId19"/>
    <p:sldId id="489" r:id="rId20"/>
    <p:sldId id="490" r:id="rId21"/>
    <p:sldId id="497" r:id="rId22"/>
    <p:sldId id="273" r:id="rId23"/>
    <p:sldId id="49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D502"/>
    <a:srgbClr val="E2D800"/>
    <a:srgbClr val="B9B300"/>
    <a:srgbClr val="0C3E78"/>
    <a:srgbClr val="A783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223"/>
    <p:restoredTop sz="94412"/>
  </p:normalViewPr>
  <p:slideViewPr>
    <p:cSldViewPr snapToGrid="0">
      <p:cViewPr varScale="1">
        <p:scale>
          <a:sx n="90" d="100"/>
          <a:sy n="90" d="100"/>
        </p:scale>
        <p:origin x="216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15639-DFB3-BD46-A866-10D0E2414C0B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328FD-B227-5046-A022-CC8E167F3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539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3F142A-B9B7-B6DC-0B92-E86D47D42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150097F0-CAA8-7BC2-8B51-1F6B2BF80D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EA43203E-6205-BD42-B7BF-1300C2843D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4C46DD6-ADCE-0468-D5FC-FF7CFD9A2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577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9A70A-3788-76D1-A5B2-E8E705EAE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D8099F9D-14F4-7A7B-D056-6EF01B5886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47467DC0-6112-B55B-BBA7-5A3211DC19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64F735B-126E-5C3A-C1C0-1858BB0396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1762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1386A8-4D81-918E-D582-84F3B0892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3195B809-60EA-B5DE-F238-AB719D4AB3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CCC1950C-9F68-F6B8-3326-97088F80A4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E39066F-4B2F-00D4-7C9B-35AF5F32D9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968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85B87-FEBE-8498-B63F-D927220B2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5783DA82-8F3B-3EAB-778B-5B422CC275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7BBAE972-DDBC-83ED-F857-107A529BE1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5BBBB77-4BC5-3FE8-0151-F4B37DE713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927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7F409-A33E-9525-B62F-F3AEBA33B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AD9A9598-40D8-6C5D-F454-EE19A206E6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C869C253-A7F5-F569-6DB7-5AEB434BB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8E4F503-4B5C-CCED-F703-BFB5815B9E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979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0340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959AE-AD41-9DD2-C1CE-01AA50D42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DF84D156-1AD1-6BB9-C98F-4B3A5A1A7B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1597C451-7A02-5EE5-DF0B-02F2082E99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62E9C4B-A73B-5A8F-7041-C46A716A66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1610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60B82E-F7CA-5397-67F7-05568DE26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EC742736-63DA-6D92-ECCE-525CD40D4F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1C0D89E7-5E46-A273-D1EA-A90A7C13AC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4461099-5F64-3EBD-A24F-D61FEAB7F4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0000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9765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1F3C1-D704-CEEE-6E7B-0AA57A052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B35B9A98-4516-4727-4376-2903E776EE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6FAF7A4C-83E5-4D60-6D0B-7EBC549A65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D16335C-248A-FD72-D4A7-54078D0802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379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00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EAF77-32B2-5FE6-023E-E43B5265D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B8959A58-1E2A-E15C-542C-8D68D96F7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796C11B1-8125-37E0-1A05-BA3C6ED554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F22194F-8E10-B921-83EB-120CAF6FE7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05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490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B451F-F4CF-E07F-604C-45A032595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6FB0BDC1-B3E9-04EF-50D3-D533C852CF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4B138B81-25DE-8D63-D9F0-2E8A178C9E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3D1F560-6E7E-B838-647E-0FAF8AA6E5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756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7A02A-3A5C-ED2F-74B2-9324BB995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935BF8B0-9D1E-FFA5-844A-224AA43480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B9789B54-E69E-4045-A039-60DED91F3D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E547276-3CCC-FE75-D9EE-8A18601AC4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133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628C15-72E5-1139-44D7-CAB63E85B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7972D3C2-7F1F-0245-13DD-39E5E56673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1A5671BC-BF88-56FA-33C3-48BAD207C0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014B978-FA7F-B66A-504E-173828DC0E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392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D5C6B-3821-A02C-BEAC-412EAB120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B71856D1-6248-6B5F-0A61-8EFDA87018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469B6265-E514-D687-AD6E-20093DE3C0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A1A6B9B-3182-B711-09E0-30C171B93F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6085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AD940-6DCF-422A-211B-262BBFB29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E4A9C7E5-A713-839B-D538-3EA8858AFF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E113C77C-6056-2029-5E63-74FA812424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6CFC35B-E157-749B-9CC8-B54B26C687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328FD-B227-5046-A022-CC8E167F3F5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107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0AAD7-4916-6454-A63D-F1E7E4D55E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6396B1-5381-F8A0-B3F6-C2E5CBFCFC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7BCD6-DEC9-5F3F-1CA1-E05AE72BF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E5BF-0FC6-5046-AF00-4BE98B834334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B0937-B4B1-9E49-B415-1A8EFF5F3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King Ying (Harrison) Yau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F20AD-6BD9-6D11-4496-C2B7A7806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433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7E3F4-2F0D-0B85-AE4C-19B0877E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31441F-85D2-644B-FED8-65BF7D3AA1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E0356-0E4D-8377-41E6-E4518ACE5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45C84-63DD-FF49-8A61-8FE37585FFFD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3DA51-45E0-5BDD-4046-130DA0596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King Ying (Harrison) Yau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3BAC9-3822-F4DD-F52D-3415DD2C4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19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45C961-6474-AB24-EC41-B7D5C0D815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2B5D2-E3F4-75FD-DFA7-7CB71317C2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D9F04-5BA6-C621-9C71-3C2B25667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7A2E-B458-424E-980C-A4C39A3EC535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28FA6-BC78-36BC-8483-D2C7DCC7C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King Ying (Harrison) Yau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D4D91-2E1A-06FE-9024-9E0E3BFB5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345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97AD0-17CA-DBAF-583C-18A9CB7E1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74272-A44D-8F0F-8801-09F1C1D2B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CD860-4338-492A-9EA4-E2EDEE281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6A3E6-C8AE-9F4F-A531-52DC3960B121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CFF7C-6ED6-4C1A-8D4A-0E5E57601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King Ying (Harrison) Yau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0400E-BECC-59E7-FDC4-E8F372D89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40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A6C04-8868-9B73-4B16-FCE7B3735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A80A87-2D38-0B4C-72BA-97BA3C71E8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AA8CA-1B15-8B37-F0B4-AD94F65AF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1CDFB-7F79-A344-A369-A970DBCE038E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00F0A-C64D-0BD0-123C-292198A87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King Ying (Harrison) Yau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E617E-CD7A-E8B4-D783-7C7A3F72D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10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99C85-78BA-2EE0-6AB1-4153BCEDA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B367D-2119-5854-554C-98F9937076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ECC20D-2637-91EC-4A45-72DC1B1750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2754AB-E8DA-D818-5BFD-6DD9E0ECA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8A0-130B-464D-939A-7B10143EB10D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76EA71-65AB-4986-A743-D2D0321E6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King Ying (Harrison) Yau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0F391-BEDA-2C35-561E-DF0FC8CE3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304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3071E-CCC2-1FA6-C757-C7C93977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17FD86-5AE4-CF88-5A75-848BD842B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B72969-F833-2515-17CA-868CEFB2A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81637F-6D6C-C3C0-2626-03BA16053B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9F2213-B04E-E057-C624-758CC84153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CCB1B3-1864-35D4-FB82-1AA063DF6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BE65-5C70-0647-AB13-75237AFFBD12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A18C5F-2E37-29A4-2380-F029C852F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King Ying (Harrison) Yau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72D91E-7252-A62A-B302-945454FF8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26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0BAB2-24F3-3DA6-8722-03D4ADB49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D93D8E-461A-0F43-D956-520C4C318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2DA5B-1AAF-434D-934C-9DA8D8DB8091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33EE99-AEAF-18C7-A0DC-04549D8BA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King Ying (Harrison) Yau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A9444E-C801-D292-9A9F-8A0418303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82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FA2019-769A-740B-3E55-847B6DA05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A96F-8466-2A4C-873A-832F856BA2B8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3EBB5B-480B-DC7A-C60F-228C34788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King Ying (Harrison) Yau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0DBD4-A7A9-AFCE-0D27-D194250C5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50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D5C1F-D838-F673-A107-81F04D0CA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C2514-A075-BB25-8536-328428781A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C49216-50F5-21CF-CC25-3066675256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69E579-FC61-9A1A-4273-F3268549F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DA1F-FDD0-A144-A2C6-33DF53ADD743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23A70D-8714-72A3-54AD-F23463044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King Ying (Harrison) Yau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0EBCA2-8033-5499-0E57-16DC03453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311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B51B1-2037-18DF-7BDD-04582A953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D7F8E1-4CBC-48E5-A864-ADBF004459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62DE32-5691-9B89-1F56-443439DC7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A2C3B-CF96-5168-320D-5620DA97B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4294-0F80-B04B-94F6-B2E05A737F4A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EA1425-4637-2533-6231-A36794FB7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King Ying (Harrison) Yau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DEADF3-4A43-17DB-3E4A-E695083F4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278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B073B6-341C-71AA-43A3-C5F16B27B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99845-399D-46DD-6BE7-81AB12C6D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AEBF4-EA0E-00C4-5C30-F67BEB18F9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0F78A-3142-AE4D-8F07-B878C8132B3D}" type="datetime1">
              <a:rPr lang="zh-HK" altLang="en-US" smtClean="0"/>
              <a:t>05/09/25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BC6C2-3E26-6B91-963E-E071570CA8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King Ying (Harrison) Yau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DAD0F-F366-543F-F43D-108FAAD77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00A8B-09E3-234E-A906-F17E1DD1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195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0.png"/><Relationship Id="rId7" Type="http://schemas.openxmlformats.org/officeDocument/2006/relationships/image" Target="../media/image30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281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49.png"/><Relationship Id="rId3" Type="http://schemas.openxmlformats.org/officeDocument/2006/relationships/image" Target="../media/image40.png"/><Relationship Id="rId7" Type="http://schemas.openxmlformats.org/officeDocument/2006/relationships/image" Target="../media/image440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7.png"/><Relationship Id="rId5" Type="http://schemas.openxmlformats.org/officeDocument/2006/relationships/image" Target="../media/image42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4" Type="http://schemas.openxmlformats.org/officeDocument/2006/relationships/image" Target="../media/image41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103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FoodTrail Bern – genussvolles Erleben der Bundesstadt">
            <a:extLst>
              <a:ext uri="{FF2B5EF4-FFF2-40B4-BE49-F238E27FC236}">
                <a16:creationId xmlns:a16="http://schemas.microsoft.com/office/drawing/2014/main" id="{2A871A56-A972-8687-89CC-09951CD95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5" r="5286"/>
          <a:stretch>
            <a:fillRect/>
          </a:stretch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2B8814-50E3-8DB7-1783-9B8B759D62EC}"/>
              </a:ext>
            </a:extLst>
          </p:cNvPr>
          <p:cNvSpPr txBox="1"/>
          <p:nvPr/>
        </p:nvSpPr>
        <p:spPr>
          <a:xfrm>
            <a:off x="0" y="1122362"/>
            <a:ext cx="12191999" cy="29005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Setup of a probe station for FCC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and first measurement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F0C339-45CB-858D-9357-4AACDA6DFE2E}"/>
              </a:ext>
            </a:extLst>
          </p:cNvPr>
          <p:cNvSpPr txBox="1"/>
          <p:nvPr/>
        </p:nvSpPr>
        <p:spPr>
          <a:xfrm>
            <a:off x="1524000" y="4159404"/>
            <a:ext cx="9144000" cy="1098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400">
                <a:solidFill>
                  <a:srgbClr val="FFFFFF"/>
                </a:solidFill>
              </a:rPr>
              <a:t>Yau King Ying (Harrison)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5A5000F-D9CD-9D8B-EED3-1A26EC3E46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46DA3114-628A-174C-9776-10CD45EF677F}" type="datetime1">
              <a:rPr lang="zh-HK" altLang="en-US" smtClean="0">
                <a:solidFill>
                  <a:srgbClr val="FFFFFF"/>
                </a:solidFill>
                <a:latin typeface="Calibri" panose="020F0502020204030204"/>
              </a:rPr>
              <a:t>05/09/25</a:t>
            </a:fld>
            <a:endParaRPr lang="en-US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A7EDE2F-7240-F562-332A-CE7E1FE0B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7E00A8B-09E3-234E-A906-F17E1DD12EF4}" type="slidenum">
              <a:rPr lang="en-US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E33FDAC8-8B14-38B3-BB69-180195AC6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8985" y="5580178"/>
            <a:ext cx="1054100" cy="1143000"/>
          </a:xfrm>
          <a:prstGeom prst="rect">
            <a:avLst/>
          </a:prstGeom>
        </p:spPr>
      </p:pic>
      <p:pic>
        <p:nvPicPr>
          <p:cNvPr id="4" name="圖片 3" descr="一張含有 文字, 字型, 黃色, 螢幕擷取畫面 的圖片&#10;&#10;AI 產生的內容可能不正確。">
            <a:extLst>
              <a:ext uri="{FF2B5EF4-FFF2-40B4-BE49-F238E27FC236}">
                <a16:creationId xmlns:a16="http://schemas.microsoft.com/office/drawing/2014/main" id="{BE667531-02D0-2DE5-8511-E83237A337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5403" y="5580178"/>
            <a:ext cx="2743201" cy="113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8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13BCB-A2E3-6DCC-D386-A2479754A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>
            <a:extLst>
              <a:ext uri="{FF2B5EF4-FFF2-40B4-BE49-F238E27FC236}">
                <a16:creationId xmlns:a16="http://schemas.microsoft.com/office/drawing/2014/main" id="{8DC9263D-CC17-A082-34CF-86E2BD52F3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10" t="7607" r="6341" b="11021"/>
          <a:stretch>
            <a:fillRect/>
          </a:stretch>
        </p:blipFill>
        <p:spPr>
          <a:xfrm>
            <a:off x="1274164" y="1713972"/>
            <a:ext cx="10198851" cy="51440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EE3158-50C0-9F39-4B4A-FF6E838BF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Research methodology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8040B9-8F5D-AF37-4B61-1DF56AFFE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EC987-13F3-ED4E-BC2F-164852FD874D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ADF4290-E2E9-C0C4-FF5C-18E1C063A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11">
            <a:extLst>
              <a:ext uri="{FF2B5EF4-FFF2-40B4-BE49-F238E27FC236}">
                <a16:creationId xmlns:a16="http://schemas.microsoft.com/office/drawing/2014/main" id="{CC616E97-1792-BDB6-7096-7B6A818DCED3}"/>
              </a:ext>
            </a:extLst>
          </p:cNvPr>
          <p:cNvSpPr txBox="1"/>
          <p:nvPr/>
        </p:nvSpPr>
        <p:spPr>
          <a:xfrm>
            <a:off x="279618" y="1054278"/>
            <a:ext cx="79078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400" b="1" dirty="0">
                <a:solidFill>
                  <a:srgbClr val="0C3E78"/>
                </a:solidFill>
              </a:rPr>
              <a:t>Software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GUI</a:t>
            </a:r>
            <a:endParaRPr kumimoji="1" lang="zh-HK" altLang="en-US" sz="24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3EFC7CD-1B63-D30E-F0A7-7108E0147C64}"/>
              </a:ext>
            </a:extLst>
          </p:cNvPr>
          <p:cNvSpPr/>
          <p:nvPr/>
        </p:nvSpPr>
        <p:spPr>
          <a:xfrm>
            <a:off x="1274164" y="6220250"/>
            <a:ext cx="4491798" cy="1980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1F22639-E98F-F9E0-2907-8BAB406BE385}"/>
              </a:ext>
            </a:extLst>
          </p:cNvPr>
          <p:cNvSpPr/>
          <p:nvPr/>
        </p:nvSpPr>
        <p:spPr>
          <a:xfrm>
            <a:off x="3571010" y="2154529"/>
            <a:ext cx="709943" cy="47699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26B27F1-8332-824C-50EE-79F5E1A34186}"/>
              </a:ext>
            </a:extLst>
          </p:cNvPr>
          <p:cNvSpPr/>
          <p:nvPr/>
        </p:nvSpPr>
        <p:spPr>
          <a:xfrm>
            <a:off x="1244965" y="2445957"/>
            <a:ext cx="5036193" cy="3216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FC9B18A-D5DB-9AC3-C45F-AABD6AC47E6A}"/>
              </a:ext>
            </a:extLst>
          </p:cNvPr>
          <p:cNvSpPr/>
          <p:nvPr/>
        </p:nvSpPr>
        <p:spPr>
          <a:xfrm>
            <a:off x="1244965" y="4558647"/>
            <a:ext cx="5215656" cy="864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9F7BAE5-12DD-AFEA-982D-4F1676494E2A}"/>
              </a:ext>
            </a:extLst>
          </p:cNvPr>
          <p:cNvSpPr/>
          <p:nvPr/>
        </p:nvSpPr>
        <p:spPr>
          <a:xfrm>
            <a:off x="8255628" y="2032609"/>
            <a:ext cx="2151907" cy="66071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BA0605C-11C3-3F94-4847-BBE212C941CC}"/>
              </a:ext>
            </a:extLst>
          </p:cNvPr>
          <p:cNvSpPr/>
          <p:nvPr/>
        </p:nvSpPr>
        <p:spPr>
          <a:xfrm>
            <a:off x="6541689" y="2713058"/>
            <a:ext cx="4960526" cy="1940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0A3BB3BF-C9D5-12E7-6280-67354E7C6DB4}"/>
              </a:ext>
            </a:extLst>
          </p:cNvPr>
          <p:cNvSpPr/>
          <p:nvPr/>
        </p:nvSpPr>
        <p:spPr>
          <a:xfrm>
            <a:off x="10407536" y="2362966"/>
            <a:ext cx="738520" cy="3216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</p:spTree>
    <p:extLst>
      <p:ext uri="{BB962C8B-B14F-4D97-AF65-F5344CB8AC3E}">
        <p14:creationId xmlns:p14="http://schemas.microsoft.com/office/powerpoint/2010/main" val="221918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9729F-84AE-F35E-BC90-7E098261E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57E06-ABDD-4F42-DF5F-17E2200CD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Research methodology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F25796C-5DDE-20BF-ED5D-352645976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5B41-E8FA-C24E-A967-01880FB916C6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51ADED3-1E3C-0B8D-005B-2BE1E51C4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11</a:t>
            </a:fld>
            <a:endParaRPr lang="en-GB"/>
          </a:p>
        </p:txBody>
      </p:sp>
      <p:sp>
        <p:nvSpPr>
          <p:cNvPr id="3" name="TextBox 11">
            <a:extLst>
              <a:ext uri="{FF2B5EF4-FFF2-40B4-BE49-F238E27FC236}">
                <a16:creationId xmlns:a16="http://schemas.microsoft.com/office/drawing/2014/main" id="{42432BD2-9ECD-07F2-631C-D7D074CDE7FC}"/>
              </a:ext>
            </a:extLst>
          </p:cNvPr>
          <p:cNvSpPr txBox="1"/>
          <p:nvPr/>
        </p:nvSpPr>
        <p:spPr>
          <a:xfrm>
            <a:off x="279618" y="1054278"/>
            <a:ext cx="79078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400" b="1" dirty="0">
                <a:solidFill>
                  <a:srgbClr val="0C3E78"/>
                </a:solidFill>
              </a:rPr>
              <a:t>Software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Make the old analysis script functioning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Adding temperature conversion equation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Adding options for plotting with different scales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kumimoji="1" lang="zh-HK" altLang="en-US" sz="2400" dirty="0"/>
          </a:p>
          <a:p>
            <a:endParaRPr lang="en-GB" altLang="zh-HK" sz="2400" dirty="0"/>
          </a:p>
          <a:p>
            <a:endParaRPr lang="en-GB" altLang="zh-HK" sz="2400" dirty="0"/>
          </a:p>
          <a:p>
            <a:endParaRPr lang="en-GB" sz="2400" dirty="0"/>
          </a:p>
        </p:txBody>
      </p:sp>
      <p:pic>
        <p:nvPicPr>
          <p:cNvPr id="10" name="圖片 9" descr="一張含有 字型, 白色, 文字, 印刷術 的圖片&#10;&#10;AI 產生的內容可能不正確。">
            <a:extLst>
              <a:ext uri="{FF2B5EF4-FFF2-40B4-BE49-F238E27FC236}">
                <a16:creationId xmlns:a16="http://schemas.microsoft.com/office/drawing/2014/main" id="{22232305-8D49-05C2-8C9D-DD51FB4538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579" y="1164120"/>
            <a:ext cx="4086959" cy="1243857"/>
          </a:xfrm>
          <a:prstGeom prst="rect">
            <a:avLst/>
          </a:prstGeom>
        </p:spPr>
      </p:pic>
      <p:cxnSp>
        <p:nvCxnSpPr>
          <p:cNvPr id="13" name="直線箭頭接點 12">
            <a:extLst>
              <a:ext uri="{FF2B5EF4-FFF2-40B4-BE49-F238E27FC236}">
                <a16:creationId xmlns:a16="http://schemas.microsoft.com/office/drawing/2014/main" id="{C720927B-4488-C762-AE1B-FA87F19FBD72}"/>
              </a:ext>
            </a:extLst>
          </p:cNvPr>
          <p:cNvCxnSpPr/>
          <p:nvPr/>
        </p:nvCxnSpPr>
        <p:spPr>
          <a:xfrm flipV="1">
            <a:off x="6092932" y="1813810"/>
            <a:ext cx="1327199" cy="1798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" name="圖片 8">
            <a:extLst>
              <a:ext uri="{FF2B5EF4-FFF2-40B4-BE49-F238E27FC236}">
                <a16:creationId xmlns:a16="http://schemas.microsoft.com/office/drawing/2014/main" id="{2DCC1A45-386D-FB27-3F27-CAD5935D5E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7066" y="2798852"/>
            <a:ext cx="4559300" cy="3276600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44A8DA04-AD97-F408-F09A-8C4E8ACE0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3692" y="2798852"/>
            <a:ext cx="4559300" cy="32766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E51BCBBE-D571-7FD2-0969-DCC5E5E14CDD}"/>
              </a:ext>
            </a:extLst>
          </p:cNvPr>
          <p:cNvSpPr/>
          <p:nvPr/>
        </p:nvSpPr>
        <p:spPr>
          <a:xfrm>
            <a:off x="7868653" y="2707105"/>
            <a:ext cx="1997242" cy="3489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</p:spTree>
    <p:extLst>
      <p:ext uri="{BB962C8B-B14F-4D97-AF65-F5344CB8AC3E}">
        <p14:creationId xmlns:p14="http://schemas.microsoft.com/office/powerpoint/2010/main" val="2447565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03DA8-172E-A2E4-5F03-D0F0D7BD5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圖片 15" descr="一張含有 圓形 的圖片&#10;&#10;AI 產生的內容可能不正確。">
            <a:extLst>
              <a:ext uri="{FF2B5EF4-FFF2-40B4-BE49-F238E27FC236}">
                <a16:creationId xmlns:a16="http://schemas.microsoft.com/office/drawing/2014/main" id="{6D563638-2F0E-A3DA-79B6-341A30D7F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750" y="3957222"/>
            <a:ext cx="5727700" cy="2844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5C781E-04C3-0F4F-8E4A-D754F3161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Research methodology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E04A34F-B336-7EFB-5BD5-23A08EAF6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A880-1979-6F49-B371-390846AD70F5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E450031-D913-7CCD-69EE-38C72FEFD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12</a:t>
            </a:fld>
            <a:endParaRPr lang="en-GB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40C14C8-451C-A35A-E096-799E9DCDA5E9}"/>
              </a:ext>
            </a:extLst>
          </p:cNvPr>
          <p:cNvSpPr/>
          <p:nvPr/>
        </p:nvSpPr>
        <p:spPr>
          <a:xfrm>
            <a:off x="5288870" y="2152650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pic>
        <p:nvPicPr>
          <p:cNvPr id="13" name="圖片 12" descr="一張含有 圓形, 螢幕擷取畫面, Rectangle 的圖片&#10;&#10;AI 產生的內容可能不正確。">
            <a:extLst>
              <a:ext uri="{FF2B5EF4-FFF2-40B4-BE49-F238E27FC236}">
                <a16:creationId xmlns:a16="http://schemas.microsoft.com/office/drawing/2014/main" id="{973F7194-F5DE-291A-F5B8-407CAE38F0D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054" t="1484"/>
          <a:stretch>
            <a:fillRect/>
          </a:stretch>
        </p:blipFill>
        <p:spPr>
          <a:xfrm>
            <a:off x="8157785" y="799952"/>
            <a:ext cx="3648830" cy="3249992"/>
          </a:xfrm>
          <a:prstGeom prst="rect">
            <a:avLst/>
          </a:prstGeom>
        </p:spPr>
      </p:pic>
      <p:sp>
        <p:nvSpPr>
          <p:cNvPr id="3" name="TextBox 11">
            <a:extLst>
              <a:ext uri="{FF2B5EF4-FFF2-40B4-BE49-F238E27FC236}">
                <a16:creationId xmlns:a16="http://schemas.microsoft.com/office/drawing/2014/main" id="{F2FD0981-5707-D4D8-1451-575FFE356036}"/>
              </a:ext>
            </a:extLst>
          </p:cNvPr>
          <p:cNvSpPr txBox="1"/>
          <p:nvPr/>
        </p:nvSpPr>
        <p:spPr>
          <a:xfrm>
            <a:off x="279618" y="1054278"/>
            <a:ext cx="7907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400" b="1" dirty="0">
                <a:solidFill>
                  <a:srgbClr val="0C3E78"/>
                </a:solidFill>
              </a:rPr>
              <a:t>Validation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Probing several pixel sensors using our setup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Comparing our results with past measurements</a:t>
            </a:r>
          </a:p>
          <a:p>
            <a:endParaRPr lang="en-GB" sz="2400" dirty="0"/>
          </a:p>
        </p:txBody>
      </p:sp>
      <p:pic>
        <p:nvPicPr>
          <p:cNvPr id="14" name="圖片 13" descr="一張含有 文字, 行, 繪圖, 圖表 的圖片&#10;&#10;AI 產生的內容可能不正確。">
            <a:extLst>
              <a:ext uri="{FF2B5EF4-FFF2-40B4-BE49-F238E27FC236}">
                <a16:creationId xmlns:a16="http://schemas.microsoft.com/office/drawing/2014/main" id="{47B3C12C-3245-5DF7-8A0E-3B38B95298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570" y="2627544"/>
            <a:ext cx="5231316" cy="302766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1A0B6C11-CF51-06C5-C18D-ABCC1A034333}"/>
              </a:ext>
            </a:extLst>
          </p:cNvPr>
          <p:cNvSpPr/>
          <p:nvPr/>
        </p:nvSpPr>
        <p:spPr>
          <a:xfrm>
            <a:off x="7813228" y="4140944"/>
            <a:ext cx="689113" cy="5756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HK" dirty="0"/>
              <a:t>PIN</a:t>
            </a:r>
            <a:endParaRPr kumimoji="1"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985047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17CD7-C06A-BC79-65FD-FDF691FEB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 descr="一張含有 圓形, 螢幕擷取畫面, 文字, 設計 的圖片&#10;&#10;AI 產生的內容可能不正確。">
            <a:extLst>
              <a:ext uri="{FF2B5EF4-FFF2-40B4-BE49-F238E27FC236}">
                <a16:creationId xmlns:a16="http://schemas.microsoft.com/office/drawing/2014/main" id="{5C55F8B0-018D-DF9F-B17B-946AB212D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2930" y="4162096"/>
            <a:ext cx="3358539" cy="26609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6BDDF4-346E-78F3-273D-9F516A6D3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Research methodology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8C15B9-A0C3-AF50-8198-FE9A81474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2DCFE-7E55-9749-A4DF-FA22C5418CDD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55800C6-7361-20FB-9DC6-D4966A390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638F04-8F01-8852-3DEA-0F0CF87D40AA}"/>
              </a:ext>
            </a:extLst>
          </p:cNvPr>
          <p:cNvSpPr txBox="1"/>
          <p:nvPr/>
        </p:nvSpPr>
        <p:spPr>
          <a:xfrm>
            <a:off x="464818" y="768101"/>
            <a:ext cx="11954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800" b="1" dirty="0">
                <a:solidFill>
                  <a:schemeClr val="accent1">
                    <a:lumMod val="75000"/>
                  </a:schemeClr>
                </a:solidFill>
              </a:rPr>
              <a:t>Sensors at LHEP Uni Bern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29516A48-0E6C-4542-B1F9-752BC83805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136" t="8980" b="7425"/>
          <a:stretch>
            <a:fillRect/>
          </a:stretch>
        </p:blipFill>
        <p:spPr>
          <a:xfrm>
            <a:off x="8302930" y="1022195"/>
            <a:ext cx="2880297" cy="2660996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C3092F3C-5E96-98C2-1627-935BC25061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886" y="2029486"/>
            <a:ext cx="6851815" cy="3598804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D4D3A84D-E6F6-81C8-04EB-A53A08AA19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2240" y="2416422"/>
            <a:ext cx="879145" cy="310286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859C3A7D-0318-B5CF-A844-9486F2624066}"/>
              </a:ext>
            </a:extLst>
          </p:cNvPr>
          <p:cNvSpPr/>
          <p:nvPr/>
        </p:nvSpPr>
        <p:spPr>
          <a:xfrm>
            <a:off x="10494114" y="920653"/>
            <a:ext cx="689113" cy="5756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HK" dirty="0"/>
              <a:t>PIN</a:t>
            </a:r>
            <a:endParaRPr kumimoji="1"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3583805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07E64-9B05-67BC-775D-F66D63190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6FF18-2E02-92A9-9C33-EA56EB342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Research methodology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E2F9CA0-7426-22A3-6483-05C436DD8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F8B06-F133-1D45-AE32-2EAEA7279E34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01D6BAA-7A30-B25F-6DD4-E49019D27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14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DE15D682-A6D8-84BB-D0F7-096F25A4FA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136" t="8980" b="7425"/>
          <a:stretch>
            <a:fillRect/>
          </a:stretch>
        </p:blipFill>
        <p:spPr>
          <a:xfrm>
            <a:off x="8473503" y="3718271"/>
            <a:ext cx="2880297" cy="26609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11">
                <a:extLst>
                  <a:ext uri="{FF2B5EF4-FFF2-40B4-BE49-F238E27FC236}">
                    <a16:creationId xmlns:a16="http://schemas.microsoft.com/office/drawing/2014/main" id="{2BB9EEF9-206D-1C87-0D3D-A4F6E74C1919}"/>
                  </a:ext>
                </a:extLst>
              </p:cNvPr>
              <p:cNvSpPr txBox="1"/>
              <p:nvPr/>
            </p:nvSpPr>
            <p:spPr>
              <a:xfrm>
                <a:off x="279618" y="1117338"/>
                <a:ext cx="7855389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altLang="zh-HK" sz="2400" b="1" dirty="0">
                    <a:solidFill>
                      <a:srgbClr val="0C3E78"/>
                    </a:solidFill>
                  </a:rPr>
                  <a:t>What is a PIN diode?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GB" altLang="zh-HK" sz="2400" dirty="0"/>
                  <a:t>p-type and n-type regions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GB" altLang="zh-HK" sz="2400" dirty="0"/>
                  <a:t>P-doped: Region with a surplus of holes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GB" altLang="zh-HK" sz="2400" dirty="0"/>
                  <a:t>Intrinsic semiconductor layer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GB" altLang="zh-HK" sz="2400" dirty="0"/>
                  <a:t>N-doped: region with a surplus of electrons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GB" altLang="zh-HK" sz="2400" dirty="0"/>
                  <a:t>Applying voltage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Current increases until full depletion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If </a:t>
                </a:r>
                <a:r>
                  <a:rPr kumimoji="1" lang="en-GB" altLang="zh-HK" sz="2400" dirty="0"/>
                  <a:t>voltage keep increasing </a:t>
                </a:r>
                <a14:m>
                  <m:oMath xmlns:m="http://schemas.openxmlformats.org/officeDocument/2006/math">
                    <m:r>
                      <a:rPr kumimoji="1" lang="en-GB" altLang="zh-HK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GB" altLang="zh-HK" sz="2400" dirty="0"/>
                  <a:t>breakdown voltage</a:t>
                </a:r>
              </a:p>
              <a:p>
                <a:r>
                  <a:rPr lang="en-GB" altLang="zh-HK" sz="2400" b="1" dirty="0">
                    <a:solidFill>
                      <a:srgbClr val="0C3E78"/>
                    </a:solidFill>
                  </a:rPr>
                  <a:t>Pixel structure sensor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>
                    <a:solidFill>
                      <a:srgbClr val="000000"/>
                    </a:solidFill>
                    <a:latin typeface="-webkit-standard"/>
                  </a:rPr>
                  <a:t>Higher spatial resolution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>
                    <a:solidFill>
                      <a:srgbClr val="000000"/>
                    </a:solidFill>
                    <a:latin typeface="-webkit-standard"/>
                  </a:rPr>
                  <a:t>Reduced pile-up effects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altLang="zh-HK" sz="2400" b="1" dirty="0">
                  <a:solidFill>
                    <a:srgbClr val="0C3E78"/>
                  </a:solidFill>
                </a:endParaRP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3" name="TextBox 11">
                <a:extLst>
                  <a:ext uri="{FF2B5EF4-FFF2-40B4-BE49-F238E27FC236}">
                    <a16:creationId xmlns:a16="http://schemas.microsoft.com/office/drawing/2014/main" id="{2BB9EEF9-206D-1C87-0D3D-A4F6E74C1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618" y="1117338"/>
                <a:ext cx="7855389" cy="4893647"/>
              </a:xfrm>
              <a:prstGeom prst="rect">
                <a:avLst/>
              </a:prstGeom>
              <a:blipFill>
                <a:blip r:embed="rId3"/>
                <a:stretch>
                  <a:fillRect l="-1292" t="-775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圖片 9" descr="一張含有 圓形, 螢幕擷取畫面, Rectangle 的圖片&#10;&#10;AI 產生的內容可能不正確。">
            <a:extLst>
              <a:ext uri="{FF2B5EF4-FFF2-40B4-BE49-F238E27FC236}">
                <a16:creationId xmlns:a16="http://schemas.microsoft.com/office/drawing/2014/main" id="{A3D90FB0-BBBC-7E75-98AF-77ED6A4EE3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054" t="1484"/>
          <a:stretch>
            <a:fillRect/>
          </a:stretch>
        </p:blipFill>
        <p:spPr>
          <a:xfrm>
            <a:off x="4207312" y="4251970"/>
            <a:ext cx="2880298" cy="2565465"/>
          </a:xfrm>
          <a:prstGeom prst="rect">
            <a:avLst/>
          </a:prstGeom>
        </p:spPr>
      </p:pic>
      <p:pic>
        <p:nvPicPr>
          <p:cNvPr id="12" name="圖片 11" descr="一張含有 文字, 螢幕擷取畫面, 圖表, 行 的圖片&#10;&#10;AI 產生的內容可能不正確。">
            <a:extLst>
              <a:ext uri="{FF2B5EF4-FFF2-40B4-BE49-F238E27FC236}">
                <a16:creationId xmlns:a16="http://schemas.microsoft.com/office/drawing/2014/main" id="{2AC8FAAD-B80D-7C0E-ABE2-8CE45C916E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5856" y="847014"/>
            <a:ext cx="5368510" cy="2769021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D566B4CF-EFF7-EBDE-7DBC-A56DDCA29ACF}"/>
              </a:ext>
            </a:extLst>
          </p:cNvPr>
          <p:cNvSpPr/>
          <p:nvPr/>
        </p:nvSpPr>
        <p:spPr>
          <a:xfrm>
            <a:off x="10664687" y="3676329"/>
            <a:ext cx="689113" cy="5756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HK" dirty="0"/>
              <a:t>PIN</a:t>
            </a:r>
            <a:endParaRPr kumimoji="1"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172021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F371-4371-0AD2-9575-9A1C6B398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68E29-B860-17DE-BF86-EF0BB3B28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Research methodology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D766A66-8128-5BD0-5C80-E5AD019F7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F999F-0EDA-CE47-A899-D906CDA0042B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ADC528F-7D0E-1B6D-9001-25FC371EF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15</a:t>
            </a:fld>
            <a:endParaRPr lang="en-GB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54C8F6C-0B0B-416C-7664-4751DFEEBE6C}"/>
              </a:ext>
            </a:extLst>
          </p:cNvPr>
          <p:cNvSpPr/>
          <p:nvPr/>
        </p:nvSpPr>
        <p:spPr>
          <a:xfrm>
            <a:off x="5288870" y="2152650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52DAE45-0601-8491-0EDA-3F5132F7B95D}"/>
              </a:ext>
            </a:extLst>
          </p:cNvPr>
          <p:cNvSpPr/>
          <p:nvPr/>
        </p:nvSpPr>
        <p:spPr>
          <a:xfrm>
            <a:off x="9877926" y="2307259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A974F4E-E55B-53F9-4337-38E3CC9D722A}"/>
              </a:ext>
            </a:extLst>
          </p:cNvPr>
          <p:cNvSpPr/>
          <p:nvPr/>
        </p:nvSpPr>
        <p:spPr>
          <a:xfrm>
            <a:off x="10576927" y="2057400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11">
                <a:extLst>
                  <a:ext uri="{FF2B5EF4-FFF2-40B4-BE49-F238E27FC236}">
                    <a16:creationId xmlns:a16="http://schemas.microsoft.com/office/drawing/2014/main" id="{776A4436-BE8A-18F0-DEED-0AA2BF3618DF}"/>
                  </a:ext>
                </a:extLst>
              </p:cNvPr>
              <p:cNvSpPr txBox="1"/>
              <p:nvPr/>
            </p:nvSpPr>
            <p:spPr>
              <a:xfrm>
                <a:off x="279618" y="1054278"/>
                <a:ext cx="10693182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altLang="zh-HK" sz="2400" b="1" dirty="0">
                    <a:solidFill>
                      <a:srgbClr val="0C3E78"/>
                    </a:solidFill>
                  </a:rPr>
                  <a:t>Validation measurement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Measuring our sensors at different temperatures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i.e.</a:t>
                </a:r>
                <a14:m>
                  <m:oMath xmlns:m="http://schemas.openxmlformats.org/officeDocument/2006/math">
                    <m:r>
                      <a:rPr lang="en-US" altLang="zh-HK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−20℃</m:t>
                    </m:r>
                    <m:r>
                      <a:rPr lang="en-US" altLang="zh-HK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zh-HK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20℃</m:t>
                    </m:r>
                  </m:oMath>
                </a14:m>
                <a:endParaRPr kumimoji="1" lang="en-US" altLang="zh-HK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Temperature conversion equation </a:t>
                </a:r>
              </a:p>
              <a:p>
                <a:pPr lvl="1"/>
                <a:r>
                  <a:rPr kumimoji="1" lang="en-US" altLang="zh-HK" sz="2400" dirty="0"/>
                  <a:t>	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                                                           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HK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HK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1" lang="en-US" altLang="zh-HK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kumimoji="1" lang="en-US" altLang="zh-HK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zh-HK" sz="2400">
                        <a:latin typeface="Cambria Math" panose="02040503050406030204" pitchFamily="18" charset="0"/>
                      </a:rPr>
                      <m:t>1.21</m:t>
                    </m:r>
                    <m:r>
                      <m:rPr>
                        <m:sty m:val="p"/>
                      </m:rPr>
                      <a:rPr kumimoji="1" lang="en-US" altLang="zh-HK" sz="240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endParaRPr kumimoji="1" lang="zh-HK" altLang="en-US" sz="24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kumimoji="1" lang="en-US" altLang="zh-HK" sz="24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Minimising effects due to the temperature dependence of the leakage current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Comparing results at different temperature </a:t>
                </a:r>
              </a:p>
              <a:p>
                <a:endParaRPr lang="en-GB" altLang="zh-HK" sz="2400" dirty="0"/>
              </a:p>
              <a:p>
                <a:endParaRPr lang="en-GB" altLang="zh-HK" sz="24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3" name="TextBox 11">
                <a:extLst>
                  <a:ext uri="{FF2B5EF4-FFF2-40B4-BE49-F238E27FC236}">
                    <a16:creationId xmlns:a16="http://schemas.microsoft.com/office/drawing/2014/main" id="{776A4436-BE8A-18F0-DEED-0AA2BF3618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618" y="1054278"/>
                <a:ext cx="10693182" cy="4524315"/>
              </a:xfrm>
              <a:prstGeom prst="rect">
                <a:avLst/>
              </a:prstGeom>
              <a:blipFill>
                <a:blip r:embed="rId3"/>
                <a:stretch>
                  <a:fillRect l="-949" t="-1120" r="-237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圖片 8" descr="一張含有 字型, 白色, 文字, 印刷術 的圖片&#10;&#10;AI 產生的內容可能不正確。">
            <a:extLst>
              <a:ext uri="{FF2B5EF4-FFF2-40B4-BE49-F238E27FC236}">
                <a16:creationId xmlns:a16="http://schemas.microsoft.com/office/drawing/2014/main" id="{6CF5E0AC-F652-20B2-C689-A86458ED6E6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581" b="14808"/>
          <a:stretch>
            <a:fillRect/>
          </a:stretch>
        </p:blipFill>
        <p:spPr>
          <a:xfrm>
            <a:off x="995024" y="2661820"/>
            <a:ext cx="4293846" cy="9358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圓角矩形 10">
                <a:extLst>
                  <a:ext uri="{FF2B5EF4-FFF2-40B4-BE49-F238E27FC236}">
                    <a16:creationId xmlns:a16="http://schemas.microsoft.com/office/drawing/2014/main" id="{D34F325D-B7FE-29B7-D82D-2C9FF5274FC8}"/>
                  </a:ext>
                </a:extLst>
              </p:cNvPr>
              <p:cNvSpPr/>
              <p:nvPr/>
            </p:nvSpPr>
            <p:spPr>
              <a:xfrm>
                <a:off x="4724400" y="5034243"/>
                <a:ext cx="2743200" cy="1065528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HK" dirty="0"/>
                  <a:t>Old result at </a:t>
                </a:r>
                <a14:m>
                  <m:oMath xmlns:m="http://schemas.openxmlformats.org/officeDocument/2006/math">
                    <m:r>
                      <a:rPr lang="en-US" altLang="zh-H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20℃</m:t>
                    </m:r>
                  </m:oMath>
                </a14:m>
                <a:endParaRPr kumimoji="1" lang="zh-HK" altLang="en-US" dirty="0"/>
              </a:p>
            </p:txBody>
          </p:sp>
        </mc:Choice>
        <mc:Fallback xmlns="">
          <p:sp>
            <p:nvSpPr>
              <p:cNvPr id="11" name="圓角矩形 10">
                <a:extLst>
                  <a:ext uri="{FF2B5EF4-FFF2-40B4-BE49-F238E27FC236}">
                    <a16:creationId xmlns:a16="http://schemas.microsoft.com/office/drawing/2014/main" id="{D34F325D-B7FE-29B7-D82D-2C9FF5274F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5034243"/>
                <a:ext cx="2743200" cy="1065528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圓角矩形 12">
                <a:extLst>
                  <a:ext uri="{FF2B5EF4-FFF2-40B4-BE49-F238E27FC236}">
                    <a16:creationId xmlns:a16="http://schemas.microsoft.com/office/drawing/2014/main" id="{C01AABF9-F86D-C0CA-BE86-17C23E0A2DBE}"/>
                  </a:ext>
                </a:extLst>
              </p:cNvPr>
              <p:cNvSpPr/>
              <p:nvPr/>
            </p:nvSpPr>
            <p:spPr>
              <a:xfrm>
                <a:off x="8714873" y="5034243"/>
                <a:ext cx="2743200" cy="1065528"/>
              </a:xfrm>
              <a:prstGeom prst="round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HK" dirty="0"/>
                  <a:t>Our result at </a:t>
                </a:r>
                <a14:m>
                  <m:oMath xmlns:m="http://schemas.openxmlformats.org/officeDocument/2006/math">
                    <m:r>
                      <a:rPr lang="en-US" altLang="zh-H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20℃</m:t>
                    </m:r>
                  </m:oMath>
                </a14:m>
                <a:endParaRPr kumimoji="1" lang="zh-HK" altLang="en-US" dirty="0"/>
              </a:p>
            </p:txBody>
          </p:sp>
        </mc:Choice>
        <mc:Fallback xmlns="">
          <p:sp>
            <p:nvSpPr>
              <p:cNvPr id="13" name="圓角矩形 12">
                <a:extLst>
                  <a:ext uri="{FF2B5EF4-FFF2-40B4-BE49-F238E27FC236}">
                    <a16:creationId xmlns:a16="http://schemas.microsoft.com/office/drawing/2014/main" id="{C01AABF9-F86D-C0CA-BE86-17C23E0A2D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4873" y="5034243"/>
                <a:ext cx="2743200" cy="1065528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圓角矩形 13">
                <a:extLst>
                  <a:ext uri="{FF2B5EF4-FFF2-40B4-BE49-F238E27FC236}">
                    <a16:creationId xmlns:a16="http://schemas.microsoft.com/office/drawing/2014/main" id="{F57AA166-FEE4-073B-6A64-CD2FCC6FCAFF}"/>
                  </a:ext>
                </a:extLst>
              </p:cNvPr>
              <p:cNvSpPr/>
              <p:nvPr/>
            </p:nvSpPr>
            <p:spPr>
              <a:xfrm>
                <a:off x="848193" y="5034243"/>
                <a:ext cx="2743200" cy="1065528"/>
              </a:xfrm>
              <a:prstGeom prst="roundRect">
                <a:avLst/>
              </a:prstGeom>
              <a:ln>
                <a:solidFill>
                  <a:srgbClr val="0070C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HK" dirty="0"/>
                  <a:t>Old result at </a:t>
                </a:r>
                <a14:m>
                  <m:oMath xmlns:m="http://schemas.openxmlformats.org/officeDocument/2006/math">
                    <m:r>
                      <a:rPr lang="en-US" altLang="zh-HK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zh-H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20℃</m:t>
                    </m:r>
                  </m:oMath>
                </a14:m>
                <a:endParaRPr kumimoji="1" lang="zh-HK" altLang="en-US" dirty="0"/>
              </a:p>
            </p:txBody>
          </p:sp>
        </mc:Choice>
        <mc:Fallback xmlns="">
          <p:sp>
            <p:nvSpPr>
              <p:cNvPr id="14" name="圓角矩形 13">
                <a:extLst>
                  <a:ext uri="{FF2B5EF4-FFF2-40B4-BE49-F238E27FC236}">
                    <a16:creationId xmlns:a16="http://schemas.microsoft.com/office/drawing/2014/main" id="{F57AA166-FEE4-073B-6A64-CD2FCC6FCA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193" y="5034243"/>
                <a:ext cx="2743200" cy="1065528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左-右雙向箭號 18">
            <a:extLst>
              <a:ext uri="{FF2B5EF4-FFF2-40B4-BE49-F238E27FC236}">
                <a16:creationId xmlns:a16="http://schemas.microsoft.com/office/drawing/2014/main" id="{B9849079-75CE-E82E-E1A7-7425B4C1A1BE}"/>
              </a:ext>
            </a:extLst>
          </p:cNvPr>
          <p:cNvSpPr/>
          <p:nvPr/>
        </p:nvSpPr>
        <p:spPr>
          <a:xfrm>
            <a:off x="3738172" y="5419634"/>
            <a:ext cx="839449" cy="384088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21" name="左-右雙向箭號 20">
            <a:extLst>
              <a:ext uri="{FF2B5EF4-FFF2-40B4-BE49-F238E27FC236}">
                <a16:creationId xmlns:a16="http://schemas.microsoft.com/office/drawing/2014/main" id="{B4DDCE9C-B9E7-27BD-31A8-7BE9C30967CD}"/>
              </a:ext>
            </a:extLst>
          </p:cNvPr>
          <p:cNvSpPr/>
          <p:nvPr/>
        </p:nvSpPr>
        <p:spPr>
          <a:xfrm>
            <a:off x="7671512" y="5441966"/>
            <a:ext cx="839449" cy="384088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pic>
        <p:nvPicPr>
          <p:cNvPr id="15" name="圖片 14" descr="一張含有 行, 文字, 繪圖, 圖表 的圖片&#10;&#10;AI 產生的內容可能不正確。">
            <a:extLst>
              <a:ext uri="{FF2B5EF4-FFF2-40B4-BE49-F238E27FC236}">
                <a16:creationId xmlns:a16="http://schemas.microsoft.com/office/drawing/2014/main" id="{20DD1276-923D-5988-4044-C3C760FEDC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61200" y="829149"/>
            <a:ext cx="4910666" cy="266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932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25E296-6918-1DCB-7565-DBD4B8CC9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BA1F0-BF2C-43A5-3A73-4B596B639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Results(PIN diodes)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E15F5A1-83F3-26B8-4A19-716A8EEF8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F60D0-B4F3-F944-9C63-126EAFB6851D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19417F-BA7F-B292-A364-2CE7C58D3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E929F7-02D7-A431-94E9-DC98D9547EBB}"/>
              </a:ext>
            </a:extLst>
          </p:cNvPr>
          <p:cNvSpPr txBox="1"/>
          <p:nvPr/>
        </p:nvSpPr>
        <p:spPr>
          <a:xfrm>
            <a:off x="464818" y="768101"/>
            <a:ext cx="11954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800" b="1" dirty="0">
                <a:solidFill>
                  <a:schemeClr val="accent1">
                    <a:lumMod val="75000"/>
                  </a:schemeClr>
                </a:solidFill>
              </a:rPr>
              <a:t>Dependency of IV curves with different parameters</a:t>
            </a:r>
          </a:p>
        </p:txBody>
      </p:sp>
      <p:pic>
        <p:nvPicPr>
          <p:cNvPr id="5" name="圖片 4" descr="一張含有 文字, 螢幕擷取畫面, 字型, 行 的圖片&#10;&#10;AI 產生的內容可能不正確。">
            <a:extLst>
              <a:ext uri="{FF2B5EF4-FFF2-40B4-BE49-F238E27FC236}">
                <a16:creationId xmlns:a16="http://schemas.microsoft.com/office/drawing/2014/main" id="{79BB49EE-92C1-33B2-FF65-E90AD75F1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870" y="3772996"/>
            <a:ext cx="3629991" cy="2608486"/>
          </a:xfrm>
          <a:prstGeom prst="rect">
            <a:avLst/>
          </a:prstGeom>
        </p:spPr>
      </p:pic>
      <p:pic>
        <p:nvPicPr>
          <p:cNvPr id="3" name="圖片 2" descr="一張含有 文字, 行, 繪圖, 圖表 的圖片&#10;&#10;AI 產生的內容可能不正確。">
            <a:extLst>
              <a:ext uri="{FF2B5EF4-FFF2-40B4-BE49-F238E27FC236}">
                <a16:creationId xmlns:a16="http://schemas.microsoft.com/office/drawing/2014/main" id="{9B89DB69-CA85-9125-A076-7B2BF474D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4621" y="1341006"/>
            <a:ext cx="3495475" cy="2421344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1861A640-54DF-3974-CBDE-B713E587477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1695"/>
          <a:stretch>
            <a:fillRect/>
          </a:stretch>
        </p:blipFill>
        <p:spPr>
          <a:xfrm>
            <a:off x="3364621" y="3786045"/>
            <a:ext cx="2841626" cy="2607963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F4333D8D-0F48-1AD1-E926-1A9B33C4B23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1587"/>
          <a:stretch>
            <a:fillRect/>
          </a:stretch>
        </p:blipFill>
        <p:spPr>
          <a:xfrm>
            <a:off x="7824870" y="1181309"/>
            <a:ext cx="2846373" cy="2608740"/>
          </a:xfrm>
          <a:prstGeom prst="rect">
            <a:avLst/>
          </a:prstGeom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ED5D1DD1-14D9-E3BA-780B-9BD8FB4B0F23}"/>
              </a:ext>
            </a:extLst>
          </p:cNvPr>
          <p:cNvSpPr txBox="1"/>
          <p:nvPr/>
        </p:nvSpPr>
        <p:spPr>
          <a:xfrm>
            <a:off x="6096000" y="4295417"/>
            <a:ext cx="934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More Overdrive</a:t>
            </a:r>
            <a:endParaRPr lang="zh-HK" altLang="en-US" sz="1200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80FC3390-043F-8EA8-0559-D6486B2C6530}"/>
              </a:ext>
            </a:extLst>
          </p:cNvPr>
          <p:cNvSpPr txBox="1"/>
          <p:nvPr/>
        </p:nvSpPr>
        <p:spPr>
          <a:xfrm>
            <a:off x="6058360" y="5384628"/>
            <a:ext cx="934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Less Overdrive</a:t>
            </a:r>
            <a:endParaRPr lang="zh-HK" altLang="en-US" sz="1200" dirty="0"/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4D8BBBF0-471E-C8B9-7826-6DB22B72EAE5}"/>
              </a:ext>
            </a:extLst>
          </p:cNvPr>
          <p:cNvSpPr txBox="1"/>
          <p:nvPr/>
        </p:nvSpPr>
        <p:spPr>
          <a:xfrm>
            <a:off x="399614" y="1564926"/>
            <a:ext cx="318178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Consistency check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No. of needles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Overdrive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Temperature</a:t>
            </a:r>
            <a:endParaRPr kumimoji="1" lang="zh-HK" altLang="en-US" sz="2400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02FDC189-EA45-CCA3-DA6A-E19AC4E4CFC7}"/>
              </a:ext>
            </a:extLst>
          </p:cNvPr>
          <p:cNvSpPr txBox="1"/>
          <p:nvPr/>
        </p:nvSpPr>
        <p:spPr>
          <a:xfrm>
            <a:off x="10520501" y="1741710"/>
            <a:ext cx="934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I04 </a:t>
            </a:r>
          </a:p>
          <a:p>
            <a:pPr algn="ctr"/>
            <a:r>
              <a:rPr lang="en-US" altLang="zh-HK" sz="1200" dirty="0"/>
              <a:t>2 needles</a:t>
            </a:r>
            <a:endParaRPr lang="zh-HK" altLang="en-US" sz="1200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8875C088-7F0C-9F6D-2753-BD28870637BA}"/>
              </a:ext>
            </a:extLst>
          </p:cNvPr>
          <p:cNvSpPr txBox="1"/>
          <p:nvPr/>
        </p:nvSpPr>
        <p:spPr>
          <a:xfrm>
            <a:off x="10520501" y="2810838"/>
            <a:ext cx="934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I04 </a:t>
            </a:r>
          </a:p>
          <a:p>
            <a:pPr algn="ctr"/>
            <a:r>
              <a:rPr lang="en-US" altLang="zh-HK" sz="1200" dirty="0"/>
              <a:t>1 needles</a:t>
            </a:r>
            <a:endParaRPr lang="zh-HK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9970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93394-2986-9A5A-356D-AF6D5DC16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圖片 14">
            <a:extLst>
              <a:ext uri="{FF2B5EF4-FFF2-40B4-BE49-F238E27FC236}">
                <a16:creationId xmlns:a16="http://schemas.microsoft.com/office/drawing/2014/main" id="{7398D124-4434-EC74-BE27-7C69F02318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1919"/>
          <a:stretch>
            <a:fillRect/>
          </a:stretch>
        </p:blipFill>
        <p:spPr>
          <a:xfrm>
            <a:off x="2109490" y="3942275"/>
            <a:ext cx="3019524" cy="2779200"/>
          </a:xfrm>
          <a:prstGeom prst="rect">
            <a:avLst/>
          </a:prstGeom>
        </p:spPr>
      </p:pic>
      <p:pic>
        <p:nvPicPr>
          <p:cNvPr id="5" name="圖片 4" descr="一張含有 文字, 圖表, 字型, 地圖 的圖片&#10;&#10;AI 產生的內容可能不正確。">
            <a:extLst>
              <a:ext uri="{FF2B5EF4-FFF2-40B4-BE49-F238E27FC236}">
                <a16:creationId xmlns:a16="http://schemas.microsoft.com/office/drawing/2014/main" id="{4E7A004F-634F-E738-5DF5-166723A049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1927"/>
          <a:stretch>
            <a:fillRect/>
          </a:stretch>
        </p:blipFill>
        <p:spPr>
          <a:xfrm>
            <a:off x="2110062" y="1142765"/>
            <a:ext cx="3019523" cy="277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D3235F-465B-1843-F895-7B7D25A1A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Results(PIN diodes)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595BBF-9E21-0728-BDC5-DCF49EFA5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91C24-51B5-B14F-8B3F-95DD4AF7FA14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12EB1980-66ED-56DE-530F-ABC8CC17E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17</a:t>
            </a:fld>
            <a:endParaRPr lang="en-GB"/>
          </a:p>
        </p:txBody>
      </p:sp>
      <p:sp>
        <p:nvSpPr>
          <p:cNvPr id="21" name="TextBox 18">
            <a:extLst>
              <a:ext uri="{FF2B5EF4-FFF2-40B4-BE49-F238E27FC236}">
                <a16:creationId xmlns:a16="http://schemas.microsoft.com/office/drawing/2014/main" id="{32E7D09E-5C6E-365F-8C1B-4147D00F38AA}"/>
              </a:ext>
            </a:extLst>
          </p:cNvPr>
          <p:cNvSpPr txBox="1"/>
          <p:nvPr/>
        </p:nvSpPr>
        <p:spPr>
          <a:xfrm>
            <a:off x="464818" y="768101"/>
            <a:ext cx="119548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800" b="1" dirty="0">
                <a:solidFill>
                  <a:schemeClr val="accent1">
                    <a:lumMod val="75000"/>
                  </a:schemeClr>
                </a:solidFill>
              </a:rPr>
              <a:t>Measurement at 20℃</a:t>
            </a:r>
          </a:p>
          <a:p>
            <a:endParaRPr lang="en-GB" altLang="zh-H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8DAF64ED-8D62-F87A-D6BE-2E6A0E4A7972}"/>
              </a:ext>
            </a:extLst>
          </p:cNvPr>
          <p:cNvSpPr txBox="1"/>
          <p:nvPr/>
        </p:nvSpPr>
        <p:spPr>
          <a:xfrm>
            <a:off x="433679" y="3460300"/>
            <a:ext cx="14033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HK" dirty="0"/>
              <a:t>Pad Current</a:t>
            </a:r>
          </a:p>
          <a:p>
            <a:pPr algn="ctr"/>
            <a:r>
              <a:rPr kumimoji="1" lang="en-US" altLang="zh-HK" dirty="0"/>
              <a:t>VS</a:t>
            </a:r>
          </a:p>
          <a:p>
            <a:pPr algn="ctr"/>
            <a:r>
              <a:rPr kumimoji="1" lang="en-US" altLang="zh-HK" dirty="0"/>
              <a:t>Total Current</a:t>
            </a:r>
            <a:endParaRPr kumimoji="1" lang="zh-HK" altLang="en-US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FF7E410-FE55-FFF7-7DD3-8519F0DEC38A}"/>
              </a:ext>
            </a:extLst>
          </p:cNvPr>
          <p:cNvSpPr txBox="1"/>
          <p:nvPr/>
        </p:nvSpPr>
        <p:spPr>
          <a:xfrm>
            <a:off x="6128334" y="3538718"/>
            <a:ext cx="1101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HK" dirty="0"/>
              <a:t>New Data</a:t>
            </a:r>
          </a:p>
          <a:p>
            <a:pPr algn="ctr"/>
            <a:r>
              <a:rPr kumimoji="1" lang="en-US" altLang="zh-HK" dirty="0"/>
              <a:t>VS</a:t>
            </a:r>
          </a:p>
          <a:p>
            <a:pPr algn="ctr"/>
            <a:r>
              <a:rPr kumimoji="1" lang="en-US" altLang="zh-HK" dirty="0"/>
              <a:t>Old Data</a:t>
            </a:r>
            <a:endParaRPr kumimoji="1" lang="zh-HK" altLang="en-US" dirty="0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8F085C2A-A710-A93A-836A-23C99F7A51D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1919"/>
          <a:stretch>
            <a:fillRect/>
          </a:stretch>
        </p:blipFill>
        <p:spPr>
          <a:xfrm>
            <a:off x="7622864" y="1142765"/>
            <a:ext cx="3019523" cy="2779200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EDC24EC6-A02E-FB37-20EA-9CE8AEBEDF5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21919"/>
          <a:stretch>
            <a:fillRect/>
          </a:stretch>
        </p:blipFill>
        <p:spPr>
          <a:xfrm>
            <a:off x="7676198" y="3942275"/>
            <a:ext cx="3019523" cy="2779200"/>
          </a:xfrm>
          <a:prstGeom prst="rect">
            <a:avLst/>
          </a:prstGeom>
        </p:spPr>
      </p:pic>
      <p:sp>
        <p:nvSpPr>
          <p:cNvPr id="19" name="文字方塊 18">
            <a:extLst>
              <a:ext uri="{FF2B5EF4-FFF2-40B4-BE49-F238E27FC236}">
                <a16:creationId xmlns:a16="http://schemas.microsoft.com/office/drawing/2014/main" id="{6274CD5F-8035-26E5-4CA7-10080DA73533}"/>
              </a:ext>
            </a:extLst>
          </p:cNvPr>
          <p:cNvSpPr txBox="1"/>
          <p:nvPr/>
        </p:nvSpPr>
        <p:spPr>
          <a:xfrm>
            <a:off x="10466962" y="1819873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K04 Pad current(old)</a:t>
            </a:r>
            <a:endParaRPr lang="zh-HK" altLang="en-US" sz="1200" dirty="0"/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431AA3C-89F6-784C-77CD-B7AEB7728845}"/>
              </a:ext>
            </a:extLst>
          </p:cNvPr>
          <p:cNvSpPr txBox="1"/>
          <p:nvPr/>
        </p:nvSpPr>
        <p:spPr>
          <a:xfrm>
            <a:off x="10466962" y="2936035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K04 Pad current(new)</a:t>
            </a:r>
            <a:endParaRPr lang="zh-HK" altLang="en-US" sz="1200" dirty="0"/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985AB08-4B1F-9EFC-054B-FCF95C6813F4}"/>
              </a:ext>
            </a:extLst>
          </p:cNvPr>
          <p:cNvSpPr txBox="1"/>
          <p:nvPr/>
        </p:nvSpPr>
        <p:spPr>
          <a:xfrm>
            <a:off x="10502237" y="4629416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F10 Pad current(old)</a:t>
            </a:r>
            <a:endParaRPr lang="zh-HK" altLang="en-US" sz="1200" dirty="0"/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E762904C-CC5A-7EA0-4125-EC5CA364F14E}"/>
              </a:ext>
            </a:extLst>
          </p:cNvPr>
          <p:cNvSpPr txBox="1"/>
          <p:nvPr/>
        </p:nvSpPr>
        <p:spPr>
          <a:xfrm>
            <a:off x="10502237" y="5745578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F10 Pad current(new)</a:t>
            </a:r>
            <a:endParaRPr lang="zh-HK" altLang="en-US" sz="1200" dirty="0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4400C2B-37F4-86F8-DA61-E5E696C8B4AA}"/>
              </a:ext>
            </a:extLst>
          </p:cNvPr>
          <p:cNvSpPr txBox="1"/>
          <p:nvPr/>
        </p:nvSpPr>
        <p:spPr>
          <a:xfrm>
            <a:off x="4780191" y="1842896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K04 Pad current</a:t>
            </a:r>
            <a:endParaRPr lang="zh-HK" altLang="en-US" sz="1200" dirty="0"/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4915081-591B-12A2-A9BF-0BF88001B467}"/>
              </a:ext>
            </a:extLst>
          </p:cNvPr>
          <p:cNvSpPr txBox="1"/>
          <p:nvPr/>
        </p:nvSpPr>
        <p:spPr>
          <a:xfrm>
            <a:off x="4804675" y="2939863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K04 Total current</a:t>
            </a:r>
            <a:endParaRPr lang="zh-HK" altLang="en-US" sz="1200" dirty="0"/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EF6DBE0-19AD-FE40-B931-B6FFCF553F45}"/>
              </a:ext>
            </a:extLst>
          </p:cNvPr>
          <p:cNvSpPr txBox="1"/>
          <p:nvPr/>
        </p:nvSpPr>
        <p:spPr>
          <a:xfrm>
            <a:off x="4828935" y="4638893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F10 Pad current</a:t>
            </a:r>
            <a:endParaRPr lang="zh-HK" altLang="en-US" sz="1200" dirty="0"/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47976667-BD78-8342-A5CD-6A38CEC2F64C}"/>
              </a:ext>
            </a:extLst>
          </p:cNvPr>
          <p:cNvSpPr txBox="1"/>
          <p:nvPr/>
        </p:nvSpPr>
        <p:spPr>
          <a:xfrm>
            <a:off x="4853419" y="5735860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F10 Total current</a:t>
            </a:r>
            <a:endParaRPr lang="zh-HK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19687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9FBDC-B6B7-5F36-80DF-00F9D2583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圖片 17" descr="一張含有 文字, 圖表, 字型, 行 的圖片&#10;&#10;AI 產生的內容可能不正確。">
            <a:extLst>
              <a:ext uri="{FF2B5EF4-FFF2-40B4-BE49-F238E27FC236}">
                <a16:creationId xmlns:a16="http://schemas.microsoft.com/office/drawing/2014/main" id="{5FB0F7D0-8D3A-C0A6-18F4-37DEF61D06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1516"/>
          <a:stretch>
            <a:fillRect/>
          </a:stretch>
        </p:blipFill>
        <p:spPr>
          <a:xfrm>
            <a:off x="7535890" y="1246690"/>
            <a:ext cx="3035924" cy="2779681"/>
          </a:xfrm>
          <a:prstGeom prst="rect">
            <a:avLst/>
          </a:prstGeom>
        </p:spPr>
      </p:pic>
      <p:pic>
        <p:nvPicPr>
          <p:cNvPr id="20" name="圖片 19" descr="一張含有 文字, 圖表, 行, 字型 的圖片&#10;&#10;AI 產生的內容可能不正確。">
            <a:extLst>
              <a:ext uri="{FF2B5EF4-FFF2-40B4-BE49-F238E27FC236}">
                <a16:creationId xmlns:a16="http://schemas.microsoft.com/office/drawing/2014/main" id="{50B4856E-979C-889C-C0A4-F015B5EF91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1517"/>
          <a:stretch>
            <a:fillRect/>
          </a:stretch>
        </p:blipFill>
        <p:spPr>
          <a:xfrm>
            <a:off x="7535890" y="4026371"/>
            <a:ext cx="3035924" cy="27796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46BF14-5B00-9C5E-3AD1-37C2AE7AF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Results(PIN diodes)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8A956C-8416-CF72-6A6E-38498A1F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6413-5CD5-124E-AB13-E456B767B799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455869B3-9CB2-7CC2-96C3-5998AE955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18</a:t>
            </a:fld>
            <a:endParaRPr lang="en-GB"/>
          </a:p>
        </p:txBody>
      </p:sp>
      <p:pic>
        <p:nvPicPr>
          <p:cNvPr id="8" name="圖片 7" descr="一張含有 文字, 圖表, 行, 字型 的圖片&#10;&#10;AI 產生的內容可能不正確。">
            <a:extLst>
              <a:ext uri="{FF2B5EF4-FFF2-40B4-BE49-F238E27FC236}">
                <a16:creationId xmlns:a16="http://schemas.microsoft.com/office/drawing/2014/main" id="{9E2DF63A-91AF-F3CE-0E30-19D23FD87CA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971" r="21635"/>
          <a:stretch>
            <a:fillRect/>
          </a:stretch>
        </p:blipFill>
        <p:spPr>
          <a:xfrm>
            <a:off x="2142964" y="4011379"/>
            <a:ext cx="3068873" cy="2779681"/>
          </a:xfrm>
          <a:prstGeom prst="rect">
            <a:avLst/>
          </a:prstGeom>
        </p:spPr>
      </p:pic>
      <p:pic>
        <p:nvPicPr>
          <p:cNvPr id="15" name="圖片 14" descr="一張含有 文字, 圖表, 字型, 數字 的圖片&#10;&#10;AI 產生的內容可能不正確。">
            <a:extLst>
              <a:ext uri="{FF2B5EF4-FFF2-40B4-BE49-F238E27FC236}">
                <a16:creationId xmlns:a16="http://schemas.microsoft.com/office/drawing/2014/main" id="{5C3214B5-C42B-1A8E-4DA8-CC5D9F18670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1231" t="425" r="21737" b="-425"/>
          <a:stretch>
            <a:fillRect/>
          </a:stretch>
        </p:blipFill>
        <p:spPr>
          <a:xfrm>
            <a:off x="2137388" y="1232179"/>
            <a:ext cx="3074449" cy="2779200"/>
          </a:xfrm>
          <a:prstGeom prst="rect">
            <a:avLst/>
          </a:prstGeom>
        </p:spPr>
      </p:pic>
      <p:sp>
        <p:nvSpPr>
          <p:cNvPr id="21" name="TextBox 18">
            <a:extLst>
              <a:ext uri="{FF2B5EF4-FFF2-40B4-BE49-F238E27FC236}">
                <a16:creationId xmlns:a16="http://schemas.microsoft.com/office/drawing/2014/main" id="{825BC7C1-9282-DDBC-A123-A472D8D2F212}"/>
              </a:ext>
            </a:extLst>
          </p:cNvPr>
          <p:cNvSpPr txBox="1"/>
          <p:nvPr/>
        </p:nvSpPr>
        <p:spPr>
          <a:xfrm>
            <a:off x="464818" y="768101"/>
            <a:ext cx="119548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800" b="1" dirty="0">
                <a:solidFill>
                  <a:schemeClr val="accent1">
                    <a:lumMod val="75000"/>
                  </a:schemeClr>
                </a:solidFill>
              </a:rPr>
              <a:t>Studying IV curves of old data with different temperatures </a:t>
            </a:r>
          </a:p>
          <a:p>
            <a:endParaRPr lang="en-GB" altLang="zh-H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34D3220C-C8EF-F99E-A5CB-DD18DB3461A7}"/>
              </a:ext>
            </a:extLst>
          </p:cNvPr>
          <p:cNvSpPr txBox="1"/>
          <p:nvPr/>
        </p:nvSpPr>
        <p:spPr>
          <a:xfrm>
            <a:off x="11008" y="3429000"/>
            <a:ext cx="21263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zh-HK" dirty="0"/>
              <a:t>Direct</a:t>
            </a:r>
          </a:p>
          <a:p>
            <a:pPr algn="ctr"/>
            <a:r>
              <a:rPr kumimoji="1" lang="en-US" altLang="zh-HK" dirty="0"/>
              <a:t>Measurement</a:t>
            </a:r>
            <a:endParaRPr kumimoji="1" lang="zh-HK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字方塊 23">
                <a:extLst>
                  <a:ext uri="{FF2B5EF4-FFF2-40B4-BE49-F238E27FC236}">
                    <a16:creationId xmlns:a16="http://schemas.microsoft.com/office/drawing/2014/main" id="{3FB224D4-1800-20A8-7268-11A693C26C5D}"/>
                  </a:ext>
                </a:extLst>
              </p:cNvPr>
              <p:cNvSpPr txBox="1"/>
              <p:nvPr/>
            </p:nvSpPr>
            <p:spPr>
              <a:xfrm>
                <a:off x="5409509" y="3429000"/>
                <a:ext cx="212638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1" lang="en-US" altLang="zh-HK" dirty="0"/>
                  <a:t>Converting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altLang="zh-H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−20℃</m:t>
                    </m:r>
                  </m:oMath>
                </a14:m>
                <a:r>
                  <a:rPr kumimoji="1" lang="en-US" altLang="zh-HK" dirty="0"/>
                  <a:t> to </a:t>
                </a:r>
                <a14:m>
                  <m:oMath xmlns:m="http://schemas.openxmlformats.org/officeDocument/2006/math">
                    <m:r>
                      <a:rPr lang="en-US" altLang="zh-HK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20℃</m:t>
                    </m:r>
                  </m:oMath>
                </a14:m>
                <a:endParaRPr kumimoji="1" lang="zh-HK" altLang="en-US" dirty="0"/>
              </a:p>
            </p:txBody>
          </p:sp>
        </mc:Choice>
        <mc:Fallback xmlns="">
          <p:sp>
            <p:nvSpPr>
              <p:cNvPr id="24" name="文字方塊 23">
                <a:extLst>
                  <a:ext uri="{FF2B5EF4-FFF2-40B4-BE49-F238E27FC236}">
                    <a16:creationId xmlns:a16="http://schemas.microsoft.com/office/drawing/2014/main" id="{3FB224D4-1800-20A8-7268-11A693C26C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509" y="3429000"/>
                <a:ext cx="2126380" cy="646331"/>
              </a:xfrm>
              <a:prstGeom prst="rect">
                <a:avLst/>
              </a:prstGeom>
              <a:blipFill>
                <a:blip r:embed="rId7"/>
                <a:stretch>
                  <a:fillRect t="-5769" b="-13462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圖片 3" descr="一張含有 字型, 白色, 文字, 印刷術 的圖片&#10;&#10;AI 產生的內容可能不正確。">
            <a:extLst>
              <a:ext uri="{FF2B5EF4-FFF2-40B4-BE49-F238E27FC236}">
                <a16:creationId xmlns:a16="http://schemas.microsoft.com/office/drawing/2014/main" id="{63276AE8-04C5-FE66-0759-0DA45405498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15948" y="692150"/>
            <a:ext cx="2576052" cy="7840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F4D45BC4-0118-968E-1466-D361608827BB}"/>
                  </a:ext>
                </a:extLst>
              </p:cNvPr>
              <p:cNvSpPr txBox="1"/>
              <p:nvPr/>
            </p:nvSpPr>
            <p:spPr>
              <a:xfrm>
                <a:off x="5082947" y="1919421"/>
                <a:ext cx="17250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sz="1200" dirty="0"/>
                  <a:t>K04 Pad current(20</a:t>
                </a:r>
                <a14:m>
                  <m:oMath xmlns:m="http://schemas.openxmlformats.org/officeDocument/2006/math">
                    <m:r>
                      <a:rPr lang="en-US" altLang="zh-HK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altLang="zh-HK" sz="1200" dirty="0"/>
                  <a:t>)</a:t>
                </a:r>
                <a:endParaRPr lang="zh-HK" altLang="en-US" sz="1200" dirty="0"/>
              </a:p>
            </p:txBody>
          </p:sp>
        </mc:Choice>
        <mc:Fallback xmlns="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F4D45BC4-0118-968E-1466-D361608827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947" y="1919421"/>
                <a:ext cx="1725038" cy="276999"/>
              </a:xfrm>
              <a:prstGeom prst="rect">
                <a:avLst/>
              </a:prstGeom>
              <a:blipFill>
                <a:blip r:embed="rId9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字方塊 6">
                <a:extLst>
                  <a:ext uri="{FF2B5EF4-FFF2-40B4-BE49-F238E27FC236}">
                    <a16:creationId xmlns:a16="http://schemas.microsoft.com/office/drawing/2014/main" id="{AEA67679-8A9A-FFC3-C39B-07F9D7BB9B73}"/>
                  </a:ext>
                </a:extLst>
              </p:cNvPr>
              <p:cNvSpPr txBox="1"/>
              <p:nvPr/>
            </p:nvSpPr>
            <p:spPr>
              <a:xfrm>
                <a:off x="5051104" y="3018227"/>
                <a:ext cx="18675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sz="1200" dirty="0"/>
                  <a:t>K04 Pad current(−20</a:t>
                </a:r>
                <a14:m>
                  <m:oMath xmlns:m="http://schemas.openxmlformats.org/officeDocument/2006/math">
                    <m:r>
                      <a:rPr lang="en-US" altLang="zh-HK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altLang="zh-HK" sz="1200" dirty="0"/>
                  <a:t>)</a:t>
                </a:r>
                <a:endParaRPr lang="zh-HK" altLang="en-US" sz="1200" dirty="0"/>
              </a:p>
            </p:txBody>
          </p:sp>
        </mc:Choice>
        <mc:Fallback xmlns="">
          <p:sp>
            <p:nvSpPr>
              <p:cNvPr id="7" name="文字方塊 6">
                <a:extLst>
                  <a:ext uri="{FF2B5EF4-FFF2-40B4-BE49-F238E27FC236}">
                    <a16:creationId xmlns:a16="http://schemas.microsoft.com/office/drawing/2014/main" id="{AEA67679-8A9A-FFC3-C39B-07F9D7BB9B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1104" y="3018227"/>
                <a:ext cx="1867507" cy="276999"/>
              </a:xfrm>
              <a:prstGeom prst="rect">
                <a:avLst/>
              </a:prstGeom>
              <a:blipFill>
                <a:blip r:embed="rId10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24A1A67C-60E2-709D-417E-556BE9A93604}"/>
                  </a:ext>
                </a:extLst>
              </p:cNvPr>
              <p:cNvSpPr txBox="1"/>
              <p:nvPr/>
            </p:nvSpPr>
            <p:spPr>
              <a:xfrm>
                <a:off x="5082947" y="4713884"/>
                <a:ext cx="17250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sz="1200" dirty="0"/>
                  <a:t>F10 Pad current(20</a:t>
                </a:r>
                <a14:m>
                  <m:oMath xmlns:m="http://schemas.openxmlformats.org/officeDocument/2006/math">
                    <m:r>
                      <a:rPr lang="en-US" altLang="zh-HK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altLang="zh-HK" sz="1200" dirty="0"/>
                  <a:t>)</a:t>
                </a:r>
                <a:endParaRPr lang="zh-HK" altLang="en-US" sz="1200" dirty="0"/>
              </a:p>
            </p:txBody>
          </p:sp>
        </mc:Choice>
        <mc:Fallback xmlns="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24A1A67C-60E2-709D-417E-556BE9A936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947" y="4713884"/>
                <a:ext cx="1725038" cy="276999"/>
              </a:xfrm>
              <a:prstGeom prst="rect">
                <a:avLst/>
              </a:prstGeom>
              <a:blipFill>
                <a:blip r:embed="rId11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01BB673B-3D32-0F61-2B20-6C0C4F433098}"/>
                  </a:ext>
                </a:extLst>
              </p:cNvPr>
              <p:cNvSpPr txBox="1"/>
              <p:nvPr/>
            </p:nvSpPr>
            <p:spPr>
              <a:xfrm>
                <a:off x="5053426" y="5813888"/>
                <a:ext cx="18675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sz="1200" dirty="0"/>
                  <a:t>F10 Pad current(−20</a:t>
                </a:r>
                <a14:m>
                  <m:oMath xmlns:m="http://schemas.openxmlformats.org/officeDocument/2006/math">
                    <m:r>
                      <a:rPr lang="en-US" altLang="zh-HK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altLang="zh-HK" sz="1200" dirty="0"/>
                  <a:t>)</a:t>
                </a:r>
                <a:endParaRPr lang="zh-HK" altLang="en-US" sz="1200" dirty="0"/>
              </a:p>
            </p:txBody>
          </p:sp>
        </mc:Choice>
        <mc:Fallback xmlns="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01BB673B-3D32-0F61-2B20-6C0C4F4330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3426" y="5813888"/>
                <a:ext cx="1867507" cy="276999"/>
              </a:xfrm>
              <a:prstGeom prst="rect">
                <a:avLst/>
              </a:prstGeom>
              <a:blipFill>
                <a:blip r:embed="rId12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12180711-C1A3-5D3B-180B-17CD8CB7E852}"/>
                  </a:ext>
                </a:extLst>
              </p:cNvPr>
              <p:cNvSpPr txBox="1"/>
              <p:nvPr/>
            </p:nvSpPr>
            <p:spPr>
              <a:xfrm>
                <a:off x="10393287" y="1949300"/>
                <a:ext cx="17250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sz="1200" dirty="0"/>
                  <a:t>K04 Pad current(20</a:t>
                </a:r>
                <a14:m>
                  <m:oMath xmlns:m="http://schemas.openxmlformats.org/officeDocument/2006/math">
                    <m:r>
                      <a:rPr lang="en-US" altLang="zh-HK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altLang="zh-HK" sz="1200" dirty="0"/>
                  <a:t>)</a:t>
                </a:r>
                <a:endParaRPr lang="zh-HK" altLang="en-US" sz="1200" dirty="0"/>
              </a:p>
            </p:txBody>
          </p:sp>
        </mc:Choice>
        <mc:Fallback xmlns="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12180711-C1A3-5D3B-180B-17CD8CB7E8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3287" y="1949300"/>
                <a:ext cx="1725038" cy="276999"/>
              </a:xfrm>
              <a:prstGeom prst="rect">
                <a:avLst/>
              </a:prstGeom>
              <a:blipFill>
                <a:blip r:embed="rId13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61A5A884-3268-42CE-3410-4FC5B11EF1A9}"/>
                  </a:ext>
                </a:extLst>
              </p:cNvPr>
              <p:cNvSpPr txBox="1"/>
              <p:nvPr/>
            </p:nvSpPr>
            <p:spPr>
              <a:xfrm>
                <a:off x="10361442" y="3050588"/>
                <a:ext cx="18675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sz="1200" dirty="0"/>
                  <a:t>K04 Pad current(−20</a:t>
                </a:r>
                <a14:m>
                  <m:oMath xmlns:m="http://schemas.openxmlformats.org/officeDocument/2006/math">
                    <m:r>
                      <a:rPr lang="en-US" altLang="zh-HK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altLang="zh-HK" sz="1200" dirty="0"/>
                  <a:t>)</a:t>
                </a:r>
                <a:endParaRPr lang="zh-HK" altLang="en-US" sz="1200" dirty="0"/>
              </a:p>
            </p:txBody>
          </p:sp>
        </mc:Choice>
        <mc:Fallback xmlns="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61A5A884-3268-42CE-3410-4FC5B11EF1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1442" y="3050588"/>
                <a:ext cx="1867507" cy="276999"/>
              </a:xfrm>
              <a:prstGeom prst="rect">
                <a:avLst/>
              </a:prstGeom>
              <a:blipFill>
                <a:blip r:embed="rId14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字方塊 13">
                <a:extLst>
                  <a:ext uri="{FF2B5EF4-FFF2-40B4-BE49-F238E27FC236}">
                    <a16:creationId xmlns:a16="http://schemas.microsoft.com/office/drawing/2014/main" id="{1CB3D646-1EE0-F77E-96BB-432F3A8D52B5}"/>
                  </a:ext>
                </a:extLst>
              </p:cNvPr>
              <p:cNvSpPr txBox="1"/>
              <p:nvPr/>
            </p:nvSpPr>
            <p:spPr>
              <a:xfrm>
                <a:off x="10393288" y="4723524"/>
                <a:ext cx="17250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sz="1200" dirty="0"/>
                  <a:t>F10 Pad current(20</a:t>
                </a:r>
                <a14:m>
                  <m:oMath xmlns:m="http://schemas.openxmlformats.org/officeDocument/2006/math">
                    <m:r>
                      <a:rPr lang="en-US" altLang="zh-HK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altLang="zh-HK" sz="1200" dirty="0"/>
                  <a:t>)</a:t>
                </a:r>
                <a:endParaRPr lang="zh-HK" altLang="en-US" sz="1200" dirty="0"/>
              </a:p>
            </p:txBody>
          </p:sp>
        </mc:Choice>
        <mc:Fallback xmlns="">
          <p:sp>
            <p:nvSpPr>
              <p:cNvPr id="14" name="文字方塊 13">
                <a:extLst>
                  <a:ext uri="{FF2B5EF4-FFF2-40B4-BE49-F238E27FC236}">
                    <a16:creationId xmlns:a16="http://schemas.microsoft.com/office/drawing/2014/main" id="{1CB3D646-1EE0-F77E-96BB-432F3A8D5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3288" y="4723524"/>
                <a:ext cx="1725038" cy="276999"/>
              </a:xfrm>
              <a:prstGeom prst="rect">
                <a:avLst/>
              </a:prstGeom>
              <a:blipFill>
                <a:blip r:embed="rId15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E8A227CA-C551-4A57-2406-F185FD7B28A5}"/>
                  </a:ext>
                </a:extLst>
              </p:cNvPr>
              <p:cNvSpPr txBox="1"/>
              <p:nvPr/>
            </p:nvSpPr>
            <p:spPr>
              <a:xfrm>
                <a:off x="10354889" y="5832406"/>
                <a:ext cx="18675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sz="1200" dirty="0"/>
                  <a:t>F10 Pad current(−20</a:t>
                </a:r>
                <a14:m>
                  <m:oMath xmlns:m="http://schemas.openxmlformats.org/officeDocument/2006/math">
                    <m:r>
                      <a:rPr lang="en-US" altLang="zh-HK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altLang="zh-HK" sz="1200" dirty="0"/>
                  <a:t>)</a:t>
                </a:r>
                <a:endParaRPr lang="zh-HK" altLang="en-US" sz="1200" dirty="0"/>
              </a:p>
            </p:txBody>
          </p:sp>
        </mc:Choice>
        <mc:Fallback xmlns=""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E8A227CA-C551-4A57-2406-F185FD7B28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4889" y="5832406"/>
                <a:ext cx="1867507" cy="276999"/>
              </a:xfrm>
              <a:prstGeom prst="rect">
                <a:avLst/>
              </a:prstGeom>
              <a:blipFill>
                <a:blip r:embed="rId16"/>
                <a:stretch>
                  <a:fillRect t="-4545" b="-18182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4221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319A50-17BA-D9E6-863D-008DD553F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CC9F3-9B9B-CA9E-9B10-C7611E745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Results(PIN diodes)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84C5554-30AB-B4E4-5AEA-D80748A5E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77A2-12A2-7D49-8A84-0A749428F2B4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6AD653BC-B0ED-8514-8D1C-2859B6757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19</a:t>
            </a:fld>
            <a:endParaRPr lang="en-GB"/>
          </a:p>
        </p:txBody>
      </p:sp>
      <p:sp>
        <p:nvSpPr>
          <p:cNvPr id="21" name="TextBox 18">
            <a:extLst>
              <a:ext uri="{FF2B5EF4-FFF2-40B4-BE49-F238E27FC236}">
                <a16:creationId xmlns:a16="http://schemas.microsoft.com/office/drawing/2014/main" id="{5E2CA136-C82D-8745-4898-1F4428A8EE8F}"/>
              </a:ext>
            </a:extLst>
          </p:cNvPr>
          <p:cNvSpPr txBox="1"/>
          <p:nvPr/>
        </p:nvSpPr>
        <p:spPr>
          <a:xfrm>
            <a:off x="464818" y="768101"/>
            <a:ext cx="11954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800" b="1" dirty="0">
                <a:solidFill>
                  <a:schemeClr val="accent1">
                    <a:lumMod val="75000"/>
                  </a:schemeClr>
                </a:solidFill>
              </a:rPr>
              <a:t>Rescaling the new measurements to match the old measurements</a:t>
            </a:r>
          </a:p>
        </p:txBody>
      </p:sp>
      <p:pic>
        <p:nvPicPr>
          <p:cNvPr id="4" name="圖片 3" descr="一張含有 文字, 圖表, 行, 字型 的圖片&#10;&#10;AI 產生的內容可能不正確。">
            <a:extLst>
              <a:ext uri="{FF2B5EF4-FFF2-40B4-BE49-F238E27FC236}">
                <a16:creationId xmlns:a16="http://schemas.microsoft.com/office/drawing/2014/main" id="{F0AE36BA-9512-917D-04B0-2F4BEEA637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1513"/>
          <a:stretch>
            <a:fillRect/>
          </a:stretch>
        </p:blipFill>
        <p:spPr>
          <a:xfrm>
            <a:off x="584200" y="2222500"/>
            <a:ext cx="3967174" cy="3632200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95D340EA-23AE-E6E7-3028-9E1F466CE765}"/>
              </a:ext>
            </a:extLst>
          </p:cNvPr>
          <p:cNvSpPr txBox="1"/>
          <p:nvPr/>
        </p:nvSpPr>
        <p:spPr>
          <a:xfrm>
            <a:off x="1809750" y="2037834"/>
            <a:ext cx="6210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HK" sz="1800" dirty="0">
                <a:sym typeface="Wingdings" pitchFamily="2" charset="2"/>
              </a:rPr>
              <a:t>25℃-&gt; 20℃</a:t>
            </a:r>
          </a:p>
        </p:txBody>
      </p:sp>
      <p:pic>
        <p:nvPicPr>
          <p:cNvPr id="7" name="圖片 6" descr="一張含有 文字, 圖表, 行, 數字 的圖片&#10;&#10;AI 產生的內容可能不正確。">
            <a:extLst>
              <a:ext uri="{FF2B5EF4-FFF2-40B4-BE49-F238E27FC236}">
                <a16:creationId xmlns:a16="http://schemas.microsoft.com/office/drawing/2014/main" id="{1E09608B-7CFE-8707-510B-21A9B48C79A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1514"/>
          <a:stretch>
            <a:fillRect/>
          </a:stretch>
        </p:blipFill>
        <p:spPr>
          <a:xfrm>
            <a:off x="6442226" y="2219325"/>
            <a:ext cx="3967174" cy="3632200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CE7D92AA-9FDF-7119-C336-916AF53B1F42}"/>
              </a:ext>
            </a:extLst>
          </p:cNvPr>
          <p:cNvSpPr txBox="1"/>
          <p:nvPr/>
        </p:nvSpPr>
        <p:spPr>
          <a:xfrm>
            <a:off x="7994650" y="2048170"/>
            <a:ext cx="2355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HK" sz="1800" dirty="0">
                <a:sym typeface="Wingdings" pitchFamily="2" charset="2"/>
              </a:rPr>
              <a:t>27℃-&gt; 20℃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A19BF55B-29CB-F778-50EA-D9766B83A468}"/>
              </a:ext>
            </a:extLst>
          </p:cNvPr>
          <p:cNvSpPr txBox="1"/>
          <p:nvPr/>
        </p:nvSpPr>
        <p:spPr>
          <a:xfrm>
            <a:off x="4459791" y="3169885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F10 Pad current(new)</a:t>
            </a:r>
            <a:endParaRPr lang="zh-HK" altLang="en-US" sz="1200" dirty="0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A9EDDFE-1E33-171A-421B-FBAB77FD3E01}"/>
              </a:ext>
            </a:extLst>
          </p:cNvPr>
          <p:cNvSpPr txBox="1"/>
          <p:nvPr/>
        </p:nvSpPr>
        <p:spPr>
          <a:xfrm>
            <a:off x="4431833" y="4624104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F10 Pad current(old)</a:t>
            </a:r>
            <a:endParaRPr lang="zh-HK" altLang="en-US" sz="1200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03D8018-7FE1-92FC-480F-7EA9B1415642}"/>
              </a:ext>
            </a:extLst>
          </p:cNvPr>
          <p:cNvSpPr txBox="1"/>
          <p:nvPr/>
        </p:nvSpPr>
        <p:spPr>
          <a:xfrm>
            <a:off x="10254404" y="3151029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K04 Pad current(new)</a:t>
            </a:r>
            <a:endParaRPr lang="zh-HK" altLang="en-US" sz="1200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52DE8A54-B74F-439D-167A-3D40347C5621}"/>
              </a:ext>
            </a:extLst>
          </p:cNvPr>
          <p:cNvSpPr txBox="1"/>
          <p:nvPr/>
        </p:nvSpPr>
        <p:spPr>
          <a:xfrm>
            <a:off x="10226446" y="4605248"/>
            <a:ext cx="1725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K04 Pad current(old)</a:t>
            </a:r>
            <a:endParaRPr lang="zh-HK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28515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C3BE0D-3995-FE0E-C792-7381CD1D6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8350E-9D0A-444B-0ADC-85A635CDD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Table of Content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873D429-9D9E-932E-DEEF-FE7B15473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DF97-EAA7-F146-91D4-3373A946D692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36023122-AC62-989D-36B5-76B98D29A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2</a:t>
            </a:fld>
            <a:endParaRPr lang="en-GB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D437304-6916-C0C4-B993-71FE34776650}"/>
              </a:ext>
            </a:extLst>
          </p:cNvPr>
          <p:cNvSpPr/>
          <p:nvPr/>
        </p:nvSpPr>
        <p:spPr>
          <a:xfrm>
            <a:off x="5068532" y="2340941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C40861E-5EF8-EE7B-3201-1AA1F3AC42C5}"/>
              </a:ext>
            </a:extLst>
          </p:cNvPr>
          <p:cNvSpPr/>
          <p:nvPr/>
        </p:nvSpPr>
        <p:spPr>
          <a:xfrm>
            <a:off x="9877926" y="2429703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42C1D7FE-429F-AA64-AEE4-F4ACE188AB68}"/>
              </a:ext>
            </a:extLst>
          </p:cNvPr>
          <p:cNvSpPr/>
          <p:nvPr/>
        </p:nvSpPr>
        <p:spPr>
          <a:xfrm>
            <a:off x="5291615" y="1851922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9DF23F3E-8B58-6B87-98DF-005EEED7C435}"/>
              </a:ext>
            </a:extLst>
          </p:cNvPr>
          <p:cNvSpPr txBox="1"/>
          <p:nvPr/>
        </p:nvSpPr>
        <p:spPr>
          <a:xfrm>
            <a:off x="279618" y="1054278"/>
            <a:ext cx="79078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400" b="1" dirty="0">
                <a:solidFill>
                  <a:srgbClr val="0C3E78"/>
                </a:solidFill>
              </a:rPr>
              <a:t>Today’s Discussion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Motivation for my project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What is FCC?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Why do we need a probe station for FCC?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Setting up analysis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Objectives and goals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Software development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Setting up fully functioning probe station</a:t>
            </a:r>
            <a:endParaRPr lang="en-GB" altLang="zh-HK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Validation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Research methodology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Conclusions and future prospects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HK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kumimoji="1" lang="zh-HK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71273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78E2D-6CF0-D3B0-0475-A0918C0E6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4D021-F557-08B5-BDE2-8EA762F28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Results(PIN diodes)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CD27613-FB3A-AED6-99DC-CE42595EF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7F15-1457-9742-A774-827C029EC178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1B200F58-8865-53AB-4236-FE88A7BF1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20</a:t>
            </a:fld>
            <a:endParaRPr lang="en-GB"/>
          </a:p>
        </p:txBody>
      </p:sp>
      <p:sp>
        <p:nvSpPr>
          <p:cNvPr id="21" name="TextBox 18">
            <a:extLst>
              <a:ext uri="{FF2B5EF4-FFF2-40B4-BE49-F238E27FC236}">
                <a16:creationId xmlns:a16="http://schemas.microsoft.com/office/drawing/2014/main" id="{72859FBB-5B25-3673-6FE7-FF77C7663FE9}"/>
              </a:ext>
            </a:extLst>
          </p:cNvPr>
          <p:cNvSpPr txBox="1"/>
          <p:nvPr/>
        </p:nvSpPr>
        <p:spPr>
          <a:xfrm>
            <a:off x="464818" y="768101"/>
            <a:ext cx="119548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800" b="1" dirty="0">
                <a:solidFill>
                  <a:schemeClr val="accent1">
                    <a:lumMod val="75000"/>
                  </a:schemeClr>
                </a:solidFill>
              </a:rPr>
              <a:t>Studying the effect on IV curves with different parameters</a:t>
            </a:r>
          </a:p>
          <a:p>
            <a:endParaRPr lang="en-GB" altLang="zh-H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680EA389-B344-C858-B9AB-EFA9D2A19FC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1615"/>
          <a:stretch>
            <a:fillRect/>
          </a:stretch>
        </p:blipFill>
        <p:spPr>
          <a:xfrm>
            <a:off x="4308660" y="2303060"/>
            <a:ext cx="3089667" cy="2832732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EF2AE5E0-1A78-C42D-7360-7D7F7F6B55A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1739"/>
          <a:stretch>
            <a:fillRect/>
          </a:stretch>
        </p:blipFill>
        <p:spPr>
          <a:xfrm>
            <a:off x="238965" y="2303060"/>
            <a:ext cx="3084757" cy="2832732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F8B42C08-FCD6-070D-8CF7-54FD03DA36E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1615"/>
          <a:stretch>
            <a:fillRect/>
          </a:stretch>
        </p:blipFill>
        <p:spPr>
          <a:xfrm>
            <a:off x="8250330" y="2303060"/>
            <a:ext cx="3089667" cy="2832732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ED377444-2B35-2606-98B4-24FA763E8AB3}"/>
              </a:ext>
            </a:extLst>
          </p:cNvPr>
          <p:cNvSpPr txBox="1"/>
          <p:nvPr/>
        </p:nvSpPr>
        <p:spPr>
          <a:xfrm>
            <a:off x="6895342" y="2711933"/>
            <a:ext cx="1725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Ramp speed </a:t>
            </a:r>
          </a:p>
          <a:p>
            <a:pPr algn="ctr"/>
            <a:r>
              <a:rPr lang="en-US" altLang="zh-HK" sz="1200" dirty="0"/>
              <a:t>= 100ms</a:t>
            </a:r>
            <a:endParaRPr lang="zh-HK" altLang="en-US" sz="1200" dirty="0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7790F15-E5EF-F2C7-EFD0-7D17816F0E6A}"/>
              </a:ext>
            </a:extLst>
          </p:cNvPr>
          <p:cNvSpPr txBox="1"/>
          <p:nvPr/>
        </p:nvSpPr>
        <p:spPr>
          <a:xfrm>
            <a:off x="6885562" y="3462197"/>
            <a:ext cx="1725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Ramp speed</a:t>
            </a:r>
          </a:p>
          <a:p>
            <a:pPr algn="ctr"/>
            <a:r>
              <a:rPr lang="en-US" altLang="zh-HK" sz="1200" dirty="0"/>
              <a:t> = 200ms</a:t>
            </a:r>
            <a:endParaRPr lang="zh-HK" altLang="en-US" sz="1200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B8F0BF93-06F6-4F00-E042-3F730BBD9991}"/>
              </a:ext>
            </a:extLst>
          </p:cNvPr>
          <p:cNvSpPr txBox="1"/>
          <p:nvPr/>
        </p:nvSpPr>
        <p:spPr>
          <a:xfrm>
            <a:off x="6885562" y="4212461"/>
            <a:ext cx="1725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Ramp speed</a:t>
            </a:r>
          </a:p>
          <a:p>
            <a:pPr algn="ctr"/>
            <a:r>
              <a:rPr lang="en-US" altLang="zh-HK" sz="1200" dirty="0"/>
              <a:t> = 400ms</a:t>
            </a:r>
            <a:endParaRPr lang="zh-HK" altLang="en-US" sz="1200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B13614DA-92B2-FD5A-EFD1-D434BD9D068F}"/>
              </a:ext>
            </a:extLst>
          </p:cNvPr>
          <p:cNvSpPr txBox="1"/>
          <p:nvPr/>
        </p:nvSpPr>
        <p:spPr>
          <a:xfrm>
            <a:off x="2755002" y="2722313"/>
            <a:ext cx="1725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Ramp volt </a:t>
            </a:r>
          </a:p>
          <a:p>
            <a:pPr algn="ctr"/>
            <a:r>
              <a:rPr lang="en-US" altLang="zh-HK" sz="1200" dirty="0"/>
              <a:t>= 5V</a:t>
            </a:r>
            <a:endParaRPr lang="zh-HK" altLang="en-US" sz="1200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0244CAFA-A07C-2ACE-9096-49EDA0E9A13D}"/>
              </a:ext>
            </a:extLst>
          </p:cNvPr>
          <p:cNvSpPr txBox="1"/>
          <p:nvPr/>
        </p:nvSpPr>
        <p:spPr>
          <a:xfrm>
            <a:off x="2745222" y="3472577"/>
            <a:ext cx="1725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Ramp volt</a:t>
            </a:r>
          </a:p>
          <a:p>
            <a:pPr algn="ctr"/>
            <a:r>
              <a:rPr lang="en-US" altLang="zh-HK" sz="1200" dirty="0"/>
              <a:t> = 10V</a:t>
            </a:r>
            <a:endParaRPr lang="zh-HK" altLang="en-US" sz="1200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5908680-1639-AC4B-1E57-49D9C71375B2}"/>
              </a:ext>
            </a:extLst>
          </p:cNvPr>
          <p:cNvSpPr txBox="1"/>
          <p:nvPr/>
        </p:nvSpPr>
        <p:spPr>
          <a:xfrm>
            <a:off x="2745222" y="4222841"/>
            <a:ext cx="1725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Ramp volt</a:t>
            </a:r>
          </a:p>
          <a:p>
            <a:pPr algn="ctr"/>
            <a:r>
              <a:rPr lang="en-US" altLang="zh-HK" sz="1200" dirty="0"/>
              <a:t> = 20V</a:t>
            </a:r>
            <a:endParaRPr lang="zh-HK" altLang="en-US" sz="1200" dirty="0"/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227B55A-6844-95D8-71BA-5EE2F3E03EDC}"/>
              </a:ext>
            </a:extLst>
          </p:cNvPr>
          <p:cNvSpPr txBox="1"/>
          <p:nvPr/>
        </p:nvSpPr>
        <p:spPr>
          <a:xfrm>
            <a:off x="10804194" y="2895648"/>
            <a:ext cx="1725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Wait time</a:t>
            </a:r>
          </a:p>
          <a:p>
            <a:pPr algn="ctr"/>
            <a:r>
              <a:rPr lang="en-US" altLang="zh-HK" sz="1200" dirty="0"/>
              <a:t>= 500ms</a:t>
            </a:r>
            <a:endParaRPr lang="zh-HK" altLang="en-US" sz="1200" dirty="0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BCEFEA2-5302-EFE1-2F34-B583A37049AB}"/>
              </a:ext>
            </a:extLst>
          </p:cNvPr>
          <p:cNvSpPr txBox="1"/>
          <p:nvPr/>
        </p:nvSpPr>
        <p:spPr>
          <a:xfrm>
            <a:off x="10800245" y="4048771"/>
            <a:ext cx="1725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200" dirty="0"/>
              <a:t>Wait time</a:t>
            </a:r>
          </a:p>
          <a:p>
            <a:pPr algn="ctr"/>
            <a:r>
              <a:rPr lang="en-US" altLang="zh-HK" sz="1200" dirty="0"/>
              <a:t>= 50000ms</a:t>
            </a:r>
            <a:endParaRPr lang="zh-HK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90678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EB8FC-6839-4E3F-1C7F-E7E8507C4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6F791-ABB1-D2F3-BF89-55D1BC1B5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Results(pixel sensors)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3A0C29D-2326-CB84-DBEB-36507948D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CC22-CC66-1146-B9D0-6FE9FAF365A5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6E2B67-035E-9B9C-1F89-8665E4AAB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2667BB2B-4EE1-5C33-B9E5-1DEA7A12B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18" y="2810075"/>
            <a:ext cx="5054600" cy="3632200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FBF65AE0-34B0-70C0-12FE-96F8D8B52070}"/>
              </a:ext>
            </a:extLst>
          </p:cNvPr>
          <p:cNvSpPr txBox="1"/>
          <p:nvPr/>
        </p:nvSpPr>
        <p:spPr>
          <a:xfrm>
            <a:off x="1041400" y="2440743"/>
            <a:ext cx="3002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dirty="0"/>
              <a:t>S1P1 and S1P2</a:t>
            </a:r>
            <a:endParaRPr kumimoji="1" lang="zh-HK" altLang="en-US" dirty="0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1FF19DF1-A4D4-C228-2BA6-2D76E1095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810075"/>
            <a:ext cx="5054600" cy="3632200"/>
          </a:xfrm>
          <a:prstGeom prst="rect">
            <a:avLst/>
          </a:prstGeom>
        </p:spPr>
      </p:pic>
      <p:sp>
        <p:nvSpPr>
          <p:cNvPr id="3" name="TextBox 18">
            <a:extLst>
              <a:ext uri="{FF2B5EF4-FFF2-40B4-BE49-F238E27FC236}">
                <a16:creationId xmlns:a16="http://schemas.microsoft.com/office/drawing/2014/main" id="{B4A4EDEE-AA22-1A08-9830-91E26E0EE03E}"/>
              </a:ext>
            </a:extLst>
          </p:cNvPr>
          <p:cNvSpPr txBox="1"/>
          <p:nvPr/>
        </p:nvSpPr>
        <p:spPr>
          <a:xfrm>
            <a:off x="464818" y="768101"/>
            <a:ext cx="11954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800" b="1" dirty="0">
                <a:solidFill>
                  <a:schemeClr val="accent1">
                    <a:lumMod val="75000"/>
                  </a:schemeClr>
                </a:solidFill>
              </a:rPr>
              <a:t>Comparing old and new measurement at 20℃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E3C55B8B-395E-44C4-321D-2B59270E0D89}"/>
              </a:ext>
            </a:extLst>
          </p:cNvPr>
          <p:cNvSpPr txBox="1"/>
          <p:nvPr/>
        </p:nvSpPr>
        <p:spPr>
          <a:xfrm>
            <a:off x="6672584" y="2440743"/>
            <a:ext cx="3054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dirty="0"/>
              <a:t>S2P1 and S2P2</a:t>
            </a:r>
            <a:endParaRPr kumimoji="1" lang="zh-HK" altLang="en-US" dirty="0"/>
          </a:p>
        </p:txBody>
      </p:sp>
      <p:pic>
        <p:nvPicPr>
          <p:cNvPr id="17" name="圖片 16" descr="一張含有 圓形, 螢幕擷取畫面, Rectangle 的圖片&#10;&#10;AI 產生的內容可能不正確。">
            <a:extLst>
              <a:ext uri="{FF2B5EF4-FFF2-40B4-BE49-F238E27FC236}">
                <a16:creationId xmlns:a16="http://schemas.microsoft.com/office/drawing/2014/main" id="{0E3107C0-E7F9-B88A-8EF8-D695152FC7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054" t="1484"/>
          <a:stretch>
            <a:fillRect/>
          </a:stretch>
        </p:blipFill>
        <p:spPr>
          <a:xfrm>
            <a:off x="9312443" y="799952"/>
            <a:ext cx="2494171" cy="222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0433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D5F83-B129-7BD0-E03C-87EB0A9588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5FD43-DC02-3DE4-85CB-8C3E89948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Conclusions and future prospects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23417C-CA94-817C-3824-55D8A119F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5AE7-B21A-CC49-8F7A-28F6DBB5F74B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DAB21C89-8441-418F-0AD0-EB075A356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22</a:t>
            </a:fld>
            <a:endParaRPr lang="en-GB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BB6F1FC-33DF-D8E1-8DCA-FD3727191B24}"/>
              </a:ext>
            </a:extLst>
          </p:cNvPr>
          <p:cNvSpPr/>
          <p:nvPr/>
        </p:nvSpPr>
        <p:spPr>
          <a:xfrm>
            <a:off x="5277853" y="2967788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AB4722C-6EDB-6912-9A49-BCD6A17BC49E}"/>
              </a:ext>
            </a:extLst>
          </p:cNvPr>
          <p:cNvSpPr/>
          <p:nvPr/>
        </p:nvSpPr>
        <p:spPr>
          <a:xfrm>
            <a:off x="10241888" y="2967788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5F8D4CB-52FB-F138-3ADB-EDABB65BA234}"/>
              </a:ext>
            </a:extLst>
          </p:cNvPr>
          <p:cNvSpPr/>
          <p:nvPr/>
        </p:nvSpPr>
        <p:spPr>
          <a:xfrm>
            <a:off x="6515772" y="1978221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7A4F6910-54FC-0893-476F-2C4B25DBD525}"/>
              </a:ext>
            </a:extLst>
          </p:cNvPr>
          <p:cNvSpPr/>
          <p:nvPr/>
        </p:nvSpPr>
        <p:spPr>
          <a:xfrm>
            <a:off x="10865764" y="1800728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44FB1B25-9BE7-4DE8-1FDD-06A1763332B6}"/>
              </a:ext>
            </a:extLst>
          </p:cNvPr>
          <p:cNvSpPr/>
          <p:nvPr/>
        </p:nvSpPr>
        <p:spPr>
          <a:xfrm>
            <a:off x="11008746" y="1918869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D5C84BC7-EADC-1DFA-436E-AD553E3B82AC}"/>
              </a:ext>
            </a:extLst>
          </p:cNvPr>
          <p:cNvSpPr txBox="1"/>
          <p:nvPr/>
        </p:nvSpPr>
        <p:spPr>
          <a:xfrm>
            <a:off x="279618" y="1117338"/>
            <a:ext cx="954694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400" b="1" dirty="0">
                <a:solidFill>
                  <a:srgbClr val="0C3E78"/>
                </a:solidFill>
              </a:rPr>
              <a:t>What have I accomplished?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Contributed to setting up a functional probe station for FCC sensor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GB" altLang="zh-HK" sz="2400" dirty="0"/>
              <a:t>Revived a set of functioning analysis scripts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GB" altLang="zh-HK" sz="2400" dirty="0"/>
              <a:t>Produced results for analysis and comparison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GB" altLang="zh-HK" sz="2400" dirty="0"/>
              <a:t>Developed a better user interface</a:t>
            </a:r>
          </a:p>
          <a:p>
            <a:r>
              <a:rPr lang="en-GB" altLang="zh-HK" sz="2400" b="1" dirty="0">
                <a:solidFill>
                  <a:srgbClr val="0C3E78"/>
                </a:solidFill>
              </a:rPr>
              <a:t>What needs to be done?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HK" sz="2400" dirty="0"/>
              <a:t>Get cooling automated for the chuck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HK" sz="2400" dirty="0"/>
              <a:t>Understand the disagreement between our results and old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HK" sz="2400" dirty="0"/>
              <a:t>Clean up the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HK" sz="2400" dirty="0"/>
              <a:t>Test new sensors</a:t>
            </a:r>
          </a:p>
          <a:p>
            <a:endParaRPr kumimoji="1" lang="en-GB" altLang="zh-HK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097018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4DC5C3-61C2-DFDF-B718-570CE6109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19ED1-F750-AB57-004B-09ED67629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THE END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5ABFA93-9E0E-2342-57B9-8B1C0F4AE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5AE7-B21A-CC49-8F7A-28F6DBB5F74B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A111BE20-971E-19F7-1039-C76EA9ADF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23</a:t>
            </a:fld>
            <a:endParaRPr lang="en-GB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361FF99-4AE0-5106-B191-EC565C8B7BF9}"/>
              </a:ext>
            </a:extLst>
          </p:cNvPr>
          <p:cNvSpPr/>
          <p:nvPr/>
        </p:nvSpPr>
        <p:spPr>
          <a:xfrm>
            <a:off x="5277853" y="2967788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5DBC8EA-C589-A305-4C7B-0EE1DEF934B5}"/>
              </a:ext>
            </a:extLst>
          </p:cNvPr>
          <p:cNvSpPr/>
          <p:nvPr/>
        </p:nvSpPr>
        <p:spPr>
          <a:xfrm>
            <a:off x="10241888" y="2967788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7717BE1-28E5-69DF-755C-2465B6F7A9B9}"/>
              </a:ext>
            </a:extLst>
          </p:cNvPr>
          <p:cNvSpPr/>
          <p:nvPr/>
        </p:nvSpPr>
        <p:spPr>
          <a:xfrm>
            <a:off x="6515772" y="1978221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FA2A1068-FF54-F3B4-0C4D-AD6AF20183ED}"/>
              </a:ext>
            </a:extLst>
          </p:cNvPr>
          <p:cNvSpPr/>
          <p:nvPr/>
        </p:nvSpPr>
        <p:spPr>
          <a:xfrm>
            <a:off x="10865764" y="1800728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A886E36-825A-038C-96AD-AA7725AF281C}"/>
              </a:ext>
            </a:extLst>
          </p:cNvPr>
          <p:cNvSpPr/>
          <p:nvPr/>
        </p:nvSpPr>
        <p:spPr>
          <a:xfrm>
            <a:off x="11008746" y="1918869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0CC336BB-686C-FFAC-ED0F-27EBEF0DA297}"/>
              </a:ext>
            </a:extLst>
          </p:cNvPr>
          <p:cNvSpPr txBox="1"/>
          <p:nvPr/>
        </p:nvSpPr>
        <p:spPr>
          <a:xfrm>
            <a:off x="0" y="909516"/>
            <a:ext cx="12192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HK" sz="5400" b="1" dirty="0">
              <a:solidFill>
                <a:srgbClr val="0C3E78"/>
              </a:solidFill>
            </a:endParaRPr>
          </a:p>
          <a:p>
            <a:pPr algn="ctr"/>
            <a:endParaRPr lang="en-US" altLang="zh-HK" sz="5400" b="1" dirty="0">
              <a:solidFill>
                <a:srgbClr val="0C3E78"/>
              </a:solidFill>
            </a:endParaRPr>
          </a:p>
          <a:p>
            <a:pPr algn="ctr"/>
            <a:r>
              <a:rPr lang="en-US" altLang="zh-HK" sz="5400" b="1" dirty="0">
                <a:solidFill>
                  <a:srgbClr val="0C3E78"/>
                </a:solidFill>
              </a:rPr>
              <a:t>Thank you for listening.</a:t>
            </a:r>
          </a:p>
          <a:p>
            <a:pPr algn="ctr"/>
            <a:r>
              <a:rPr lang="en-US" altLang="zh-HK" sz="5400" b="1" dirty="0">
                <a:solidFill>
                  <a:srgbClr val="0C3E78"/>
                </a:solidFill>
              </a:rPr>
              <a:t>Any questions?</a:t>
            </a:r>
            <a:endParaRPr lang="en-GB" altLang="zh-HK" sz="5400" dirty="0"/>
          </a:p>
          <a:p>
            <a:pPr algn="ctr"/>
            <a:endParaRPr kumimoji="1" lang="en-GB" altLang="zh-HK" sz="5400" dirty="0"/>
          </a:p>
          <a:p>
            <a:pPr algn="ctr"/>
            <a:endParaRPr kumimoji="1" lang="en-GB" altLang="zh-HK" sz="5400" dirty="0"/>
          </a:p>
          <a:p>
            <a:pPr algn="ctr"/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1083044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3A675E-07EB-1406-2150-7EF65F8B7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 descr="一張含有 文字, 螢幕擷取畫面, 圓形, 圖表 的圖片&#10;&#10;AI 產生的內容可能不正確。">
            <a:extLst>
              <a:ext uri="{FF2B5EF4-FFF2-40B4-BE49-F238E27FC236}">
                <a16:creationId xmlns:a16="http://schemas.microsoft.com/office/drawing/2014/main" id="{6D995886-BE03-083C-EA93-2FC04B494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856" y="3261553"/>
            <a:ext cx="5534176" cy="34599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68AF80-10B6-E458-A0EC-36D6AADCD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Motivation for my project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640C30-D1B9-8B71-20D4-DF37FF5E5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8FE5-AE82-A046-A9A7-F13CB62D87B8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161D1C65-CC99-9591-7DB5-827D0D9AA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11">
                <a:extLst>
                  <a:ext uri="{FF2B5EF4-FFF2-40B4-BE49-F238E27FC236}">
                    <a16:creationId xmlns:a16="http://schemas.microsoft.com/office/drawing/2014/main" id="{2458B6C8-1B18-5CBF-F93A-7510DB4FA8CD}"/>
                  </a:ext>
                </a:extLst>
              </p:cNvPr>
              <p:cNvSpPr txBox="1"/>
              <p:nvPr/>
            </p:nvSpPr>
            <p:spPr>
              <a:xfrm>
                <a:off x="285968" y="1292773"/>
                <a:ext cx="9696232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altLang="zh-HK" sz="2400" b="1" dirty="0">
                    <a:solidFill>
                      <a:srgbClr val="0C3E78"/>
                    </a:solidFill>
                  </a:rPr>
                  <a:t>What is FCC?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Future Circular Collider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Pushing energy and intensity frontiers of particle colliders</a:t>
                </a:r>
                <a:endParaRPr kumimoji="1" lang="zh-HK" altLang="en-US" sz="24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Searching for new physics at higher collision energy (</a:t>
                </a:r>
                <a14:m>
                  <m:oMath xmlns:m="http://schemas.openxmlformats.org/officeDocument/2006/math">
                    <m:r>
                      <a:rPr lang="en-US" altLang="zh-HK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zh-HK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  <m:r>
                      <m:rPr>
                        <m:sty m:val="p"/>
                      </m:rPr>
                      <a:rPr lang="en-US" altLang="zh-HK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TeV</m:t>
                    </m:r>
                    <m:r>
                      <a:rPr lang="en-US" altLang="zh-HK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altLang="zh-HK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Design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90.7 km circumference tunnel is used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Colliders: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Electron-positron collider (FCC-ee)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Hadron collider (FCC-</a:t>
                </a:r>
                <a:r>
                  <a:rPr lang="en-GB" altLang="zh-HK" sz="2400" dirty="0" err="1"/>
                  <a:t>hh</a:t>
                </a:r>
                <a:r>
                  <a:rPr lang="en-GB" altLang="zh-HK" sz="2400" dirty="0"/>
                  <a:t>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Four interaction points for experiments</a:t>
                </a:r>
              </a:p>
              <a:p>
                <a:endParaRPr lang="en-GB" altLang="zh-HK" sz="24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4" name="TextBox 11">
                <a:extLst>
                  <a:ext uri="{FF2B5EF4-FFF2-40B4-BE49-F238E27FC236}">
                    <a16:creationId xmlns:a16="http://schemas.microsoft.com/office/drawing/2014/main" id="{2458B6C8-1B18-5CBF-F93A-7510DB4FA8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68" y="1292773"/>
                <a:ext cx="9696232" cy="4524315"/>
              </a:xfrm>
              <a:prstGeom prst="rect">
                <a:avLst/>
              </a:prstGeom>
              <a:blipFill>
                <a:blip r:embed="rId4"/>
                <a:stretch>
                  <a:fillRect l="-1046" t="-1120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0933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01A85E-6BAD-0DA7-859B-195ABFA1E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0C03-7B35-EA73-2D67-45EB76906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Motivation for my project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A030CEB-7E7E-79FB-B150-9C98416AC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959B-51DF-5047-8E2A-F21F8CD7C74D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F30F6588-3389-6D88-4D3A-42DBC465C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C47162BA-FE17-F678-030A-66BA333A5A00}"/>
              </a:ext>
            </a:extLst>
          </p:cNvPr>
          <p:cNvSpPr txBox="1"/>
          <p:nvPr/>
        </p:nvSpPr>
        <p:spPr>
          <a:xfrm>
            <a:off x="285968" y="1135122"/>
            <a:ext cx="96962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400" b="1" dirty="0">
                <a:solidFill>
                  <a:srgbClr val="0C3E78"/>
                </a:solidFill>
              </a:rPr>
              <a:t>Why do we need a probe station for FCC?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HK" sz="2400" dirty="0"/>
              <a:t>Performance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Component validation</a:t>
            </a:r>
            <a:endParaRPr lang="en-US" altLang="zh-HK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R&amp;D for new sensor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HK" sz="2400" dirty="0"/>
              <a:t>Explore new technologies for FCC</a:t>
            </a:r>
            <a:endParaRPr kumimoji="1" lang="en-US" altLang="zh-HK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LGADs (timing sensors)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zh-HK" sz="2400" dirty="0"/>
              <a:t>AC-LGADs</a:t>
            </a:r>
            <a:endParaRPr kumimoji="1" lang="en-US" altLang="zh-HK" sz="2400" dirty="0"/>
          </a:p>
          <a:p>
            <a:endParaRPr kumimoji="1" lang="zh-HK" altLang="en-US" sz="2400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8A206029-8800-9C2B-8599-EC52B60BE2C9}"/>
              </a:ext>
            </a:extLst>
          </p:cNvPr>
          <p:cNvSpPr txBox="1"/>
          <p:nvPr/>
        </p:nvSpPr>
        <p:spPr>
          <a:xfrm>
            <a:off x="285968" y="4043819"/>
            <a:ext cx="644613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HK" sz="2400" b="1" dirty="0">
                <a:solidFill>
                  <a:srgbClr val="0C3E78"/>
                </a:solidFill>
              </a:rPr>
              <a:t>For example: Timing at the FCC-ee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GB" altLang="zh-HK" sz="2400" dirty="0"/>
              <a:t>Improve event 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GB" altLang="zh-HK" sz="2400" dirty="0"/>
              <a:t>Provide a time-of-flight measurement for particle 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GB" altLang="zh-HK" sz="2400" dirty="0"/>
              <a:t>Improve momentum resolution in tracking system</a:t>
            </a:r>
          </a:p>
          <a:p>
            <a:endParaRPr kumimoji="1" lang="en-GB" altLang="zh-HK" sz="2400" dirty="0"/>
          </a:p>
        </p:txBody>
      </p:sp>
      <p:pic>
        <p:nvPicPr>
          <p:cNvPr id="19" name="圖片 18" descr="一張含有 機器, 顯微鏡, 科學儀器, 室內 的圖片&#10;&#10;AI 產生的內容可能不正確。">
            <a:extLst>
              <a:ext uri="{FF2B5EF4-FFF2-40B4-BE49-F238E27FC236}">
                <a16:creationId xmlns:a16="http://schemas.microsoft.com/office/drawing/2014/main" id="{793BEB9A-6B4C-1D76-2AEF-9739F72FB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38705"/>
            <a:ext cx="5907259" cy="443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074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43ACE-541F-A813-2B6A-5EE8955947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C748C-7AF6-F8BD-D233-34E812259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Objectives and goals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3A7E881-CCE7-E393-D387-4791EDAB0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C5F4-1E06-634C-AF44-B517867EE24A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F0FDF48-8841-07AE-2837-7496D6EF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5</a:t>
            </a:fld>
            <a:endParaRPr lang="en-GB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D7C4D3D0-2769-6F36-433C-A8906A150587}"/>
              </a:ext>
            </a:extLst>
          </p:cNvPr>
          <p:cNvSpPr/>
          <p:nvPr/>
        </p:nvSpPr>
        <p:spPr>
          <a:xfrm>
            <a:off x="5068532" y="2340941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BD57029-6B2E-94DD-E7C0-0F4E69BA997E}"/>
              </a:ext>
            </a:extLst>
          </p:cNvPr>
          <p:cNvSpPr/>
          <p:nvPr/>
        </p:nvSpPr>
        <p:spPr>
          <a:xfrm>
            <a:off x="9877926" y="2429703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9FA4011C-8071-BC17-0807-604B5128CCD5}"/>
              </a:ext>
            </a:extLst>
          </p:cNvPr>
          <p:cNvSpPr/>
          <p:nvPr/>
        </p:nvSpPr>
        <p:spPr>
          <a:xfrm>
            <a:off x="5291615" y="1851922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11">
                <a:extLst>
                  <a:ext uri="{FF2B5EF4-FFF2-40B4-BE49-F238E27FC236}">
                    <a16:creationId xmlns:a16="http://schemas.microsoft.com/office/drawing/2014/main" id="{FFC8A09B-1ECC-EDD9-DA66-1B1EB8732C51}"/>
                  </a:ext>
                </a:extLst>
              </p:cNvPr>
              <p:cNvSpPr txBox="1"/>
              <p:nvPr/>
            </p:nvSpPr>
            <p:spPr>
              <a:xfrm>
                <a:off x="279618" y="1054278"/>
                <a:ext cx="7907899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altLang="zh-HK" sz="2400" b="1" dirty="0">
                    <a:solidFill>
                      <a:srgbClr val="0C3E78"/>
                    </a:solidFill>
                  </a:rPr>
                  <a:t>Objectives and goals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Setting up fully functioning probe station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HK" sz="2400" dirty="0"/>
                  <a:t>Obtaining correct measurement results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Functioning under low temperature (</a:t>
                </a:r>
                <a14:m>
                  <m:oMath xmlns:m="http://schemas.openxmlformats.org/officeDocument/2006/math">
                    <m:r>
                      <a:rPr lang="en-US" altLang="zh-HK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≈−20℃)</m:t>
                    </m:r>
                  </m:oMath>
                </a14:m>
                <a:endParaRPr lang="en-GB" altLang="zh-HK" sz="2400" b="1" dirty="0">
                  <a:solidFill>
                    <a:srgbClr val="0C3E78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Software development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Improving user interface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Adding buttons that we may need in the future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 err="1"/>
                  <a:t>Analysing</a:t>
                </a:r>
                <a:r>
                  <a:rPr kumimoji="1" lang="en-US" altLang="zh-HK" sz="2400" dirty="0"/>
                  <a:t> our data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Validation measurements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Qualifying our probe station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US" altLang="zh-HK" sz="2400" dirty="0"/>
                  <a:t>Cross checking earlier sensor measurements</a:t>
                </a:r>
              </a:p>
              <a:p>
                <a:pPr lvl="1"/>
                <a:endParaRPr kumimoji="1" lang="zh-HK" altLang="en-US" sz="2400" dirty="0"/>
              </a:p>
              <a:p>
                <a:endParaRPr lang="en-GB" altLang="zh-HK" sz="2400" dirty="0"/>
              </a:p>
              <a:p>
                <a:endParaRPr lang="en-GB" altLang="zh-HK" sz="2400" dirty="0"/>
              </a:p>
              <a:p>
                <a:endParaRPr lang="en-GB" sz="2400" dirty="0"/>
              </a:p>
            </p:txBody>
          </p:sp>
        </mc:Choice>
        <mc:Fallback>
          <p:sp>
            <p:nvSpPr>
              <p:cNvPr id="4" name="TextBox 11">
                <a:extLst>
                  <a:ext uri="{FF2B5EF4-FFF2-40B4-BE49-F238E27FC236}">
                    <a16:creationId xmlns:a16="http://schemas.microsoft.com/office/drawing/2014/main" id="{FFC8A09B-1ECC-EDD9-DA66-1B1EB8732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618" y="1054278"/>
                <a:ext cx="7907899" cy="5632311"/>
              </a:xfrm>
              <a:prstGeom prst="rect">
                <a:avLst/>
              </a:prstGeom>
              <a:blipFill>
                <a:blip r:embed="rId3"/>
                <a:stretch>
                  <a:fillRect l="-1284" t="-901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9414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4CCF4-C170-07B4-BC52-2D11D44EE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AAC61-7539-05B2-FD08-64F44589C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Research methodology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DBFA2D-E862-73D3-735D-537C1E425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EC88-630C-C444-AB2A-FC472475DA65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CCC5D16-95C7-8802-E5C6-33C692CB0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6</a:t>
            </a:fld>
            <a:endParaRPr lang="en-GB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C420BC8-5B05-D035-BCC1-63536B15A960}"/>
              </a:ext>
            </a:extLst>
          </p:cNvPr>
          <p:cNvSpPr/>
          <p:nvPr/>
        </p:nvSpPr>
        <p:spPr>
          <a:xfrm>
            <a:off x="5288870" y="2152650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0EE8739-68F8-9803-FEE1-3CFAD7166C6F}"/>
              </a:ext>
            </a:extLst>
          </p:cNvPr>
          <p:cNvSpPr/>
          <p:nvPr/>
        </p:nvSpPr>
        <p:spPr>
          <a:xfrm>
            <a:off x="9877926" y="2307259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68871B1-23D9-A17A-2065-EEBD11601486}"/>
              </a:ext>
            </a:extLst>
          </p:cNvPr>
          <p:cNvSpPr/>
          <p:nvPr/>
        </p:nvSpPr>
        <p:spPr>
          <a:xfrm>
            <a:off x="10576927" y="2057400"/>
            <a:ext cx="208547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3" name="TextBox 11">
            <a:extLst>
              <a:ext uri="{FF2B5EF4-FFF2-40B4-BE49-F238E27FC236}">
                <a16:creationId xmlns:a16="http://schemas.microsoft.com/office/drawing/2014/main" id="{F718F14F-FD74-EB3B-1D1B-C5FD0BCC8AC7}"/>
              </a:ext>
            </a:extLst>
          </p:cNvPr>
          <p:cNvSpPr txBox="1"/>
          <p:nvPr/>
        </p:nvSpPr>
        <p:spPr>
          <a:xfrm>
            <a:off x="279618" y="1054278"/>
            <a:ext cx="790789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400" b="1" dirty="0">
                <a:solidFill>
                  <a:srgbClr val="0C3E78"/>
                </a:solidFill>
              </a:rPr>
              <a:t>How do we accomplish our goals?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Setting up fully functioning probe station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Fixing hardware 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Implementing a proper temperature control unit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Software development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Adapting existing code from other institute (very old) to our setup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Adding buttons that we may need in the future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Adopting the old analysis script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Validation measurement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Comparing our results with past measurements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zh-HK" sz="2400" dirty="0"/>
              <a:t>Measuring at different temperature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kumimoji="1" lang="zh-HK" altLang="en-US" sz="2400" dirty="0"/>
          </a:p>
          <a:p>
            <a:endParaRPr lang="en-GB" altLang="zh-HK" sz="2400" dirty="0"/>
          </a:p>
          <a:p>
            <a:endParaRPr lang="en-GB" altLang="zh-HK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52612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3A778-59E9-0F13-40B2-A826D06D0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1832D-F18B-45BD-5204-A9C79995C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Research methodology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10E07E1-D272-2E9C-EDD8-F8472A4D3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7588E-8907-394A-A8E2-475F53E18E9D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A2711AB-E70E-98DE-B73B-6AF366248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11">
            <a:extLst>
              <a:ext uri="{FF2B5EF4-FFF2-40B4-BE49-F238E27FC236}">
                <a16:creationId xmlns:a16="http://schemas.microsoft.com/office/drawing/2014/main" id="{F1367513-B3FB-4D72-D346-3D8A88949CAB}"/>
              </a:ext>
            </a:extLst>
          </p:cNvPr>
          <p:cNvSpPr txBox="1"/>
          <p:nvPr/>
        </p:nvSpPr>
        <p:spPr>
          <a:xfrm>
            <a:off x="311764" y="766809"/>
            <a:ext cx="7907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400" b="1" dirty="0">
                <a:solidFill>
                  <a:srgbClr val="0C3E78"/>
                </a:solidFill>
              </a:rPr>
              <a:t>Setting up the probe 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HK" sz="2400" dirty="0"/>
              <a:t>Full setup</a:t>
            </a:r>
          </a:p>
          <a:p>
            <a:endParaRPr lang="en-GB" altLang="zh-HK" sz="2400" dirty="0"/>
          </a:p>
          <a:p>
            <a:endParaRPr lang="en-GB" sz="2400" dirty="0"/>
          </a:p>
        </p:txBody>
      </p:sp>
      <p:pic>
        <p:nvPicPr>
          <p:cNvPr id="42" name="圖片 41" descr="一張含有 文字, 螢幕擷取畫面, 圖表, 行 的圖片&#10;&#10;AI 產生的內容可能不正確。">
            <a:extLst>
              <a:ext uri="{FF2B5EF4-FFF2-40B4-BE49-F238E27FC236}">
                <a16:creationId xmlns:a16="http://schemas.microsoft.com/office/drawing/2014/main" id="{7D43C27D-AC73-24C5-B524-50CCEF13A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938" y="1819908"/>
            <a:ext cx="9653752" cy="4306917"/>
          </a:xfrm>
          <a:prstGeom prst="rect">
            <a:avLst/>
          </a:prstGeom>
        </p:spPr>
      </p:pic>
      <p:sp>
        <p:nvSpPr>
          <p:cNvPr id="43" name="文字方塊 42">
            <a:extLst>
              <a:ext uri="{FF2B5EF4-FFF2-40B4-BE49-F238E27FC236}">
                <a16:creationId xmlns:a16="http://schemas.microsoft.com/office/drawing/2014/main" id="{971F45B2-A6EC-4D7B-8530-FC37F68D68C7}"/>
              </a:ext>
            </a:extLst>
          </p:cNvPr>
          <p:cNvSpPr txBox="1"/>
          <p:nvPr/>
        </p:nvSpPr>
        <p:spPr>
          <a:xfrm>
            <a:off x="3873044" y="5987018"/>
            <a:ext cx="6406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HK" dirty="0"/>
              <a:t>Systematic Diagram of the </a:t>
            </a:r>
            <a:r>
              <a:rPr kumimoji="1" lang="en-US" altLang="zh-HK" dirty="0" err="1"/>
              <a:t>probestation</a:t>
            </a:r>
            <a:r>
              <a:rPr kumimoji="1" lang="en-US" altLang="zh-HK" dirty="0"/>
              <a:t> in LHEP Uni Bern</a:t>
            </a:r>
            <a:endParaRPr kumimoji="1"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407488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1C7BA-50D5-767B-8298-267A6BECC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94C57-8458-8580-698C-A2383D9F6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Research methodology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7E930E-EBAE-08A0-67D1-C56ECDDED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656E-B4F4-B342-B025-69308E19916C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D76673C-9329-8197-5BA5-E2BC06AED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11">
            <a:extLst>
              <a:ext uri="{FF2B5EF4-FFF2-40B4-BE49-F238E27FC236}">
                <a16:creationId xmlns:a16="http://schemas.microsoft.com/office/drawing/2014/main" id="{6A8232AD-57C4-41CC-66CB-DE938AA3316E}"/>
              </a:ext>
            </a:extLst>
          </p:cNvPr>
          <p:cNvSpPr txBox="1"/>
          <p:nvPr/>
        </p:nvSpPr>
        <p:spPr>
          <a:xfrm>
            <a:off x="-5558287" y="649040"/>
            <a:ext cx="7907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400" b="1" dirty="0">
                <a:solidFill>
                  <a:srgbClr val="0C3E78"/>
                </a:solidFill>
              </a:rPr>
              <a:t>Setting up </a:t>
            </a:r>
            <a:r>
              <a:rPr lang="en-GB" altLang="zh-HK" sz="2400" b="1" dirty="0" err="1">
                <a:solidFill>
                  <a:srgbClr val="0C3E78"/>
                </a:solidFill>
              </a:rPr>
              <a:t>probestation</a:t>
            </a:r>
            <a:endParaRPr lang="en-GB" altLang="zh-HK" sz="2400" b="1" dirty="0">
              <a:solidFill>
                <a:srgbClr val="0C3E7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HK" sz="2400" dirty="0"/>
              <a:t>Temperature control</a:t>
            </a:r>
          </a:p>
          <a:p>
            <a:endParaRPr lang="en-GB" altLang="zh-HK" sz="2400" dirty="0"/>
          </a:p>
          <a:p>
            <a:endParaRPr lang="en-GB" sz="2400" dirty="0"/>
          </a:p>
        </p:txBody>
      </p:sp>
      <p:sp>
        <p:nvSpPr>
          <p:cNvPr id="12" name="向右箭號 11">
            <a:extLst>
              <a:ext uri="{FF2B5EF4-FFF2-40B4-BE49-F238E27FC236}">
                <a16:creationId xmlns:a16="http://schemas.microsoft.com/office/drawing/2014/main" id="{D4A7B643-B56B-87B3-2A43-1401DE5B9DBD}"/>
              </a:ext>
            </a:extLst>
          </p:cNvPr>
          <p:cNvSpPr/>
          <p:nvPr/>
        </p:nvSpPr>
        <p:spPr>
          <a:xfrm rot="5400000">
            <a:off x="4373146" y="4474719"/>
            <a:ext cx="595834" cy="6589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 dirty="0"/>
          </a:p>
        </p:txBody>
      </p:sp>
      <p:pic>
        <p:nvPicPr>
          <p:cNvPr id="16" name="圖片 15" descr="一張含有 垃圾桶, 天花板, 室內, 簽名、標誌 的圖片&#10;&#10;AI 產生的內容可能不正確。">
            <a:extLst>
              <a:ext uri="{FF2B5EF4-FFF2-40B4-BE49-F238E27FC236}">
                <a16:creationId xmlns:a16="http://schemas.microsoft.com/office/drawing/2014/main" id="{9C6E7331-94C2-581C-2DF6-2C4CD32ED47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842" r="42618" b="3345"/>
          <a:stretch>
            <a:fillRect/>
          </a:stretch>
        </p:blipFill>
        <p:spPr>
          <a:xfrm>
            <a:off x="311764" y="1694393"/>
            <a:ext cx="2898374" cy="4514567"/>
          </a:xfrm>
          <a:prstGeom prst="rect">
            <a:avLst/>
          </a:prstGeom>
        </p:spPr>
      </p:pic>
      <p:pic>
        <p:nvPicPr>
          <p:cNvPr id="18" name="圖片 17" descr="一張含有 文字, 電子產品, 室內, 電子裝置 的圖片&#10;&#10;AI 產生的內容可能不正確。">
            <a:extLst>
              <a:ext uri="{FF2B5EF4-FFF2-40B4-BE49-F238E27FC236}">
                <a16:creationId xmlns:a16="http://schemas.microsoft.com/office/drawing/2014/main" id="{F9D6CB0F-440F-491F-51D8-37D51C692AE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605" t="18429" r="10899" b="22834"/>
          <a:stretch>
            <a:fillRect/>
          </a:stretch>
        </p:blipFill>
        <p:spPr>
          <a:xfrm>
            <a:off x="8219662" y="1338647"/>
            <a:ext cx="3882599" cy="2151530"/>
          </a:xfrm>
          <a:prstGeom prst="rect">
            <a:avLst/>
          </a:prstGeom>
        </p:spPr>
      </p:pic>
      <p:pic>
        <p:nvPicPr>
          <p:cNvPr id="20" name="圖片 19" descr="一張含有 電氣線路, 電子產品, 電子工程, 電料行 的圖片&#10;&#10;AI 產生的內容可能不正確。">
            <a:extLst>
              <a:ext uri="{FF2B5EF4-FFF2-40B4-BE49-F238E27FC236}">
                <a16:creationId xmlns:a16="http://schemas.microsoft.com/office/drawing/2014/main" id="{D9D20BF2-C9DC-12D7-8271-9586CEB50A5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1176" t="47212" r="26652" b="25591"/>
          <a:stretch>
            <a:fillRect/>
          </a:stretch>
        </p:blipFill>
        <p:spPr>
          <a:xfrm rot="5400000">
            <a:off x="5490164" y="2190683"/>
            <a:ext cx="2892174" cy="1398879"/>
          </a:xfrm>
          <a:prstGeom prst="rect">
            <a:avLst/>
          </a:prstGeom>
        </p:spPr>
      </p:pic>
      <p:pic>
        <p:nvPicPr>
          <p:cNvPr id="24" name="圖片 23" descr="一張含有 電氣線路, 電子工程, 纜線, 電子產品 的圖片&#10;&#10;AI 產生的內容可能不正確。">
            <a:extLst>
              <a:ext uri="{FF2B5EF4-FFF2-40B4-BE49-F238E27FC236}">
                <a16:creationId xmlns:a16="http://schemas.microsoft.com/office/drawing/2014/main" id="{A666BAB0-E293-8635-A1C1-67397569A38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8629" t="18455" r="18824" b="10435"/>
          <a:stretch>
            <a:fillRect/>
          </a:stretch>
        </p:blipFill>
        <p:spPr>
          <a:xfrm rot="5400000">
            <a:off x="3370931" y="1546043"/>
            <a:ext cx="2857003" cy="2436066"/>
          </a:xfrm>
          <a:prstGeom prst="rect">
            <a:avLst/>
          </a:prstGeom>
        </p:spPr>
      </p:pic>
      <p:sp>
        <p:nvSpPr>
          <p:cNvPr id="5" name="AutoShape 2">
            <a:extLst>
              <a:ext uri="{FF2B5EF4-FFF2-40B4-BE49-F238E27FC236}">
                <a16:creationId xmlns:a16="http://schemas.microsoft.com/office/drawing/2014/main" id="{DD21B6F7-E89B-C178-DA96-41CCC66570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37A1A58A-22EE-FB25-863A-853279B554AF}"/>
              </a:ext>
            </a:extLst>
          </p:cNvPr>
          <p:cNvSpPr txBox="1"/>
          <p:nvPr/>
        </p:nvSpPr>
        <p:spPr>
          <a:xfrm>
            <a:off x="311764" y="766809"/>
            <a:ext cx="7907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HK" sz="2400" b="1" dirty="0">
                <a:solidFill>
                  <a:srgbClr val="0C3E78"/>
                </a:solidFill>
              </a:rPr>
              <a:t>Setting up the probe 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zh-HK" sz="2400" dirty="0"/>
              <a:t>Temperature control</a:t>
            </a:r>
          </a:p>
          <a:p>
            <a:endParaRPr lang="en-GB" altLang="zh-HK" sz="2400" dirty="0"/>
          </a:p>
          <a:p>
            <a:endParaRPr lang="en-GB" sz="2400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2D6D6FE-F112-352B-60E5-7746DF382229}"/>
              </a:ext>
            </a:extLst>
          </p:cNvPr>
          <p:cNvSpPr txBox="1"/>
          <p:nvPr/>
        </p:nvSpPr>
        <p:spPr>
          <a:xfrm>
            <a:off x="1370437" y="6169580"/>
            <a:ext cx="97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HK" dirty="0"/>
              <a:t>Chiller</a:t>
            </a:r>
            <a:endParaRPr kumimoji="1" lang="zh-HK" altLang="en-US" dirty="0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FEC20668-078F-D776-F386-CACBDDE292C0}"/>
              </a:ext>
            </a:extLst>
          </p:cNvPr>
          <p:cNvSpPr txBox="1"/>
          <p:nvPr/>
        </p:nvSpPr>
        <p:spPr>
          <a:xfrm>
            <a:off x="8219662" y="3628473"/>
            <a:ext cx="3882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HK" dirty="0"/>
              <a:t>Temperature monitor(old)</a:t>
            </a:r>
            <a:endParaRPr kumimoji="1" lang="zh-HK" altLang="en-US" dirty="0"/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E8A9654E-A921-9156-9802-C4A1D8DD13D1}"/>
              </a:ext>
            </a:extLst>
          </p:cNvPr>
          <p:cNvSpPr txBox="1"/>
          <p:nvPr/>
        </p:nvSpPr>
        <p:spPr>
          <a:xfrm>
            <a:off x="3581400" y="4136921"/>
            <a:ext cx="2436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HK" dirty="0"/>
              <a:t>Arduino setup</a:t>
            </a:r>
            <a:endParaRPr kumimoji="1" lang="zh-HK" altLang="en-US" dirty="0"/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435FB2E-F46B-C17C-AC04-F89E601B2FF4}"/>
              </a:ext>
            </a:extLst>
          </p:cNvPr>
          <p:cNvSpPr txBox="1"/>
          <p:nvPr/>
        </p:nvSpPr>
        <p:spPr>
          <a:xfrm>
            <a:off x="5760726" y="4414209"/>
            <a:ext cx="2535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HK" dirty="0"/>
              <a:t>Power supply for </a:t>
            </a:r>
            <a:r>
              <a:rPr kumimoji="1" lang="en-US" altLang="zh-HK" dirty="0" err="1"/>
              <a:t>peltier</a:t>
            </a:r>
            <a:endParaRPr kumimoji="1" lang="zh-HK" altLang="en-US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321F70B0-56A0-B1A9-410D-BB0BE879473B}"/>
              </a:ext>
            </a:extLst>
          </p:cNvPr>
          <p:cNvSpPr txBox="1"/>
          <p:nvPr/>
        </p:nvSpPr>
        <p:spPr>
          <a:xfrm>
            <a:off x="8220063" y="930316"/>
            <a:ext cx="3882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HK" dirty="0"/>
              <a:t>Instead of using this…</a:t>
            </a:r>
            <a:endParaRPr kumimoji="1" lang="zh-HK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3A55360-4550-2A27-E147-FB85C797E39D}"/>
              </a:ext>
            </a:extLst>
          </p:cNvPr>
          <p:cNvSpPr/>
          <p:nvPr/>
        </p:nvSpPr>
        <p:spPr>
          <a:xfrm>
            <a:off x="8063344" y="780196"/>
            <a:ext cx="4087091" cy="337011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461C1FEC-D0B1-CDE0-AB90-05B90B690E0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8120" t="9045" r="9643" b="75794"/>
          <a:stretch>
            <a:fillRect/>
          </a:stretch>
        </p:blipFill>
        <p:spPr>
          <a:xfrm>
            <a:off x="3802798" y="5191004"/>
            <a:ext cx="7551002" cy="152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12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4782E-3025-4101-7F28-BA5D180FF7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07C27-D8BC-135E-5642-F65456260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rgbClr val="A78337"/>
          </a:solidFill>
        </p:spPr>
        <p:txBody>
          <a:bodyPr>
            <a:normAutofit fontScale="90000"/>
          </a:bodyPr>
          <a:lstStyle/>
          <a:p>
            <a:pPr algn="r"/>
            <a:r>
              <a:rPr lang="en-GB" altLang="zh-HK" b="1" dirty="0">
                <a:solidFill>
                  <a:srgbClr val="0C3E78"/>
                </a:solidFill>
              </a:rPr>
              <a:t>Research methodology</a:t>
            </a:r>
            <a:endParaRPr lang="en-GB" b="1" dirty="0">
              <a:solidFill>
                <a:srgbClr val="0C3E78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3E9766A-A2A2-B005-C511-E2948FDAC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26A-D5D9-C443-87F9-BA40063CAC03}" type="datetime1">
              <a:rPr lang="zh-HK" altLang="en-US" smtClean="0"/>
              <a:t>05/09/25</a:t>
            </a:fld>
            <a:endParaRPr lang="en-GB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923960B-2D17-03B6-F8A4-FEEAB8C9A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0A8B-09E3-234E-A906-F17E1DD12EF4}" type="slidenum">
              <a:rPr lang="en-GB" smtClean="0"/>
              <a:t>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11">
                <a:extLst>
                  <a:ext uri="{FF2B5EF4-FFF2-40B4-BE49-F238E27FC236}">
                    <a16:creationId xmlns:a16="http://schemas.microsoft.com/office/drawing/2014/main" id="{A239013E-3547-BA1F-E960-E6723ED6C9DD}"/>
                  </a:ext>
                </a:extLst>
              </p:cNvPr>
              <p:cNvSpPr txBox="1"/>
              <p:nvPr/>
            </p:nvSpPr>
            <p:spPr>
              <a:xfrm>
                <a:off x="311764" y="766809"/>
                <a:ext cx="790789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altLang="zh-HK" sz="2400" b="1" dirty="0">
                    <a:solidFill>
                      <a:srgbClr val="0C3E78"/>
                    </a:solidFill>
                  </a:rPr>
                  <a:t>Setting up the probe station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altLang="zh-HK" sz="2400" dirty="0"/>
                  <a:t>At low temperature(</a:t>
                </a:r>
                <a14:m>
                  <m:oMath xmlns:m="http://schemas.openxmlformats.org/officeDocument/2006/math">
                    <m:r>
                      <a:rPr lang="en-US" altLang="zh-HK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−20℃</m:t>
                    </m:r>
                  </m:oMath>
                </a14:m>
                <a:r>
                  <a:rPr lang="en-GB" altLang="zh-HK" sz="2400" dirty="0"/>
                  <a:t>)</a:t>
                </a:r>
              </a:p>
              <a:p>
                <a:endParaRPr lang="en-GB" altLang="zh-HK" sz="24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3" name="TextBox 11">
                <a:extLst>
                  <a:ext uri="{FF2B5EF4-FFF2-40B4-BE49-F238E27FC236}">
                    <a16:creationId xmlns:a16="http://schemas.microsoft.com/office/drawing/2014/main" id="{A239013E-3547-BA1F-E960-E6723ED6C9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764" y="766809"/>
                <a:ext cx="7907899" cy="1569660"/>
              </a:xfrm>
              <a:prstGeom prst="rect">
                <a:avLst/>
              </a:prstGeom>
              <a:blipFill>
                <a:blip r:embed="rId3"/>
                <a:stretch>
                  <a:fillRect l="-1282" t="-3226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圖片 6" descr="一張含有 室內, 光線, 灰色 的圖片&#10;&#10;AI 產生的內容可能不正確。">
            <a:extLst>
              <a:ext uri="{FF2B5EF4-FFF2-40B4-BE49-F238E27FC236}">
                <a16:creationId xmlns:a16="http://schemas.microsoft.com/office/drawing/2014/main" id="{3865AC9F-1AB6-2C09-1757-030E78A1725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1704" r="6732" b="7315"/>
          <a:stretch>
            <a:fillRect/>
          </a:stretch>
        </p:blipFill>
        <p:spPr>
          <a:xfrm>
            <a:off x="311764" y="2259269"/>
            <a:ext cx="3428119" cy="3478617"/>
          </a:xfrm>
          <a:prstGeom prst="rect">
            <a:avLst/>
          </a:prstGeom>
        </p:spPr>
      </p:pic>
      <p:pic>
        <p:nvPicPr>
          <p:cNvPr id="9" name="圖片 8" descr="一張含有 圓柱, 管線, 機器, 室內 的圖片&#10;&#10;AI 產生的內容可能不正確。">
            <a:extLst>
              <a:ext uri="{FF2B5EF4-FFF2-40B4-BE49-F238E27FC236}">
                <a16:creationId xmlns:a16="http://schemas.microsoft.com/office/drawing/2014/main" id="{3E52ABC2-7D5B-D8D6-ACE8-C3BEB011F1C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0339" b="24770"/>
          <a:stretch>
            <a:fillRect/>
          </a:stretch>
        </p:blipFill>
        <p:spPr>
          <a:xfrm rot="5400000">
            <a:off x="3721072" y="3557495"/>
            <a:ext cx="4114951" cy="1385417"/>
          </a:xfrm>
          <a:prstGeom prst="rect">
            <a:avLst/>
          </a:prstGeom>
        </p:spPr>
      </p:pic>
      <p:pic>
        <p:nvPicPr>
          <p:cNvPr id="11" name="圖片 10" descr="一張含有 電氣線路, 纜線, 機器, 汽車零件 的圖片&#10;&#10;AI 產生的內容可能不正確。">
            <a:extLst>
              <a:ext uri="{FF2B5EF4-FFF2-40B4-BE49-F238E27FC236}">
                <a16:creationId xmlns:a16="http://schemas.microsoft.com/office/drawing/2014/main" id="{6056F56E-0E6D-5B36-64BF-BBAAD74424A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487" t="1921" r="22006" b="2173"/>
          <a:stretch>
            <a:fillRect/>
          </a:stretch>
        </p:blipFill>
        <p:spPr>
          <a:xfrm rot="5400000">
            <a:off x="8598961" y="3179546"/>
            <a:ext cx="2984920" cy="3328327"/>
          </a:xfrm>
          <a:prstGeom prst="rect">
            <a:avLst/>
          </a:prstGeom>
        </p:spPr>
      </p:pic>
      <p:sp>
        <p:nvSpPr>
          <p:cNvPr id="12" name="向右箭號 11">
            <a:extLst>
              <a:ext uri="{FF2B5EF4-FFF2-40B4-BE49-F238E27FC236}">
                <a16:creationId xmlns:a16="http://schemas.microsoft.com/office/drawing/2014/main" id="{0707AF4E-5FC5-245B-F2A7-22355D22D194}"/>
              </a:ext>
            </a:extLst>
          </p:cNvPr>
          <p:cNvSpPr/>
          <p:nvPr/>
        </p:nvSpPr>
        <p:spPr>
          <a:xfrm>
            <a:off x="3926541" y="3590365"/>
            <a:ext cx="765879" cy="6589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13" name="向右箭號 12">
            <a:extLst>
              <a:ext uri="{FF2B5EF4-FFF2-40B4-BE49-F238E27FC236}">
                <a16:creationId xmlns:a16="http://schemas.microsoft.com/office/drawing/2014/main" id="{D42E94EA-5B3F-2B1B-749D-5089ACCCA243}"/>
              </a:ext>
            </a:extLst>
          </p:cNvPr>
          <p:cNvSpPr/>
          <p:nvPr/>
        </p:nvSpPr>
        <p:spPr>
          <a:xfrm>
            <a:off x="7066700" y="4278695"/>
            <a:ext cx="931610" cy="6589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36E8932E-73D6-7B83-3179-3071D83D91D9}"/>
              </a:ext>
            </a:extLst>
          </p:cNvPr>
          <p:cNvSpPr txBox="1"/>
          <p:nvPr/>
        </p:nvSpPr>
        <p:spPr>
          <a:xfrm>
            <a:off x="1536235" y="5862452"/>
            <a:ext cx="97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HK" dirty="0"/>
              <a:t>Before</a:t>
            </a:r>
            <a:endParaRPr kumimoji="1" lang="zh-HK" altLang="en-US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605D1B94-51AE-9C44-8200-CABA37233F41}"/>
              </a:ext>
            </a:extLst>
          </p:cNvPr>
          <p:cNvSpPr txBox="1"/>
          <p:nvPr/>
        </p:nvSpPr>
        <p:spPr>
          <a:xfrm>
            <a:off x="9778814" y="6370305"/>
            <a:ext cx="97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HK" dirty="0"/>
              <a:t>After</a:t>
            </a:r>
            <a:endParaRPr kumimoji="1" lang="zh-HK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58B646EB-CE81-8DBF-88BD-D2820838E01B}"/>
                  </a:ext>
                </a:extLst>
              </p:cNvPr>
              <p:cNvSpPr txBox="1"/>
              <p:nvPr/>
            </p:nvSpPr>
            <p:spPr>
              <a:xfrm>
                <a:off x="5288961" y="6356350"/>
                <a:ext cx="9791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HK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HK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kumimoji="1" lang="en-US" altLang="zh-HK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1" lang="en-US" altLang="zh-HK" dirty="0"/>
                  <a:t> tank</a:t>
                </a:r>
                <a:endParaRPr kumimoji="1" lang="zh-HK" altLang="en-US" dirty="0"/>
              </a:p>
            </p:txBody>
          </p:sp>
        </mc:Choice>
        <mc:Fallback xmlns="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58B646EB-CE81-8DBF-88BD-D2820838E0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8961" y="6356350"/>
                <a:ext cx="979175" cy="369332"/>
              </a:xfrm>
              <a:prstGeom prst="rect">
                <a:avLst/>
              </a:prstGeom>
              <a:blipFill>
                <a:blip r:embed="rId7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zh-HK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圖片 14" descr="一張含有 電子產品, 室內, 電氣線路, 裝備 的圖片&#10;&#10;AI 產生的內容可能不正確。">
            <a:extLst>
              <a:ext uri="{FF2B5EF4-FFF2-40B4-BE49-F238E27FC236}">
                <a16:creationId xmlns:a16="http://schemas.microsoft.com/office/drawing/2014/main" id="{FF864BB2-AAA4-FB6D-8EB9-A045F75AC2A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9786" t="28147" r="23118" b="32264"/>
          <a:stretch>
            <a:fillRect/>
          </a:stretch>
        </p:blipFill>
        <p:spPr>
          <a:xfrm>
            <a:off x="8772608" y="885871"/>
            <a:ext cx="2637624" cy="1371636"/>
          </a:xfrm>
          <a:prstGeom prst="rect">
            <a:avLst/>
          </a:prstGeom>
        </p:spPr>
      </p:pic>
      <p:sp>
        <p:nvSpPr>
          <p:cNvPr id="23" name="向右箭號 22">
            <a:extLst>
              <a:ext uri="{FF2B5EF4-FFF2-40B4-BE49-F238E27FC236}">
                <a16:creationId xmlns:a16="http://schemas.microsoft.com/office/drawing/2014/main" id="{50C484F5-4E50-9044-CB8E-8F95B2E1400C}"/>
              </a:ext>
            </a:extLst>
          </p:cNvPr>
          <p:cNvSpPr/>
          <p:nvPr/>
        </p:nvSpPr>
        <p:spPr>
          <a:xfrm rot="5400000">
            <a:off x="9813223" y="2733508"/>
            <a:ext cx="556395" cy="6589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HK" altLang="en-US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8B1C93B0-6BE9-5BC8-8A0E-03BFF775ABCF}"/>
              </a:ext>
            </a:extLst>
          </p:cNvPr>
          <p:cNvSpPr txBox="1"/>
          <p:nvPr/>
        </p:nvSpPr>
        <p:spPr>
          <a:xfrm>
            <a:off x="9157181" y="2336469"/>
            <a:ext cx="2430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HK" dirty="0"/>
              <a:t>A Lid for the chuck</a:t>
            </a:r>
            <a:endParaRPr kumimoji="1"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2192548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14207</TotalTime>
  <Words>961</Words>
  <Application>Microsoft Macintosh PowerPoint</Application>
  <PresentationFormat>寬螢幕</PresentationFormat>
  <Paragraphs>286</Paragraphs>
  <Slides>23</Slides>
  <Notes>18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0" baseType="lpstr">
      <vt:lpstr>-webkit-standard</vt:lpstr>
      <vt:lpstr>Arial</vt:lpstr>
      <vt:lpstr>Calibri</vt:lpstr>
      <vt:lpstr>Calibri Light</vt:lpstr>
      <vt:lpstr>Cambria Math</vt:lpstr>
      <vt:lpstr>Wingdings</vt:lpstr>
      <vt:lpstr>Office Theme</vt:lpstr>
      <vt:lpstr>PowerPoint 簡報</vt:lpstr>
      <vt:lpstr>Table of Content</vt:lpstr>
      <vt:lpstr>Motivation for my project</vt:lpstr>
      <vt:lpstr>Motivation for my project</vt:lpstr>
      <vt:lpstr>Objectives and goals</vt:lpstr>
      <vt:lpstr>Research methodology</vt:lpstr>
      <vt:lpstr>Research methodology</vt:lpstr>
      <vt:lpstr>Research methodology</vt:lpstr>
      <vt:lpstr>Research methodology</vt:lpstr>
      <vt:lpstr>Research methodology</vt:lpstr>
      <vt:lpstr>Research methodology</vt:lpstr>
      <vt:lpstr>Research methodology</vt:lpstr>
      <vt:lpstr>Research methodology</vt:lpstr>
      <vt:lpstr>Research methodology</vt:lpstr>
      <vt:lpstr>Research methodology</vt:lpstr>
      <vt:lpstr>Results(PIN diodes)</vt:lpstr>
      <vt:lpstr>Results(PIN diodes)</vt:lpstr>
      <vt:lpstr>Results(PIN diodes)</vt:lpstr>
      <vt:lpstr>Results(PIN diodes)</vt:lpstr>
      <vt:lpstr>Results(PIN diodes)</vt:lpstr>
      <vt:lpstr>Results(pixel sensors)</vt:lpstr>
      <vt:lpstr>Conclusions and future prospects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ROTELLI Aliki Sofia</dc:creator>
  <cp:lastModifiedBy>YAU King Ying</cp:lastModifiedBy>
  <cp:revision>193</cp:revision>
  <dcterms:created xsi:type="dcterms:W3CDTF">2023-05-02T03:21:51Z</dcterms:created>
  <dcterms:modified xsi:type="dcterms:W3CDTF">2025-09-05T09:55:03Z</dcterms:modified>
</cp:coreProperties>
</file>