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8"/>
  </p:notesMasterIdLst>
  <p:sldIdLst>
    <p:sldId id="256" r:id="rId2"/>
    <p:sldId id="891" r:id="rId3"/>
    <p:sldId id="893" r:id="rId4"/>
    <p:sldId id="895" r:id="rId5"/>
    <p:sldId id="894" r:id="rId6"/>
    <p:sldId id="872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600"/>
    <a:srgbClr val="FFC000"/>
    <a:srgbClr val="008F00"/>
    <a:srgbClr val="0432FF"/>
    <a:srgbClr val="73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7"/>
    <p:restoredTop sz="96366"/>
  </p:normalViewPr>
  <p:slideViewPr>
    <p:cSldViewPr snapToGrid="0">
      <p:cViewPr varScale="1">
        <p:scale>
          <a:sx n="129" d="100"/>
          <a:sy n="129" d="100"/>
        </p:scale>
        <p:origin x="224" y="192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4x56b@2.3e11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3x56b@2.3e11" TargetMode="External"/><Relationship Id="rId7" Type="http://schemas.openxmlformats.org/officeDocument/2006/relationships/image" Target="../media/image5.png"/><Relationship Id="rId2" Type="http://schemas.openxmlformats.org/officeDocument/2006/relationships/hyperlink" Target="mailto:2x56b@2.3e1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hyperlink" Target="mailto:8b4e@2.3e11" TargetMode="External"/><Relationship Id="rId4" Type="http://schemas.openxmlformats.org/officeDocument/2006/relationships/hyperlink" Target="https://indico.cern.ch/event/1573497/contributions/6642665/attachments/3119958/5532412/ppt_VSMIO.6L2_LBOC_vAug18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pc.web.cern.ch/schemeEditor.html?user=cyoung&amp;scheme=MDschemes/25ns_572b_560_272_437_112bpi_6inj_MD16003_1.json" TargetMode="External"/><Relationship Id="rId2" Type="http://schemas.openxmlformats.org/officeDocument/2006/relationships/hyperlink" Target="mailto:2x56@2.3e1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pc.web.cern.ch/schemeEditor.html?user=cyoung&amp;scheme=MDschemes/25ns_572b_560_272_437_112bpi_6inj_MD16003_1.json" TargetMode="External"/><Relationship Id="rId2" Type="http://schemas.openxmlformats.org/officeDocument/2006/relationships/hyperlink" Target="mailto:2x56@2.3e1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3162812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br>
              <a:rPr lang="en-GB" sz="2600" dirty="0">
                <a:solidFill>
                  <a:schemeClr val="bg1"/>
                </a:solidFill>
                <a:latin typeface="Roboto" panose="02000000000000000000" pitchFamily="2" charset="0"/>
              </a:rPr>
            </a:br>
            <a:r>
              <a:rPr lang="en-GB" sz="2600" dirty="0">
                <a:solidFill>
                  <a:schemeClr val="bg1"/>
                </a:solidFill>
                <a:latin typeface="Roboto" panose="02000000000000000000" pitchFamily="2" charset="0"/>
              </a:rPr>
              <a:t>MD16003 Collisions of 8b4e trains with HL bunch intensity</a:t>
            </a:r>
            <a:endParaRPr sz="26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B9E22A-5530-C7E3-0B25-E96054FC208D}"/>
              </a:ext>
            </a:extLst>
          </p:cNvPr>
          <p:cNvSpPr txBox="1"/>
          <p:nvPr/>
        </p:nvSpPr>
        <p:spPr>
          <a:xfrm>
            <a:off x="5204731" y="6303866"/>
            <a:ext cx="1872307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rMPP, 22/08/2025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45E0FF-C8DE-6680-BA27-B717B0B13E8C}"/>
              </a:ext>
            </a:extLst>
          </p:cNvPr>
          <p:cNvSpPr txBox="1"/>
          <p:nvPr/>
        </p:nvSpPr>
        <p:spPr>
          <a:xfrm>
            <a:off x="566529" y="4164497"/>
            <a:ext cx="11217483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</a:rPr>
              <a:t>C. </a:t>
            </a:r>
            <a:r>
              <a:rPr lang="en-GB" dirty="0" err="1">
                <a:solidFill>
                  <a:schemeClr val="bg1"/>
                </a:solidFill>
              </a:rPr>
              <a:t>Antuono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kumimoji="0" lang="en-GB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H. </a:t>
            </a:r>
            <a:r>
              <a:rPr lang="en-GB" dirty="0" err="1">
                <a:solidFill>
                  <a:schemeClr val="bg1"/>
                </a:solidFill>
              </a:rPr>
              <a:t>Bartosik</a:t>
            </a:r>
            <a:r>
              <a:rPr lang="en-GB" dirty="0">
                <a:solidFill>
                  <a:schemeClr val="bg1"/>
                </a:solidFill>
              </a:rPr>
              <a:t>, X. </a:t>
            </a:r>
            <a:r>
              <a:rPr lang="en-GB" dirty="0" err="1">
                <a:solidFill>
                  <a:schemeClr val="bg1"/>
                </a:solidFill>
              </a:rPr>
              <a:t>Buffat</a:t>
            </a:r>
            <a:r>
              <a:rPr lang="en-GB" dirty="0">
                <a:solidFill>
                  <a:schemeClr val="bg1"/>
                </a:solidFill>
              </a:rPr>
              <a:t>, E. De La Fuente Garcia, Y. </a:t>
            </a:r>
            <a:r>
              <a:rPr lang="en-GB" dirty="0" err="1">
                <a:solidFill>
                  <a:schemeClr val="bg1"/>
                </a:solidFill>
              </a:rPr>
              <a:t>Dutheil</a:t>
            </a:r>
            <a:r>
              <a:rPr lang="en-GB" dirty="0">
                <a:solidFill>
                  <a:schemeClr val="bg1"/>
                </a:solidFill>
              </a:rPr>
              <a:t>, I. </a:t>
            </a:r>
            <a:r>
              <a:rPr lang="en-GB" dirty="0" err="1">
                <a:solidFill>
                  <a:schemeClr val="bg1"/>
                </a:solidFill>
              </a:rPr>
              <a:t>Efthymiopoulos</a:t>
            </a:r>
            <a:r>
              <a:rPr lang="en-GB" dirty="0">
                <a:solidFill>
                  <a:schemeClr val="bg1"/>
                </a:solidFill>
              </a:rPr>
              <a:t>, M. Hostettler,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</a:rPr>
              <a:t>B. </a:t>
            </a:r>
            <a:r>
              <a:rPr lang="en-GB" dirty="0" err="1">
                <a:solidFill>
                  <a:schemeClr val="bg1"/>
                </a:solidFill>
              </a:rPr>
              <a:t>Karslen-Baeck</a:t>
            </a:r>
            <a:r>
              <a:rPr lang="en-GB" dirty="0">
                <a:solidFill>
                  <a:schemeClr val="bg1"/>
                </a:solidFill>
              </a:rPr>
              <a:t>, S. </a:t>
            </a:r>
            <a:r>
              <a:rPr lang="en-GB" dirty="0" err="1">
                <a:solidFill>
                  <a:schemeClr val="bg1"/>
                </a:solidFill>
              </a:rPr>
              <a:t>Kostoglou</a:t>
            </a:r>
            <a:r>
              <a:rPr lang="en-GB" dirty="0">
                <a:solidFill>
                  <a:schemeClr val="bg1"/>
                </a:solidFill>
              </a:rPr>
              <a:t>, K. Li, I. Mases Sole, N. </a:t>
            </a:r>
            <a:r>
              <a:rPr lang="en-GB" dirty="0" err="1">
                <a:solidFill>
                  <a:schemeClr val="bg1"/>
                </a:solidFill>
              </a:rPr>
              <a:t>Mounet</a:t>
            </a:r>
            <a:r>
              <a:rPr lang="en-GB" dirty="0">
                <a:solidFill>
                  <a:schemeClr val="bg1"/>
                </a:solidFill>
              </a:rPr>
              <a:t>, G. </a:t>
            </a:r>
            <a:r>
              <a:rPr lang="en-GB" dirty="0" err="1">
                <a:solidFill>
                  <a:schemeClr val="bg1"/>
                </a:solidFill>
              </a:rPr>
              <a:t>Rumolo</a:t>
            </a:r>
            <a:r>
              <a:rPr lang="en-GB" dirty="0">
                <a:solidFill>
                  <a:schemeClr val="bg1"/>
                </a:solidFill>
              </a:rPr>
              <a:t>, B. Salvant, G. </a:t>
            </a:r>
            <a:r>
              <a:rPr lang="en-GB" dirty="0" err="1">
                <a:solidFill>
                  <a:schemeClr val="bg1"/>
                </a:solidFill>
              </a:rPr>
              <a:t>Sterbini</a:t>
            </a:r>
            <a:r>
              <a:rPr lang="en-GB" dirty="0">
                <a:solidFill>
                  <a:schemeClr val="bg1"/>
                </a:solidFill>
              </a:rPr>
              <a:t>,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</a:rPr>
              <a:t>R. Tomas, H. Timko, J. </a:t>
            </a:r>
            <a:r>
              <a:rPr lang="en-GB" dirty="0" err="1">
                <a:solidFill>
                  <a:schemeClr val="bg1"/>
                </a:solidFill>
              </a:rPr>
              <a:t>Uythoven</a:t>
            </a:r>
            <a:r>
              <a:rPr lang="en-GB" dirty="0">
                <a:solidFill>
                  <a:schemeClr val="bg1"/>
                </a:solidFill>
              </a:rPr>
              <a:t>, D. </a:t>
            </a:r>
            <a:r>
              <a:rPr lang="en-GB" dirty="0" err="1">
                <a:solidFill>
                  <a:schemeClr val="bg1"/>
                </a:solidFill>
              </a:rPr>
              <a:t>Valuch</a:t>
            </a:r>
            <a:r>
              <a:rPr lang="en-GB" dirty="0">
                <a:solidFill>
                  <a:schemeClr val="bg1"/>
                </a:solidFill>
              </a:rPr>
              <a:t>, J. Wenninger, C. Wiesner, D. </a:t>
            </a:r>
            <a:r>
              <a:rPr lang="en-GB" dirty="0" err="1">
                <a:solidFill>
                  <a:schemeClr val="bg1"/>
                </a:solidFill>
              </a:rPr>
              <a:t>Wollmann</a:t>
            </a:r>
            <a:r>
              <a:rPr lang="en-GB" dirty="0">
                <a:solidFill>
                  <a:schemeClr val="bg1"/>
                </a:solidFill>
              </a:rPr>
              <a:t> C. Young, C. </a:t>
            </a:r>
            <a:r>
              <a:rPr lang="en-GB" dirty="0" err="1">
                <a:solidFill>
                  <a:schemeClr val="bg1"/>
                </a:solidFill>
              </a:rPr>
              <a:t>Zannini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CD9C33-ADEE-E981-B2A5-EE1850CC5D4D}"/>
              </a:ext>
            </a:extLst>
          </p:cNvPr>
          <p:cNvSpPr txBox="1"/>
          <p:nvPr/>
        </p:nvSpPr>
        <p:spPr>
          <a:xfrm>
            <a:off x="2982725" y="5316078"/>
            <a:ext cx="6419692" cy="738664"/>
          </a:xfrm>
          <a:prstGeom prst="rect">
            <a:avLst/>
          </a:prstGeom>
          <a:noFill/>
          <a:ln w="1905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Present proposal for intensity, required validation and 8b4e considerations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Strategy to monitor vacuum activity in 6L2 at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/>
                </a:solidFill>
              </a:rPr>
              <a:t>Coordinate AGK and MKI settings change with MD12843 and MD13743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ED62B6-C0A2-4DDF-E916-1A05CD50B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560" y="826429"/>
            <a:ext cx="11621455" cy="5374348"/>
          </a:xfrm>
        </p:spPr>
        <p:txBody>
          <a:bodyPr>
            <a:norm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en-CH" dirty="0"/>
              <a:t>Why 8b4e:</a:t>
            </a:r>
          </a:p>
          <a:p>
            <a:pPr lvl="1">
              <a:spcBef>
                <a:spcPts val="1500"/>
              </a:spcBef>
            </a:pPr>
            <a:r>
              <a:rPr lang="en-CH" b="0" dirty="0"/>
              <a:t>Colliding trains with HL bunch intensity for the 1</a:t>
            </a:r>
            <a:r>
              <a:rPr lang="en-CH" b="0" baseline="30000" dirty="0"/>
              <a:t>st</a:t>
            </a:r>
            <a:r>
              <a:rPr lang="en-CH" b="0" dirty="0"/>
              <a:t> time: targetting </a:t>
            </a:r>
            <a:r>
              <a:rPr lang="en-CH" b="0" dirty="0">
                <a:hlinkClick r:id="rId2"/>
              </a:rPr>
              <a:t>4x56b@2.3e11</a:t>
            </a:r>
            <a:r>
              <a:rPr lang="en-CH" b="0" dirty="0"/>
              <a:t> ppb. </a:t>
            </a:r>
          </a:p>
          <a:p>
            <a:pPr lvl="1">
              <a:spcBef>
                <a:spcPts val="1500"/>
              </a:spcBef>
            </a:pPr>
            <a:r>
              <a:rPr lang="en-CH" b="0" dirty="0"/>
              <a:t>Only scheme without limitations at top energy (RF, dump, e-cloud).</a:t>
            </a:r>
          </a:p>
          <a:p>
            <a:pPr lvl="1">
              <a:spcBef>
                <a:spcPts val="1500"/>
              </a:spcBef>
            </a:pPr>
            <a:r>
              <a:rPr lang="en-CH" b="0" dirty="0"/>
              <a:t>Serves as preparatory step towards 2026 tests &amp; towards HL-LHC. Several things to be checked and prepared in advance: preparation from injectors, injection losses, start of ramp losses, cleaning of debunched beam via ADT intra-batch cleaning, evolution of beam quality along the cycle such as losses, emittance growth, tail population, beam-beam…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en-CH" dirty="0"/>
              <a:t>Why large number of bunches:</a:t>
            </a:r>
          </a:p>
          <a:p>
            <a:pPr lvl="1">
              <a:spcBef>
                <a:spcPts val="1500"/>
              </a:spcBef>
            </a:pPr>
            <a:r>
              <a:rPr lang="en-CH" b="0" dirty="0"/>
              <a:t>Beam-beam studies only require a few trains (head-on, long-range &amp; statistics).</a:t>
            </a:r>
          </a:p>
          <a:p>
            <a:pPr lvl="1">
              <a:spcBef>
                <a:spcPts val="1500"/>
              </a:spcBef>
            </a:pPr>
            <a:r>
              <a:rPr lang="en-CH" b="0" dirty="0"/>
              <a:t>Other studies require a fuller machine for </a:t>
            </a:r>
            <a:r>
              <a:rPr lang="en-CH" b="0" u="sng" dirty="0"/>
              <a:t>more realistic representation of HL conditions</a:t>
            </a:r>
            <a:r>
              <a:rPr lang="en-CH" b="0" dirty="0"/>
              <a:t>: rate of debunched beam &amp; efficiency of intra-batch cleaning, losses along the cycle, bunch-by-bunch spread in emittance growth, luminosity, tails..</a:t>
            </a:r>
          </a:p>
          <a:p>
            <a:pPr lvl="1">
              <a:spcBef>
                <a:spcPts val="1500"/>
              </a:spcBef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059072-E822-C2C8-DFA0-A89280A033E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F67F6AC-2605-397F-4236-AEEF47172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0214"/>
            <a:ext cx="11376026" cy="1065744"/>
          </a:xfrm>
        </p:spPr>
        <p:txBody>
          <a:bodyPr/>
          <a:lstStyle/>
          <a:p>
            <a:r>
              <a:rPr lang="en-CH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235138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ED62B6-C0A2-4DDF-E916-1A05CD50B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560" y="731521"/>
            <a:ext cx="11621455" cy="5469256"/>
          </a:xfrm>
        </p:spPr>
        <p:txBody>
          <a:bodyPr>
            <a:normAutofit/>
          </a:bodyPr>
          <a:lstStyle/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en-CH" dirty="0"/>
              <a:t>What is presently achieved by injectors (I. Mases, C. Zannini, K. Li, H. Bartosik, G. Rumolo et. al):</a:t>
            </a:r>
          </a:p>
          <a:p>
            <a:pPr lvl="1">
              <a:lnSpc>
                <a:spcPct val="60000"/>
              </a:lnSpc>
              <a:spcBef>
                <a:spcPts val="1500"/>
              </a:spcBef>
            </a:pPr>
            <a:r>
              <a:rPr lang="en-CH" b="0" dirty="0">
                <a:hlinkClick r:id="rId2"/>
              </a:rPr>
              <a:t>2x56b@2.3e11</a:t>
            </a:r>
            <a:r>
              <a:rPr lang="en-CH" b="0" dirty="0"/>
              <a:t> ppb after SPS scraping &amp; 1.75/1.64 um emittance.</a:t>
            </a:r>
          </a:p>
          <a:p>
            <a:pPr lvl="1">
              <a:lnSpc>
                <a:spcPct val="60000"/>
              </a:lnSpc>
              <a:spcBef>
                <a:spcPts val="1500"/>
              </a:spcBef>
            </a:pPr>
            <a:r>
              <a:rPr lang="en-CH" b="0" dirty="0">
                <a:hlinkClick r:id="rId3"/>
              </a:rPr>
              <a:t>3x56b@2.3e11</a:t>
            </a:r>
            <a:r>
              <a:rPr lang="en-CH" b="0" dirty="0"/>
              <a:t> ppb challenging due to cavity pressure spikes.</a:t>
            </a:r>
          </a:p>
          <a:p>
            <a:pPr>
              <a:spcBef>
                <a:spcPts val="1500"/>
              </a:spcBef>
              <a:buFont typeface="Wingdings" pitchFamily="2" charset="2"/>
              <a:buChar char="§"/>
            </a:pPr>
            <a:r>
              <a:rPr lang="en-CH" dirty="0"/>
              <a:t>Main limitations (</a:t>
            </a:r>
            <a:r>
              <a:rPr lang="en-CH" dirty="0">
                <a:hlinkClick r:id="rId4"/>
              </a:rPr>
              <a:t>LBOC</a:t>
            </a:r>
            <a:r>
              <a:rPr lang="en-CH" dirty="0"/>
              <a:t> C. Zannini, C. Antuono, B. Salvant, E. De La Fuente et. al):</a:t>
            </a:r>
          </a:p>
          <a:p>
            <a:pPr lvl="1">
              <a:spcBef>
                <a:spcPts val="1500"/>
              </a:spcBef>
            </a:pPr>
            <a:r>
              <a:rPr lang="en-CH" b="0" dirty="0">
                <a:hlinkClick r:id="rId5"/>
              </a:rPr>
              <a:t>8b4e@2.3e11</a:t>
            </a:r>
            <a:r>
              <a:rPr lang="en-CH" b="0" dirty="0"/>
              <a:t> previously tested </a:t>
            </a:r>
            <a:r>
              <a:rPr lang="en-CH" b="0" u="sng" dirty="0"/>
              <a:t>at injection with 1100b </a:t>
            </a:r>
            <a:r>
              <a:rPr lang="en-CH" b="0" dirty="0"/>
              <a:t>(Fill 10267, B2), however current limitation is the 6L2 non-conformity</a:t>
            </a:r>
            <a:r>
              <a:rPr lang="en-CH" dirty="0"/>
              <a:t>.</a:t>
            </a:r>
          </a:p>
          <a:p>
            <a:pPr marL="366712" lvl="1" indent="0">
              <a:spcBef>
                <a:spcPts val="1500"/>
              </a:spcBef>
              <a:buNone/>
            </a:pPr>
            <a:r>
              <a:rPr lang="en-CH" b="0" dirty="0">
                <a:sym typeface="Wingdings" pitchFamily="2" charset="2"/>
              </a:rPr>
              <a:t></a:t>
            </a:r>
            <a:r>
              <a:rPr lang="en-CH" dirty="0">
                <a:sym typeface="Wingdings" pitchFamily="2" charset="2"/>
              </a:rPr>
              <a:t> Beam induced power during MD must stay below operational levels</a:t>
            </a:r>
            <a:r>
              <a:rPr lang="en-CH" b="0" dirty="0">
                <a:sym typeface="Wingdings" pitchFamily="2" charset="2"/>
              </a:rPr>
              <a:t>. Impedance team simulations: </a:t>
            </a:r>
            <a:r>
              <a:rPr lang="en-CH" dirty="0">
                <a:sym typeface="Wingdings" pitchFamily="2" charset="2"/>
              </a:rPr>
              <a:t>safe limit ~700 bunches</a:t>
            </a:r>
            <a:r>
              <a:rPr lang="en-CH" b="0" dirty="0">
                <a:sym typeface="Wingdings" pitchFamily="2" charset="2"/>
              </a:rPr>
              <a:t>.</a:t>
            </a:r>
            <a:endParaRPr lang="en-CH" b="0" dirty="0"/>
          </a:p>
          <a:p>
            <a:pPr lvl="1">
              <a:spcBef>
                <a:spcPts val="1500"/>
              </a:spcBef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DDD58C-CFC8-6AC3-D672-0D030A650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0214"/>
            <a:ext cx="11376026" cy="1065744"/>
          </a:xfrm>
        </p:spPr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059072-E822-C2C8-DFA0-A89280A033E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F6C620-BD06-C19C-6A5F-883FBB45B5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09" y="4209145"/>
            <a:ext cx="4497147" cy="2386523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1F0A50E-2865-CCCF-7C75-795FD397D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216" y="4209144"/>
            <a:ext cx="4273251" cy="238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26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Main points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4" y="701040"/>
            <a:ext cx="11626852" cy="5610309"/>
          </a:xfrm>
        </p:spPr>
        <p:txBody>
          <a:bodyPr>
            <a:normAutofit/>
          </a:bodyPr>
          <a:lstStyle/>
          <a:p>
            <a:r>
              <a:rPr lang="en-US" dirty="0"/>
              <a:t>Filling scheme: 560b</a:t>
            </a:r>
            <a:r>
              <a:rPr lang="en-US" b="0" dirty="0"/>
              <a:t> with </a:t>
            </a:r>
            <a:r>
              <a:rPr lang="en-US" b="0" dirty="0">
                <a:hlinkClick r:id="rId2"/>
              </a:rPr>
              <a:t>2x56@2.3e11</a:t>
            </a:r>
            <a:r>
              <a:rPr lang="en-US" b="0" dirty="0"/>
              <a:t> ppb + 12b non-colliding operational. </a:t>
            </a:r>
            <a:r>
              <a:rPr lang="en-US" b="0" dirty="0">
                <a:hlinkClick r:id="rId3"/>
              </a:rPr>
              <a:t>Filling scheme </a:t>
            </a:r>
            <a:r>
              <a:rPr lang="en-US" b="0" dirty="0"/>
              <a:t>by C. Young, approved by impedance team: trains distributed around the ring + maximizing collisions in IP2/8, 6 injections. 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764EE8-9934-9EF8-27F9-12A49DAF2B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4" y="1789147"/>
            <a:ext cx="4752874" cy="10657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B2AF1B-B3B9-FBFE-D410-F5A2474146E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95" b="-1937"/>
          <a:stretch/>
        </p:blipFill>
        <p:spPr>
          <a:xfrm>
            <a:off x="5972195" y="1481392"/>
            <a:ext cx="3968218" cy="23572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390A30-FE77-A11C-F511-6552FA946FFA}"/>
              </a:ext>
            </a:extLst>
          </p:cNvPr>
          <p:cNvSpPr txBox="1"/>
          <p:nvPr/>
        </p:nvSpPr>
        <p:spPr>
          <a:xfrm>
            <a:off x="5345039" y="1332953"/>
            <a:ext cx="2705869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/>
              <a:t>Y. Dutheil </a:t>
            </a:r>
            <a:r>
              <a:rPr lang="en-CH" dirty="0"/>
              <a:t>Injection losses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83892B6-F168-4B32-C0CE-DBCF7D418DB4}"/>
              </a:ext>
            </a:extLst>
          </p:cNvPr>
          <p:cNvCxnSpPr/>
          <p:nvPr/>
        </p:nvCxnSpPr>
        <p:spPr>
          <a:xfrm>
            <a:off x="8583560" y="1461728"/>
            <a:ext cx="0" cy="2472030"/>
          </a:xfrm>
          <a:prstGeom prst="line">
            <a:avLst/>
          </a:prstGeom>
          <a:noFill/>
          <a:ln w="28575" cap="flat">
            <a:solidFill>
              <a:srgbClr val="FF26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8BC0C4F-F4A0-00C7-A872-8E1512BFA9AF}"/>
              </a:ext>
            </a:extLst>
          </p:cNvPr>
          <p:cNvSpPr txBox="1"/>
          <p:nvPr/>
        </p:nvSpPr>
        <p:spPr>
          <a:xfrm>
            <a:off x="10021632" y="2328411"/>
            <a:ext cx="2117249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200" b="0" i="0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2x56@2.3e11</a:t>
            </a:r>
            <a:r>
              <a:rPr kumimoji="0" lang="en-CH" sz="1200" b="0" i="0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</a:t>
            </a:r>
            <a:r>
              <a:rPr kumimoji="0" lang="en-CH" sz="1200" b="0" i="0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not really probing injection losses but we will extract info from: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200" dirty="0"/>
              <a:t>4x72b@2.3e11=6.6e13p</a:t>
            </a:r>
            <a:endParaRPr kumimoji="0" lang="en-CH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60803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Main points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4" y="701040"/>
            <a:ext cx="11626852" cy="5610309"/>
          </a:xfrm>
        </p:spPr>
        <p:txBody>
          <a:bodyPr>
            <a:normAutofit/>
          </a:bodyPr>
          <a:lstStyle/>
          <a:p>
            <a:r>
              <a:rPr lang="en-US" dirty="0"/>
              <a:t>Filling scheme: 560b</a:t>
            </a:r>
            <a:r>
              <a:rPr lang="en-US" b="0" dirty="0"/>
              <a:t> with </a:t>
            </a:r>
            <a:r>
              <a:rPr lang="en-US" b="0" dirty="0">
                <a:hlinkClick r:id="rId2"/>
              </a:rPr>
              <a:t>2x56@2.3e11</a:t>
            </a:r>
            <a:r>
              <a:rPr lang="en-US" b="0" dirty="0"/>
              <a:t> ppb + 12b non-colliding operational. </a:t>
            </a:r>
            <a:r>
              <a:rPr lang="en-US" b="0" dirty="0">
                <a:hlinkClick r:id="rId3"/>
              </a:rPr>
              <a:t>Filling scheme </a:t>
            </a:r>
            <a:r>
              <a:rPr lang="en-US" b="0" dirty="0"/>
              <a:t>by C. Young, approved by impedance team: trains distributed around the ring + maximizing collisions in IP2/8, 6 injections. 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764EE8-9934-9EF8-27F9-12A49DAF2B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4" y="1789147"/>
            <a:ext cx="4752874" cy="10657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323FBB-EE8A-407B-08F5-1A0D95C822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532" y="3963575"/>
            <a:ext cx="3511881" cy="18441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B2AF1B-B3B9-FBFE-D410-F5A2474146E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95" b="-1937"/>
          <a:stretch/>
        </p:blipFill>
        <p:spPr>
          <a:xfrm>
            <a:off x="5972195" y="1481392"/>
            <a:ext cx="3968218" cy="2357223"/>
          </a:xfrm>
          <a:prstGeom prst="rect">
            <a:avLst/>
          </a:prstGeom>
        </p:spPr>
      </p:pic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977F939-144E-6370-ED8B-D21894B76BC9}"/>
              </a:ext>
            </a:extLst>
          </p:cNvPr>
          <p:cNvSpPr txBox="1">
            <a:spLocks/>
          </p:cNvSpPr>
          <p:nvPr/>
        </p:nvSpPr>
        <p:spPr>
          <a:xfrm>
            <a:off x="157163" y="3303765"/>
            <a:ext cx="6011316" cy="3456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b="0" dirty="0"/>
              <a:t>Monitor </a:t>
            </a:r>
            <a:r>
              <a:rPr lang="en-US" dirty="0"/>
              <a:t>vacuum activity in 6L2</a:t>
            </a:r>
            <a:r>
              <a:rPr lang="en-US" b="0" dirty="0"/>
              <a:t>: </a:t>
            </a:r>
            <a:r>
              <a:rPr lang="en-GB" b="0" dirty="0">
                <a:solidFill>
                  <a:srgbClr val="3F43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VGI.79.6L2.B.PR</a:t>
            </a:r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1"/>
            <a:r>
              <a:rPr lang="en-US" dirty="0"/>
              <a:t>Bunch length: </a:t>
            </a:r>
          </a:p>
          <a:p>
            <a:pPr lvl="1" hangingPunct="1"/>
            <a:r>
              <a:rPr lang="en-US" b="0" dirty="0"/>
              <a:t>New SIS interlock (J. Wenninger).</a:t>
            </a:r>
          </a:p>
          <a:p>
            <a:pPr lvl="1" hangingPunct="1"/>
            <a:r>
              <a:rPr lang="en-US" b="0" dirty="0"/>
              <a:t>Monitor that bunch length stays above 1.2 ns during full cycle, especially during ramp.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390A30-FE77-A11C-F511-6552FA946FFA}"/>
              </a:ext>
            </a:extLst>
          </p:cNvPr>
          <p:cNvSpPr txBox="1"/>
          <p:nvPr/>
        </p:nvSpPr>
        <p:spPr>
          <a:xfrm>
            <a:off x="5345039" y="1332953"/>
            <a:ext cx="2705869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b="1" dirty="0"/>
              <a:t>Y. Dutheil </a:t>
            </a:r>
            <a:r>
              <a:rPr lang="en-CH" dirty="0"/>
              <a:t>Injection losses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83892B6-F168-4B32-C0CE-DBCF7D418DB4}"/>
              </a:ext>
            </a:extLst>
          </p:cNvPr>
          <p:cNvCxnSpPr/>
          <p:nvPr/>
        </p:nvCxnSpPr>
        <p:spPr>
          <a:xfrm>
            <a:off x="8583560" y="1461728"/>
            <a:ext cx="0" cy="2472030"/>
          </a:xfrm>
          <a:prstGeom prst="line">
            <a:avLst/>
          </a:prstGeom>
          <a:noFill/>
          <a:ln w="28575" cap="flat">
            <a:solidFill>
              <a:srgbClr val="FF26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8BC0C4F-F4A0-00C7-A872-8E1512BFA9AF}"/>
              </a:ext>
            </a:extLst>
          </p:cNvPr>
          <p:cNvSpPr txBox="1"/>
          <p:nvPr/>
        </p:nvSpPr>
        <p:spPr>
          <a:xfrm>
            <a:off x="10021632" y="2328411"/>
            <a:ext cx="2117249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200" b="0" i="0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2x56@2.3e11</a:t>
            </a:r>
            <a:r>
              <a:rPr kumimoji="0" lang="en-CH" sz="1200" b="0" i="0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</a:t>
            </a:r>
            <a:r>
              <a:rPr kumimoji="0" lang="en-CH" sz="1200" b="0" i="0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not really probing injection losses but we will extract info from: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200" dirty="0"/>
              <a:t>4x72b@2.3e11=6.6e13p</a:t>
            </a:r>
            <a:endParaRPr kumimoji="0" lang="en-CH" sz="12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31910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MD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4" y="701040"/>
            <a:ext cx="11626852" cy="5610309"/>
          </a:xfrm>
        </p:spPr>
        <p:txBody>
          <a:bodyPr>
            <a:normAutofit/>
          </a:bodyPr>
          <a:lstStyle/>
          <a:p>
            <a:r>
              <a:rPr lang="en-US" sz="2900" b="0" dirty="0"/>
              <a:t>Change of AGK &amp; MKI (Y. </a:t>
            </a:r>
            <a:r>
              <a:rPr lang="en-US" sz="2900" b="0" dirty="0" err="1"/>
              <a:t>Dutheil</a:t>
            </a:r>
            <a:r>
              <a:rPr lang="en-US" sz="2900" b="0" dirty="0"/>
              <a:t>): MKI pulse length of 7.8us for 2x56b, compatible with 4x72b MD. Will be reverted in later MDs.</a:t>
            </a:r>
          </a:p>
          <a:p>
            <a:r>
              <a:rPr lang="en-US" sz="2900" b="0" dirty="0"/>
              <a:t>Octupoles &amp; chroma at operational settings, RF settings &amp; ADT settings for high intensity, no specific RF tuning for 8b4e. </a:t>
            </a:r>
          </a:p>
          <a:p>
            <a:r>
              <a:rPr lang="en-US" sz="2900" b="0" dirty="0"/>
              <a:t>Inject, ramp, collide in “Stable Beams”:</a:t>
            </a:r>
          </a:p>
          <a:p>
            <a:pPr lvl="1"/>
            <a:r>
              <a:rPr lang="en-US" sz="2600" b="0" dirty="0"/>
              <a:t>Pileup target at 132. </a:t>
            </a:r>
          </a:p>
          <a:p>
            <a:pPr lvl="1"/>
            <a:r>
              <a:rPr lang="en-US" sz="2600" b="0" dirty="0"/>
              <a:t>End of beta* leveling: manually reduce crossing angle down to 120, will monitor impact of BBLR on lifetime &amp; luminosity imbalance. </a:t>
            </a:r>
          </a:p>
          <a:p>
            <a:pPr lvl="1"/>
            <a:r>
              <a:rPr lang="en-US" sz="2600" b="0" dirty="0"/>
              <a:t>Maintain configuration for at least 4-5 hours.</a:t>
            </a:r>
          </a:p>
          <a:p>
            <a:pPr lvl="1"/>
            <a:r>
              <a:rPr lang="en-US" sz="2600" b="0" dirty="0"/>
              <a:t>Roman pots &amp; </a:t>
            </a:r>
            <a:r>
              <a:rPr lang="en-US" sz="2600" b="0" dirty="0" err="1"/>
              <a:t>LHCb</a:t>
            </a:r>
            <a:r>
              <a:rPr lang="en-US" sz="2600" b="0" dirty="0"/>
              <a:t> VELO inserted.</a:t>
            </a:r>
            <a:endParaRPr lang="en-US" sz="1800" b="0" dirty="0">
              <a:solidFill>
                <a:srgbClr val="FF0000"/>
              </a:solidFill>
            </a:endParaRPr>
          </a:p>
          <a:p>
            <a:pPr lvl="1"/>
            <a:endParaRPr lang="en-US" sz="3000" b="0" dirty="0"/>
          </a:p>
          <a:p>
            <a:pPr marL="0" indent="0">
              <a:buNone/>
            </a:pPr>
            <a:endParaRPr lang="en-US" sz="3000" b="0" dirty="0"/>
          </a:p>
          <a:p>
            <a:endParaRPr lang="en-US" sz="3000" b="0" dirty="0"/>
          </a:p>
        </p:txBody>
      </p:sp>
    </p:spTree>
    <p:extLst>
      <p:ext uri="{BB962C8B-B14F-4D97-AF65-F5344CB8AC3E}">
        <p14:creationId xmlns:p14="http://schemas.microsoft.com/office/powerpoint/2010/main" val="424966393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61533</TotalTime>
  <Words>698</Words>
  <Application>Microsoft Macintosh PowerPoint</Application>
  <PresentationFormat>Widescreen</PresentationFormat>
  <Paragraphs>57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Roboto</vt:lpstr>
      <vt:lpstr>Wingdings</vt:lpstr>
      <vt:lpstr>Office Theme</vt:lpstr>
      <vt:lpstr> MD16003 Collisions of 8b4e trains with HL bunch intensity</vt:lpstr>
      <vt:lpstr>Introduction</vt:lpstr>
      <vt:lpstr>Introduction</vt:lpstr>
      <vt:lpstr>Main points</vt:lpstr>
      <vt:lpstr>Main points</vt:lpstr>
      <vt:lpstr>MD procedure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613</cp:revision>
  <dcterms:modified xsi:type="dcterms:W3CDTF">2025-08-21T21:24:05Z</dcterms:modified>
</cp:coreProperties>
</file>