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94" r:id="rId3"/>
    <p:sldId id="301" r:id="rId4"/>
    <p:sldId id="299" r:id="rId5"/>
    <p:sldId id="302" r:id="rId6"/>
    <p:sldId id="300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86"/>
  </p:normalViewPr>
  <p:slideViewPr>
    <p:cSldViewPr snapToGrid="0" snapToObjects="1">
      <p:cViewPr varScale="1">
        <p:scale>
          <a:sx n="111" d="100"/>
          <a:sy n="111" d="100"/>
        </p:scale>
        <p:origin x="60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D.Beaujoint | Newcomer presentation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Newcomer presentation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230656"/>
            <a:ext cx="11376026" cy="549951"/>
          </a:xfrm>
        </p:spPr>
        <p:txBody>
          <a:bodyPr/>
          <a:lstStyle/>
          <a:p>
            <a:r>
              <a:rPr lang="en-GB" dirty="0" err="1"/>
              <a:t>Daphné</a:t>
            </a:r>
            <a:r>
              <a:rPr lang="en-GB" dirty="0"/>
              <a:t> Beaujoint</a:t>
            </a:r>
          </a:p>
          <a:p>
            <a:r>
              <a:rPr lang="en-GB" b="0" dirty="0">
                <a:solidFill>
                  <a:schemeClr val="tx1"/>
                </a:solidFill>
              </a:rPr>
              <a:t>September 2025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453" y="1735387"/>
            <a:ext cx="6787386" cy="4608512"/>
          </a:xfrm>
        </p:spPr>
        <p:txBody>
          <a:bodyPr/>
          <a:lstStyle/>
          <a:p>
            <a:pPr lvl="1"/>
            <a:r>
              <a:rPr lang="en-GB" dirty="0"/>
              <a:t>Originally from Annecy</a:t>
            </a:r>
          </a:p>
          <a:p>
            <a:pPr lvl="1"/>
            <a:r>
              <a:rPr lang="en-GB" dirty="0"/>
              <a:t>Joined POLAB in July 2025</a:t>
            </a:r>
          </a:p>
          <a:p>
            <a:pPr lvl="1"/>
            <a:r>
              <a:rPr lang="en-GB" dirty="0"/>
              <a:t>Background in Materials Science and Engineering, specializing in polymers and composites</a:t>
            </a:r>
          </a:p>
          <a:p>
            <a:pPr lvl="1"/>
            <a:r>
              <a:rPr lang="en-GB" dirty="0"/>
              <a:t>Experience in fiber surface treatments, composite recycling, and mechanical testing</a:t>
            </a:r>
          </a:p>
          <a:p>
            <a:pPr lvl="1"/>
            <a:r>
              <a:rPr lang="en-GB" dirty="0"/>
              <a:t>Speak French, English, Italian, Spanish, Bulgarian, and German</a:t>
            </a:r>
          </a:p>
          <a:p>
            <a:pPr lvl="1"/>
            <a:r>
              <a:rPr lang="en-GB" dirty="0"/>
              <a:t>Outside work hours you can usually find me in water🌊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Content Placeholder 7" descr="A snowboard and skis on a snowy mountain&#10;&#10;AI-generated content may be incorrect.">
            <a:extLst>
              <a:ext uri="{FF2B5EF4-FFF2-40B4-BE49-F238E27FC236}">
                <a16:creationId xmlns:a16="http://schemas.microsoft.com/office/drawing/2014/main" id="{E4E9E325-BC34-8CFC-D82E-29694D77B3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731"/>
          <a:stretch>
            <a:fillRect/>
          </a:stretch>
        </p:blipFill>
        <p:spPr>
          <a:xfrm>
            <a:off x="7392580" y="638355"/>
            <a:ext cx="1986038" cy="3656154"/>
          </a:xfrm>
          <a:prstGeom prst="rect">
            <a:avLst/>
          </a:prstGeom>
        </p:spPr>
      </p:pic>
      <p:pic>
        <p:nvPicPr>
          <p:cNvPr id="11" name="Picture 10" descr="A couple of people on a beach&#10;&#10;AI-generated content may be incorrect.">
            <a:extLst>
              <a:ext uri="{FF2B5EF4-FFF2-40B4-BE49-F238E27FC236}">
                <a16:creationId xmlns:a16="http://schemas.microsoft.com/office/drawing/2014/main" id="{CF32096F-D243-419C-30FA-21C150912C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191" r="5098"/>
          <a:stretch>
            <a:fillRect/>
          </a:stretch>
        </p:blipFill>
        <p:spPr>
          <a:xfrm>
            <a:off x="9608300" y="2613410"/>
            <a:ext cx="2180500" cy="35458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C7085D-EB51-9AA6-B99D-C88B8599D58B}"/>
              </a:ext>
            </a:extLst>
          </p:cNvPr>
          <p:cNvSpPr txBox="1"/>
          <p:nvPr/>
        </p:nvSpPr>
        <p:spPr>
          <a:xfrm>
            <a:off x="7461592" y="5098212"/>
            <a:ext cx="184801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Actively working on all of these pictures </a:t>
            </a:r>
            <a:r>
              <a:rPr lang="fr-CH" sz="1200" dirty="0">
                <a:sym typeface="Wingdings" panose="05000000000000000000" pitchFamily="2" charset="2"/>
              </a:rPr>
              <a:t>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7EF940-E6C7-11FC-E890-784D7CC6F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3A46F1-FC5C-A39C-D279-C7413F0F4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524749" cy="4608512"/>
          </a:xfrm>
        </p:spPr>
        <p:txBody>
          <a:bodyPr>
            <a:normAutofit/>
          </a:bodyPr>
          <a:lstStyle/>
          <a:p>
            <a:pPr lvl="1"/>
            <a:r>
              <a:rPr lang="en-GB" dirty="0"/>
              <a:t>Preparatory School in Dijon - Focused on mathematics, physics, and engineering fundamentals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Bachelor’s Degree in the South of France - Specialized in the repair and maintenance of composite materials, applied to aerospace (planes), renewable energy (wind turbine blades), and sports equipment (bicycles)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Master’s Degree in Padova and Barcelona - Materials Science and Engineering, with a major in Composites and Polymers, combining advanced research in material design, processing, and performance evaluation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E5AE41-4A47-3E37-5CC2-5D5A9D3E4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23CB5-9A0C-876B-83CB-EB8F792F1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466AB-01C0-3A0A-545C-B04797DC6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5F52A-5492-5C46-FD50-CB52E3694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 descr="A bicycle frame on a machine&#10;&#10;AI-generated content may be incorrect.">
            <a:extLst>
              <a:ext uri="{FF2B5EF4-FFF2-40B4-BE49-F238E27FC236}">
                <a16:creationId xmlns:a16="http://schemas.microsoft.com/office/drawing/2014/main" id="{4E3646C0-6BEF-BE97-DD92-B1787610FD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881" r="25834"/>
          <a:stretch>
            <a:fillRect/>
          </a:stretch>
        </p:blipFill>
        <p:spPr>
          <a:xfrm>
            <a:off x="8048323" y="1592263"/>
            <a:ext cx="3810872" cy="33213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8E4B93E-7A7F-DC50-EF34-108349C5949B}"/>
              </a:ext>
            </a:extLst>
          </p:cNvPr>
          <p:cNvSpPr txBox="1"/>
          <p:nvPr/>
        </p:nvSpPr>
        <p:spPr>
          <a:xfrm>
            <a:off x="9029752" y="5022973"/>
            <a:ext cx="18480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 err="1"/>
              <a:t>Repaired</a:t>
            </a:r>
            <a:r>
              <a:rPr lang="fr-CH" sz="1400" i="1" dirty="0"/>
              <a:t> bike frame </a:t>
            </a:r>
            <a:r>
              <a:rPr lang="fr-CH" sz="1400" i="1" dirty="0" err="1"/>
              <a:t>under</a:t>
            </a:r>
            <a:r>
              <a:rPr lang="fr-CH" sz="1400" i="1" dirty="0"/>
              <a:t> </a:t>
            </a:r>
            <a:r>
              <a:rPr lang="fr-CH" sz="1400" i="1" dirty="0" err="1"/>
              <a:t>testing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814827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10CEA-5147-1032-7117-5D88A023E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5CD01A-8FA5-DC00-C4EB-B97FD884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87386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b="1" i="1" dirty="0"/>
              <a:t>University of Applied Sciences of Zurich </a:t>
            </a:r>
            <a:r>
              <a:rPr lang="en-US" dirty="0"/>
              <a:t>– Research Assistant</a:t>
            </a:r>
          </a:p>
          <a:p>
            <a:pPr marL="0" lvl="1" indent="0">
              <a:buNone/>
            </a:pPr>
            <a:r>
              <a:rPr lang="en-US" dirty="0"/>
              <a:t>Conducted plasma treatments to enhance the surface adhesion of flax fibers for composite applications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b="1" i="1" dirty="0"/>
              <a:t>Composite Recycling </a:t>
            </a:r>
            <a:r>
              <a:rPr lang="en-US" dirty="0"/>
              <a:t>– Chemistry intern</a:t>
            </a:r>
            <a:endParaRPr lang="en-US" b="1" i="1" dirty="0"/>
          </a:p>
          <a:p>
            <a:pPr marL="0" lvl="1" indent="0">
              <a:buNone/>
            </a:pPr>
            <a:r>
              <a:rPr lang="en-US" dirty="0"/>
              <a:t>Developed surface treatments for recycled glass fibers to improve compatibility with PMMA resin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b="1" i="1" dirty="0"/>
              <a:t>CompPair Technologies </a:t>
            </a:r>
            <a:r>
              <a:rPr lang="en-US" dirty="0"/>
              <a:t>– Application intern</a:t>
            </a:r>
            <a:endParaRPr lang="en-US" b="1" i="1" dirty="0"/>
          </a:p>
          <a:p>
            <a:pPr marL="0" lvl="1" indent="0">
              <a:buNone/>
            </a:pPr>
            <a:r>
              <a:rPr lang="en-US" dirty="0"/>
              <a:t>Assessed the repairability of flax fiber composites using a self-healing resin matrix system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4C1A70-0EFF-9C72-51D8-802AECDAD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experiences and projects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EB9C-1B27-9F46-99CC-D4F1F61AE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24B76-7E12-26D8-19AE-516CA4BE6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5151C-A327-7199-294F-0E33E39C6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415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C9E6B-7DBA-00C5-CF13-EAF313899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FD3CCB-FB7A-13AA-B037-D452713E5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experiences and projects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723FF-E9CA-37AE-297C-893CE0B25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September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B4747-8EA1-7BEF-87E8-8F097AEAD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0C35E-42DA-3B06-E518-CCE414ED0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Content Placeholder 9" descr="A hand holding a piece of wood&#10;&#10;AI-generated content may be incorrect.">
            <a:extLst>
              <a:ext uri="{FF2B5EF4-FFF2-40B4-BE49-F238E27FC236}">
                <a16:creationId xmlns:a16="http://schemas.microsoft.com/office/drawing/2014/main" id="{52FA58A2-AB5D-A5EA-8800-CE832A7B2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2778" b="11121"/>
          <a:stretch>
            <a:fillRect/>
          </a:stretch>
        </p:blipFill>
        <p:spPr>
          <a:xfrm>
            <a:off x="5792513" y="1357871"/>
            <a:ext cx="2575728" cy="4142257"/>
          </a:xfrm>
        </p:spPr>
      </p:pic>
      <p:pic>
        <p:nvPicPr>
          <p:cNvPr id="12" name="Picture 11" descr="A close up of a green surface&#10;&#10;AI-generated content may be incorrect.">
            <a:extLst>
              <a:ext uri="{FF2B5EF4-FFF2-40B4-BE49-F238E27FC236}">
                <a16:creationId xmlns:a16="http://schemas.microsoft.com/office/drawing/2014/main" id="{8D52092A-DE92-091E-F5AA-5DAD5AB63F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37" t="20127" r="16617" b="14428"/>
          <a:stretch>
            <a:fillRect/>
          </a:stretch>
        </p:blipFill>
        <p:spPr>
          <a:xfrm>
            <a:off x="3323502" y="1357871"/>
            <a:ext cx="2259346" cy="4142257"/>
          </a:xfrm>
          <a:prstGeom prst="rect">
            <a:avLst/>
          </a:prstGeom>
        </p:spPr>
      </p:pic>
      <p:pic>
        <p:nvPicPr>
          <p:cNvPr id="14" name="Picture 13" descr="A white wig with black straps&#10;&#10;AI-generated content may be incorrect.">
            <a:extLst>
              <a:ext uri="{FF2B5EF4-FFF2-40B4-BE49-F238E27FC236}">
                <a16:creationId xmlns:a16="http://schemas.microsoft.com/office/drawing/2014/main" id="{C838AE3A-BADB-07C5-4272-4269A9A34E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819"/>
          <a:stretch>
            <a:fillRect/>
          </a:stretch>
        </p:blipFill>
        <p:spPr>
          <a:xfrm>
            <a:off x="8577906" y="1357871"/>
            <a:ext cx="2197562" cy="4142257"/>
          </a:xfrm>
          <a:prstGeom prst="rect">
            <a:avLst/>
          </a:prstGeom>
        </p:spPr>
      </p:pic>
      <p:pic>
        <p:nvPicPr>
          <p:cNvPr id="16" name="Picture 15" descr="A stack of silver foil packets&#10;&#10;AI-generated content may be incorrect.">
            <a:extLst>
              <a:ext uri="{FF2B5EF4-FFF2-40B4-BE49-F238E27FC236}">
                <a16:creationId xmlns:a16="http://schemas.microsoft.com/office/drawing/2014/main" id="{66A98095-8456-FE53-3AF2-6984427C12B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0819"/>
          <a:stretch>
            <a:fillRect/>
          </a:stretch>
        </p:blipFill>
        <p:spPr>
          <a:xfrm>
            <a:off x="916274" y="1357871"/>
            <a:ext cx="2197563" cy="414225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7CA2E76-C447-9964-0486-F4DFDAB68108}"/>
              </a:ext>
            </a:extLst>
          </p:cNvPr>
          <p:cNvSpPr txBox="1"/>
          <p:nvPr/>
        </p:nvSpPr>
        <p:spPr>
          <a:xfrm>
            <a:off x="1091048" y="5564038"/>
            <a:ext cx="18480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 err="1"/>
              <a:t>Cocured</a:t>
            </a:r>
            <a:r>
              <a:rPr lang="fr-CH" sz="1400" i="1" dirty="0"/>
              <a:t> panel for </a:t>
            </a:r>
            <a:r>
              <a:rPr lang="fr-CH" sz="1400" i="1" dirty="0" err="1"/>
              <a:t>space</a:t>
            </a:r>
            <a:r>
              <a:rPr lang="fr-CH" sz="1400" i="1" dirty="0"/>
              <a:t> application</a:t>
            </a:r>
            <a:endParaRPr lang="en-GB" sz="140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EB8B1F-32FE-1083-4536-8573D0BE557E}"/>
              </a:ext>
            </a:extLst>
          </p:cNvPr>
          <p:cNvSpPr txBox="1"/>
          <p:nvPr/>
        </p:nvSpPr>
        <p:spPr>
          <a:xfrm>
            <a:off x="8752680" y="5564037"/>
            <a:ext cx="18480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/>
              <a:t>Thermal </a:t>
            </a:r>
            <a:r>
              <a:rPr lang="fr-CH" sz="1400" i="1" dirty="0" err="1"/>
              <a:t>recycling</a:t>
            </a:r>
            <a:r>
              <a:rPr lang="fr-CH" sz="1400" i="1" dirty="0"/>
              <a:t> of ski</a:t>
            </a:r>
            <a:endParaRPr lang="en-GB" sz="14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4BBDB0-462F-EB59-F70C-D0FAD44B8519}"/>
              </a:ext>
            </a:extLst>
          </p:cNvPr>
          <p:cNvSpPr txBox="1"/>
          <p:nvPr/>
        </p:nvSpPr>
        <p:spPr>
          <a:xfrm>
            <a:off x="3529167" y="5564038"/>
            <a:ext cx="19313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/>
              <a:t>Impact </a:t>
            </a:r>
            <a:r>
              <a:rPr lang="fr-CH" sz="1400" i="1" dirty="0" err="1"/>
              <a:t>assessement</a:t>
            </a:r>
            <a:r>
              <a:rPr lang="fr-CH" sz="1400" i="1" dirty="0"/>
              <a:t> on </a:t>
            </a:r>
            <a:r>
              <a:rPr lang="fr-CH" sz="1400" i="1" dirty="0" err="1"/>
              <a:t>healable</a:t>
            </a:r>
            <a:r>
              <a:rPr lang="fr-CH" sz="1400" i="1" dirty="0"/>
              <a:t> composites</a:t>
            </a:r>
            <a:endParaRPr lang="en-GB" sz="14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D2CA18-0F4E-5A91-28EC-C104188A91F9}"/>
              </a:ext>
            </a:extLst>
          </p:cNvPr>
          <p:cNvSpPr txBox="1"/>
          <p:nvPr/>
        </p:nvSpPr>
        <p:spPr>
          <a:xfrm>
            <a:off x="6041293" y="5564038"/>
            <a:ext cx="18480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/>
              <a:t>Plasma </a:t>
            </a:r>
            <a:r>
              <a:rPr lang="fr-CH" sz="1400" i="1" dirty="0" err="1"/>
              <a:t>treated</a:t>
            </a:r>
            <a:r>
              <a:rPr lang="fr-CH" sz="1400" i="1" dirty="0"/>
              <a:t> </a:t>
            </a:r>
            <a:r>
              <a:rPr lang="fr-CH" sz="1400" i="1" dirty="0" err="1"/>
              <a:t>flax</a:t>
            </a:r>
            <a:r>
              <a:rPr lang="fr-CH" sz="1400" i="1" dirty="0"/>
              <a:t> </a:t>
            </a:r>
            <a:r>
              <a:rPr lang="fr-CH" sz="1400" i="1" dirty="0" err="1"/>
              <a:t>fiber</a:t>
            </a:r>
            <a:r>
              <a:rPr lang="fr-CH" sz="1400" i="1" dirty="0"/>
              <a:t> composite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948010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9E7CB-5DCC-F1D4-B2C6-E59B9DA54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FC64BF-1300-FAD0-B15F-AD7A10609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lvl="1"/>
            <a:r>
              <a:rPr lang="en-US" dirty="0" err="1"/>
              <a:t>SHiP</a:t>
            </a:r>
            <a:r>
              <a:rPr lang="en-US" dirty="0"/>
              <a:t> putty – Develop a putty “recipe* for the EESD </a:t>
            </a:r>
            <a:r>
              <a:rPr lang="en-GB" dirty="0"/>
              <a:t>tailored to meet various requirements </a:t>
            </a:r>
            <a:r>
              <a:rPr lang="en-US" dirty="0"/>
              <a:t>(</a:t>
            </a:r>
            <a:r>
              <a:rPr lang="en-US" dirty="0" err="1"/>
              <a:t>cryo</a:t>
            </a:r>
            <a:r>
              <a:rPr lang="en-US" dirty="0"/>
              <a:t> resistance, thixotropy,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 lvl="1"/>
            <a:r>
              <a:rPr lang="en-US" dirty="0"/>
              <a:t>Butyl sealant ageing - </a:t>
            </a:r>
            <a:r>
              <a:rPr lang="en-GB" dirty="0"/>
              <a:t>Study the long-term ageing behaviour of butyl sealants in capacitors</a:t>
            </a:r>
          </a:p>
          <a:p>
            <a:pPr lvl="1"/>
            <a:r>
              <a:rPr lang="en-GB" dirty="0"/>
              <a:t>Leak rate definition - </a:t>
            </a:r>
            <a:r>
              <a:rPr lang="en-US" dirty="0"/>
              <a:t>Define the acceptable leak rate to have the mold epoxy tight in the TELSTAR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Continue the legacy and development on the superconducting cable </a:t>
            </a:r>
            <a:r>
              <a:rPr lang="en-US" dirty="0" err="1"/>
              <a:t>desizing</a:t>
            </a:r>
            <a:r>
              <a:rPr lang="en-US" dirty="0"/>
              <a:t> project</a:t>
            </a:r>
          </a:p>
          <a:p>
            <a:pPr lvl="1"/>
            <a:r>
              <a:rPr lang="en-US" dirty="0"/>
              <a:t>Define post processing parameter for 3D printed parts in PEEK and </a:t>
            </a:r>
            <a:r>
              <a:rPr lang="en-US" dirty="0" err="1"/>
              <a:t>Ultem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C42BCF-B782-7793-1B49-0C74A882E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projects at POLAB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E97E0-B7BB-915C-ECBC-A475FCE3A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 September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EA0B6-13D1-5F86-E523-983A3E54C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D.Beaujoint | Newcomer presentation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66AE8-2BB5-0C6F-ED9E-36261BCA3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 descr="A hand holding a battery&#10;&#10;AI-generated content may be incorrect.">
            <a:extLst>
              <a:ext uri="{FF2B5EF4-FFF2-40B4-BE49-F238E27FC236}">
                <a16:creationId xmlns:a16="http://schemas.microsoft.com/office/drawing/2014/main" id="{48878F5E-AE5C-22DA-87F0-A89E188BCF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888" b="16879"/>
          <a:stretch>
            <a:fillRect/>
          </a:stretch>
        </p:blipFill>
        <p:spPr>
          <a:xfrm>
            <a:off x="9325673" y="3429000"/>
            <a:ext cx="2285292" cy="2281503"/>
          </a:xfrm>
          <a:prstGeom prst="rect">
            <a:avLst/>
          </a:prstGeom>
        </p:spPr>
      </p:pic>
      <p:pic>
        <p:nvPicPr>
          <p:cNvPr id="11" name="Picture 10" descr="A close-up of several rods&#10;&#10;AI-generated content may be incorrect.">
            <a:extLst>
              <a:ext uri="{FF2B5EF4-FFF2-40B4-BE49-F238E27FC236}">
                <a16:creationId xmlns:a16="http://schemas.microsoft.com/office/drawing/2014/main" id="{74EC9657-D920-1298-CCC4-3431C9B3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8226" b="20568"/>
          <a:stretch>
            <a:fillRect/>
          </a:stretch>
        </p:blipFill>
        <p:spPr>
          <a:xfrm>
            <a:off x="6514877" y="1026270"/>
            <a:ext cx="2637749" cy="28547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7BAC75-D8C8-45F9-D7EF-CD786B3422D3}"/>
              </a:ext>
            </a:extLst>
          </p:cNvPr>
          <p:cNvSpPr txBox="1"/>
          <p:nvPr/>
        </p:nvSpPr>
        <p:spPr>
          <a:xfrm>
            <a:off x="6909744" y="3983259"/>
            <a:ext cx="18480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 err="1"/>
              <a:t>SHiP</a:t>
            </a:r>
            <a:r>
              <a:rPr lang="fr-CH" sz="1400" i="1" dirty="0"/>
              <a:t> MgB2 </a:t>
            </a:r>
            <a:r>
              <a:rPr lang="fr-CH" sz="1400" i="1" dirty="0" err="1"/>
              <a:t>cables</a:t>
            </a:r>
            <a:r>
              <a:rPr lang="fr-CH" sz="1400" i="1" dirty="0"/>
              <a:t> and grooves</a:t>
            </a:r>
            <a:endParaRPr lang="en-GB" sz="14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7502B4-8360-6827-DCE2-91A843E9A028}"/>
              </a:ext>
            </a:extLst>
          </p:cNvPr>
          <p:cNvSpPr txBox="1"/>
          <p:nvPr/>
        </p:nvSpPr>
        <p:spPr>
          <a:xfrm>
            <a:off x="9544312" y="5788108"/>
            <a:ext cx="18480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i="1" dirty="0" err="1"/>
              <a:t>Butyl</a:t>
            </a:r>
            <a:r>
              <a:rPr lang="fr-CH" sz="1400" i="1" dirty="0"/>
              <a:t> </a:t>
            </a:r>
            <a:r>
              <a:rPr lang="fr-CH" sz="1400" i="1" dirty="0" err="1"/>
              <a:t>sealant</a:t>
            </a:r>
            <a:r>
              <a:rPr lang="fr-CH" sz="1400" i="1" dirty="0"/>
              <a:t> on </a:t>
            </a:r>
            <a:r>
              <a:rPr lang="fr-CH" sz="1400" i="1" dirty="0" err="1"/>
              <a:t>capacitor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616066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5787</TotalTime>
  <Words>390</Words>
  <Application>Microsoft Office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Newcomer presentation</vt:lpstr>
      <vt:lpstr>About me</vt:lpstr>
      <vt:lpstr>Education</vt:lpstr>
      <vt:lpstr>Previous experiences and projects</vt:lpstr>
      <vt:lpstr>Previous experiences and projects</vt:lpstr>
      <vt:lpstr>Ongoing projects at POLAB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Daphne Vassilena Beaujoint</dc:creator>
  <cp:lastModifiedBy>Daphne Vassilena Beaujoint</cp:lastModifiedBy>
  <cp:revision>3</cp:revision>
  <dcterms:created xsi:type="dcterms:W3CDTF">2025-08-29T12:00:09Z</dcterms:created>
  <dcterms:modified xsi:type="dcterms:W3CDTF">2025-09-02T12:27:40Z</dcterms:modified>
</cp:coreProperties>
</file>