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74"/>
  </p:notesMasterIdLst>
  <p:sldIdLst>
    <p:sldId id="327" r:id="rId3"/>
    <p:sldId id="391" r:id="rId4"/>
    <p:sldId id="381" r:id="rId5"/>
    <p:sldId id="347" r:id="rId6"/>
    <p:sldId id="374" r:id="rId7"/>
    <p:sldId id="407" r:id="rId8"/>
    <p:sldId id="405" r:id="rId9"/>
    <p:sldId id="404" r:id="rId10"/>
    <p:sldId id="402" r:id="rId11"/>
    <p:sldId id="259" r:id="rId12"/>
    <p:sldId id="305" r:id="rId13"/>
    <p:sldId id="348" r:id="rId14"/>
    <p:sldId id="306" r:id="rId15"/>
    <p:sldId id="325" r:id="rId16"/>
    <p:sldId id="349" r:id="rId17"/>
    <p:sldId id="311" r:id="rId18"/>
    <p:sldId id="326" r:id="rId19"/>
    <p:sldId id="313" r:id="rId20"/>
    <p:sldId id="328" r:id="rId21"/>
    <p:sldId id="316" r:id="rId22"/>
    <p:sldId id="350" r:id="rId23"/>
    <p:sldId id="317" r:id="rId24"/>
    <p:sldId id="330" r:id="rId25"/>
    <p:sldId id="351" r:id="rId26"/>
    <p:sldId id="318" r:id="rId27"/>
    <p:sldId id="331" r:id="rId28"/>
    <p:sldId id="319" r:id="rId29"/>
    <p:sldId id="332" r:id="rId30"/>
    <p:sldId id="320" r:id="rId31"/>
    <p:sldId id="353" r:id="rId32"/>
    <p:sldId id="352" r:id="rId33"/>
    <p:sldId id="321" r:id="rId34"/>
    <p:sldId id="354" r:id="rId35"/>
    <p:sldId id="322" r:id="rId36"/>
    <p:sldId id="355" r:id="rId37"/>
    <p:sldId id="323" r:id="rId38"/>
    <p:sldId id="357" r:id="rId39"/>
    <p:sldId id="356" r:id="rId40"/>
    <p:sldId id="333" r:id="rId41"/>
    <p:sldId id="398" r:id="rId42"/>
    <p:sldId id="334" r:id="rId43"/>
    <p:sldId id="361" r:id="rId44"/>
    <p:sldId id="360" r:id="rId45"/>
    <p:sldId id="335" r:id="rId46"/>
    <p:sldId id="363" r:id="rId47"/>
    <p:sldId id="364" r:id="rId48"/>
    <p:sldId id="336" r:id="rId49"/>
    <p:sldId id="365" r:id="rId50"/>
    <p:sldId id="337" r:id="rId51"/>
    <p:sldId id="366" r:id="rId52"/>
    <p:sldId id="375" r:id="rId53"/>
    <p:sldId id="399" r:id="rId54"/>
    <p:sldId id="376" r:id="rId55"/>
    <p:sldId id="377" r:id="rId56"/>
    <p:sldId id="339" r:id="rId57"/>
    <p:sldId id="368" r:id="rId58"/>
    <p:sldId id="340" r:id="rId59"/>
    <p:sldId id="367" r:id="rId60"/>
    <p:sldId id="341" r:id="rId61"/>
    <p:sldId id="371" r:id="rId62"/>
    <p:sldId id="342" r:id="rId63"/>
    <p:sldId id="372" r:id="rId64"/>
    <p:sldId id="400" r:id="rId65"/>
    <p:sldId id="378" r:id="rId66"/>
    <p:sldId id="288" r:id="rId67"/>
    <p:sldId id="409" r:id="rId68"/>
    <p:sldId id="389" r:id="rId69"/>
    <p:sldId id="386" r:id="rId70"/>
    <p:sldId id="395" r:id="rId71"/>
    <p:sldId id="406" r:id="rId72"/>
    <p:sldId id="411" r:id="rId7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D7E4BD"/>
    <a:srgbClr val="E5E008"/>
    <a:srgbClr val="FFFFFF"/>
    <a:srgbClr val="00FF66"/>
    <a:srgbClr val="E5F3FA"/>
    <a:srgbClr val="0099FF"/>
    <a:srgbClr val="3399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6" autoAdjust="0"/>
    <p:restoredTop sz="91128" autoAdjust="0"/>
  </p:normalViewPr>
  <p:slideViewPr>
    <p:cSldViewPr>
      <p:cViewPr varScale="1">
        <p:scale>
          <a:sx n="145" d="100"/>
          <a:sy n="145" d="100"/>
        </p:scale>
        <p:origin x="52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30998-5AB2-4327-8658-ADBEB035C607}" type="datetimeFigureOut">
              <a:rPr lang="en-GB" smtClean="0"/>
              <a:t>25/08/2025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867ED-05A4-4854-865A-46BE5AC131E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258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29AB3-8D24-94EF-D4A1-2E1716ECC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457E2E-9C77-1139-A65B-84C7A1CA26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C6CD14-AD85-5C33-2468-15C9CEE162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CF2B5-89D7-16FA-4DBE-077DE1952B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2867ED-05A4-4854-865A-46BE5AC131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517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D9D8C-32E0-BA8D-B843-99E5F807DF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DF0D0C-2748-84A3-FCAD-6A37EAF67C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D61595-3643-0C94-FBEC-84E8068398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E51DE3-3BBE-1545-4AF8-6830A17653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2867ED-05A4-4854-865A-46BE5AC131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690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B0C60-A19B-4B82-9C1E-38200654708C}" type="datetime1">
              <a:rPr lang="de-CH" smtClean="0"/>
              <a:t>25.08.2025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40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A3CA-0574-4B7C-86F2-2BBAF4CE7688}" type="datetime1">
              <a:rPr lang="de-CH" smtClean="0"/>
              <a:t>25.08.2025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890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BA11-E5B6-46DD-B12E-2DB7EE2B3DA9}" type="datetime1">
              <a:rPr lang="de-CH" smtClean="0"/>
              <a:t>25.08.2025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674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821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3AE1-ED3A-48E9-B89A-7934AE78C7D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32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55640" y="714489"/>
            <a:ext cx="2059046" cy="2059046"/>
          </a:xfrm>
          <a:prstGeom prst="rect">
            <a:avLst/>
          </a:prstGeom>
        </p:spPr>
      </p:pic>
      <p:pic>
        <p:nvPicPr>
          <p:cNvPr id="6" name="Picture 5" descr="A blue and white text with a red line&#10;&#10;Description automatically generated">
            <a:extLst>
              <a:ext uri="{FF2B5EF4-FFF2-40B4-BE49-F238E27FC236}">
                <a16:creationId xmlns:a16="http://schemas.microsoft.com/office/drawing/2014/main" id="{4C044202-6005-9208-3926-4FCF9AA01BF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935" y="714489"/>
            <a:ext cx="3431937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085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0543-7F98-475B-AA76-2C3321565D5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89797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19F3A-3E8A-437E-8812-B2171E48938A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059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2B258-98D9-4AB7-80B5-867A0F3F0F2E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961691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92BF34-99E1-4D20-83CA-0785CEB13AF2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TC team -LS4 Installation Expert Review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48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9430-5A1D-4C75-878E-4A895F42EAD1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660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1DCF-EA64-4F89-BFB5-F94C53FB9264}" type="datetime1">
              <a:rPr lang="de-CH" smtClean="0"/>
              <a:t>25.08.2025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593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2B9-2B81-4C2B-882F-B911B2313999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07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6B2B-87E9-4B2E-82F4-D3AD6B5378BD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58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E770CCE-BE34-4537-B4F9-6C5DC31AEE97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72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5156F8-F67E-49F3-8018-30FEFA80DD7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955164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67814E-0B91-41E1-AD8C-2487F5F587FD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558770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2DF063C-7C73-40F8-B731-7D19006DBA7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43387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61ADFD5-F5BE-4F37-A6EA-31BC56FD2DFA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37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DB4314D-EA47-46E7-97AF-939BD8B4A456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49619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EE1FCE5-5442-46D4-B438-642DEBCA72CA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19440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00B1B5D-251E-4C97-B503-66A2E13CE1FA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53717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B0CB-A10C-43E0-92A5-86B6D68E4686}" type="datetime1">
              <a:rPr lang="de-CH" smtClean="0"/>
              <a:t>25.08.2025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7426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B0E3-F7C9-4D28-9225-55EC8A6A5B4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7481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E527-7C0D-434B-84B2-ECBA6C869F2B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470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1D429-8D8D-47CE-9B57-A6138B20B97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15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38551" y="4869770"/>
            <a:ext cx="1074737" cy="1074737"/>
          </a:xfrm>
          <a:prstGeom prst="rect">
            <a:avLst/>
          </a:prstGeom>
        </p:spPr>
      </p:pic>
      <p:pic>
        <p:nvPicPr>
          <p:cNvPr id="5" name="Picture 4" descr="A blue and white text with a red line&#10;&#10;Description automatically generated">
            <a:extLst>
              <a:ext uri="{FF2B5EF4-FFF2-40B4-BE49-F238E27FC236}">
                <a16:creationId xmlns:a16="http://schemas.microsoft.com/office/drawing/2014/main" id="{3EA9AD9F-6FD9-F0D3-467A-A2959F90DB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16" y="4869770"/>
            <a:ext cx="1800200" cy="108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420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14ED-61A5-410A-A98B-AF64A8D4BB1D}" type="datetime1">
              <a:rPr lang="de-CH" smtClean="0"/>
              <a:t>25.08.2025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445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ADA6-5D3F-4CCB-B57E-AA9043721E14}" type="datetime1">
              <a:rPr lang="de-CH" smtClean="0"/>
              <a:t>25.08.2025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9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F2C38-B90B-4467-B055-64B69225FB9A}" type="datetime1">
              <a:rPr lang="de-CH" smtClean="0"/>
              <a:t>25.08.2025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04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4800-42CD-4897-B191-D082AEE33ABC}" type="datetime1">
              <a:rPr lang="de-CH" smtClean="0"/>
              <a:t>25.08.2025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78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BAFF6-FCF2-41CD-A215-153F636801B9}" type="datetime1">
              <a:rPr lang="de-CH" smtClean="0"/>
              <a:t>25.08.2025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06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9CF8-FFA9-47DF-93E0-472FFBDB0907}" type="datetime1">
              <a:rPr lang="de-CH" smtClean="0"/>
              <a:t>25.08.2025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39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69055-1C7E-4B47-B04E-97000467E9A8}" type="datetime1">
              <a:rPr lang="de-CH" smtClean="0"/>
              <a:t>25.08.2025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TC team -LS4 Installation Expert Review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2B5A3-442E-496A-A15F-737B1524A9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509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C3E63CB9-FF2F-4B23-A087-98F4EC9CA483}" type="datetime1">
              <a:rPr lang="de-CH" smtClean="0"/>
              <a:t>25.08.2025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TC team -LS4 Installation Expert Review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8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3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D52CC22-CF3B-0B0B-4746-ED3EF2AFD9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LHCb Installation</a:t>
            </a:r>
            <a:br>
              <a:rPr lang="en-US" dirty="0"/>
            </a:br>
            <a:r>
              <a:rPr lang="en-US" dirty="0"/>
              <a:t>Expert Review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B1180C1-7D41-0254-A1A0-F559F068BE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LHCb TC team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1</a:t>
            </a:fld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B31D6A-7C40-0E69-99D8-DCA07EB6B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475B-FAE2-43AB-8A60-933AA675122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E00C3-749F-8A65-2845-6BD21FC3B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377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4000" dirty="0"/>
              <a:t>Dismantling/installation scenario study for LS4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LHCb Design Office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2A895-7013-F44F-12B8-66C6BB8D0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140CB0-9458-3862-A701-D47E155D65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0D9A21D-CDF0-3744-9D83-43CCF7100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C859F-10E5-1A9C-87CC-0654ABBEA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66F56C-0C45-BE62-2D52-E912752771FA}"/>
              </a:ext>
            </a:extLst>
          </p:cNvPr>
          <p:cNvSpPr/>
          <p:nvPr/>
        </p:nvSpPr>
        <p:spPr>
          <a:xfrm>
            <a:off x="5680027" y="404664"/>
            <a:ext cx="127321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F85E44-B19D-FE56-2550-2F6637D0CFD8}"/>
              </a:ext>
            </a:extLst>
          </p:cNvPr>
          <p:cNvSpPr txBox="1"/>
          <p:nvPr/>
        </p:nvSpPr>
        <p:spPr>
          <a:xfrm>
            <a:off x="63493" y="702610"/>
            <a:ext cx="3019189" cy="2723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UT A side - 15d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RICH2 columns -15d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Muon C side chambers &amp; Services - 150d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100" b="1" dirty="0">
                <a:solidFill>
                  <a:schemeClr val="accent6">
                    <a:lumMod val="75000"/>
                  </a:schemeClr>
                </a:solidFill>
              </a:rPr>
              <a:t>Infrastructure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Remove shielding wall – 15d</a:t>
            </a:r>
          </a:p>
          <a:p>
            <a:pPr algn="l"/>
            <a:endParaRPr lang="en-GB" sz="12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79EC40B-1295-0CDD-223C-85D5FA95C1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0BD6A0E7-3948-43F3-997D-D88D44D5553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963364-C5B1-03B5-DA3C-D54A417A4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481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F16B6-834D-C227-E173-3D44F29F0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F9F402C-1AC2-2632-8717-6D4087545D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816" y="419087"/>
            <a:ext cx="5071719" cy="54354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A1FC85C-1B86-E43C-4CA5-D91534D5D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CBB77-F1CC-7E0D-F351-8A0D9EA22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5D387-2A54-4E5E-B959-ED269DECB58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1B440-CDE7-3A29-4A65-143B03C04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98EE83-B915-86D0-81D5-810004B8578A}"/>
              </a:ext>
            </a:extLst>
          </p:cNvPr>
          <p:cNvSpPr txBox="1"/>
          <p:nvPr/>
        </p:nvSpPr>
        <p:spPr>
          <a:xfrm>
            <a:off x="8832304" y="702610"/>
            <a:ext cx="3019189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HCAL &amp; ECAL must remain closed</a:t>
            </a: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endParaRPr lang="en-GB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365892-8E95-FCEF-F384-539C91323E95}"/>
              </a:ext>
            </a:extLst>
          </p:cNvPr>
          <p:cNvSpPr txBox="1"/>
          <p:nvPr/>
        </p:nvSpPr>
        <p:spPr>
          <a:xfrm>
            <a:off x="63493" y="702610"/>
            <a:ext cx="3019189" cy="2723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UT A side - 15d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RICH2 columns -15d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Muon C side chambers &amp; Services - 150d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100" b="1" dirty="0">
                <a:solidFill>
                  <a:schemeClr val="accent6">
                    <a:lumMod val="75000"/>
                  </a:schemeClr>
                </a:solidFill>
              </a:rPr>
              <a:t>Infrastructure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Remove shielding wall – 15d</a:t>
            </a:r>
          </a:p>
          <a:p>
            <a:pPr algn="l"/>
            <a:endParaRPr lang="en-GB" sz="12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D4CEDF6-06DC-196A-9DC9-81E5B7ED6E5D}"/>
              </a:ext>
            </a:extLst>
          </p:cNvPr>
          <p:cNvSpPr/>
          <p:nvPr/>
        </p:nvSpPr>
        <p:spPr>
          <a:xfrm>
            <a:off x="7595118" y="2643673"/>
            <a:ext cx="870858" cy="808654"/>
          </a:xfrm>
          <a:custGeom>
            <a:avLst/>
            <a:gdLst>
              <a:gd name="connsiteX0" fmla="*/ 597160 w 870858"/>
              <a:gd name="connsiteY0" fmla="*/ 43543 h 808654"/>
              <a:gd name="connsiteX1" fmla="*/ 441649 w 870858"/>
              <a:gd name="connsiteY1" fmla="*/ 485192 h 808654"/>
              <a:gd name="connsiteX2" fmla="*/ 37323 w 870858"/>
              <a:gd name="connsiteY2" fmla="*/ 472751 h 808654"/>
              <a:gd name="connsiteX3" fmla="*/ 0 w 870858"/>
              <a:gd name="connsiteY3" fmla="*/ 771331 h 808654"/>
              <a:gd name="connsiteX4" fmla="*/ 727788 w 870858"/>
              <a:gd name="connsiteY4" fmla="*/ 808654 h 808654"/>
              <a:gd name="connsiteX5" fmla="*/ 870858 w 870858"/>
              <a:gd name="connsiteY5" fmla="*/ 547396 h 808654"/>
              <a:gd name="connsiteX6" fmla="*/ 858417 w 870858"/>
              <a:gd name="connsiteY6" fmla="*/ 118188 h 808654"/>
              <a:gd name="connsiteX7" fmla="*/ 640702 w 870858"/>
              <a:gd name="connsiteY7" fmla="*/ 0 h 808654"/>
              <a:gd name="connsiteX8" fmla="*/ 597160 w 870858"/>
              <a:gd name="connsiteY8" fmla="*/ 43543 h 808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0858" h="808654">
                <a:moveTo>
                  <a:pt x="597160" y="43543"/>
                </a:moveTo>
                <a:lnTo>
                  <a:pt x="441649" y="485192"/>
                </a:lnTo>
                <a:lnTo>
                  <a:pt x="37323" y="472751"/>
                </a:lnTo>
                <a:lnTo>
                  <a:pt x="0" y="771331"/>
                </a:lnTo>
                <a:lnTo>
                  <a:pt x="727788" y="808654"/>
                </a:lnTo>
                <a:lnTo>
                  <a:pt x="870858" y="547396"/>
                </a:lnTo>
                <a:lnTo>
                  <a:pt x="858417" y="118188"/>
                </a:lnTo>
                <a:lnTo>
                  <a:pt x="640702" y="0"/>
                </a:lnTo>
                <a:lnTo>
                  <a:pt x="597160" y="4354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C9143FB-8C9A-188C-4CC3-495A0185F61A}"/>
              </a:ext>
            </a:extLst>
          </p:cNvPr>
          <p:cNvSpPr/>
          <p:nvPr/>
        </p:nvSpPr>
        <p:spPr>
          <a:xfrm>
            <a:off x="6910873" y="2450841"/>
            <a:ext cx="385666" cy="615820"/>
          </a:xfrm>
          <a:custGeom>
            <a:avLst/>
            <a:gdLst>
              <a:gd name="connsiteX0" fmla="*/ 37323 w 385666"/>
              <a:gd name="connsiteY0" fmla="*/ 0 h 615820"/>
              <a:gd name="connsiteX1" fmla="*/ 0 w 385666"/>
              <a:gd name="connsiteY1" fmla="*/ 609600 h 615820"/>
              <a:gd name="connsiteX2" fmla="*/ 385666 w 385666"/>
              <a:gd name="connsiteY2" fmla="*/ 615820 h 615820"/>
              <a:gd name="connsiteX3" fmla="*/ 373225 w 385666"/>
              <a:gd name="connsiteY3" fmla="*/ 18661 h 615820"/>
              <a:gd name="connsiteX4" fmla="*/ 37323 w 385666"/>
              <a:gd name="connsiteY4" fmla="*/ 0 h 61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666" h="615820">
                <a:moveTo>
                  <a:pt x="37323" y="0"/>
                </a:moveTo>
                <a:lnTo>
                  <a:pt x="0" y="609600"/>
                </a:lnTo>
                <a:lnTo>
                  <a:pt x="385666" y="615820"/>
                </a:lnTo>
                <a:lnTo>
                  <a:pt x="373225" y="18661"/>
                </a:lnTo>
                <a:lnTo>
                  <a:pt x="37323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9A310A7-AF40-BE79-32CC-CF3BE26986CB}"/>
              </a:ext>
            </a:extLst>
          </p:cNvPr>
          <p:cNvSpPr/>
          <p:nvPr/>
        </p:nvSpPr>
        <p:spPr>
          <a:xfrm>
            <a:off x="6925613" y="1124743"/>
            <a:ext cx="385666" cy="405647"/>
          </a:xfrm>
          <a:custGeom>
            <a:avLst/>
            <a:gdLst>
              <a:gd name="connsiteX0" fmla="*/ 37323 w 385666"/>
              <a:gd name="connsiteY0" fmla="*/ 0 h 615820"/>
              <a:gd name="connsiteX1" fmla="*/ 0 w 385666"/>
              <a:gd name="connsiteY1" fmla="*/ 609600 h 615820"/>
              <a:gd name="connsiteX2" fmla="*/ 385666 w 385666"/>
              <a:gd name="connsiteY2" fmla="*/ 615820 h 615820"/>
              <a:gd name="connsiteX3" fmla="*/ 373225 w 385666"/>
              <a:gd name="connsiteY3" fmla="*/ 18661 h 615820"/>
              <a:gd name="connsiteX4" fmla="*/ 37323 w 385666"/>
              <a:gd name="connsiteY4" fmla="*/ 0 h 61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666" h="615820">
                <a:moveTo>
                  <a:pt x="37323" y="0"/>
                </a:moveTo>
                <a:lnTo>
                  <a:pt x="0" y="609600"/>
                </a:lnTo>
                <a:lnTo>
                  <a:pt x="385666" y="615820"/>
                </a:lnTo>
                <a:lnTo>
                  <a:pt x="373225" y="18661"/>
                </a:lnTo>
                <a:lnTo>
                  <a:pt x="37323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03B7272-58B3-0FE3-D3D0-9E7A2CF4FF5E}"/>
              </a:ext>
            </a:extLst>
          </p:cNvPr>
          <p:cNvSpPr/>
          <p:nvPr/>
        </p:nvSpPr>
        <p:spPr>
          <a:xfrm>
            <a:off x="5951984" y="476673"/>
            <a:ext cx="720080" cy="705702"/>
          </a:xfrm>
          <a:custGeom>
            <a:avLst/>
            <a:gdLst>
              <a:gd name="connsiteX0" fmla="*/ 37323 w 385666"/>
              <a:gd name="connsiteY0" fmla="*/ 0 h 615820"/>
              <a:gd name="connsiteX1" fmla="*/ 0 w 385666"/>
              <a:gd name="connsiteY1" fmla="*/ 609600 h 615820"/>
              <a:gd name="connsiteX2" fmla="*/ 385666 w 385666"/>
              <a:gd name="connsiteY2" fmla="*/ 615820 h 615820"/>
              <a:gd name="connsiteX3" fmla="*/ 373225 w 385666"/>
              <a:gd name="connsiteY3" fmla="*/ 18661 h 615820"/>
              <a:gd name="connsiteX4" fmla="*/ 37323 w 385666"/>
              <a:gd name="connsiteY4" fmla="*/ 0 h 61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666" h="615820">
                <a:moveTo>
                  <a:pt x="37323" y="0"/>
                </a:moveTo>
                <a:lnTo>
                  <a:pt x="0" y="609600"/>
                </a:lnTo>
                <a:lnTo>
                  <a:pt x="385666" y="615820"/>
                </a:lnTo>
                <a:lnTo>
                  <a:pt x="373225" y="18661"/>
                </a:lnTo>
                <a:lnTo>
                  <a:pt x="37323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06CFEDD-4AA5-198B-8F1A-82AD8093C3F6}"/>
              </a:ext>
            </a:extLst>
          </p:cNvPr>
          <p:cNvCxnSpPr>
            <a:cxnSpLocks/>
          </p:cNvCxnSpPr>
          <p:nvPr/>
        </p:nvCxnSpPr>
        <p:spPr>
          <a:xfrm flipH="1">
            <a:off x="6816080" y="780318"/>
            <a:ext cx="1944216" cy="1136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EC51CFB-B1D1-144E-76F1-DAF641A7D166}"/>
              </a:ext>
            </a:extLst>
          </p:cNvPr>
          <p:cNvSpPr/>
          <p:nvPr/>
        </p:nvSpPr>
        <p:spPr>
          <a:xfrm>
            <a:off x="4845698" y="4678925"/>
            <a:ext cx="4099249" cy="1175657"/>
          </a:xfrm>
          <a:custGeom>
            <a:avLst/>
            <a:gdLst>
              <a:gd name="connsiteX0" fmla="*/ 0 w 4099249"/>
              <a:gd name="connsiteY0" fmla="*/ 1020147 h 1175657"/>
              <a:gd name="connsiteX1" fmla="*/ 230155 w 4099249"/>
              <a:gd name="connsiteY1" fmla="*/ 0 h 1175657"/>
              <a:gd name="connsiteX2" fmla="*/ 3937518 w 4099249"/>
              <a:gd name="connsiteY2" fmla="*/ 68425 h 1175657"/>
              <a:gd name="connsiteX3" fmla="*/ 4099249 w 4099249"/>
              <a:gd name="connsiteY3" fmla="*/ 1175657 h 1175657"/>
              <a:gd name="connsiteX4" fmla="*/ 0 w 4099249"/>
              <a:gd name="connsiteY4" fmla="*/ 1156996 h 1175657"/>
              <a:gd name="connsiteX5" fmla="*/ 0 w 4099249"/>
              <a:gd name="connsiteY5" fmla="*/ 1020147 h 1175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99249" h="1175657">
                <a:moveTo>
                  <a:pt x="0" y="1020147"/>
                </a:moveTo>
                <a:lnTo>
                  <a:pt x="230155" y="0"/>
                </a:lnTo>
                <a:lnTo>
                  <a:pt x="3937518" y="68425"/>
                </a:lnTo>
                <a:lnTo>
                  <a:pt x="4099249" y="1175657"/>
                </a:lnTo>
                <a:lnTo>
                  <a:pt x="0" y="1156996"/>
                </a:lnTo>
                <a:lnTo>
                  <a:pt x="0" y="1020147"/>
                </a:lnTo>
                <a:close/>
              </a:path>
            </a:pathLst>
          </a:cu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8B6E4-522B-B465-2D9B-8C5A37DA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700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FC825-248B-77EC-5036-9EE34FDAC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EA00C2-FD57-AC7D-3DB6-E2CCEAD464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2B46344-C4D8-459A-1D51-5ED9991FD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B65BB-F5D0-F646-9988-1584B9436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ADB610-ECAA-23AD-7C91-C5F61A78B9F4}"/>
              </a:ext>
            </a:extLst>
          </p:cNvPr>
          <p:cNvSpPr/>
          <p:nvPr/>
        </p:nvSpPr>
        <p:spPr>
          <a:xfrm>
            <a:off x="5675905" y="488625"/>
            <a:ext cx="279175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EE6227-48C3-C716-A583-FA69FB501A8C}"/>
              </a:ext>
            </a:extLst>
          </p:cNvPr>
          <p:cNvSpPr txBox="1"/>
          <p:nvPr/>
        </p:nvSpPr>
        <p:spPr>
          <a:xfrm>
            <a:off x="63493" y="702610"/>
            <a:ext cx="3019189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RICH1 columns (A&amp;C side)- 15d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</a:t>
            </a:r>
            <a:r>
              <a:rPr lang="en-US" sz="1100" dirty="0" err="1">
                <a:solidFill>
                  <a:schemeClr val="accent3">
                    <a:lumMod val="75000"/>
                  </a:schemeClr>
                </a:solidFill>
              </a:rPr>
              <a:t>SciFi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C-Frame A side – 15d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FAEB633-1F54-91E6-18F5-C8E3BC60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286205F3-A91E-44B8-9B7B-7BFB0809E28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24DE0-E87C-44EC-2330-D2FFF928C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222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A4FD9-F66C-B071-F555-66FF1C2C1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E81F8FD-F1E1-E5C4-5695-6FFC0D4047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1744" y="139828"/>
            <a:ext cx="6696744" cy="600621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4DD86D6-8942-D212-522D-E0782A71B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3BB67-E07C-7BF8-717D-94B371172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928F-E949-48CD-A15B-F8E7B4205724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8072B-64B9-AD2A-853A-83E9271EA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FB63F2D-8929-F2DA-C7FD-26E21A573335}"/>
              </a:ext>
            </a:extLst>
          </p:cNvPr>
          <p:cNvSpPr/>
          <p:nvPr/>
        </p:nvSpPr>
        <p:spPr>
          <a:xfrm>
            <a:off x="8055375" y="1700808"/>
            <a:ext cx="689762" cy="1065743"/>
          </a:xfrm>
          <a:custGeom>
            <a:avLst/>
            <a:gdLst>
              <a:gd name="connsiteX0" fmla="*/ 134224 w 738231"/>
              <a:gd name="connsiteY0" fmla="*/ 0 h 1442906"/>
              <a:gd name="connsiteX1" fmla="*/ 0 w 738231"/>
              <a:gd name="connsiteY1" fmla="*/ 1400961 h 1442906"/>
              <a:gd name="connsiteX2" fmla="*/ 595618 w 738231"/>
              <a:gd name="connsiteY2" fmla="*/ 1442906 h 1442906"/>
              <a:gd name="connsiteX3" fmla="*/ 738231 w 738231"/>
              <a:gd name="connsiteY3" fmla="*/ 25167 h 1442906"/>
              <a:gd name="connsiteX4" fmla="*/ 134224 w 738231"/>
              <a:gd name="connsiteY4" fmla="*/ 0 h 144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8231" h="1442906">
                <a:moveTo>
                  <a:pt x="134224" y="0"/>
                </a:moveTo>
                <a:lnTo>
                  <a:pt x="0" y="1400961"/>
                </a:lnTo>
                <a:lnTo>
                  <a:pt x="595618" y="1442906"/>
                </a:lnTo>
                <a:lnTo>
                  <a:pt x="738231" y="25167"/>
                </a:lnTo>
                <a:lnTo>
                  <a:pt x="134224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07F2E7A-8025-2DA6-ECEC-D6859ED78BD0}"/>
              </a:ext>
            </a:extLst>
          </p:cNvPr>
          <p:cNvSpPr/>
          <p:nvPr/>
        </p:nvSpPr>
        <p:spPr>
          <a:xfrm>
            <a:off x="5159896" y="1225238"/>
            <a:ext cx="4496499" cy="4899170"/>
          </a:xfrm>
          <a:custGeom>
            <a:avLst/>
            <a:gdLst>
              <a:gd name="connsiteX0" fmla="*/ 2021747 w 4496499"/>
              <a:gd name="connsiteY0" fmla="*/ 654341 h 4899170"/>
              <a:gd name="connsiteX1" fmla="*/ 2105637 w 4496499"/>
              <a:gd name="connsiteY1" fmla="*/ 3858935 h 4899170"/>
              <a:gd name="connsiteX2" fmla="*/ 2181138 w 4496499"/>
              <a:gd name="connsiteY2" fmla="*/ 4219662 h 4899170"/>
              <a:gd name="connsiteX3" fmla="*/ 3775046 w 4496499"/>
              <a:gd name="connsiteY3" fmla="*/ 4152550 h 4899170"/>
              <a:gd name="connsiteX4" fmla="*/ 4496499 w 4496499"/>
              <a:gd name="connsiteY4" fmla="*/ 4899170 h 4899170"/>
              <a:gd name="connsiteX5" fmla="*/ 0 w 4496499"/>
              <a:gd name="connsiteY5" fmla="*/ 4890781 h 4899170"/>
              <a:gd name="connsiteX6" fmla="*/ 578841 w 4496499"/>
              <a:gd name="connsiteY6" fmla="*/ 3422708 h 4899170"/>
              <a:gd name="connsiteX7" fmla="*/ 1065402 w 4496499"/>
              <a:gd name="connsiteY7" fmla="*/ 3422708 h 4899170"/>
              <a:gd name="connsiteX8" fmla="*/ 989901 w 4496499"/>
              <a:gd name="connsiteY8" fmla="*/ 8389 h 4899170"/>
              <a:gd name="connsiteX9" fmla="*/ 2038525 w 4496499"/>
              <a:gd name="connsiteY9" fmla="*/ 0 h 4899170"/>
              <a:gd name="connsiteX10" fmla="*/ 2021747 w 4496499"/>
              <a:gd name="connsiteY10" fmla="*/ 654341 h 489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96499" h="4899170">
                <a:moveTo>
                  <a:pt x="2021747" y="654341"/>
                </a:moveTo>
                <a:lnTo>
                  <a:pt x="2105637" y="3858935"/>
                </a:lnTo>
                <a:lnTo>
                  <a:pt x="2181138" y="4219662"/>
                </a:lnTo>
                <a:lnTo>
                  <a:pt x="3775046" y="4152550"/>
                </a:lnTo>
                <a:lnTo>
                  <a:pt x="4496499" y="4899170"/>
                </a:lnTo>
                <a:lnTo>
                  <a:pt x="0" y="4890781"/>
                </a:lnTo>
                <a:lnTo>
                  <a:pt x="578841" y="3422708"/>
                </a:lnTo>
                <a:lnTo>
                  <a:pt x="1065402" y="3422708"/>
                </a:lnTo>
                <a:lnTo>
                  <a:pt x="989901" y="8389"/>
                </a:lnTo>
                <a:lnTo>
                  <a:pt x="2038525" y="0"/>
                </a:lnTo>
                <a:lnTo>
                  <a:pt x="2021747" y="654341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D56A28-A81D-E4B4-7B2C-D74E3B0DECD1}"/>
              </a:ext>
            </a:extLst>
          </p:cNvPr>
          <p:cNvSpPr txBox="1"/>
          <p:nvPr/>
        </p:nvSpPr>
        <p:spPr>
          <a:xfrm>
            <a:off x="63493" y="702610"/>
            <a:ext cx="3019189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RICH1 columns (A&amp;C side)- 15d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</a:t>
            </a:r>
            <a:r>
              <a:rPr lang="en-US" sz="1100" dirty="0" err="1">
                <a:solidFill>
                  <a:schemeClr val="accent3">
                    <a:lumMod val="75000"/>
                  </a:schemeClr>
                </a:solidFill>
              </a:rPr>
              <a:t>SciFi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C-Frame A side – 15d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409928-A547-AFD3-ED88-7F83492ED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267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B05EA-B73E-FB0D-D2D4-D2A5EBB04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D35CB0C-A5C6-C2DE-2F08-FD3DA98D5A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7717" y="710374"/>
            <a:ext cx="7696835" cy="543725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BA59B41-A4AC-52E6-EE1F-C79F95787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51CE3-AC55-24CF-786C-9CB6EFDA6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17AE-CBB2-42B9-BE65-ABFFB83D68F1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04523-9962-A1F8-32D2-D2F2AEA5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3EEFF3-A87E-0DB3-D51E-58566B8125A0}"/>
              </a:ext>
            </a:extLst>
          </p:cNvPr>
          <p:cNvSpPr txBox="1"/>
          <p:nvPr/>
        </p:nvSpPr>
        <p:spPr>
          <a:xfrm>
            <a:off x="113723" y="1097735"/>
            <a:ext cx="301918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accent3">
                    <a:lumMod val="50000"/>
                  </a:schemeClr>
                </a:solidFill>
              </a:rPr>
              <a:t>Removal of  </a:t>
            </a:r>
            <a:r>
              <a:rPr lang="en-US" sz="1100" b="1" dirty="0" err="1">
                <a:solidFill>
                  <a:schemeClr val="accent3">
                    <a:lumMod val="50000"/>
                  </a:schemeClr>
                </a:solidFill>
              </a:rPr>
              <a:t>SciFi</a:t>
            </a:r>
            <a:r>
              <a:rPr lang="en-US" sz="1100" b="1" dirty="0">
                <a:solidFill>
                  <a:schemeClr val="accent3">
                    <a:lumMod val="50000"/>
                  </a:schemeClr>
                </a:solidFill>
              </a:rPr>
              <a:t> C-Frame A side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F41083-49FC-F5C0-6EE7-BEE08DAEB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736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C35B8-5B54-BBF0-0453-6B5254043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820C120-B1CF-6A8A-3BC8-CC725FCF83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0E8B0CE-20F2-DF4D-829A-3BCF8ECF5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00A63-3D7D-501A-F6D3-C7D999912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CBADE5-7C36-011A-3299-72EC72BD1CEA}"/>
              </a:ext>
            </a:extLst>
          </p:cNvPr>
          <p:cNvSpPr/>
          <p:nvPr/>
        </p:nvSpPr>
        <p:spPr>
          <a:xfrm>
            <a:off x="5670219" y="476672"/>
            <a:ext cx="432131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46B02C-E946-41CD-39C3-41BD60A54AB2}"/>
              </a:ext>
            </a:extLst>
          </p:cNvPr>
          <p:cNvSpPr txBox="1"/>
          <p:nvPr/>
        </p:nvSpPr>
        <p:spPr>
          <a:xfrm>
            <a:off x="63493" y="702610"/>
            <a:ext cx="3019189" cy="204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RICH1 optics - 15d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Beam Pipe sections 2 to 4 – 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GB" sz="12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F388DCD-B327-22F5-3588-9DA174AA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A3686C28-8439-43D3-A673-190E127DD902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FD383-31DA-AC5E-8CDE-62C3F5A24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274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46D85-9B4C-5137-98F9-4B305F7F5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859519-7A73-7979-D0C7-2F6B52D5BF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9276" y="1706039"/>
            <a:ext cx="5601340" cy="42789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23E48A-06D4-D643-CEAB-A5B3B2A76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344" y="1700808"/>
            <a:ext cx="5688632" cy="428417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5726A79-12FB-BE33-0D59-81630F907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90D9D-7B46-51B4-C9B2-9D2678532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34A-C67F-458C-A4D6-74B27C6CC69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D98A9-91B2-2A5F-90E5-13C72BCAB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CF24C0-5649-86D5-3AE4-EBE2887736E4}"/>
              </a:ext>
            </a:extLst>
          </p:cNvPr>
          <p:cNvSpPr/>
          <p:nvPr/>
        </p:nvSpPr>
        <p:spPr>
          <a:xfrm>
            <a:off x="1253748" y="3687476"/>
            <a:ext cx="4122171" cy="288033"/>
          </a:xfrm>
          <a:prstGeom prst="rect">
            <a:avLst/>
          </a:prstGeom>
          <a:noFill/>
          <a:ln w="63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81E5E28-F8CE-1ECF-E40D-4C42D3CAF482}"/>
              </a:ext>
            </a:extLst>
          </p:cNvPr>
          <p:cNvSpPr/>
          <p:nvPr/>
        </p:nvSpPr>
        <p:spPr>
          <a:xfrm>
            <a:off x="1343608" y="3230352"/>
            <a:ext cx="1642187" cy="1156996"/>
          </a:xfrm>
          <a:custGeom>
            <a:avLst/>
            <a:gdLst>
              <a:gd name="connsiteX0" fmla="*/ 945502 w 1642187"/>
              <a:gd name="connsiteY0" fmla="*/ 0 h 1156996"/>
              <a:gd name="connsiteX1" fmla="*/ 939281 w 1642187"/>
              <a:gd name="connsiteY1" fmla="*/ 603380 h 1156996"/>
              <a:gd name="connsiteX2" fmla="*/ 0 w 1642187"/>
              <a:gd name="connsiteY2" fmla="*/ 615821 h 1156996"/>
              <a:gd name="connsiteX3" fmla="*/ 0 w 1642187"/>
              <a:gd name="connsiteY3" fmla="*/ 1144555 h 1156996"/>
              <a:gd name="connsiteX4" fmla="*/ 1642187 w 1642187"/>
              <a:gd name="connsiteY4" fmla="*/ 1156996 h 1156996"/>
              <a:gd name="connsiteX5" fmla="*/ 1617306 w 1642187"/>
              <a:gd name="connsiteY5" fmla="*/ 31102 h 1156996"/>
              <a:gd name="connsiteX6" fmla="*/ 945502 w 1642187"/>
              <a:gd name="connsiteY6" fmla="*/ 0 h 1156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2187" h="1156996">
                <a:moveTo>
                  <a:pt x="945502" y="0"/>
                </a:moveTo>
                <a:cubicBezTo>
                  <a:pt x="943428" y="201127"/>
                  <a:pt x="941355" y="402253"/>
                  <a:pt x="939281" y="603380"/>
                </a:cubicBezTo>
                <a:lnTo>
                  <a:pt x="0" y="615821"/>
                </a:lnTo>
                <a:lnTo>
                  <a:pt x="0" y="1144555"/>
                </a:lnTo>
                <a:lnTo>
                  <a:pt x="1642187" y="1156996"/>
                </a:lnTo>
                <a:lnTo>
                  <a:pt x="1617306" y="31102"/>
                </a:lnTo>
                <a:lnTo>
                  <a:pt x="945502" y="0"/>
                </a:lnTo>
                <a:close/>
              </a:path>
            </a:pathLst>
          </a:custGeom>
          <a:solidFill>
            <a:srgbClr val="FFC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755B4E7-98DE-B2A2-E81A-E4217A4A76B4}"/>
              </a:ext>
            </a:extLst>
          </p:cNvPr>
          <p:cNvSpPr/>
          <p:nvPr/>
        </p:nvSpPr>
        <p:spPr>
          <a:xfrm>
            <a:off x="3632718" y="3240833"/>
            <a:ext cx="1598645" cy="1150775"/>
          </a:xfrm>
          <a:custGeom>
            <a:avLst/>
            <a:gdLst>
              <a:gd name="connsiteX0" fmla="*/ 0 w 1598645"/>
              <a:gd name="connsiteY0" fmla="*/ 0 h 1150775"/>
              <a:gd name="connsiteX1" fmla="*/ 454090 w 1598645"/>
              <a:gd name="connsiteY1" fmla="*/ 6220 h 1150775"/>
              <a:gd name="connsiteX2" fmla="*/ 1598645 w 1598645"/>
              <a:gd name="connsiteY2" fmla="*/ 379445 h 1150775"/>
              <a:gd name="connsiteX3" fmla="*/ 1598645 w 1598645"/>
              <a:gd name="connsiteY3" fmla="*/ 777551 h 1150775"/>
              <a:gd name="connsiteX4" fmla="*/ 454090 w 1598645"/>
              <a:gd name="connsiteY4" fmla="*/ 1150775 h 1150775"/>
              <a:gd name="connsiteX5" fmla="*/ 6221 w 1598645"/>
              <a:gd name="connsiteY5" fmla="*/ 1150775 h 1150775"/>
              <a:gd name="connsiteX6" fmla="*/ 0 w 1598645"/>
              <a:gd name="connsiteY6" fmla="*/ 0 h 115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8645" h="1150775">
                <a:moveTo>
                  <a:pt x="0" y="0"/>
                </a:moveTo>
                <a:lnTo>
                  <a:pt x="454090" y="6220"/>
                </a:lnTo>
                <a:lnTo>
                  <a:pt x="1598645" y="379445"/>
                </a:lnTo>
                <a:lnTo>
                  <a:pt x="1598645" y="777551"/>
                </a:lnTo>
                <a:lnTo>
                  <a:pt x="454090" y="1150775"/>
                </a:lnTo>
                <a:lnTo>
                  <a:pt x="6221" y="1150775"/>
                </a:lnTo>
                <a:cubicBezTo>
                  <a:pt x="4147" y="767183"/>
                  <a:pt x="2074" y="383592"/>
                  <a:pt x="0" y="0"/>
                </a:cubicBezTo>
                <a:close/>
              </a:path>
            </a:pathLst>
          </a:custGeom>
          <a:solidFill>
            <a:srgbClr val="FFC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B573183-4C8B-3C78-53C7-136251E7BFAE}"/>
              </a:ext>
            </a:extLst>
          </p:cNvPr>
          <p:cNvSpPr/>
          <p:nvPr/>
        </p:nvSpPr>
        <p:spPr>
          <a:xfrm>
            <a:off x="10344472" y="3113982"/>
            <a:ext cx="671804" cy="1723053"/>
          </a:xfrm>
          <a:custGeom>
            <a:avLst/>
            <a:gdLst>
              <a:gd name="connsiteX0" fmla="*/ 55984 w 671804"/>
              <a:gd name="connsiteY0" fmla="*/ 0 h 1723053"/>
              <a:gd name="connsiteX1" fmla="*/ 0 w 671804"/>
              <a:gd name="connsiteY1" fmla="*/ 1723053 h 1723053"/>
              <a:gd name="connsiteX2" fmla="*/ 572278 w 671804"/>
              <a:gd name="connsiteY2" fmla="*/ 1704392 h 1723053"/>
              <a:gd name="connsiteX3" fmla="*/ 671804 w 671804"/>
              <a:gd name="connsiteY3" fmla="*/ 18662 h 1723053"/>
              <a:gd name="connsiteX4" fmla="*/ 55984 w 671804"/>
              <a:gd name="connsiteY4" fmla="*/ 0 h 172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804" h="1723053">
                <a:moveTo>
                  <a:pt x="55984" y="0"/>
                </a:moveTo>
                <a:lnTo>
                  <a:pt x="0" y="1723053"/>
                </a:lnTo>
                <a:lnTo>
                  <a:pt x="572278" y="1704392"/>
                </a:lnTo>
                <a:lnTo>
                  <a:pt x="671804" y="18662"/>
                </a:lnTo>
                <a:lnTo>
                  <a:pt x="55984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F892FBF-68CC-42E3-C5F1-218E350D1C5B}"/>
              </a:ext>
            </a:extLst>
          </p:cNvPr>
          <p:cNvSpPr/>
          <p:nvPr/>
        </p:nvSpPr>
        <p:spPr>
          <a:xfrm rot="16200000">
            <a:off x="8691775" y="2544242"/>
            <a:ext cx="615821" cy="2495000"/>
          </a:xfrm>
          <a:custGeom>
            <a:avLst/>
            <a:gdLst>
              <a:gd name="connsiteX0" fmla="*/ 0 w 615821"/>
              <a:gd name="connsiteY0" fmla="*/ 0 h 1971870"/>
              <a:gd name="connsiteX1" fmla="*/ 24882 w 615821"/>
              <a:gd name="connsiteY1" fmla="*/ 1971870 h 1971870"/>
              <a:gd name="connsiteX2" fmla="*/ 615821 w 615821"/>
              <a:gd name="connsiteY2" fmla="*/ 1946988 h 1971870"/>
              <a:gd name="connsiteX3" fmla="*/ 578498 w 615821"/>
              <a:gd name="connsiteY3" fmla="*/ 37323 h 1971870"/>
              <a:gd name="connsiteX4" fmla="*/ 0 w 615821"/>
              <a:gd name="connsiteY4" fmla="*/ 0 h 197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5821" h="1971870">
                <a:moveTo>
                  <a:pt x="0" y="0"/>
                </a:moveTo>
                <a:lnTo>
                  <a:pt x="24882" y="1971870"/>
                </a:lnTo>
                <a:lnTo>
                  <a:pt x="615821" y="1946988"/>
                </a:lnTo>
                <a:lnTo>
                  <a:pt x="578498" y="37323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553770-1711-0F61-3B65-4F92689612BF}"/>
              </a:ext>
            </a:extLst>
          </p:cNvPr>
          <p:cNvSpPr txBox="1"/>
          <p:nvPr/>
        </p:nvSpPr>
        <p:spPr>
          <a:xfrm>
            <a:off x="7104112" y="114526"/>
            <a:ext cx="301918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1100" dirty="0"/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RICH1 optics - 15d</a:t>
            </a:r>
          </a:p>
          <a:p>
            <a:pPr algn="l"/>
            <a:endParaRPr lang="en-US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938F70-16F8-4A06-2897-A016346FE4F0}"/>
              </a:ext>
            </a:extLst>
          </p:cNvPr>
          <p:cNvSpPr txBox="1"/>
          <p:nvPr/>
        </p:nvSpPr>
        <p:spPr>
          <a:xfrm>
            <a:off x="2815408" y="159017"/>
            <a:ext cx="3019189" cy="1200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  <a:endParaRPr lang="en-US" sz="11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Beam Pipe sections 2 to 4 – 15d</a:t>
            </a:r>
          </a:p>
          <a:p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506639-ED57-561E-1139-8327F6E04B90}"/>
              </a:ext>
            </a:extLst>
          </p:cNvPr>
          <p:cNvSpPr txBox="1"/>
          <p:nvPr/>
        </p:nvSpPr>
        <p:spPr>
          <a:xfrm>
            <a:off x="547849" y="6021621"/>
            <a:ext cx="534280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Muon Shielding A-side, HCAL, ECAL, Neutron Shielding &amp; </a:t>
            </a:r>
            <a:r>
              <a:rPr lang="en-US" sz="1100" dirty="0" err="1">
                <a:solidFill>
                  <a:schemeClr val="accent3">
                    <a:lumMod val="75000"/>
                  </a:schemeClr>
                </a:solidFill>
              </a:rPr>
              <a:t>SciFi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C-side must be open</a:t>
            </a: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9F0615-3D7B-138E-94F1-15527DCD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1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BEE06-D045-8031-0348-25F7F4492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F6ADE5-5B90-CC54-B1CD-B1DCACA24C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D65F6D4-74ED-0418-6646-4DA4FF502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AFD79-FB68-8EFB-09EE-2C2A3E864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9B8647-C629-3F9F-E3D6-7B4EEC9964D9}"/>
              </a:ext>
            </a:extLst>
          </p:cNvPr>
          <p:cNvSpPr/>
          <p:nvPr/>
        </p:nvSpPr>
        <p:spPr>
          <a:xfrm>
            <a:off x="5682173" y="476672"/>
            <a:ext cx="566228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ACC500-7B63-8838-4956-92775417621D}"/>
              </a:ext>
            </a:extLst>
          </p:cNvPr>
          <p:cNvSpPr txBox="1"/>
          <p:nvPr/>
        </p:nvSpPr>
        <p:spPr>
          <a:xfrm>
            <a:off x="63493" y="702610"/>
            <a:ext cx="3019189" cy="204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RICH1 exit window – 10d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BP section 1 – 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</a:t>
            </a:r>
            <a:r>
              <a:rPr lang="en-US" sz="1100" dirty="0" err="1">
                <a:solidFill>
                  <a:schemeClr val="accent3">
                    <a:lumMod val="75000"/>
                  </a:schemeClr>
                </a:solidFill>
              </a:rPr>
              <a:t>SciFi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C-Frame C side – 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GB" sz="12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1018DF4-759A-CCAD-0E89-D25DC984C3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D1051762-0070-47C2-9B61-7BD2D1C10674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735B4-9FDE-3211-3648-272BC62F0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0047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53469-9997-C733-9739-1FFFCED68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C0C790D-8D44-C433-D4FB-969CF7D870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919" y="79875"/>
            <a:ext cx="4829450" cy="61105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60261A7-00D3-42DE-D213-AC57CAB4E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75CF2-4F6A-81EE-E4BB-E6895DC50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D882-C1BD-48FC-831E-5B945BEDE0BB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481A4-D4EC-2880-F68F-B003CCAC8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B7010F8-88A4-CC58-1C24-02B9FBBEB7E3}"/>
              </a:ext>
            </a:extLst>
          </p:cNvPr>
          <p:cNvSpPr/>
          <p:nvPr/>
        </p:nvSpPr>
        <p:spPr>
          <a:xfrm>
            <a:off x="7752184" y="1916832"/>
            <a:ext cx="792088" cy="1386717"/>
          </a:xfrm>
          <a:custGeom>
            <a:avLst/>
            <a:gdLst>
              <a:gd name="connsiteX0" fmla="*/ 12441 w 547396"/>
              <a:gd name="connsiteY0" fmla="*/ 0 h 939282"/>
              <a:gd name="connsiteX1" fmla="*/ 0 w 547396"/>
              <a:gd name="connsiteY1" fmla="*/ 926841 h 939282"/>
              <a:gd name="connsiteX2" fmla="*/ 510073 w 547396"/>
              <a:gd name="connsiteY2" fmla="*/ 939282 h 939282"/>
              <a:gd name="connsiteX3" fmla="*/ 547396 w 547396"/>
              <a:gd name="connsiteY3" fmla="*/ 43543 h 939282"/>
              <a:gd name="connsiteX4" fmla="*/ 12441 w 547396"/>
              <a:gd name="connsiteY4" fmla="*/ 0 h 939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396" h="939282">
                <a:moveTo>
                  <a:pt x="12441" y="0"/>
                </a:moveTo>
                <a:lnTo>
                  <a:pt x="0" y="926841"/>
                </a:lnTo>
                <a:lnTo>
                  <a:pt x="510073" y="939282"/>
                </a:lnTo>
                <a:lnTo>
                  <a:pt x="547396" y="43543"/>
                </a:lnTo>
                <a:lnTo>
                  <a:pt x="12441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F739B8D-8E23-2D2B-67A9-CEB39998308C}"/>
              </a:ext>
            </a:extLst>
          </p:cNvPr>
          <p:cNvSpPr/>
          <p:nvPr/>
        </p:nvSpPr>
        <p:spPr>
          <a:xfrm>
            <a:off x="5735960" y="1556792"/>
            <a:ext cx="3600400" cy="4630509"/>
          </a:xfrm>
          <a:custGeom>
            <a:avLst/>
            <a:gdLst>
              <a:gd name="connsiteX0" fmla="*/ 0 w 2855167"/>
              <a:gd name="connsiteY0" fmla="*/ 0 h 4061927"/>
              <a:gd name="connsiteX1" fmla="*/ 12440 w 2855167"/>
              <a:gd name="connsiteY1" fmla="*/ 4043266 h 4061927"/>
              <a:gd name="connsiteX2" fmla="*/ 2855167 w 2855167"/>
              <a:gd name="connsiteY2" fmla="*/ 4061927 h 4061927"/>
              <a:gd name="connsiteX3" fmla="*/ 2537926 w 2855167"/>
              <a:gd name="connsiteY3" fmla="*/ 3558074 h 4061927"/>
              <a:gd name="connsiteX4" fmla="*/ 727787 w 2855167"/>
              <a:gd name="connsiteY4" fmla="*/ 3582955 h 4061927"/>
              <a:gd name="connsiteX5" fmla="*/ 634481 w 2855167"/>
              <a:gd name="connsiteY5" fmla="*/ 24882 h 4061927"/>
              <a:gd name="connsiteX6" fmla="*/ 0 w 2855167"/>
              <a:gd name="connsiteY6" fmla="*/ 0 h 406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5167" h="4061927">
                <a:moveTo>
                  <a:pt x="0" y="0"/>
                </a:moveTo>
                <a:cubicBezTo>
                  <a:pt x="4147" y="1347755"/>
                  <a:pt x="8293" y="2695511"/>
                  <a:pt x="12440" y="4043266"/>
                </a:cubicBezTo>
                <a:lnTo>
                  <a:pt x="2855167" y="4061927"/>
                </a:lnTo>
                <a:lnTo>
                  <a:pt x="2537926" y="3558074"/>
                </a:lnTo>
                <a:lnTo>
                  <a:pt x="727787" y="3582955"/>
                </a:lnTo>
                <a:lnTo>
                  <a:pt x="634481" y="24882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3C6C39A-29EC-BD0F-7BA8-B647D600A261}"/>
              </a:ext>
            </a:extLst>
          </p:cNvPr>
          <p:cNvSpPr/>
          <p:nvPr/>
        </p:nvSpPr>
        <p:spPr>
          <a:xfrm>
            <a:off x="4943872" y="4781194"/>
            <a:ext cx="810006" cy="1427786"/>
          </a:xfrm>
          <a:custGeom>
            <a:avLst/>
            <a:gdLst>
              <a:gd name="connsiteX0" fmla="*/ 1020147 w 1020147"/>
              <a:gd name="connsiteY0" fmla="*/ 0 h 510073"/>
              <a:gd name="connsiteX1" fmla="*/ 136849 w 1020147"/>
              <a:gd name="connsiteY1" fmla="*/ 24881 h 510073"/>
              <a:gd name="connsiteX2" fmla="*/ 0 w 1020147"/>
              <a:gd name="connsiteY2" fmla="*/ 497632 h 510073"/>
              <a:gd name="connsiteX3" fmla="*/ 1020147 w 1020147"/>
              <a:gd name="connsiteY3" fmla="*/ 510073 h 510073"/>
              <a:gd name="connsiteX4" fmla="*/ 1020147 w 1020147"/>
              <a:gd name="connsiteY4" fmla="*/ 0 h 510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0147" h="510073">
                <a:moveTo>
                  <a:pt x="1020147" y="0"/>
                </a:moveTo>
                <a:lnTo>
                  <a:pt x="136849" y="24881"/>
                </a:lnTo>
                <a:lnTo>
                  <a:pt x="0" y="497632"/>
                </a:lnTo>
                <a:lnTo>
                  <a:pt x="1020147" y="510073"/>
                </a:lnTo>
                <a:lnTo>
                  <a:pt x="1020147" y="0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C4757A-F35C-110F-8492-6E0CDD648AD7}"/>
              </a:ext>
            </a:extLst>
          </p:cNvPr>
          <p:cNvSpPr txBox="1"/>
          <p:nvPr/>
        </p:nvSpPr>
        <p:spPr>
          <a:xfrm>
            <a:off x="63493" y="702610"/>
            <a:ext cx="3019189" cy="204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RICH1 exit window – 10d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BP section 1 – 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</a:t>
            </a:r>
            <a:r>
              <a:rPr lang="en-US" sz="1100" dirty="0" err="1">
                <a:solidFill>
                  <a:schemeClr val="accent3">
                    <a:lumMod val="75000"/>
                  </a:schemeClr>
                </a:solidFill>
              </a:rPr>
              <a:t>SciFi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C-Frame C side – 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GB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BA789-C99C-D64A-4CD9-9B2370FD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289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E76CB-B3E4-E982-C273-60B1C304B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773EA10-3369-940D-A75D-1173F7929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I and Upgrade II comparison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2ECF52-E0DD-E4D1-AFDD-5F984582D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2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770498-27D8-2D49-37C5-C0B30CC239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796" r="15757"/>
          <a:stretch/>
        </p:blipFill>
        <p:spPr>
          <a:xfrm>
            <a:off x="9696400" y="981783"/>
            <a:ext cx="2375933" cy="25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37CC98-7F78-3552-476A-3B8F007DC7A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590" r="9702"/>
          <a:stretch/>
        </p:blipFill>
        <p:spPr>
          <a:xfrm>
            <a:off x="1340389" y="981783"/>
            <a:ext cx="2589590" cy="25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1C67A8-12E0-2030-63BF-D82293B7128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302" r="9988"/>
          <a:stretch/>
        </p:blipFill>
        <p:spPr>
          <a:xfrm>
            <a:off x="4110269" y="981783"/>
            <a:ext cx="2567189" cy="25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A5DBE14-7D4F-FC8B-DFE5-7CBF1C94778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600" r="4225"/>
          <a:stretch/>
        </p:blipFill>
        <p:spPr>
          <a:xfrm>
            <a:off x="6857748" y="981783"/>
            <a:ext cx="2658361" cy="252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0F3900-C7B3-45D2-3233-80C7F96C8611}"/>
              </a:ext>
            </a:extLst>
          </p:cNvPr>
          <p:cNvSpPr txBox="1"/>
          <p:nvPr/>
        </p:nvSpPr>
        <p:spPr>
          <a:xfrm>
            <a:off x="8749117" y="4235863"/>
            <a:ext cx="2696863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Most of Vessels and Detector support structures will be dismounted / replaced / modified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908458-F6D5-6509-0BE1-3ACB9A70E61D}"/>
              </a:ext>
            </a:extLst>
          </p:cNvPr>
          <p:cNvSpPr txBox="1"/>
          <p:nvPr/>
        </p:nvSpPr>
        <p:spPr>
          <a:xfrm>
            <a:off x="263352" y="2385024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UI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050C13-DF7B-823A-9DC2-8A8C68C4A62E}"/>
              </a:ext>
            </a:extLst>
          </p:cNvPr>
          <p:cNvSpPr txBox="1"/>
          <p:nvPr/>
        </p:nvSpPr>
        <p:spPr>
          <a:xfrm>
            <a:off x="407368" y="4652070"/>
            <a:ext cx="715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UII</a:t>
            </a:r>
            <a:endParaRPr lang="en-GB" sz="3600" dirty="0">
              <a:solidFill>
                <a:schemeClr val="tx2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0C8FB6-21C9-CCAA-F986-B51A7C4E6E21}"/>
              </a:ext>
            </a:extLst>
          </p:cNvPr>
          <p:cNvCxnSpPr>
            <a:cxnSpLocks/>
            <a:stCxn id="12" idx="0"/>
            <a:endCxn id="6" idx="2"/>
          </p:cNvCxnSpPr>
          <p:nvPr/>
        </p:nvCxnSpPr>
        <p:spPr>
          <a:xfrm flipH="1" flipV="1">
            <a:off x="2635184" y="3501783"/>
            <a:ext cx="3218208" cy="85526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F0CC57A-64F2-DF1A-7F4F-38D1CB557EEE}"/>
              </a:ext>
            </a:extLst>
          </p:cNvPr>
          <p:cNvCxnSpPr>
            <a:cxnSpLocks/>
            <a:stCxn id="3" idx="0"/>
            <a:endCxn id="4" idx="2"/>
          </p:cNvCxnSpPr>
          <p:nvPr/>
        </p:nvCxnSpPr>
        <p:spPr>
          <a:xfrm flipV="1">
            <a:off x="10097549" y="3501783"/>
            <a:ext cx="786818" cy="73408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6036710-491E-98E3-D86E-96730EE689BE}"/>
              </a:ext>
            </a:extLst>
          </p:cNvPr>
          <p:cNvSpPr txBox="1"/>
          <p:nvPr/>
        </p:nvSpPr>
        <p:spPr>
          <a:xfrm>
            <a:off x="4629256" y="4357051"/>
            <a:ext cx="2448272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Muon chambers and ECAL modules will be replaced/modified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DED4CD-6F04-F4E2-44D7-B522480BD933}"/>
              </a:ext>
            </a:extLst>
          </p:cNvPr>
          <p:cNvSpPr txBox="1"/>
          <p:nvPr/>
        </p:nvSpPr>
        <p:spPr>
          <a:xfrm>
            <a:off x="1425128" y="4012960"/>
            <a:ext cx="18723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In addition to UI</a:t>
            </a:r>
            <a:r>
              <a:rPr lang="en-US" dirty="0"/>
              <a:t>: 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338F3DE-ABEA-EC20-30FB-C6FEBEB09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C61BC-4655-470E-9A4E-65745940D5E1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4DEDA40-CCEC-ED66-B6EE-1BBB5EA12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516C1-46D7-5B44-9376-96307830EF88}"/>
              </a:ext>
            </a:extLst>
          </p:cNvPr>
          <p:cNvSpPr txBox="1"/>
          <p:nvPr/>
        </p:nvSpPr>
        <p:spPr>
          <a:xfrm>
            <a:off x="1447052" y="4398203"/>
            <a:ext cx="237626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Middle Scenario: 2 new systems (TORCH and Magnet Stations)</a:t>
            </a:r>
            <a:endParaRPr lang="en-GB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A45B1B9-94E0-D51B-52B0-E3EAEE24767B}"/>
              </a:ext>
            </a:extLst>
          </p:cNvPr>
          <p:cNvSpPr txBox="1"/>
          <p:nvPr/>
        </p:nvSpPr>
        <p:spPr>
          <a:xfrm>
            <a:off x="10552665" y="703729"/>
            <a:ext cx="474489" cy="276999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Kept</a:t>
            </a:r>
            <a:endParaRPr lang="en-GB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5465A8-6C70-C85B-12A6-5EE2A6AD404A}"/>
              </a:ext>
            </a:extLst>
          </p:cNvPr>
          <p:cNvSpPr txBox="1"/>
          <p:nvPr/>
        </p:nvSpPr>
        <p:spPr>
          <a:xfrm>
            <a:off x="11106943" y="703728"/>
            <a:ext cx="461665" cy="276999"/>
          </a:xfrm>
          <a:prstGeom prst="rect">
            <a:avLst/>
          </a:prstGeom>
          <a:solidFill>
            <a:srgbClr val="70AD47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811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3DC37-C38A-9351-4AA7-9342AFFA5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C23314-20F8-8870-E504-D9AE743743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3CC7FA1-AB9B-E6F5-41CD-80ADDE9C1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FCB30-5AC8-1091-70F7-4E4A24685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8AB162-E3B0-912E-4B00-C7602D441D50}"/>
              </a:ext>
            </a:extLst>
          </p:cNvPr>
          <p:cNvSpPr/>
          <p:nvPr/>
        </p:nvSpPr>
        <p:spPr>
          <a:xfrm>
            <a:off x="5676195" y="458743"/>
            <a:ext cx="657930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46EB48-EB75-EF00-56AF-51C8061403CB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UT C side – 10d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RICH2 tower A side – 10d</a:t>
            </a:r>
          </a:p>
          <a:p>
            <a:pPr algn="l"/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2D7FC0-56E4-34B8-148E-AD3AA4B07D45}"/>
              </a:ext>
            </a:extLst>
          </p:cNvPr>
          <p:cNvSpPr txBox="1"/>
          <p:nvPr/>
        </p:nvSpPr>
        <p:spPr>
          <a:xfrm>
            <a:off x="119336" y="2780928"/>
            <a:ext cx="277640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FF0000"/>
                </a:solidFill>
              </a:rPr>
              <a:t>Can be the good moment to remove gantry tower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DC0DEEE-8E5E-0597-4811-31A762C1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D9672616-B3F1-4467-ADE1-1CCF03C8F642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431AA-231E-84E5-CC98-40E331C1F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792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36BEF-761D-CA3B-6959-9A48DBDB5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A4FE2D59-FDA6-B456-0FE4-0B3B150AE8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503" y="798904"/>
            <a:ext cx="7175761" cy="53924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C72664-396D-95CA-2113-A7DCFB467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0091F-4D0C-0B35-094F-746DA79C4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F389-6881-40EA-AD55-03E852DB9FE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D84B7-1917-C9D8-F227-DADE59B76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A005E7-301A-0D65-1C4C-E4E5577631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76320" y="2188896"/>
            <a:ext cx="2448272" cy="3763977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8BD8C69-2669-F494-19C8-8A12EBA76E7B}"/>
              </a:ext>
            </a:extLst>
          </p:cNvPr>
          <p:cNvSpPr/>
          <p:nvPr/>
        </p:nvSpPr>
        <p:spPr>
          <a:xfrm>
            <a:off x="7473207" y="2186597"/>
            <a:ext cx="932196" cy="1794504"/>
          </a:xfrm>
          <a:custGeom>
            <a:avLst/>
            <a:gdLst>
              <a:gd name="connsiteX0" fmla="*/ 99526 w 634482"/>
              <a:gd name="connsiteY0" fmla="*/ 0 h 1287624"/>
              <a:gd name="connsiteX1" fmla="*/ 0 w 634482"/>
              <a:gd name="connsiteY1" fmla="*/ 1244081 h 1287624"/>
              <a:gd name="connsiteX2" fmla="*/ 491412 w 634482"/>
              <a:gd name="connsiteY2" fmla="*/ 1287624 h 1287624"/>
              <a:gd name="connsiteX3" fmla="*/ 634482 w 634482"/>
              <a:gd name="connsiteY3" fmla="*/ 6220 h 1287624"/>
              <a:gd name="connsiteX4" fmla="*/ 99526 w 634482"/>
              <a:gd name="connsiteY4" fmla="*/ 0 h 128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482" h="1287624">
                <a:moveTo>
                  <a:pt x="99526" y="0"/>
                </a:moveTo>
                <a:lnTo>
                  <a:pt x="0" y="1244081"/>
                </a:lnTo>
                <a:lnTo>
                  <a:pt x="491412" y="1287624"/>
                </a:lnTo>
                <a:lnTo>
                  <a:pt x="634482" y="6220"/>
                </a:lnTo>
                <a:lnTo>
                  <a:pt x="99526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C9E6AA-A28C-3F9B-B0FB-2375372BB2D5}"/>
              </a:ext>
            </a:extLst>
          </p:cNvPr>
          <p:cNvSpPr txBox="1"/>
          <p:nvPr/>
        </p:nvSpPr>
        <p:spPr>
          <a:xfrm>
            <a:off x="8837451" y="478437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UT C side – 10d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RICH2 tower A side – 10d</a:t>
            </a:r>
          </a:p>
          <a:p>
            <a:pPr algn="l"/>
            <a:endParaRPr lang="en-GB" sz="12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E8363C2-2280-3309-0F5A-AEFFB69FE810}"/>
              </a:ext>
            </a:extLst>
          </p:cNvPr>
          <p:cNvSpPr/>
          <p:nvPr/>
        </p:nvSpPr>
        <p:spPr>
          <a:xfrm>
            <a:off x="4854768" y="2132855"/>
            <a:ext cx="1067956" cy="2889363"/>
          </a:xfrm>
          <a:custGeom>
            <a:avLst/>
            <a:gdLst>
              <a:gd name="connsiteX0" fmla="*/ 0 w 964163"/>
              <a:gd name="connsiteY0" fmla="*/ 0 h 3054220"/>
              <a:gd name="connsiteX1" fmla="*/ 926841 w 964163"/>
              <a:gd name="connsiteY1" fmla="*/ 37322 h 3054220"/>
              <a:gd name="connsiteX2" fmla="*/ 964163 w 964163"/>
              <a:gd name="connsiteY2" fmla="*/ 3004457 h 3054220"/>
              <a:gd name="connsiteX3" fmla="*/ 199053 w 964163"/>
              <a:gd name="connsiteY3" fmla="*/ 3054220 h 3054220"/>
              <a:gd name="connsiteX4" fmla="*/ 0 w 964163"/>
              <a:gd name="connsiteY4" fmla="*/ 0 h 305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4163" h="3054220">
                <a:moveTo>
                  <a:pt x="0" y="0"/>
                </a:moveTo>
                <a:lnTo>
                  <a:pt x="926841" y="37322"/>
                </a:lnTo>
                <a:lnTo>
                  <a:pt x="964163" y="3004457"/>
                </a:lnTo>
                <a:lnTo>
                  <a:pt x="199053" y="3054220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1BFD24-7EFF-7183-CF8A-3DBBF6828125}"/>
              </a:ext>
            </a:extLst>
          </p:cNvPr>
          <p:cNvSpPr txBox="1"/>
          <p:nvPr/>
        </p:nvSpPr>
        <p:spPr>
          <a:xfrm>
            <a:off x="9489909" y="6013198"/>
            <a:ext cx="122469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chemeClr val="accent3">
                    <a:lumMod val="75000"/>
                  </a:schemeClr>
                </a:solidFill>
              </a:rPr>
              <a:t>Removal piece by piece</a:t>
            </a:r>
            <a:endParaRPr lang="en-GB" sz="9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1A707E-7BAC-774B-FD49-39F0C04EF5CB}"/>
              </a:ext>
            </a:extLst>
          </p:cNvPr>
          <p:cNvCxnSpPr>
            <a:cxnSpLocks/>
          </p:cNvCxnSpPr>
          <p:nvPr/>
        </p:nvCxnSpPr>
        <p:spPr>
          <a:xfrm flipV="1">
            <a:off x="1099724" y="3212976"/>
            <a:ext cx="387764" cy="7425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7764EDA-412C-5FA3-9D3F-83F4DF1EECA8}"/>
              </a:ext>
            </a:extLst>
          </p:cNvPr>
          <p:cNvSpPr txBox="1"/>
          <p:nvPr/>
        </p:nvSpPr>
        <p:spPr>
          <a:xfrm>
            <a:off x="119336" y="3238982"/>
            <a:ext cx="105239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Gantry tower to remove</a:t>
            </a:r>
            <a:endParaRPr lang="en-GB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CC564-431E-78CE-F7FF-830D34F64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5954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E173E4-2390-97F1-FD19-1E9E97262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881D7D-3572-B57D-9896-95362C84EB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3FD7FF5-D39B-7CA1-D98D-D896B1115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CE69C-BA0F-5C17-0818-E6C00452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47FFCBE-6144-15A6-4E18-1477D0BCA232}"/>
              </a:ext>
            </a:extLst>
          </p:cNvPr>
          <p:cNvSpPr/>
          <p:nvPr/>
        </p:nvSpPr>
        <p:spPr>
          <a:xfrm>
            <a:off x="5664240" y="464718"/>
            <a:ext cx="765135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E39E26-EBA5-960C-83EB-4819CFE5C978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RICH1 shielding -10d</a:t>
            </a:r>
          </a:p>
          <a:p>
            <a:pPr algn="l"/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Bridge – 10d</a:t>
            </a:r>
          </a:p>
          <a:p>
            <a:pPr algn="l"/>
            <a:endParaRPr lang="en-GB" sz="12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EA58009-A3E4-EF62-A686-B6B846447A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6A39AB91-A479-40FF-801C-F7638BD34CF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5473E-79B8-A3F0-6095-466119A7E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84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271DC-9020-A47E-8116-4D2DA6414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193CA0B-505D-311B-2874-8CE519C4FA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591" y="620688"/>
            <a:ext cx="9307567" cy="553470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E2AFD4F-0401-3852-5B78-849A3E0C3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A7983-0D80-8211-D943-9DF4F7E2E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16A5-4AED-4EDD-9ED1-39A1F555A126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2F48A-E86F-6979-F804-50CD92D3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2253446-9C63-4885-7318-430C9FCFC34F}"/>
              </a:ext>
            </a:extLst>
          </p:cNvPr>
          <p:cNvSpPr/>
          <p:nvPr/>
        </p:nvSpPr>
        <p:spPr>
          <a:xfrm>
            <a:off x="6225042" y="836712"/>
            <a:ext cx="1181877" cy="5040560"/>
          </a:xfrm>
          <a:custGeom>
            <a:avLst/>
            <a:gdLst>
              <a:gd name="connsiteX0" fmla="*/ 0 w 1181877"/>
              <a:gd name="connsiteY0" fmla="*/ 0 h 3116424"/>
              <a:gd name="connsiteX1" fmla="*/ 62204 w 1181877"/>
              <a:gd name="connsiteY1" fmla="*/ 3116424 h 3116424"/>
              <a:gd name="connsiteX2" fmla="*/ 1181877 w 1181877"/>
              <a:gd name="connsiteY2" fmla="*/ 3010677 h 3116424"/>
              <a:gd name="connsiteX3" fmla="*/ 1138334 w 1181877"/>
              <a:gd name="connsiteY3" fmla="*/ 0 h 3116424"/>
              <a:gd name="connsiteX4" fmla="*/ 0 w 1181877"/>
              <a:gd name="connsiteY4" fmla="*/ 0 h 3116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877" h="3116424">
                <a:moveTo>
                  <a:pt x="0" y="0"/>
                </a:moveTo>
                <a:lnTo>
                  <a:pt x="62204" y="3116424"/>
                </a:lnTo>
                <a:lnTo>
                  <a:pt x="1181877" y="3010677"/>
                </a:lnTo>
                <a:lnTo>
                  <a:pt x="113833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509AF51-3996-3A37-271F-14A9E362D799}"/>
              </a:ext>
            </a:extLst>
          </p:cNvPr>
          <p:cNvSpPr/>
          <p:nvPr/>
        </p:nvSpPr>
        <p:spPr>
          <a:xfrm>
            <a:off x="8256240" y="1556792"/>
            <a:ext cx="671804" cy="1622783"/>
          </a:xfrm>
          <a:custGeom>
            <a:avLst/>
            <a:gdLst>
              <a:gd name="connsiteX0" fmla="*/ 99527 w 671804"/>
              <a:gd name="connsiteY0" fmla="*/ 43543 h 1262743"/>
              <a:gd name="connsiteX1" fmla="*/ 0 w 671804"/>
              <a:gd name="connsiteY1" fmla="*/ 1256523 h 1262743"/>
              <a:gd name="connsiteX2" fmla="*/ 622041 w 671804"/>
              <a:gd name="connsiteY2" fmla="*/ 1262743 h 1262743"/>
              <a:gd name="connsiteX3" fmla="*/ 671804 w 671804"/>
              <a:gd name="connsiteY3" fmla="*/ 0 h 1262743"/>
              <a:gd name="connsiteX4" fmla="*/ 99527 w 671804"/>
              <a:gd name="connsiteY4" fmla="*/ 43543 h 126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804" h="1262743">
                <a:moveTo>
                  <a:pt x="99527" y="43543"/>
                </a:moveTo>
                <a:lnTo>
                  <a:pt x="0" y="1256523"/>
                </a:lnTo>
                <a:lnTo>
                  <a:pt x="622041" y="1262743"/>
                </a:lnTo>
                <a:lnTo>
                  <a:pt x="671804" y="0"/>
                </a:lnTo>
                <a:lnTo>
                  <a:pt x="99527" y="4354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9A90E-1F2E-2A19-75C4-C38FA287E842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RICH1 shielding -10d</a:t>
            </a:r>
          </a:p>
          <a:p>
            <a:pPr algn="l"/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Bridge – 10d</a:t>
            </a:r>
          </a:p>
          <a:p>
            <a:pPr algn="l"/>
            <a:endParaRPr lang="en-GB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4518D-B060-4794-5034-8D7A8AAE3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378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BF954-D38C-859A-1CFE-E433A5E47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2C9798-3B24-4F7E-652C-DE021A870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2B338-CEC7-841F-661A-03C86306D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123F10-E771-379E-97A7-4D0102E44439}"/>
              </a:ext>
            </a:extLst>
          </p:cNvPr>
          <p:cNvSpPr txBox="1"/>
          <p:nvPr/>
        </p:nvSpPr>
        <p:spPr>
          <a:xfrm>
            <a:off x="263352" y="1500968"/>
            <a:ext cx="301918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Bridge removal possible sequence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106594-A740-2E39-C650-51B29C6C81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988840"/>
            <a:ext cx="1836145" cy="33569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8B09D7-EFEE-D5AC-863A-2AFAA8ECF2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766" y="1988840"/>
            <a:ext cx="2010253" cy="33569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DEAE7E-6B7B-8801-0FD4-CCA7B06250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720" y="1988840"/>
            <a:ext cx="2619344" cy="33569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F7DC73-8701-AD9F-0B0A-A676D291D6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2" y="1988840"/>
            <a:ext cx="2199408" cy="33569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9DE415-A4AF-1157-22E0-6A596CC4733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320" y="1988841"/>
            <a:ext cx="3143191" cy="3356992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C229FF2E-AB84-C5A5-3461-3460345BF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66A81A16-3F40-4D34-9CE1-040695724FEE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CD2BCEC-5B09-D244-49E2-4A593A54C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8606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03088F-D211-682C-94CE-7F77CCED1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BE0AA86-B101-E644-37AD-F6F8BB992F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7C64A11-BC22-8BE5-BF1F-45EBFE9F9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15AAA-4A97-89AE-3BA2-16C891DE4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BF1D61-6F67-9CCE-0A60-2A48EADECC57}"/>
              </a:ext>
            </a:extLst>
          </p:cNvPr>
          <p:cNvSpPr/>
          <p:nvPr/>
        </p:nvSpPr>
        <p:spPr>
          <a:xfrm>
            <a:off x="5676193" y="476672"/>
            <a:ext cx="959557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933DDC-FEB4-F7F6-794E-21CF65508D07}"/>
              </a:ext>
            </a:extLst>
          </p:cNvPr>
          <p:cNvSpPr txBox="1"/>
          <p:nvPr/>
        </p:nvSpPr>
        <p:spPr>
          <a:xfrm>
            <a:off x="63493" y="702610"/>
            <a:ext cx="3019189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VELO modules – </a:t>
            </a:r>
            <a:r>
              <a:rPr lang="en-US" sz="1100" dirty="0">
                <a:solidFill>
                  <a:srgbClr val="FF0000"/>
                </a:solidFill>
              </a:rPr>
              <a:t>15d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Start of remove VELO mechanics – 10d </a:t>
            </a:r>
          </a:p>
          <a:p>
            <a:pPr algn="l"/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ECAL modules A side – 20d</a:t>
            </a:r>
            <a:endParaRPr lang="en-GB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C289231-7979-A275-91A7-C9E40891B7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D12F03E0-728A-4F6F-A383-353D408D26B5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15FCD-3DE4-53E1-3EF2-48437D93E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862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7B145-359C-2003-052E-3E3A639C9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F6CA88B-0C22-9C65-34F4-D9DADE38B2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59" y="187656"/>
            <a:ext cx="8633860" cy="597584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ACE95F-FFFC-04D5-D487-88E6456A8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7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F9FE1-6540-67CE-6390-E86DCEECA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31201-9BDE-4D4D-A5D0-513F44AF30D7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7EAE0-3CDF-21F6-201A-E762CB947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3529646-2278-C328-A531-212D6FA5C067}"/>
              </a:ext>
            </a:extLst>
          </p:cNvPr>
          <p:cNvSpPr/>
          <p:nvPr/>
        </p:nvSpPr>
        <p:spPr>
          <a:xfrm>
            <a:off x="8984116" y="764704"/>
            <a:ext cx="746449" cy="1512168"/>
          </a:xfrm>
          <a:custGeom>
            <a:avLst/>
            <a:gdLst>
              <a:gd name="connsiteX0" fmla="*/ 205273 w 746449"/>
              <a:gd name="connsiteY0" fmla="*/ 0 h 1156996"/>
              <a:gd name="connsiteX1" fmla="*/ 0 w 746449"/>
              <a:gd name="connsiteY1" fmla="*/ 1101012 h 1156996"/>
              <a:gd name="connsiteX2" fmla="*/ 534955 w 746449"/>
              <a:gd name="connsiteY2" fmla="*/ 1156996 h 1156996"/>
              <a:gd name="connsiteX3" fmla="*/ 746449 w 746449"/>
              <a:gd name="connsiteY3" fmla="*/ 49763 h 1156996"/>
              <a:gd name="connsiteX4" fmla="*/ 205273 w 746449"/>
              <a:gd name="connsiteY4" fmla="*/ 0 h 1156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449" h="1156996">
                <a:moveTo>
                  <a:pt x="205273" y="0"/>
                </a:moveTo>
                <a:lnTo>
                  <a:pt x="0" y="1101012"/>
                </a:lnTo>
                <a:lnTo>
                  <a:pt x="534955" y="1156996"/>
                </a:lnTo>
                <a:lnTo>
                  <a:pt x="746449" y="49763"/>
                </a:lnTo>
                <a:lnTo>
                  <a:pt x="205273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D9ED42-E59E-748F-D87A-4F37C51864FD}"/>
              </a:ext>
            </a:extLst>
          </p:cNvPr>
          <p:cNvSpPr txBox="1"/>
          <p:nvPr/>
        </p:nvSpPr>
        <p:spPr>
          <a:xfrm>
            <a:off x="63493" y="702610"/>
            <a:ext cx="3019189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VELO modules – </a:t>
            </a:r>
            <a:r>
              <a:rPr lang="en-US" sz="1100" dirty="0">
                <a:solidFill>
                  <a:srgbClr val="FF0000"/>
                </a:solidFill>
              </a:rPr>
              <a:t>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Remove VELO mechanics – 10d </a:t>
            </a:r>
          </a:p>
          <a:p>
            <a:pPr algn="l"/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ECAL modules A side – 20d</a:t>
            </a:r>
            <a:endParaRPr lang="en-GB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F0F31B5-CA45-9417-EE5C-7CB1C1A31240}"/>
              </a:ext>
            </a:extLst>
          </p:cNvPr>
          <p:cNvSpPr/>
          <p:nvPr/>
        </p:nvSpPr>
        <p:spPr>
          <a:xfrm>
            <a:off x="5567265" y="1200539"/>
            <a:ext cx="1598645" cy="4435151"/>
          </a:xfrm>
          <a:custGeom>
            <a:avLst/>
            <a:gdLst>
              <a:gd name="connsiteX0" fmla="*/ 124408 w 1598645"/>
              <a:gd name="connsiteY0" fmla="*/ 466530 h 4435151"/>
              <a:gd name="connsiteX1" fmla="*/ 646923 w 1598645"/>
              <a:gd name="connsiteY1" fmla="*/ 68424 h 4435151"/>
              <a:gd name="connsiteX2" fmla="*/ 1262743 w 1598645"/>
              <a:gd name="connsiteY2" fmla="*/ 0 h 4435151"/>
              <a:gd name="connsiteX3" fmla="*/ 1598645 w 1598645"/>
              <a:gd name="connsiteY3" fmla="*/ 2830285 h 4435151"/>
              <a:gd name="connsiteX4" fmla="*/ 1287625 w 1598645"/>
              <a:gd name="connsiteY4" fmla="*/ 4428930 h 4435151"/>
              <a:gd name="connsiteX5" fmla="*/ 771331 w 1598645"/>
              <a:gd name="connsiteY5" fmla="*/ 4435151 h 4435151"/>
              <a:gd name="connsiteX6" fmla="*/ 0 w 1598645"/>
              <a:gd name="connsiteY6" fmla="*/ 528734 h 4435151"/>
              <a:gd name="connsiteX7" fmla="*/ 124408 w 1598645"/>
              <a:gd name="connsiteY7" fmla="*/ 466530 h 443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8645" h="4435151">
                <a:moveTo>
                  <a:pt x="124408" y="466530"/>
                </a:moveTo>
                <a:lnTo>
                  <a:pt x="646923" y="68424"/>
                </a:lnTo>
                <a:lnTo>
                  <a:pt x="1262743" y="0"/>
                </a:lnTo>
                <a:lnTo>
                  <a:pt x="1598645" y="2830285"/>
                </a:lnTo>
                <a:lnTo>
                  <a:pt x="1287625" y="4428930"/>
                </a:lnTo>
                <a:lnTo>
                  <a:pt x="771331" y="4435151"/>
                </a:lnTo>
                <a:lnTo>
                  <a:pt x="0" y="528734"/>
                </a:lnTo>
                <a:lnTo>
                  <a:pt x="124408" y="466530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A4646C8-DFC2-80F2-CCBC-76B084853F73}"/>
              </a:ext>
            </a:extLst>
          </p:cNvPr>
          <p:cNvSpPr/>
          <p:nvPr/>
        </p:nvSpPr>
        <p:spPr>
          <a:xfrm>
            <a:off x="4254759" y="1909665"/>
            <a:ext cx="1617306" cy="3346580"/>
          </a:xfrm>
          <a:custGeom>
            <a:avLst/>
            <a:gdLst>
              <a:gd name="connsiteX0" fmla="*/ 1617306 w 1617306"/>
              <a:gd name="connsiteY0" fmla="*/ 3309257 h 3346580"/>
              <a:gd name="connsiteX1" fmla="*/ 1374710 w 1617306"/>
              <a:gd name="connsiteY1" fmla="*/ 3346580 h 3346580"/>
              <a:gd name="connsiteX2" fmla="*/ 1300065 w 1617306"/>
              <a:gd name="connsiteY2" fmla="*/ 3079102 h 3346580"/>
              <a:gd name="connsiteX3" fmla="*/ 709127 w 1617306"/>
              <a:gd name="connsiteY3" fmla="*/ 3091543 h 3346580"/>
              <a:gd name="connsiteX4" fmla="*/ 0 w 1617306"/>
              <a:gd name="connsiteY4" fmla="*/ 354564 h 3346580"/>
              <a:gd name="connsiteX5" fmla="*/ 435429 w 1617306"/>
              <a:gd name="connsiteY5" fmla="*/ 0 h 3346580"/>
              <a:gd name="connsiteX6" fmla="*/ 491412 w 1617306"/>
              <a:gd name="connsiteY6" fmla="*/ 174172 h 3346580"/>
              <a:gd name="connsiteX7" fmla="*/ 908180 w 1617306"/>
              <a:gd name="connsiteY7" fmla="*/ 111968 h 3346580"/>
              <a:gd name="connsiteX8" fmla="*/ 1617306 w 1617306"/>
              <a:gd name="connsiteY8" fmla="*/ 3309257 h 334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7306" h="3346580">
                <a:moveTo>
                  <a:pt x="1617306" y="3309257"/>
                </a:moveTo>
                <a:lnTo>
                  <a:pt x="1374710" y="3346580"/>
                </a:lnTo>
                <a:lnTo>
                  <a:pt x="1300065" y="3079102"/>
                </a:lnTo>
                <a:lnTo>
                  <a:pt x="709127" y="3091543"/>
                </a:lnTo>
                <a:lnTo>
                  <a:pt x="0" y="354564"/>
                </a:lnTo>
                <a:lnTo>
                  <a:pt x="435429" y="0"/>
                </a:lnTo>
                <a:lnTo>
                  <a:pt x="491412" y="174172"/>
                </a:lnTo>
                <a:lnTo>
                  <a:pt x="908180" y="111968"/>
                </a:lnTo>
                <a:lnTo>
                  <a:pt x="1617306" y="3309257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34ED2-4B10-FB44-F2C7-134AB9812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1020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BCAE9-370F-BF96-2B89-5DACCDDF13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04E327-11B9-B881-CA64-EAABA2755D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BA2E22C-4073-1C1D-0838-07D4B4458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22620-27FB-2526-F8B3-76A66872C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D36639-9575-A868-B245-74ED962AC861}"/>
              </a:ext>
            </a:extLst>
          </p:cNvPr>
          <p:cNvSpPr/>
          <p:nvPr/>
        </p:nvSpPr>
        <p:spPr>
          <a:xfrm>
            <a:off x="5682171" y="506554"/>
            <a:ext cx="1131380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073F6F-F284-51D7-119F-A9CC967C09D0}"/>
              </a:ext>
            </a:extLst>
          </p:cNvPr>
          <p:cNvSpPr txBox="1"/>
          <p:nvPr/>
        </p:nvSpPr>
        <p:spPr>
          <a:xfrm>
            <a:off x="63493" y="702610"/>
            <a:ext cx="3262295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Start of remove/install services (upstream) – 30d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ECAL modules C side – 20d</a:t>
            </a:r>
          </a:p>
          <a:p>
            <a:pPr algn="l"/>
            <a:endParaRPr lang="en-GB" sz="12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300D12A-24C9-E232-A4FE-0480D01CE4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894DF26E-054D-4085-B389-2D0681EBB433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54DA9-E956-545F-667B-3084EE818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0327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DE914-350C-8D8A-FFA7-64AC04168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5E8A61F-5602-66F2-52C9-C445533B0E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2109" y="456988"/>
            <a:ext cx="7180435" cy="571231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A091FF8-A88E-6A89-2901-3BFC17C9F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C4AF6-D8FF-F553-16DE-1BAF1C3DB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5FB49C7-4B79-7D5F-6EA7-C6D2F924D71B}"/>
              </a:ext>
            </a:extLst>
          </p:cNvPr>
          <p:cNvSpPr/>
          <p:nvPr/>
        </p:nvSpPr>
        <p:spPr>
          <a:xfrm>
            <a:off x="9480376" y="1116969"/>
            <a:ext cx="734008" cy="1293801"/>
          </a:xfrm>
          <a:custGeom>
            <a:avLst/>
            <a:gdLst>
              <a:gd name="connsiteX0" fmla="*/ 111968 w 734008"/>
              <a:gd name="connsiteY0" fmla="*/ 6221 h 1020147"/>
              <a:gd name="connsiteX1" fmla="*/ 0 w 734008"/>
              <a:gd name="connsiteY1" fmla="*/ 945502 h 1020147"/>
              <a:gd name="connsiteX2" fmla="*/ 528735 w 734008"/>
              <a:gd name="connsiteY2" fmla="*/ 1020147 h 1020147"/>
              <a:gd name="connsiteX3" fmla="*/ 734008 w 734008"/>
              <a:gd name="connsiteY3" fmla="*/ 0 h 1020147"/>
              <a:gd name="connsiteX4" fmla="*/ 111968 w 734008"/>
              <a:gd name="connsiteY4" fmla="*/ 6221 h 1020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4008" h="1020147">
                <a:moveTo>
                  <a:pt x="111968" y="6221"/>
                </a:moveTo>
                <a:lnTo>
                  <a:pt x="0" y="945502"/>
                </a:lnTo>
                <a:lnTo>
                  <a:pt x="528735" y="1020147"/>
                </a:lnTo>
                <a:lnTo>
                  <a:pt x="734008" y="0"/>
                </a:lnTo>
                <a:lnTo>
                  <a:pt x="111968" y="6221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48D9D50-5D5F-0B64-53DB-5E0173672D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CC4889F3-1E9C-4585-95BD-1BBFAF8FAF2C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579CD8-2568-A600-D1C3-8F7FA95A42C0}"/>
              </a:ext>
            </a:extLst>
          </p:cNvPr>
          <p:cNvSpPr txBox="1"/>
          <p:nvPr/>
        </p:nvSpPr>
        <p:spPr>
          <a:xfrm>
            <a:off x="63493" y="702610"/>
            <a:ext cx="3262295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Start of remove/install services (upstream) – 30d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ECAL modules C side – 20d</a:t>
            </a:r>
          </a:p>
          <a:p>
            <a:pPr algn="l"/>
            <a:endParaRPr lang="en-GB" sz="12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7206DF5-9300-56D4-B3AC-5E9003ADEFFB}"/>
              </a:ext>
            </a:extLst>
          </p:cNvPr>
          <p:cNvSpPr/>
          <p:nvPr/>
        </p:nvSpPr>
        <p:spPr>
          <a:xfrm>
            <a:off x="6798906" y="1125894"/>
            <a:ext cx="1107233" cy="3514530"/>
          </a:xfrm>
          <a:custGeom>
            <a:avLst/>
            <a:gdLst>
              <a:gd name="connsiteX0" fmla="*/ 410547 w 1107233"/>
              <a:gd name="connsiteY0" fmla="*/ 0 h 3514530"/>
              <a:gd name="connsiteX1" fmla="*/ 1007706 w 1107233"/>
              <a:gd name="connsiteY1" fmla="*/ 0 h 3514530"/>
              <a:gd name="connsiteX2" fmla="*/ 1107233 w 1107233"/>
              <a:gd name="connsiteY2" fmla="*/ 2438400 h 3514530"/>
              <a:gd name="connsiteX3" fmla="*/ 989045 w 1107233"/>
              <a:gd name="connsiteY3" fmla="*/ 3508310 h 3514530"/>
              <a:gd name="connsiteX4" fmla="*/ 410547 w 1107233"/>
              <a:gd name="connsiteY4" fmla="*/ 3514530 h 3514530"/>
              <a:gd name="connsiteX5" fmla="*/ 0 w 1107233"/>
              <a:gd name="connsiteY5" fmla="*/ 391886 h 3514530"/>
              <a:gd name="connsiteX6" fmla="*/ 410547 w 1107233"/>
              <a:gd name="connsiteY6" fmla="*/ 0 h 351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7233" h="3514530">
                <a:moveTo>
                  <a:pt x="410547" y="0"/>
                </a:moveTo>
                <a:lnTo>
                  <a:pt x="1007706" y="0"/>
                </a:lnTo>
                <a:lnTo>
                  <a:pt x="1107233" y="2438400"/>
                </a:lnTo>
                <a:lnTo>
                  <a:pt x="989045" y="3508310"/>
                </a:lnTo>
                <a:lnTo>
                  <a:pt x="410547" y="3514530"/>
                </a:lnTo>
                <a:lnTo>
                  <a:pt x="0" y="391886"/>
                </a:lnTo>
                <a:lnTo>
                  <a:pt x="410547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7848D6F-1168-075E-0C2F-379F9A94F654}"/>
              </a:ext>
            </a:extLst>
          </p:cNvPr>
          <p:cNvSpPr/>
          <p:nvPr/>
        </p:nvSpPr>
        <p:spPr>
          <a:xfrm>
            <a:off x="6313714" y="1785257"/>
            <a:ext cx="553617" cy="2258008"/>
          </a:xfrm>
          <a:custGeom>
            <a:avLst/>
            <a:gdLst>
              <a:gd name="connsiteX0" fmla="*/ 267478 w 553617"/>
              <a:gd name="connsiteY0" fmla="*/ 0 h 2258008"/>
              <a:gd name="connsiteX1" fmla="*/ 267478 w 553617"/>
              <a:gd name="connsiteY1" fmla="*/ 0 h 2258008"/>
              <a:gd name="connsiteX2" fmla="*/ 553617 w 553617"/>
              <a:gd name="connsiteY2" fmla="*/ 1878563 h 2258008"/>
              <a:gd name="connsiteX3" fmla="*/ 422988 w 553617"/>
              <a:gd name="connsiteY3" fmla="*/ 2258008 h 2258008"/>
              <a:gd name="connsiteX4" fmla="*/ 0 w 553617"/>
              <a:gd name="connsiteY4" fmla="*/ 180392 h 2258008"/>
              <a:gd name="connsiteX5" fmla="*/ 267478 w 553617"/>
              <a:gd name="connsiteY5" fmla="*/ 0 h 225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3617" h="2258008">
                <a:moveTo>
                  <a:pt x="267478" y="0"/>
                </a:moveTo>
                <a:lnTo>
                  <a:pt x="267478" y="0"/>
                </a:lnTo>
                <a:lnTo>
                  <a:pt x="553617" y="1878563"/>
                </a:lnTo>
                <a:lnTo>
                  <a:pt x="422988" y="2258008"/>
                </a:lnTo>
                <a:lnTo>
                  <a:pt x="0" y="180392"/>
                </a:lnTo>
                <a:lnTo>
                  <a:pt x="267478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03A9B8-360F-4CC5-19C3-8A06D447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1393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D3147-FA94-5394-220C-C2D64282E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256C7A-7886-5041-BB92-5252E62066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C837C28-D914-AFFB-8171-49CE92BA7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6AC1D-D608-0427-DA5E-3058B506E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F04177-2E22-2F1C-3B00-98EB7C3371E2}"/>
              </a:ext>
            </a:extLst>
          </p:cNvPr>
          <p:cNvSpPr/>
          <p:nvPr/>
        </p:nvSpPr>
        <p:spPr>
          <a:xfrm>
            <a:off x="5682169" y="470696"/>
            <a:ext cx="1245681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EDE965-6833-BAF8-32BC-0F5EB6D910E4}"/>
              </a:ext>
            </a:extLst>
          </p:cNvPr>
          <p:cNvSpPr txBox="1"/>
          <p:nvPr/>
        </p:nvSpPr>
        <p:spPr>
          <a:xfrm>
            <a:off x="63493" y="702610"/>
            <a:ext cx="3440219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finish of remove/install services (upstream) – 30d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RICH2 vessel – 10d</a:t>
            </a:r>
          </a:p>
          <a:p>
            <a:pPr algn="l"/>
            <a:endParaRPr lang="en-GB" sz="12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4B1CE0D-8031-A232-5714-C39EFE9CCB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2559B09E-B382-4980-9B3A-E1095A019867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5637D-A7DE-FC10-1AB8-583D94283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67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D8BD4-8730-1D37-3F5D-87F0CB4E4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2D64F-265E-AC88-8840-106577BCC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3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34A30A-46C9-14EE-A4DD-AA72DAEC3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1052736"/>
            <a:ext cx="8219256" cy="5562915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2176B07-06F7-A8FF-9388-66AC92F0B9CC}"/>
              </a:ext>
            </a:extLst>
          </p:cNvPr>
          <p:cNvCxnSpPr>
            <a:cxnSpLocks/>
          </p:cNvCxnSpPr>
          <p:nvPr/>
        </p:nvCxnSpPr>
        <p:spPr>
          <a:xfrm>
            <a:off x="6114154" y="6858000"/>
            <a:ext cx="147647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1D6E2585-4514-749D-CAB5-44D9CD5A5617}"/>
              </a:ext>
            </a:extLst>
          </p:cNvPr>
          <p:cNvSpPr/>
          <p:nvPr/>
        </p:nvSpPr>
        <p:spPr>
          <a:xfrm>
            <a:off x="7304690" y="2720307"/>
            <a:ext cx="1496835" cy="3012945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20BCE7-CD88-93E7-16DC-5742C437F41D}"/>
              </a:ext>
            </a:extLst>
          </p:cNvPr>
          <p:cNvSpPr/>
          <p:nvPr/>
        </p:nvSpPr>
        <p:spPr>
          <a:xfrm>
            <a:off x="2567609" y="3635787"/>
            <a:ext cx="495456" cy="115212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A1A93A9-82DB-1CF6-7D69-AE77C9B7BEEC}"/>
              </a:ext>
            </a:extLst>
          </p:cNvPr>
          <p:cNvSpPr txBox="1"/>
          <p:nvPr/>
        </p:nvSpPr>
        <p:spPr>
          <a:xfrm>
            <a:off x="129241" y="5351831"/>
            <a:ext cx="3498137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New </a:t>
            </a:r>
            <a:r>
              <a:rPr lang="en-GB" u="sng" dirty="0">
                <a:solidFill>
                  <a:srgbClr val="00B050"/>
                </a:solidFill>
              </a:rPr>
              <a:t>VELO </a:t>
            </a:r>
            <a:r>
              <a:rPr lang="en-GB" dirty="0">
                <a:solidFill>
                  <a:srgbClr val="00B050"/>
                </a:solidFill>
              </a:rPr>
              <a:t>(pixel)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New rf-foil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Vessel and Motion System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8B6C000F-B624-21D1-3538-7E1AE08F95FC}"/>
              </a:ext>
            </a:extLst>
          </p:cNvPr>
          <p:cNvCxnSpPr/>
          <p:nvPr/>
        </p:nvCxnSpPr>
        <p:spPr>
          <a:xfrm flipH="1">
            <a:off x="2927648" y="2317490"/>
            <a:ext cx="432048" cy="116951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5DCCDEFE-DBBC-2EEA-3667-9D05BDA2302A}"/>
              </a:ext>
            </a:extLst>
          </p:cNvPr>
          <p:cNvSpPr/>
          <p:nvPr/>
        </p:nvSpPr>
        <p:spPr>
          <a:xfrm>
            <a:off x="5087889" y="3258128"/>
            <a:ext cx="576064" cy="2008109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6F55312-1AF4-7BD9-E3FA-98D64B437839}"/>
              </a:ext>
            </a:extLst>
          </p:cNvPr>
          <p:cNvSpPr/>
          <p:nvPr/>
        </p:nvSpPr>
        <p:spPr>
          <a:xfrm>
            <a:off x="3513140" y="3674611"/>
            <a:ext cx="97409" cy="120527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92CE5B-C3BA-A9E4-F395-C6F0D4BCD0E0}"/>
              </a:ext>
            </a:extLst>
          </p:cNvPr>
          <p:cNvSpPr txBox="1"/>
          <p:nvPr/>
        </p:nvSpPr>
        <p:spPr>
          <a:xfrm>
            <a:off x="6923169" y="2403227"/>
            <a:ext cx="3287631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New </a:t>
            </a:r>
            <a:r>
              <a:rPr lang="en-GB" u="sng" dirty="0">
                <a:solidFill>
                  <a:srgbClr val="00B050"/>
                </a:solidFill>
              </a:rPr>
              <a:t>UP</a:t>
            </a:r>
            <a:r>
              <a:rPr lang="en-GB" dirty="0">
                <a:solidFill>
                  <a:srgbClr val="00B050"/>
                </a:solidFill>
              </a:rPr>
              <a:t> ( CMOS, pixel</a:t>
            </a:r>
            <a:r>
              <a:rPr lang="en-GB" dirty="0"/>
              <a:t>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BC3F007-33C4-DF18-19A1-E410E6EE863A}"/>
              </a:ext>
            </a:extLst>
          </p:cNvPr>
          <p:cNvSpPr/>
          <p:nvPr/>
        </p:nvSpPr>
        <p:spPr>
          <a:xfrm>
            <a:off x="5710097" y="3140968"/>
            <a:ext cx="854260" cy="216024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ECEBDB-4E24-E667-654E-0EC9C7F51494}"/>
              </a:ext>
            </a:extLst>
          </p:cNvPr>
          <p:cNvSpPr/>
          <p:nvPr/>
        </p:nvSpPr>
        <p:spPr>
          <a:xfrm>
            <a:off x="6827140" y="3016331"/>
            <a:ext cx="484393" cy="2355747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361486D-94FC-8544-917F-5F4DF17F83F2}"/>
              </a:ext>
            </a:extLst>
          </p:cNvPr>
          <p:cNvSpPr/>
          <p:nvPr/>
        </p:nvSpPr>
        <p:spPr>
          <a:xfrm>
            <a:off x="6571202" y="3060724"/>
            <a:ext cx="264348" cy="2205507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ECA653-7702-ADE0-69A8-E9884155852B}"/>
              </a:ext>
            </a:extLst>
          </p:cNvPr>
          <p:cNvSpPr/>
          <p:nvPr/>
        </p:nvSpPr>
        <p:spPr>
          <a:xfrm>
            <a:off x="3109209" y="3663883"/>
            <a:ext cx="375351" cy="1205278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ZoneTexte 3">
            <a:extLst>
              <a:ext uri="{FF2B5EF4-FFF2-40B4-BE49-F238E27FC236}">
                <a16:creationId xmlns:a16="http://schemas.microsoft.com/office/drawing/2014/main" id="{E594D222-C342-442F-46BD-38A57C140C23}"/>
              </a:ext>
            </a:extLst>
          </p:cNvPr>
          <p:cNvSpPr txBox="1"/>
          <p:nvPr/>
        </p:nvSpPr>
        <p:spPr>
          <a:xfrm>
            <a:off x="5162555" y="45346"/>
            <a:ext cx="4199959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LHCb </a:t>
            </a:r>
            <a:r>
              <a:rPr lang="en-GB" sz="2400" dirty="0">
                <a:solidFill>
                  <a:schemeClr val="tx1"/>
                </a:solidFill>
              </a:rPr>
              <a:t>Upgrade II TRACKING (</a:t>
            </a:r>
            <a:r>
              <a:rPr lang="en-GB" sz="2400" dirty="0">
                <a:solidFill>
                  <a:srgbClr val="00B050"/>
                </a:solidFill>
              </a:rPr>
              <a:t>Upgrade I</a:t>
            </a:r>
            <a:r>
              <a:rPr lang="en-GB" sz="2400" dirty="0">
                <a:solidFill>
                  <a:schemeClr val="tx1"/>
                </a:solidFill>
              </a:rPr>
              <a:t>)</a:t>
            </a:r>
            <a:endParaRPr lang="fr-FR" sz="2400" b="1" u="sng" baseline="300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93CE5B-BDFF-067A-2E56-6ED261F50B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33"/>
          <a:stretch/>
        </p:blipFill>
        <p:spPr>
          <a:xfrm>
            <a:off x="5231904" y="1006630"/>
            <a:ext cx="1623426" cy="1241058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FE01376-D80F-2B60-6D28-B437A01573B2}"/>
              </a:ext>
            </a:extLst>
          </p:cNvPr>
          <p:cNvCxnSpPr>
            <a:cxnSpLocks/>
          </p:cNvCxnSpPr>
          <p:nvPr/>
        </p:nvCxnSpPr>
        <p:spPr>
          <a:xfrm flipV="1">
            <a:off x="4051707" y="3861049"/>
            <a:ext cx="793246" cy="198015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7219BDA-B010-CCCF-99DB-44A9E1D4C10B}"/>
              </a:ext>
            </a:extLst>
          </p:cNvPr>
          <p:cNvCxnSpPr>
            <a:cxnSpLocks/>
          </p:cNvCxnSpPr>
          <p:nvPr/>
        </p:nvCxnSpPr>
        <p:spPr>
          <a:xfrm>
            <a:off x="4079203" y="4434000"/>
            <a:ext cx="765750" cy="17354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92AE1B8-37D6-A22A-0B05-871262F10B3A}"/>
              </a:ext>
            </a:extLst>
          </p:cNvPr>
          <p:cNvSpPr txBox="1"/>
          <p:nvPr/>
        </p:nvSpPr>
        <p:spPr>
          <a:xfrm>
            <a:off x="6619845" y="980728"/>
            <a:ext cx="2110578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New </a:t>
            </a:r>
            <a:r>
              <a:rPr lang="en-GB" u="sng" dirty="0"/>
              <a:t>Magnet Station</a:t>
            </a:r>
            <a:endParaRPr lang="en-GB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1895360-42A6-CBAC-A5FF-5859C2B5E456}"/>
              </a:ext>
            </a:extLst>
          </p:cNvPr>
          <p:cNvCxnSpPr/>
          <p:nvPr/>
        </p:nvCxnSpPr>
        <p:spPr>
          <a:xfrm flipH="1">
            <a:off x="4340575" y="2294972"/>
            <a:ext cx="821980" cy="1566076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C0E44BC-065B-5C09-051A-0B9D570474B1}"/>
              </a:ext>
            </a:extLst>
          </p:cNvPr>
          <p:cNvCxnSpPr>
            <a:cxnSpLocks/>
          </p:cNvCxnSpPr>
          <p:nvPr/>
        </p:nvCxnSpPr>
        <p:spPr>
          <a:xfrm flipH="1" flipV="1">
            <a:off x="5663954" y="4816755"/>
            <a:ext cx="2201741" cy="498568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D859B40-26AE-FE16-AC63-DE3B60E833CB}"/>
              </a:ext>
            </a:extLst>
          </p:cNvPr>
          <p:cNvCxnSpPr>
            <a:cxnSpLocks/>
          </p:cNvCxnSpPr>
          <p:nvPr/>
        </p:nvCxnSpPr>
        <p:spPr>
          <a:xfrm flipH="1">
            <a:off x="3656693" y="2865971"/>
            <a:ext cx="3322765" cy="802325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AC413EB-BD04-2BCA-16ED-640BE2054243}"/>
              </a:ext>
            </a:extLst>
          </p:cNvPr>
          <p:cNvSpPr txBox="1"/>
          <p:nvPr/>
        </p:nvSpPr>
        <p:spPr>
          <a:xfrm>
            <a:off x="11282233" y="136524"/>
            <a:ext cx="50526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LS4</a:t>
            </a:r>
          </a:p>
        </p:txBody>
      </p:sp>
      <p:pic>
        <p:nvPicPr>
          <p:cNvPr id="4" name="Image 3" descr="Une image contenant ingénierie, machine, fils électriques, intérieur&#10;&#10;Le contenu généré par l’IA peut être incorrect.">
            <a:extLst>
              <a:ext uri="{FF2B5EF4-FFF2-40B4-BE49-F238E27FC236}">
                <a16:creationId xmlns:a16="http://schemas.microsoft.com/office/drawing/2014/main" id="{948C3B52-31C7-1B68-0FC6-1A19E941EB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770" y="86412"/>
            <a:ext cx="3335308" cy="2501481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D8C7A6-82D5-F387-A232-CE4F4D5FC3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1111" y="3527359"/>
            <a:ext cx="3555305" cy="3194117"/>
          </a:xfrm>
          <a:prstGeom prst="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AF5799A-8763-7183-709C-BA1E8B9D9405}"/>
              </a:ext>
            </a:extLst>
          </p:cNvPr>
          <p:cNvSpPr txBox="1"/>
          <p:nvPr/>
        </p:nvSpPr>
        <p:spPr>
          <a:xfrm>
            <a:off x="6072039" y="3582945"/>
            <a:ext cx="2227839" cy="1754326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</a:t>
            </a:r>
            <a:r>
              <a:rPr lang="en-GB" u="sng" dirty="0"/>
              <a:t>Mighty Tracker</a:t>
            </a:r>
          </a:p>
          <a:p>
            <a:r>
              <a:rPr lang="en-GB" dirty="0">
                <a:solidFill>
                  <a:srgbClr val="00B050"/>
                </a:solidFill>
              </a:rPr>
              <a:t>Scintillating Fiber </a:t>
            </a:r>
          </a:p>
          <a:p>
            <a:r>
              <a:rPr lang="en-GB" dirty="0"/>
              <a:t>Si Pixel</a:t>
            </a:r>
          </a:p>
          <a:p>
            <a:r>
              <a:rPr lang="en-GB" dirty="0"/>
              <a:t>Modified or new support structure</a:t>
            </a:r>
          </a:p>
        </p:txBody>
      </p:sp>
      <p:pic>
        <p:nvPicPr>
          <p:cNvPr id="9" name="Image 3" descr="Une image contenant machine, ingénierie, avion, intérieur&#10;&#10;Le contenu généré par l’IA peut être incorrect.">
            <a:extLst>
              <a:ext uri="{FF2B5EF4-FFF2-40B4-BE49-F238E27FC236}">
                <a16:creationId xmlns:a16="http://schemas.microsoft.com/office/drawing/2014/main" id="{A3FFCE4B-3010-33E8-8304-A0228B38B81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598" r="60566"/>
          <a:stretch/>
        </p:blipFill>
        <p:spPr>
          <a:xfrm>
            <a:off x="10534480" y="628993"/>
            <a:ext cx="1312320" cy="2750731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22C39E-2AA0-3E88-31E0-64C2D0264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E0ED-4FE0-4B58-A673-A77149C3D9A2}" type="datetime1">
              <a:rPr lang="de-CH" smtClean="0"/>
              <a:t>25.08.2025</a:t>
            </a:fld>
            <a:endParaRPr lang="fr-FR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88B3879-E757-69E8-0477-6D2BDC36D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</p:spTree>
    <p:extLst>
      <p:ext uri="{BB962C8B-B14F-4D97-AF65-F5344CB8AC3E}">
        <p14:creationId xmlns:p14="http://schemas.microsoft.com/office/powerpoint/2010/main" val="1422256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783FB-927C-0B45-EDA6-CAC17D33A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4DC0557-FD75-519D-FB54-00FB5A184D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7114" y="289268"/>
            <a:ext cx="6869366" cy="589065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CEA4C95-9AF6-9FE8-3C90-DBDC599B3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3AF66-F400-60C6-9D37-078925038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89AD-B60A-4589-A0A2-FD655C5A199B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E59DC-8A26-6ED4-9FAA-C66E9E0AD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3209B7D-C2B6-2F50-642A-1517C830344E}"/>
              </a:ext>
            </a:extLst>
          </p:cNvPr>
          <p:cNvSpPr/>
          <p:nvPr/>
        </p:nvSpPr>
        <p:spPr>
          <a:xfrm>
            <a:off x="8040216" y="1000626"/>
            <a:ext cx="648072" cy="1281404"/>
          </a:xfrm>
          <a:custGeom>
            <a:avLst/>
            <a:gdLst>
              <a:gd name="connsiteX0" fmla="*/ 0 w 547396"/>
              <a:gd name="connsiteY0" fmla="*/ 1281404 h 1281404"/>
              <a:gd name="connsiteX1" fmla="*/ 55983 w 547396"/>
              <a:gd name="connsiteY1" fmla="*/ 31102 h 1281404"/>
              <a:gd name="connsiteX2" fmla="*/ 547396 w 547396"/>
              <a:gd name="connsiteY2" fmla="*/ 0 h 1281404"/>
              <a:gd name="connsiteX3" fmla="*/ 435428 w 547396"/>
              <a:gd name="connsiteY3" fmla="*/ 1262743 h 1281404"/>
              <a:gd name="connsiteX4" fmla="*/ 0 w 547396"/>
              <a:gd name="connsiteY4" fmla="*/ 1281404 h 128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396" h="1281404">
                <a:moveTo>
                  <a:pt x="0" y="1281404"/>
                </a:moveTo>
                <a:lnTo>
                  <a:pt x="55983" y="31102"/>
                </a:lnTo>
                <a:lnTo>
                  <a:pt x="547396" y="0"/>
                </a:lnTo>
                <a:lnTo>
                  <a:pt x="435428" y="1262743"/>
                </a:lnTo>
                <a:lnTo>
                  <a:pt x="0" y="1281404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 w="9525">
            <a:noFill/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AF98B8-4F33-2972-C77C-C65FC0399359}"/>
              </a:ext>
            </a:extLst>
          </p:cNvPr>
          <p:cNvSpPr txBox="1"/>
          <p:nvPr/>
        </p:nvSpPr>
        <p:spPr>
          <a:xfrm>
            <a:off x="63493" y="702610"/>
            <a:ext cx="3440219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finish of remove/install services (upstream) – 30d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RICH2 vessel – 10d</a:t>
            </a:r>
          </a:p>
          <a:p>
            <a:pPr algn="l"/>
            <a:endParaRPr lang="en-GB" sz="12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ECD91EF-E843-1816-66F9-B4165149ED18}"/>
              </a:ext>
            </a:extLst>
          </p:cNvPr>
          <p:cNvSpPr/>
          <p:nvPr/>
        </p:nvSpPr>
        <p:spPr>
          <a:xfrm>
            <a:off x="6189306" y="559837"/>
            <a:ext cx="1013927" cy="2009192"/>
          </a:xfrm>
          <a:custGeom>
            <a:avLst/>
            <a:gdLst>
              <a:gd name="connsiteX0" fmla="*/ 74645 w 1013927"/>
              <a:gd name="connsiteY0" fmla="*/ 0 h 2009192"/>
              <a:gd name="connsiteX1" fmla="*/ 74645 w 1013927"/>
              <a:gd name="connsiteY1" fmla="*/ 0 h 2009192"/>
              <a:gd name="connsiteX2" fmla="*/ 989045 w 1013927"/>
              <a:gd name="connsiteY2" fmla="*/ 55983 h 2009192"/>
              <a:gd name="connsiteX3" fmla="*/ 1013927 w 1013927"/>
              <a:gd name="connsiteY3" fmla="*/ 2009192 h 2009192"/>
              <a:gd name="connsiteX4" fmla="*/ 99527 w 1013927"/>
              <a:gd name="connsiteY4" fmla="*/ 1990530 h 2009192"/>
              <a:gd name="connsiteX5" fmla="*/ 0 w 1013927"/>
              <a:gd name="connsiteY5" fmla="*/ 68424 h 2009192"/>
              <a:gd name="connsiteX6" fmla="*/ 74645 w 1013927"/>
              <a:gd name="connsiteY6" fmla="*/ 0 h 2009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3927" h="2009192">
                <a:moveTo>
                  <a:pt x="74645" y="0"/>
                </a:moveTo>
                <a:lnTo>
                  <a:pt x="74645" y="0"/>
                </a:lnTo>
                <a:lnTo>
                  <a:pt x="989045" y="55983"/>
                </a:lnTo>
                <a:lnTo>
                  <a:pt x="1013927" y="2009192"/>
                </a:lnTo>
                <a:lnTo>
                  <a:pt x="99527" y="1990530"/>
                </a:lnTo>
                <a:lnTo>
                  <a:pt x="0" y="68424"/>
                </a:lnTo>
                <a:lnTo>
                  <a:pt x="74645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847B25-D0A0-F0F1-17FE-D0E85D368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2995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FA9F2-705D-0860-3EA4-0BAC67A49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294B3D-1F46-9DA1-3440-EBCC94CBF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95AF3-B3AD-A18E-E843-B4F7AC666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C45123-29C2-E3FD-1DAB-D64C019499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81" y="3024336"/>
            <a:ext cx="1923041" cy="31409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275A91-25B1-F70A-9BCE-E7E62BBFC2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986" y="3024336"/>
            <a:ext cx="1877102" cy="31409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23AD3A-9853-6D51-2E7C-FA6630DC59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846" y="3017980"/>
            <a:ext cx="1628744" cy="31409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6FCA9BF-5AA1-C2A6-8951-F601E42850A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052" y="3017980"/>
            <a:ext cx="1613806" cy="31473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8D15A4-7DFB-0610-1D28-1F185CB5584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10" y="3024336"/>
            <a:ext cx="1645058" cy="313461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538FBE-9076-F14C-9A07-CB3606F0243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0335" y="3068961"/>
            <a:ext cx="2209389" cy="30826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CE6E49D-ED8C-DE6B-E961-A1F02C310F0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9587" y="73093"/>
            <a:ext cx="4257622" cy="2837892"/>
          </a:xfrm>
          <a:prstGeom prst="rect">
            <a:avLst/>
          </a:prstGeom>
        </p:spPr>
      </p:pic>
      <p:sp>
        <p:nvSpPr>
          <p:cNvPr id="24" name="Arrow: Down 23">
            <a:extLst>
              <a:ext uri="{FF2B5EF4-FFF2-40B4-BE49-F238E27FC236}">
                <a16:creationId xmlns:a16="http://schemas.microsoft.com/office/drawing/2014/main" id="{3738D7C6-8388-B860-80B7-BB5C81937785}"/>
              </a:ext>
            </a:extLst>
          </p:cNvPr>
          <p:cNvSpPr/>
          <p:nvPr/>
        </p:nvSpPr>
        <p:spPr>
          <a:xfrm>
            <a:off x="10192850" y="3480220"/>
            <a:ext cx="216024" cy="504056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753ACB-394A-8F7A-B5B1-5E9015B6D4AE}"/>
              </a:ext>
            </a:extLst>
          </p:cNvPr>
          <p:cNvSpPr txBox="1"/>
          <p:nvPr/>
        </p:nvSpPr>
        <p:spPr>
          <a:xfrm>
            <a:off x="695400" y="2276872"/>
            <a:ext cx="254396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br>
              <a:rPr lang="en-US" sz="10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1000" b="1" dirty="0">
                <a:solidFill>
                  <a:schemeClr val="accent3">
                    <a:lumMod val="75000"/>
                  </a:schemeClr>
                </a:solidFill>
              </a:rPr>
              <a:t>RICH2 vessel removal possible sequence </a:t>
            </a:r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710E136E-FCD1-65F5-DFF9-824C00BEBE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89017F03-FA46-4F6F-99C7-DBA77E5A9F91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158CD5-0646-9FF4-756E-23BEAAFB4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5694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7AC471-40D9-A3E2-D54D-F344432D6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21F7EC-F9D5-C05B-572E-B39D60CAE7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8EF1759-D188-F511-B88A-13CAAB4C1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7336A-5217-8536-8E3D-F64928FA2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B87C96-BD01-8976-94AE-07B3A20E9667}"/>
              </a:ext>
            </a:extLst>
          </p:cNvPr>
          <p:cNvSpPr/>
          <p:nvPr/>
        </p:nvSpPr>
        <p:spPr>
          <a:xfrm>
            <a:off x="5676193" y="488625"/>
            <a:ext cx="1334207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1429BB5-966D-0AAB-EBFA-64761F92C6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81FB60BE-D669-42B1-A2BB-B3AB4C5596A9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15613E-E749-B3F9-7934-5AE5C2389662}"/>
              </a:ext>
            </a:extLst>
          </p:cNvPr>
          <p:cNvSpPr txBox="1"/>
          <p:nvPr/>
        </p:nvSpPr>
        <p:spPr>
          <a:xfrm>
            <a:off x="63493" y="702610"/>
            <a:ext cx="344021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Start of install new VELO mech. – </a:t>
            </a:r>
            <a:r>
              <a:rPr lang="en-US" sz="1100" dirty="0">
                <a:solidFill>
                  <a:srgbClr val="FF0000"/>
                </a:solidFill>
              </a:rPr>
              <a:t>25d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RICH2 tower C side – 10d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accent3">
                    <a:lumMod val="75000"/>
                  </a:schemeClr>
                </a:solidFill>
              </a:rPr>
              <a:t>Start of install Magnet Stations – 25d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D1A5C7C-FE4C-08E2-B50D-8FE2A3299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5051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5F096E-3D68-2490-4CF9-CB4D70C95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FE85ACE-E2C6-6507-F2CA-A7BCEE7049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244" y="187198"/>
            <a:ext cx="5297404" cy="59871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9D7C2E-90C5-49D0-B71E-C3C7C5BA78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08" y="2508890"/>
            <a:ext cx="5171222" cy="366545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CDF626F-754F-E9B3-D0B9-96818F244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D6B33-2709-C944-3EE2-34CD373A5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A852-7D87-483A-B323-F1CC316CCC32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2A68A-F838-298B-9C7B-CD0B4F18B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FA4508B-5654-0DE7-6C77-A6A0277DBDCE}"/>
              </a:ext>
            </a:extLst>
          </p:cNvPr>
          <p:cNvSpPr/>
          <p:nvPr/>
        </p:nvSpPr>
        <p:spPr>
          <a:xfrm>
            <a:off x="2351584" y="3212976"/>
            <a:ext cx="874440" cy="1872208"/>
          </a:xfrm>
          <a:custGeom>
            <a:avLst/>
            <a:gdLst>
              <a:gd name="connsiteX0" fmla="*/ 0 w 802432"/>
              <a:gd name="connsiteY0" fmla="*/ 0 h 1430694"/>
              <a:gd name="connsiteX1" fmla="*/ 0 w 802432"/>
              <a:gd name="connsiteY1" fmla="*/ 1430694 h 1430694"/>
              <a:gd name="connsiteX2" fmla="*/ 727788 w 802432"/>
              <a:gd name="connsiteY2" fmla="*/ 1424473 h 1430694"/>
              <a:gd name="connsiteX3" fmla="*/ 802432 w 802432"/>
              <a:gd name="connsiteY3" fmla="*/ 74645 h 1430694"/>
              <a:gd name="connsiteX4" fmla="*/ 0 w 802432"/>
              <a:gd name="connsiteY4" fmla="*/ 0 h 1430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432" h="1430694">
                <a:moveTo>
                  <a:pt x="0" y="0"/>
                </a:moveTo>
                <a:lnTo>
                  <a:pt x="0" y="1430694"/>
                </a:lnTo>
                <a:lnTo>
                  <a:pt x="727788" y="1424473"/>
                </a:lnTo>
                <a:lnTo>
                  <a:pt x="802432" y="74645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CC675A-BA31-1ACD-49EC-D272B7B0541F}"/>
              </a:ext>
            </a:extLst>
          </p:cNvPr>
          <p:cNvSpPr txBox="1"/>
          <p:nvPr/>
        </p:nvSpPr>
        <p:spPr>
          <a:xfrm>
            <a:off x="63493" y="702610"/>
            <a:ext cx="344021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Start of install new VELO mech. – </a:t>
            </a:r>
            <a:r>
              <a:rPr lang="en-US" sz="1100" dirty="0">
                <a:solidFill>
                  <a:srgbClr val="FF0000"/>
                </a:solidFill>
              </a:rPr>
              <a:t>25d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Remove RICH2 tower C side – 10d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accent3">
                    <a:lumMod val="75000"/>
                  </a:schemeClr>
                </a:solidFill>
              </a:rPr>
              <a:t>Start of install Magnet Stations – 25d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95C285B-9640-70CD-5148-38265AE4FBC2}"/>
              </a:ext>
            </a:extLst>
          </p:cNvPr>
          <p:cNvSpPr/>
          <p:nvPr/>
        </p:nvSpPr>
        <p:spPr>
          <a:xfrm>
            <a:off x="4024604" y="3726024"/>
            <a:ext cx="659363" cy="1051249"/>
          </a:xfrm>
          <a:custGeom>
            <a:avLst/>
            <a:gdLst>
              <a:gd name="connsiteX0" fmla="*/ 124408 w 659363"/>
              <a:gd name="connsiteY0" fmla="*/ 0 h 1051249"/>
              <a:gd name="connsiteX1" fmla="*/ 659363 w 659363"/>
              <a:gd name="connsiteY1" fmla="*/ 24882 h 1051249"/>
              <a:gd name="connsiteX2" fmla="*/ 566057 w 659363"/>
              <a:gd name="connsiteY2" fmla="*/ 1038809 h 1051249"/>
              <a:gd name="connsiteX3" fmla="*/ 0 w 659363"/>
              <a:gd name="connsiteY3" fmla="*/ 1051249 h 1051249"/>
              <a:gd name="connsiteX4" fmla="*/ 62204 w 659363"/>
              <a:gd name="connsiteY4" fmla="*/ 205274 h 1051249"/>
              <a:gd name="connsiteX5" fmla="*/ 124408 w 659363"/>
              <a:gd name="connsiteY5" fmla="*/ 0 h 105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363" h="1051249">
                <a:moveTo>
                  <a:pt x="124408" y="0"/>
                </a:moveTo>
                <a:lnTo>
                  <a:pt x="659363" y="24882"/>
                </a:lnTo>
                <a:lnTo>
                  <a:pt x="566057" y="1038809"/>
                </a:lnTo>
                <a:lnTo>
                  <a:pt x="0" y="1051249"/>
                </a:lnTo>
                <a:lnTo>
                  <a:pt x="62204" y="205274"/>
                </a:lnTo>
                <a:lnTo>
                  <a:pt x="124408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330BB81-71A5-5183-312F-53B77DC3E1F9}"/>
              </a:ext>
            </a:extLst>
          </p:cNvPr>
          <p:cNvSpPr/>
          <p:nvPr/>
        </p:nvSpPr>
        <p:spPr>
          <a:xfrm>
            <a:off x="7744408" y="342122"/>
            <a:ext cx="2121159" cy="4951445"/>
          </a:xfrm>
          <a:custGeom>
            <a:avLst/>
            <a:gdLst>
              <a:gd name="connsiteX0" fmla="*/ 0 w 2121159"/>
              <a:gd name="connsiteY0" fmla="*/ 12441 h 4951445"/>
              <a:gd name="connsiteX1" fmla="*/ 1293845 w 2121159"/>
              <a:gd name="connsiteY1" fmla="*/ 6221 h 4951445"/>
              <a:gd name="connsiteX2" fmla="*/ 1380931 w 2121159"/>
              <a:gd name="connsiteY2" fmla="*/ 0 h 4951445"/>
              <a:gd name="connsiteX3" fmla="*/ 1374710 w 2121159"/>
              <a:gd name="connsiteY3" fmla="*/ 1530221 h 4951445"/>
              <a:gd name="connsiteX4" fmla="*/ 2108719 w 2121159"/>
              <a:gd name="connsiteY4" fmla="*/ 1878564 h 4951445"/>
              <a:gd name="connsiteX5" fmla="*/ 2121159 w 2121159"/>
              <a:gd name="connsiteY5" fmla="*/ 2699658 h 4951445"/>
              <a:gd name="connsiteX6" fmla="*/ 1212980 w 2121159"/>
              <a:gd name="connsiteY6" fmla="*/ 3122645 h 4951445"/>
              <a:gd name="connsiteX7" fmla="*/ 1262743 w 2121159"/>
              <a:gd name="connsiteY7" fmla="*/ 4951445 h 4951445"/>
              <a:gd name="connsiteX8" fmla="*/ 0 w 2121159"/>
              <a:gd name="connsiteY8" fmla="*/ 4951445 h 4951445"/>
              <a:gd name="connsiteX9" fmla="*/ 0 w 2121159"/>
              <a:gd name="connsiteY9" fmla="*/ 12441 h 495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21159" h="4951445">
                <a:moveTo>
                  <a:pt x="0" y="12441"/>
                </a:moveTo>
                <a:lnTo>
                  <a:pt x="1293845" y="6221"/>
                </a:lnTo>
                <a:lnTo>
                  <a:pt x="1380931" y="0"/>
                </a:lnTo>
                <a:cubicBezTo>
                  <a:pt x="1378857" y="510074"/>
                  <a:pt x="1376784" y="1020147"/>
                  <a:pt x="1374710" y="1530221"/>
                </a:cubicBezTo>
                <a:lnTo>
                  <a:pt x="2108719" y="1878564"/>
                </a:lnTo>
                <a:lnTo>
                  <a:pt x="2121159" y="2699658"/>
                </a:lnTo>
                <a:lnTo>
                  <a:pt x="1212980" y="3122645"/>
                </a:lnTo>
                <a:lnTo>
                  <a:pt x="1262743" y="4951445"/>
                </a:lnTo>
                <a:lnTo>
                  <a:pt x="0" y="4951445"/>
                </a:lnTo>
                <a:cubicBezTo>
                  <a:pt x="6220" y="3309257"/>
                  <a:pt x="12441" y="1667070"/>
                  <a:pt x="0" y="12441"/>
                </a:cubicBez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98917B3-039D-21FB-FEDA-265659DCF8BC}"/>
              </a:ext>
            </a:extLst>
          </p:cNvPr>
          <p:cNvSpPr/>
          <p:nvPr/>
        </p:nvSpPr>
        <p:spPr>
          <a:xfrm>
            <a:off x="9274629" y="2002971"/>
            <a:ext cx="2170922" cy="2960915"/>
          </a:xfrm>
          <a:custGeom>
            <a:avLst/>
            <a:gdLst>
              <a:gd name="connsiteX0" fmla="*/ 2121159 w 2170922"/>
              <a:gd name="connsiteY0" fmla="*/ 0 h 2960915"/>
              <a:gd name="connsiteX1" fmla="*/ 926840 w 2170922"/>
              <a:gd name="connsiteY1" fmla="*/ 6221 h 2960915"/>
              <a:gd name="connsiteX2" fmla="*/ 883298 w 2170922"/>
              <a:gd name="connsiteY2" fmla="*/ 2202025 h 2960915"/>
              <a:gd name="connsiteX3" fmla="*/ 0 w 2170922"/>
              <a:gd name="connsiteY3" fmla="*/ 2189584 h 2960915"/>
              <a:gd name="connsiteX4" fmla="*/ 24881 w 2170922"/>
              <a:gd name="connsiteY4" fmla="*/ 2960915 h 2960915"/>
              <a:gd name="connsiteX5" fmla="*/ 1443134 w 2170922"/>
              <a:gd name="connsiteY5" fmla="*/ 2948474 h 2960915"/>
              <a:gd name="connsiteX6" fmla="*/ 1461795 w 2170922"/>
              <a:gd name="connsiteY6" fmla="*/ 1356049 h 2960915"/>
              <a:gd name="connsiteX7" fmla="*/ 1922106 w 2170922"/>
              <a:gd name="connsiteY7" fmla="*/ 1362270 h 2960915"/>
              <a:gd name="connsiteX8" fmla="*/ 1934547 w 2170922"/>
              <a:gd name="connsiteY8" fmla="*/ 1082351 h 2960915"/>
              <a:gd name="connsiteX9" fmla="*/ 2170922 w 2170922"/>
              <a:gd name="connsiteY9" fmla="*/ 1069911 h 2960915"/>
              <a:gd name="connsiteX10" fmla="*/ 2121159 w 2170922"/>
              <a:gd name="connsiteY10" fmla="*/ 0 h 296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70922" h="2960915">
                <a:moveTo>
                  <a:pt x="2121159" y="0"/>
                </a:moveTo>
                <a:lnTo>
                  <a:pt x="926840" y="6221"/>
                </a:lnTo>
                <a:lnTo>
                  <a:pt x="883298" y="2202025"/>
                </a:lnTo>
                <a:lnTo>
                  <a:pt x="0" y="2189584"/>
                </a:lnTo>
                <a:lnTo>
                  <a:pt x="24881" y="2960915"/>
                </a:lnTo>
                <a:lnTo>
                  <a:pt x="1443134" y="2948474"/>
                </a:lnTo>
                <a:lnTo>
                  <a:pt x="1461795" y="1356049"/>
                </a:lnTo>
                <a:lnTo>
                  <a:pt x="1922106" y="1362270"/>
                </a:lnTo>
                <a:lnTo>
                  <a:pt x="1934547" y="1082351"/>
                </a:lnTo>
                <a:lnTo>
                  <a:pt x="2170922" y="1069911"/>
                </a:lnTo>
                <a:lnTo>
                  <a:pt x="2121159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2A4CF-AFEA-6F57-1479-D6A89611D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0209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CD51B-6034-FD8F-360B-11EC1E7F3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2005DB-D3E2-9D70-E047-F138E94980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22A8ABB-71EF-E2A1-F3F5-362073EBB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BA064-8D16-BBA9-73C6-9AC79A6F1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82D8FC2-5BEC-ACAC-1E54-C8439BA0FBEC}"/>
              </a:ext>
            </a:extLst>
          </p:cNvPr>
          <p:cNvSpPr/>
          <p:nvPr/>
        </p:nvSpPr>
        <p:spPr>
          <a:xfrm>
            <a:off x="5682169" y="476672"/>
            <a:ext cx="1467932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93EA8C5-29A6-8343-B944-DAD8548DBB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0DDBCE1E-0880-472E-B913-DB46E75D8F3A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B51A10-B800-C3AB-3EB3-DE43501B431E}"/>
              </a:ext>
            </a:extLst>
          </p:cNvPr>
          <p:cNvSpPr txBox="1"/>
          <p:nvPr/>
        </p:nvSpPr>
        <p:spPr>
          <a:xfrm>
            <a:off x="63493" y="702610"/>
            <a:ext cx="3440219" cy="22006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Finish of install new VELO mech. – </a:t>
            </a:r>
            <a:r>
              <a:rPr lang="en-US" sz="1100" dirty="0">
                <a:solidFill>
                  <a:srgbClr val="FF0000"/>
                </a:solidFill>
              </a:rPr>
              <a:t>25d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</a:t>
            </a:r>
            <a:r>
              <a:rPr lang="en-US" sz="1100" dirty="0" err="1">
                <a:solidFill>
                  <a:schemeClr val="accent3">
                    <a:lumMod val="75000"/>
                  </a:schemeClr>
                </a:solidFill>
              </a:rPr>
              <a:t>cryo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equip. on platform C side – 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accent3">
                    <a:lumMod val="75000"/>
                  </a:schemeClr>
                </a:solidFill>
              </a:rPr>
              <a:t>Finish of install Magnet Stations – 25d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Start Muon A side chambers &amp; Services - 150d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38B1404-0312-F66A-FB00-E209C13B6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293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4A45B3-0A05-4A78-936C-0F00B78D9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A11C350-1FC6-A1FA-A9DC-7E05C10365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153" y="753735"/>
            <a:ext cx="8529427" cy="53505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72DDC5-6313-0AE4-3A99-E1F82458D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20AB1-AB4F-36EA-9F87-A8957ED20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47D1-71CE-4483-AB95-4FDCA3E2CE3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0B4DD-D9CE-C1E9-7602-8DB0520F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368CC69-B879-7024-40BC-666CEB1654DA}"/>
              </a:ext>
            </a:extLst>
          </p:cNvPr>
          <p:cNvSpPr/>
          <p:nvPr/>
        </p:nvSpPr>
        <p:spPr>
          <a:xfrm>
            <a:off x="5218072" y="1412776"/>
            <a:ext cx="1886039" cy="3148879"/>
          </a:xfrm>
          <a:custGeom>
            <a:avLst/>
            <a:gdLst>
              <a:gd name="connsiteX0" fmla="*/ 0 w 1250302"/>
              <a:gd name="connsiteY0" fmla="*/ 0 h 1996751"/>
              <a:gd name="connsiteX1" fmla="*/ 161731 w 1250302"/>
              <a:gd name="connsiteY1" fmla="*/ 1996751 h 1996751"/>
              <a:gd name="connsiteX2" fmla="*/ 1194318 w 1250302"/>
              <a:gd name="connsiteY2" fmla="*/ 1990531 h 1996751"/>
              <a:gd name="connsiteX3" fmla="*/ 1250302 w 1250302"/>
              <a:gd name="connsiteY3" fmla="*/ 80865 h 1996751"/>
              <a:gd name="connsiteX4" fmla="*/ 0 w 1250302"/>
              <a:gd name="connsiteY4" fmla="*/ 0 h 199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0302" h="1996751">
                <a:moveTo>
                  <a:pt x="0" y="0"/>
                </a:moveTo>
                <a:lnTo>
                  <a:pt x="161731" y="1996751"/>
                </a:lnTo>
                <a:lnTo>
                  <a:pt x="1194318" y="1990531"/>
                </a:lnTo>
                <a:lnTo>
                  <a:pt x="1250302" y="80865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91D21AB-86B2-20E2-1B76-A5E5E014A334}"/>
              </a:ext>
            </a:extLst>
          </p:cNvPr>
          <p:cNvSpPr/>
          <p:nvPr/>
        </p:nvSpPr>
        <p:spPr>
          <a:xfrm>
            <a:off x="9480376" y="2060848"/>
            <a:ext cx="547396" cy="1175657"/>
          </a:xfrm>
          <a:custGeom>
            <a:avLst/>
            <a:gdLst>
              <a:gd name="connsiteX0" fmla="*/ 18662 w 547396"/>
              <a:gd name="connsiteY0" fmla="*/ 0 h 1175657"/>
              <a:gd name="connsiteX1" fmla="*/ 0 w 547396"/>
              <a:gd name="connsiteY1" fmla="*/ 1175657 h 1175657"/>
              <a:gd name="connsiteX2" fmla="*/ 522515 w 547396"/>
              <a:gd name="connsiteY2" fmla="*/ 1175657 h 1175657"/>
              <a:gd name="connsiteX3" fmla="*/ 547396 w 547396"/>
              <a:gd name="connsiteY3" fmla="*/ 18661 h 1175657"/>
              <a:gd name="connsiteX4" fmla="*/ 18662 w 547396"/>
              <a:gd name="connsiteY4" fmla="*/ 0 h 1175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396" h="1175657">
                <a:moveTo>
                  <a:pt x="18662" y="0"/>
                </a:moveTo>
                <a:lnTo>
                  <a:pt x="0" y="1175657"/>
                </a:lnTo>
                <a:lnTo>
                  <a:pt x="522515" y="1175657"/>
                </a:lnTo>
                <a:lnTo>
                  <a:pt x="547396" y="18661"/>
                </a:lnTo>
                <a:lnTo>
                  <a:pt x="18662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BACB91-DE6B-C8D4-9837-D78851893FD7}"/>
              </a:ext>
            </a:extLst>
          </p:cNvPr>
          <p:cNvSpPr txBox="1"/>
          <p:nvPr/>
        </p:nvSpPr>
        <p:spPr>
          <a:xfrm>
            <a:off x="63493" y="702610"/>
            <a:ext cx="3440219" cy="22006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Finish of install new VELO mech. – </a:t>
            </a:r>
            <a:r>
              <a:rPr lang="en-US" sz="1100" dirty="0">
                <a:solidFill>
                  <a:srgbClr val="FF0000"/>
                </a:solidFill>
              </a:rPr>
              <a:t>25d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</a:t>
            </a:r>
            <a:r>
              <a:rPr lang="en-US" sz="1100" dirty="0" err="1">
                <a:solidFill>
                  <a:schemeClr val="accent3">
                    <a:lumMod val="75000"/>
                  </a:schemeClr>
                </a:solidFill>
              </a:rPr>
              <a:t>cryo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equip. on platform C side – 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accent3">
                    <a:lumMod val="75000"/>
                  </a:schemeClr>
                </a:solidFill>
              </a:rPr>
              <a:t>Finish of install Magnet Stations – 25d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Start Muon A side chambers &amp; Services - 150d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5FCC7F2-0511-42A8-7978-30E81B84C208}"/>
              </a:ext>
            </a:extLst>
          </p:cNvPr>
          <p:cNvSpPr/>
          <p:nvPr/>
        </p:nvSpPr>
        <p:spPr>
          <a:xfrm>
            <a:off x="8482493" y="2226458"/>
            <a:ext cx="584719" cy="939281"/>
          </a:xfrm>
          <a:custGeom>
            <a:avLst/>
            <a:gdLst>
              <a:gd name="connsiteX0" fmla="*/ 0 w 584719"/>
              <a:gd name="connsiteY0" fmla="*/ 0 h 939281"/>
              <a:gd name="connsiteX1" fmla="*/ 0 w 584719"/>
              <a:gd name="connsiteY1" fmla="*/ 0 h 939281"/>
              <a:gd name="connsiteX2" fmla="*/ 553617 w 584719"/>
              <a:gd name="connsiteY2" fmla="*/ 385665 h 939281"/>
              <a:gd name="connsiteX3" fmla="*/ 566058 w 584719"/>
              <a:gd name="connsiteY3" fmla="*/ 441649 h 939281"/>
              <a:gd name="connsiteX4" fmla="*/ 584719 w 584719"/>
              <a:gd name="connsiteY4" fmla="*/ 671804 h 939281"/>
              <a:gd name="connsiteX5" fmla="*/ 37323 w 584719"/>
              <a:gd name="connsiteY5" fmla="*/ 939281 h 939281"/>
              <a:gd name="connsiteX6" fmla="*/ 0 w 584719"/>
              <a:gd name="connsiteY6" fmla="*/ 0 h 939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4719" h="939281">
                <a:moveTo>
                  <a:pt x="0" y="0"/>
                </a:moveTo>
                <a:lnTo>
                  <a:pt x="0" y="0"/>
                </a:lnTo>
                <a:lnTo>
                  <a:pt x="553617" y="385665"/>
                </a:lnTo>
                <a:lnTo>
                  <a:pt x="566058" y="441649"/>
                </a:lnTo>
                <a:lnTo>
                  <a:pt x="584719" y="671804"/>
                </a:lnTo>
                <a:lnTo>
                  <a:pt x="37323" y="939281"/>
                </a:lnTo>
                <a:cubicBezTo>
                  <a:pt x="35249" y="636555"/>
                  <a:pt x="33176" y="333828"/>
                  <a:pt x="0" y="0"/>
                </a:cubicBez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D589165-1290-6D6E-8C39-DF542A49D009}"/>
              </a:ext>
            </a:extLst>
          </p:cNvPr>
          <p:cNvSpPr/>
          <p:nvPr/>
        </p:nvSpPr>
        <p:spPr>
          <a:xfrm rot="15577636">
            <a:off x="7546875" y="3927329"/>
            <a:ext cx="1853997" cy="80847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ysClr val="windowText" lastClr="000000"/>
                </a:solidFill>
              </a:rPr>
              <a:t>Cryo</a:t>
            </a:r>
            <a:r>
              <a:rPr lang="en-US" sz="1100" dirty="0">
                <a:solidFill>
                  <a:sysClr val="windowText" lastClr="000000"/>
                </a:solidFill>
              </a:rPr>
              <a:t> equip. passage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44364D-E761-1DB6-DFC7-06586DD80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0786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F17D7-88E9-9A5D-9A34-9E3ABA14C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0058D3-FA2D-960E-C99E-C1A9114A26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74302B-2AD8-173D-9932-DEC052FC4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0DECF-F737-7CF9-6254-12F26D4F7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9640E9-04E7-CD06-265D-22F1DA576838}"/>
              </a:ext>
            </a:extLst>
          </p:cNvPr>
          <p:cNvSpPr/>
          <p:nvPr/>
        </p:nvSpPr>
        <p:spPr>
          <a:xfrm>
            <a:off x="5670215" y="446790"/>
            <a:ext cx="1702135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474AD-2A44-7CF4-D2F1-D259CD7574EB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new RICH1 shielding – 25d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new RICH2 vessel – 25d</a:t>
            </a:r>
          </a:p>
          <a:p>
            <a:pPr algn="l"/>
            <a:endParaRPr lang="en-GB" sz="12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9DB5010-CDD5-0D6B-9EEC-A3C48E8E8E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DFC9ECB8-62C3-4499-89A8-29546FEC043D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8C2B2-695C-02F7-5E4C-52E15A56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243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65418-5A22-A30E-D189-1A5BEA5AA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A8168FA-68DA-D84D-F773-E18DE02969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844" y="197582"/>
            <a:ext cx="7605675" cy="583010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E04D0F-66A1-9AB7-33AA-269133785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5739F-A115-64F4-B5C3-9A85918E7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5418-4AC0-49A0-990C-DB7C4AD946AE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1DC9E-BDA1-08FF-CB80-F75F15D4F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FB0359D-5D4B-8745-8B71-BFD952C84336}"/>
              </a:ext>
            </a:extLst>
          </p:cNvPr>
          <p:cNvSpPr/>
          <p:nvPr/>
        </p:nvSpPr>
        <p:spPr>
          <a:xfrm>
            <a:off x="6581794" y="1484785"/>
            <a:ext cx="1063087" cy="1944216"/>
          </a:xfrm>
          <a:custGeom>
            <a:avLst/>
            <a:gdLst>
              <a:gd name="connsiteX0" fmla="*/ 734008 w 783772"/>
              <a:gd name="connsiteY0" fmla="*/ 1505339 h 1505339"/>
              <a:gd name="connsiteX1" fmla="*/ 734008 w 783772"/>
              <a:gd name="connsiteY1" fmla="*/ 1505339 h 1505339"/>
              <a:gd name="connsiteX2" fmla="*/ 684245 w 783772"/>
              <a:gd name="connsiteY2" fmla="*/ 1486678 h 1505339"/>
              <a:gd name="connsiteX3" fmla="*/ 0 w 783772"/>
              <a:gd name="connsiteY3" fmla="*/ 1505339 h 1505339"/>
              <a:gd name="connsiteX4" fmla="*/ 12441 w 783772"/>
              <a:gd name="connsiteY4" fmla="*/ 18661 h 1505339"/>
              <a:gd name="connsiteX5" fmla="*/ 783772 w 783772"/>
              <a:gd name="connsiteY5" fmla="*/ 0 h 1505339"/>
              <a:gd name="connsiteX6" fmla="*/ 734008 w 783772"/>
              <a:gd name="connsiteY6" fmla="*/ 1505339 h 150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3772" h="1505339">
                <a:moveTo>
                  <a:pt x="734008" y="1505339"/>
                </a:moveTo>
                <a:lnTo>
                  <a:pt x="734008" y="1505339"/>
                </a:lnTo>
                <a:lnTo>
                  <a:pt x="684245" y="1486678"/>
                </a:lnTo>
                <a:lnTo>
                  <a:pt x="0" y="1505339"/>
                </a:lnTo>
                <a:lnTo>
                  <a:pt x="12441" y="18661"/>
                </a:lnTo>
                <a:lnTo>
                  <a:pt x="783772" y="0"/>
                </a:lnTo>
                <a:lnTo>
                  <a:pt x="734008" y="1505339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EAD284-66F3-0F88-B978-2C5D0A94A8E0}"/>
              </a:ext>
            </a:extLst>
          </p:cNvPr>
          <p:cNvSpPr/>
          <p:nvPr/>
        </p:nvSpPr>
        <p:spPr>
          <a:xfrm>
            <a:off x="8416011" y="1642693"/>
            <a:ext cx="671804" cy="1300065"/>
          </a:xfrm>
          <a:custGeom>
            <a:avLst/>
            <a:gdLst>
              <a:gd name="connsiteX0" fmla="*/ 111968 w 671804"/>
              <a:gd name="connsiteY0" fmla="*/ 0 h 1300065"/>
              <a:gd name="connsiteX1" fmla="*/ 0 w 671804"/>
              <a:gd name="connsiteY1" fmla="*/ 1268963 h 1300065"/>
              <a:gd name="connsiteX2" fmla="*/ 553617 w 671804"/>
              <a:gd name="connsiteY2" fmla="*/ 1300065 h 1300065"/>
              <a:gd name="connsiteX3" fmla="*/ 671804 w 671804"/>
              <a:gd name="connsiteY3" fmla="*/ 105747 h 1300065"/>
              <a:gd name="connsiteX4" fmla="*/ 111968 w 671804"/>
              <a:gd name="connsiteY4" fmla="*/ 0 h 130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804" h="1300065">
                <a:moveTo>
                  <a:pt x="111968" y="0"/>
                </a:moveTo>
                <a:lnTo>
                  <a:pt x="0" y="1268963"/>
                </a:lnTo>
                <a:lnTo>
                  <a:pt x="553617" y="1300065"/>
                </a:lnTo>
                <a:lnTo>
                  <a:pt x="671804" y="105747"/>
                </a:lnTo>
                <a:lnTo>
                  <a:pt x="111968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4BC2E4-5154-1B3A-8372-D41744143710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new RICH1 shielding – 25d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new RICH2 vessel – 25d</a:t>
            </a:r>
          </a:p>
          <a:p>
            <a:pPr algn="l"/>
            <a:endParaRPr lang="en-GB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F6D5E-C979-4632-7459-09C44B7D2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9636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5AB5B-39FC-A7D8-4DC5-AFB5364E32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34D23B-E674-5BA8-4209-0E982FFD2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9BDE8-2618-D395-C7F6-3D5E10330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5229-BC97-46BB-A768-1FC374BEC6AC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23F45-147D-345A-A75B-FF277BA41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1DDC27-F004-A82D-030D-2B16E4CD183F}"/>
              </a:ext>
            </a:extLst>
          </p:cNvPr>
          <p:cNvSpPr txBox="1"/>
          <p:nvPr/>
        </p:nvSpPr>
        <p:spPr>
          <a:xfrm>
            <a:off x="263352" y="1065685"/>
            <a:ext cx="38884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New RICH2 vessel installation possible sequence</a:t>
            </a:r>
            <a:endParaRPr lang="en-GB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B6AC24-175E-1DA4-6E21-E8720E1559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336" y="1516926"/>
            <a:ext cx="2340089" cy="32032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40D7FD-B8F3-7D82-E530-C4C8BF8FE4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6" y="1516926"/>
            <a:ext cx="2452436" cy="32082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C44E19-BC47-E93D-4EE6-7A7FC33126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098" y="1516926"/>
            <a:ext cx="2371070" cy="32082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90F502-A960-033C-5C90-3F5F6EFA9A4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0064" y="1516926"/>
            <a:ext cx="1822320" cy="32032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5745C5-8B12-6429-C6E4-8B2C117D1DB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8282" y="1516925"/>
            <a:ext cx="1798318" cy="318639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EB5A7D6-0308-B9F7-E54E-2817F08CB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6501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4B0DEF-D2F6-CB79-E623-AB669338C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68F6B5-5A8D-574C-8381-5296BF1AC5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B053C1B-39AA-B106-B202-7F00F342B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A57A7-991B-2569-0BFA-544A453C8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70AC21-8936-4B3E-99DF-A4D807B82CCF}"/>
              </a:ext>
            </a:extLst>
          </p:cNvPr>
          <p:cNvSpPr/>
          <p:nvPr/>
        </p:nvSpPr>
        <p:spPr>
          <a:xfrm>
            <a:off x="5670215" y="446790"/>
            <a:ext cx="1943435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110AF6-609E-A5FE-2FB7-38A4AE779E61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UP C side – 25d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TORCH – 25d</a:t>
            </a:r>
          </a:p>
          <a:p>
            <a:pPr algn="l"/>
            <a:endParaRPr lang="en-GB" sz="12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2A919F-8998-C83A-A2B3-7CA10FF8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6A055174-8BF7-4CA0-95C6-96855E59ABE4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88544C4-6B43-5387-9EF2-9373CD8C9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832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4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D81651-81CC-4EB0-B35C-04DFFC7D4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1052736"/>
            <a:ext cx="8219256" cy="5562915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140402F-A64F-498D-B34C-4F9A8F76F29A}"/>
              </a:ext>
            </a:extLst>
          </p:cNvPr>
          <p:cNvCxnSpPr>
            <a:cxnSpLocks/>
          </p:cNvCxnSpPr>
          <p:nvPr/>
        </p:nvCxnSpPr>
        <p:spPr>
          <a:xfrm>
            <a:off x="6114154" y="6858000"/>
            <a:ext cx="147647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D178F05D-40CE-46B3-A5F5-C75825D9B80D}"/>
              </a:ext>
            </a:extLst>
          </p:cNvPr>
          <p:cNvSpPr/>
          <p:nvPr/>
        </p:nvSpPr>
        <p:spPr>
          <a:xfrm>
            <a:off x="7304690" y="2720307"/>
            <a:ext cx="1496835" cy="3012945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6E4534-FF93-45A7-BAD5-F897A93B37E4}"/>
              </a:ext>
            </a:extLst>
          </p:cNvPr>
          <p:cNvSpPr/>
          <p:nvPr/>
        </p:nvSpPr>
        <p:spPr>
          <a:xfrm>
            <a:off x="5087888" y="3220161"/>
            <a:ext cx="576065" cy="216024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374DCE4-317C-403E-A214-B9D305219FE1}"/>
              </a:ext>
            </a:extLst>
          </p:cNvPr>
          <p:cNvSpPr/>
          <p:nvPr/>
        </p:nvSpPr>
        <p:spPr>
          <a:xfrm>
            <a:off x="6827140" y="3016331"/>
            <a:ext cx="484393" cy="2355747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31A34C-63C5-46FD-80CB-491BB1879D68}"/>
              </a:ext>
            </a:extLst>
          </p:cNvPr>
          <p:cNvSpPr/>
          <p:nvPr/>
        </p:nvSpPr>
        <p:spPr>
          <a:xfrm>
            <a:off x="6571202" y="3060724"/>
            <a:ext cx="264348" cy="2205507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AE7CB38-8AFE-469F-9BE5-13B7DE8D2F59}"/>
              </a:ext>
            </a:extLst>
          </p:cNvPr>
          <p:cNvSpPr/>
          <p:nvPr/>
        </p:nvSpPr>
        <p:spPr>
          <a:xfrm>
            <a:off x="3487138" y="3717032"/>
            <a:ext cx="139335" cy="917246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ZoneTexte 3">
            <a:extLst>
              <a:ext uri="{FF2B5EF4-FFF2-40B4-BE49-F238E27FC236}">
                <a16:creationId xmlns:a16="http://schemas.microsoft.com/office/drawing/2014/main" id="{367126F3-6EB9-4745-92B5-39C52E75BF03}"/>
              </a:ext>
            </a:extLst>
          </p:cNvPr>
          <p:cNvSpPr txBox="1"/>
          <p:nvPr/>
        </p:nvSpPr>
        <p:spPr>
          <a:xfrm>
            <a:off x="5208410" y="42590"/>
            <a:ext cx="323745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Upgrade II : </a:t>
            </a:r>
            <a:r>
              <a:rPr lang="en-GB" sz="2400" b="1" u="sng" dirty="0"/>
              <a:t>PID</a:t>
            </a:r>
            <a:endParaRPr lang="fr-FR" sz="2400" b="1" u="sng" baseline="300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53946F2-85BB-432F-BB47-2198FD8013F8}"/>
              </a:ext>
            </a:extLst>
          </p:cNvPr>
          <p:cNvSpPr/>
          <p:nvPr/>
        </p:nvSpPr>
        <p:spPr>
          <a:xfrm>
            <a:off x="5240288" y="3372561"/>
            <a:ext cx="351657" cy="216024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70712C8-ABD1-4440-A64B-52ACE99F6B30}"/>
              </a:ext>
            </a:extLst>
          </p:cNvPr>
          <p:cNvSpPr/>
          <p:nvPr/>
        </p:nvSpPr>
        <p:spPr>
          <a:xfrm>
            <a:off x="2476351" y="4005064"/>
            <a:ext cx="576065" cy="432048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DC45CD2-08E1-47CC-9B4E-4B94779BAFAE}"/>
              </a:ext>
            </a:extLst>
          </p:cNvPr>
          <p:cNvSpPr/>
          <p:nvPr/>
        </p:nvSpPr>
        <p:spPr>
          <a:xfrm>
            <a:off x="3603044" y="2836194"/>
            <a:ext cx="1496835" cy="260903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286BB81-3E47-4A15-A974-F962C855D006}"/>
              </a:ext>
            </a:extLst>
          </p:cNvPr>
          <p:cNvSpPr txBox="1"/>
          <p:nvPr/>
        </p:nvSpPr>
        <p:spPr>
          <a:xfrm>
            <a:off x="197148" y="583456"/>
            <a:ext cx="3287631" cy="14773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</a:t>
            </a:r>
            <a:r>
              <a:rPr lang="en-GB" u="sng" dirty="0"/>
              <a:t>RICH1</a:t>
            </a:r>
          </a:p>
          <a:p>
            <a:r>
              <a:rPr lang="en-GB" dirty="0">
                <a:solidFill>
                  <a:srgbClr val="00B050"/>
                </a:solidFill>
              </a:rPr>
              <a:t>Photon detector</a:t>
            </a:r>
          </a:p>
          <a:p>
            <a:r>
              <a:rPr lang="en-GB" dirty="0">
                <a:solidFill>
                  <a:srgbClr val="00B050"/>
                </a:solidFill>
              </a:rPr>
              <a:t>Optics Mirror</a:t>
            </a:r>
          </a:p>
          <a:p>
            <a:r>
              <a:rPr lang="en-GB" dirty="0">
                <a:solidFill>
                  <a:srgbClr val="00B050"/>
                </a:solidFill>
              </a:rPr>
              <a:t>Gas Enclosure </a:t>
            </a:r>
          </a:p>
          <a:p>
            <a:r>
              <a:rPr lang="en-GB" dirty="0"/>
              <a:t>Shielding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16F1693-B3D3-4104-9F36-27076686925B}"/>
              </a:ext>
            </a:extLst>
          </p:cNvPr>
          <p:cNvCxnSpPr>
            <a:cxnSpLocks/>
            <a:stCxn id="40" idx="2"/>
          </p:cNvCxnSpPr>
          <p:nvPr/>
        </p:nvCxnSpPr>
        <p:spPr>
          <a:xfrm>
            <a:off x="1840964" y="2060784"/>
            <a:ext cx="1509347" cy="12242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96ABF126-D07C-45FA-94A5-707BE89298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7392" y="1944777"/>
            <a:ext cx="1320977" cy="2458288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5AAAC73-73C9-4734-A731-B2475544EC4A}"/>
              </a:ext>
            </a:extLst>
          </p:cNvPr>
          <p:cNvSpPr txBox="1"/>
          <p:nvPr/>
        </p:nvSpPr>
        <p:spPr>
          <a:xfrm>
            <a:off x="8714647" y="675788"/>
            <a:ext cx="3098797" cy="92333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</a:t>
            </a:r>
            <a:r>
              <a:rPr lang="en-GB" u="sng" dirty="0"/>
              <a:t>TORCH</a:t>
            </a:r>
          </a:p>
          <a:p>
            <a:r>
              <a:rPr lang="en-GB" dirty="0"/>
              <a:t>Install Detector( 12 Quartz bar)</a:t>
            </a:r>
          </a:p>
          <a:p>
            <a:r>
              <a:rPr lang="en-GB" dirty="0"/>
              <a:t>Support structure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70AB5B-709D-450D-B2EB-04B235E42E67}"/>
              </a:ext>
            </a:extLst>
          </p:cNvPr>
          <p:cNvSpPr/>
          <p:nvPr/>
        </p:nvSpPr>
        <p:spPr>
          <a:xfrm>
            <a:off x="3052415" y="3284985"/>
            <a:ext cx="545480" cy="15139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EE21741-22A0-4A9D-9193-D90B70A38B34}"/>
              </a:ext>
            </a:extLst>
          </p:cNvPr>
          <p:cNvSpPr/>
          <p:nvPr/>
        </p:nvSpPr>
        <p:spPr>
          <a:xfrm>
            <a:off x="5643146" y="3077228"/>
            <a:ext cx="856048" cy="23031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21807F1-AE39-4A3C-B25B-BC41D208C65A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5425521" y="2060783"/>
            <a:ext cx="203410" cy="98467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CE9B54BB-75D2-4747-848A-3F29B183AA2E}"/>
              </a:ext>
            </a:extLst>
          </p:cNvPr>
          <p:cNvSpPr/>
          <p:nvPr/>
        </p:nvSpPr>
        <p:spPr>
          <a:xfrm>
            <a:off x="5531710" y="3186208"/>
            <a:ext cx="45719" cy="2187008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1267443-1833-4A85-BA48-A889F8CE090E}"/>
              </a:ext>
            </a:extLst>
          </p:cNvPr>
          <p:cNvCxnSpPr>
            <a:cxnSpLocks/>
            <a:stCxn id="44" idx="1"/>
          </p:cNvCxnSpPr>
          <p:nvPr/>
        </p:nvCxnSpPr>
        <p:spPr>
          <a:xfrm flipH="1">
            <a:off x="5643147" y="1137453"/>
            <a:ext cx="3071500" cy="192327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08F18AE-5447-4F21-B820-8D478A43E499}"/>
              </a:ext>
            </a:extLst>
          </p:cNvPr>
          <p:cNvSpPr txBox="1"/>
          <p:nvPr/>
        </p:nvSpPr>
        <p:spPr>
          <a:xfrm>
            <a:off x="1738911" y="134922"/>
            <a:ext cx="50526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LS4</a:t>
            </a:r>
          </a:p>
        </p:txBody>
      </p:sp>
      <p:sp>
        <p:nvSpPr>
          <p:cNvPr id="6" name="TextBox 39">
            <a:extLst>
              <a:ext uri="{FF2B5EF4-FFF2-40B4-BE49-F238E27FC236}">
                <a16:creationId xmlns:a16="http://schemas.microsoft.com/office/drawing/2014/main" id="{A1269A3C-BDD9-0B24-E931-443B0586B94E}"/>
              </a:ext>
            </a:extLst>
          </p:cNvPr>
          <p:cNvSpPr txBox="1"/>
          <p:nvPr/>
        </p:nvSpPr>
        <p:spPr>
          <a:xfrm>
            <a:off x="3781705" y="583455"/>
            <a:ext cx="3287631" cy="14773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</a:t>
            </a:r>
            <a:r>
              <a:rPr lang="en-GB" u="sng" dirty="0"/>
              <a:t>RICH2</a:t>
            </a:r>
          </a:p>
          <a:p>
            <a:r>
              <a:rPr lang="en-GB" dirty="0">
                <a:solidFill>
                  <a:srgbClr val="00B050"/>
                </a:solidFill>
              </a:rPr>
              <a:t>Photon detector</a:t>
            </a:r>
          </a:p>
          <a:p>
            <a:r>
              <a:rPr lang="en-GB" dirty="0"/>
              <a:t>Optics Mirror</a:t>
            </a:r>
          </a:p>
          <a:p>
            <a:r>
              <a:rPr lang="en-GB" dirty="0"/>
              <a:t>Gas Enclosure / structure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24D98-5D49-42B4-C60F-0024C9EF2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66067-0170-4D39-A266-F847CB89041C}" type="datetime1">
              <a:rPr lang="de-CH" smtClean="0"/>
              <a:t>25.08.2025</a:t>
            </a:fld>
            <a:endParaRPr lang="fr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68F30A-7528-A352-1CB6-8E4349CC2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</p:spTree>
    <p:extLst>
      <p:ext uri="{BB962C8B-B14F-4D97-AF65-F5344CB8AC3E}">
        <p14:creationId xmlns:p14="http://schemas.microsoft.com/office/powerpoint/2010/main" val="33369427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407DE-C240-E43D-9804-DDE64742C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5F40E2A-5C5C-E128-D8C0-03758098DB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592" y="171209"/>
            <a:ext cx="8208912" cy="601176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679B47F-4A10-F54B-14F3-FACD24108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684F2-3534-48F8-FB81-BB359FA1C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95CD-8671-4D6E-9E1E-258C0A881A04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93045-CEE8-FFF2-2106-EF8C1CE4C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803066-B944-C1AD-D0DE-AD0A9EBC9915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UP C side – 25d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TORCH – 25d</a:t>
            </a:r>
          </a:p>
          <a:p>
            <a:pPr algn="l"/>
            <a:endParaRPr lang="en-GB" sz="12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4E4A501-80C2-2EFC-EEF9-2BCBB6EAC732}"/>
              </a:ext>
            </a:extLst>
          </p:cNvPr>
          <p:cNvSpPr/>
          <p:nvPr/>
        </p:nvSpPr>
        <p:spPr>
          <a:xfrm>
            <a:off x="7078824" y="1592424"/>
            <a:ext cx="864637" cy="1835021"/>
          </a:xfrm>
          <a:custGeom>
            <a:avLst/>
            <a:gdLst>
              <a:gd name="connsiteX0" fmla="*/ 68425 w 864637"/>
              <a:gd name="connsiteY0" fmla="*/ 323462 h 1835021"/>
              <a:gd name="connsiteX1" fmla="*/ 0 w 864637"/>
              <a:gd name="connsiteY1" fmla="*/ 1822580 h 1835021"/>
              <a:gd name="connsiteX2" fmla="*/ 740229 w 864637"/>
              <a:gd name="connsiteY2" fmla="*/ 1835021 h 1835021"/>
              <a:gd name="connsiteX3" fmla="*/ 864637 w 864637"/>
              <a:gd name="connsiteY3" fmla="*/ 360784 h 1835021"/>
              <a:gd name="connsiteX4" fmla="*/ 615821 w 864637"/>
              <a:gd name="connsiteY4" fmla="*/ 248817 h 1835021"/>
              <a:gd name="connsiteX5" fmla="*/ 659364 w 864637"/>
              <a:gd name="connsiteY5" fmla="*/ 43543 h 1835021"/>
              <a:gd name="connsiteX6" fmla="*/ 161731 w 864637"/>
              <a:gd name="connsiteY6" fmla="*/ 0 h 1835021"/>
              <a:gd name="connsiteX7" fmla="*/ 68425 w 864637"/>
              <a:gd name="connsiteY7" fmla="*/ 323462 h 183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4637" h="1835021">
                <a:moveTo>
                  <a:pt x="68425" y="323462"/>
                </a:moveTo>
                <a:lnTo>
                  <a:pt x="0" y="1822580"/>
                </a:lnTo>
                <a:lnTo>
                  <a:pt x="740229" y="1835021"/>
                </a:lnTo>
                <a:lnTo>
                  <a:pt x="864637" y="360784"/>
                </a:lnTo>
                <a:lnTo>
                  <a:pt x="615821" y="248817"/>
                </a:lnTo>
                <a:lnTo>
                  <a:pt x="659364" y="43543"/>
                </a:lnTo>
                <a:lnTo>
                  <a:pt x="161731" y="0"/>
                </a:lnTo>
                <a:lnTo>
                  <a:pt x="68425" y="32346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50778F5-87D8-6519-666B-602740416361}"/>
              </a:ext>
            </a:extLst>
          </p:cNvPr>
          <p:cNvSpPr/>
          <p:nvPr/>
        </p:nvSpPr>
        <p:spPr>
          <a:xfrm>
            <a:off x="4267200" y="1057469"/>
            <a:ext cx="1436914" cy="3359021"/>
          </a:xfrm>
          <a:custGeom>
            <a:avLst/>
            <a:gdLst>
              <a:gd name="connsiteX0" fmla="*/ 1436914 w 1436914"/>
              <a:gd name="connsiteY0" fmla="*/ 24882 h 3359021"/>
              <a:gd name="connsiteX1" fmla="*/ 1424473 w 1436914"/>
              <a:gd name="connsiteY1" fmla="*/ 2127380 h 3359021"/>
              <a:gd name="connsiteX2" fmla="*/ 1101012 w 1436914"/>
              <a:gd name="connsiteY2" fmla="*/ 3359021 h 3359021"/>
              <a:gd name="connsiteX3" fmla="*/ 242596 w 1436914"/>
              <a:gd name="connsiteY3" fmla="*/ 3340360 h 3359021"/>
              <a:gd name="connsiteX4" fmla="*/ 0 w 1436914"/>
              <a:gd name="connsiteY4" fmla="*/ 37323 h 3359021"/>
              <a:gd name="connsiteX5" fmla="*/ 37322 w 1436914"/>
              <a:gd name="connsiteY5" fmla="*/ 0 h 3359021"/>
              <a:gd name="connsiteX6" fmla="*/ 1436914 w 1436914"/>
              <a:gd name="connsiteY6" fmla="*/ 24882 h 3359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36914" h="3359021">
                <a:moveTo>
                  <a:pt x="1436914" y="24882"/>
                </a:moveTo>
                <a:lnTo>
                  <a:pt x="1424473" y="2127380"/>
                </a:lnTo>
                <a:lnTo>
                  <a:pt x="1101012" y="3359021"/>
                </a:lnTo>
                <a:lnTo>
                  <a:pt x="242596" y="3340360"/>
                </a:lnTo>
                <a:lnTo>
                  <a:pt x="0" y="37323"/>
                </a:lnTo>
                <a:lnTo>
                  <a:pt x="37322" y="0"/>
                </a:lnTo>
                <a:lnTo>
                  <a:pt x="1436914" y="24882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9D51C-7006-0843-F419-1D723A64F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8714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16737-4437-1EC8-BEBE-7E63FFF3C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D3BC45-F90E-A158-679C-DC7308E181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DAB0A80-6E45-34A7-9002-7CDF928F6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EE848-ED93-0BA0-80EC-9AD1064A2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86E190-D7DF-F448-1C46-3020CC79F747}"/>
              </a:ext>
            </a:extLst>
          </p:cNvPr>
          <p:cNvSpPr/>
          <p:nvPr/>
        </p:nvSpPr>
        <p:spPr>
          <a:xfrm>
            <a:off x="5670215" y="446790"/>
            <a:ext cx="2129079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F21DE11-6173-491C-1793-752645B764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E392D219-7DEB-4E06-A68E-F75ACE7D033E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1E5AB-4C56-04B9-9664-6D9BB0CC6EE7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Reinstall BP section 1 – 10d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new Bridge – 20d</a:t>
            </a:r>
          </a:p>
          <a:p>
            <a:pPr algn="l"/>
            <a:endParaRPr lang="en-GB" sz="1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37C802-0269-B17D-67C3-3B2B5FADC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874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F69DF-8C46-522D-C2A9-2217D1BF2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F6D9B4E-38AC-4DE2-0A60-F16F0799A8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421" y="404664"/>
            <a:ext cx="9115276" cy="575072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B39C4E-F60A-F179-8425-71AD4CFF7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348A6-AAF8-E9E5-5145-D1E4B1B04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C7A25-41C9-47A8-AFF4-23415D037C9D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3CF74-AA5E-B266-22C2-59EF58967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3CDBEF-5412-0C21-8F35-7A0A269A8C1F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Reinstall BP section 1 – 10d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new Bridge – 20d</a:t>
            </a:r>
          </a:p>
          <a:p>
            <a:pPr algn="l"/>
            <a:endParaRPr lang="en-GB" sz="12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9B154AE-DCE8-E047-7A1C-4F68BBBC79E3}"/>
              </a:ext>
            </a:extLst>
          </p:cNvPr>
          <p:cNvSpPr/>
          <p:nvPr/>
        </p:nvSpPr>
        <p:spPr>
          <a:xfrm>
            <a:off x="7259216" y="2348880"/>
            <a:ext cx="541176" cy="1196753"/>
          </a:xfrm>
          <a:custGeom>
            <a:avLst/>
            <a:gdLst>
              <a:gd name="connsiteX0" fmla="*/ 31102 w 541176"/>
              <a:gd name="connsiteY0" fmla="*/ 68425 h 1045029"/>
              <a:gd name="connsiteX1" fmla="*/ 0 w 541176"/>
              <a:gd name="connsiteY1" fmla="*/ 1045029 h 1045029"/>
              <a:gd name="connsiteX2" fmla="*/ 510074 w 541176"/>
              <a:gd name="connsiteY2" fmla="*/ 1026367 h 1045029"/>
              <a:gd name="connsiteX3" fmla="*/ 541176 w 541176"/>
              <a:gd name="connsiteY3" fmla="*/ 0 h 1045029"/>
              <a:gd name="connsiteX4" fmla="*/ 31102 w 541176"/>
              <a:gd name="connsiteY4" fmla="*/ 68425 h 104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1176" h="1045029">
                <a:moveTo>
                  <a:pt x="31102" y="68425"/>
                </a:moveTo>
                <a:lnTo>
                  <a:pt x="0" y="1045029"/>
                </a:lnTo>
                <a:lnTo>
                  <a:pt x="510074" y="1026367"/>
                </a:lnTo>
                <a:lnTo>
                  <a:pt x="541176" y="0"/>
                </a:lnTo>
                <a:lnTo>
                  <a:pt x="31102" y="68425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2C575A4-43BC-8313-1F43-C9BF8628E78B}"/>
              </a:ext>
            </a:extLst>
          </p:cNvPr>
          <p:cNvSpPr/>
          <p:nvPr/>
        </p:nvSpPr>
        <p:spPr>
          <a:xfrm>
            <a:off x="4522237" y="746449"/>
            <a:ext cx="1617306" cy="4665306"/>
          </a:xfrm>
          <a:custGeom>
            <a:avLst/>
            <a:gdLst>
              <a:gd name="connsiteX0" fmla="*/ 367004 w 1617306"/>
              <a:gd name="connsiteY0" fmla="*/ 4665306 h 4665306"/>
              <a:gd name="connsiteX1" fmla="*/ 1617306 w 1617306"/>
              <a:gd name="connsiteY1" fmla="*/ 4565780 h 4665306"/>
              <a:gd name="connsiteX2" fmla="*/ 1517779 w 1617306"/>
              <a:gd name="connsiteY2" fmla="*/ 12441 h 4665306"/>
              <a:gd name="connsiteX3" fmla="*/ 0 w 1617306"/>
              <a:gd name="connsiteY3" fmla="*/ 0 h 4665306"/>
              <a:gd name="connsiteX4" fmla="*/ 367004 w 1617306"/>
              <a:gd name="connsiteY4" fmla="*/ 4665306 h 466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7306" h="4665306">
                <a:moveTo>
                  <a:pt x="367004" y="4665306"/>
                </a:moveTo>
                <a:lnTo>
                  <a:pt x="1617306" y="4565780"/>
                </a:lnTo>
                <a:lnTo>
                  <a:pt x="1517779" y="12441"/>
                </a:lnTo>
                <a:lnTo>
                  <a:pt x="0" y="0"/>
                </a:lnTo>
                <a:lnTo>
                  <a:pt x="367004" y="4665306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64B3F-AA3D-B29D-8F7F-896AD5E52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8323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7B0BD-CAF5-E998-8104-2BD11C52E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DC336C-DD2B-0765-A89A-285B7691D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4324B-3854-7D79-83F4-2B467D83F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7088-A133-49B6-9F6C-64A033661254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D33DC-86C2-D671-6C20-CBCD134B0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3354F-E94D-D07E-B344-709817C5D0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2204864"/>
            <a:ext cx="2356926" cy="39063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2107C2-2DCB-2EC0-6133-53F6BBEADC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664" y="2165430"/>
            <a:ext cx="2448272" cy="39458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7B7A5A-DCF4-7C62-BCE6-83D5146BAA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425" y="2165430"/>
            <a:ext cx="2617839" cy="39458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1E7977-D82F-E7BD-978D-2812CB0E8F8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4307" y="2150417"/>
            <a:ext cx="2730285" cy="39458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30F591A-A07C-E373-CA06-9D4BA71D7664}"/>
              </a:ext>
            </a:extLst>
          </p:cNvPr>
          <p:cNvSpPr txBox="1"/>
          <p:nvPr/>
        </p:nvSpPr>
        <p:spPr>
          <a:xfrm>
            <a:off x="479376" y="1772816"/>
            <a:ext cx="373820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New Bridge top frame in 2 parts possible sequence</a:t>
            </a:r>
            <a:endParaRPr lang="en-GB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8FDC89-2F87-2A24-0FDB-F3D7814E2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877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2DAFF-3C15-E519-E345-B7DDE83C2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5A833B-0A3E-71BB-BDA8-70C58E8CDB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2E963A7-56F1-DD27-0740-3086CFB70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2AE8F-8CD1-F597-0117-9B926DB63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CB9169-4295-9247-9497-00AC5F82AA5D}"/>
              </a:ext>
            </a:extLst>
          </p:cNvPr>
          <p:cNvSpPr/>
          <p:nvPr/>
        </p:nvSpPr>
        <p:spPr>
          <a:xfrm>
            <a:off x="5670215" y="446790"/>
            <a:ext cx="2223483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2D41E10-F494-C30A-B51B-BC3B71A26E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3E6AF310-C0B7-4D49-8BC0-5046209E6863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141C83-168A-E7D6-19B0-D84D685B7F5E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Reinstall new RICH1 exit window – 15d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RICH2 tower C side – 10d</a:t>
            </a:r>
          </a:p>
          <a:p>
            <a:pPr algn="l"/>
            <a:endParaRPr lang="en-GB" sz="1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2C6F2F-00DF-DD3E-1D32-FC6F0570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648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776EA-8799-9247-3818-EC6EEA62F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D83F18D-A861-F8FE-8B4D-7980BE7EB2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688" y="260648"/>
            <a:ext cx="7187733" cy="575018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1BDFAAC-83B8-1324-F3F5-E2E2D5226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5E601-66E5-ABF5-72FC-491CB82A9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18B6-876F-498D-909E-DE4BBAB973B2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5CEB9-BDB8-6EB8-43AD-4D96427D1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54CC361-E9D6-60AD-76CA-31F33BFCD219}"/>
              </a:ext>
            </a:extLst>
          </p:cNvPr>
          <p:cNvSpPr/>
          <p:nvPr/>
        </p:nvSpPr>
        <p:spPr>
          <a:xfrm>
            <a:off x="5890250" y="1922761"/>
            <a:ext cx="853822" cy="2425960"/>
          </a:xfrm>
          <a:custGeom>
            <a:avLst/>
            <a:gdLst>
              <a:gd name="connsiteX0" fmla="*/ 0 w 721567"/>
              <a:gd name="connsiteY0" fmla="*/ 0 h 2425960"/>
              <a:gd name="connsiteX1" fmla="*/ 18661 w 721567"/>
              <a:gd name="connsiteY1" fmla="*/ 2419739 h 2425960"/>
              <a:gd name="connsiteX2" fmla="*/ 684245 w 721567"/>
              <a:gd name="connsiteY2" fmla="*/ 2425960 h 2425960"/>
              <a:gd name="connsiteX3" fmla="*/ 721567 w 721567"/>
              <a:gd name="connsiteY3" fmla="*/ 62205 h 2425960"/>
              <a:gd name="connsiteX4" fmla="*/ 0 w 721567"/>
              <a:gd name="connsiteY4" fmla="*/ 0 h 242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567" h="2425960">
                <a:moveTo>
                  <a:pt x="0" y="0"/>
                </a:moveTo>
                <a:lnTo>
                  <a:pt x="18661" y="2419739"/>
                </a:lnTo>
                <a:lnTo>
                  <a:pt x="684245" y="2425960"/>
                </a:lnTo>
                <a:lnTo>
                  <a:pt x="721567" y="62205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B93B2F-1D0C-33CD-306D-9CA6B66FB72F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Reinstall new RICH1 exit window – 15d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RICH2 tower C side – 10d</a:t>
            </a:r>
          </a:p>
          <a:p>
            <a:pPr algn="l"/>
            <a:endParaRPr lang="en-GB" sz="12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320AB97-15DB-D6C7-E696-FC8719A8623B}"/>
              </a:ext>
            </a:extLst>
          </p:cNvPr>
          <p:cNvSpPr/>
          <p:nvPr/>
        </p:nvSpPr>
        <p:spPr>
          <a:xfrm>
            <a:off x="8845420" y="2363755"/>
            <a:ext cx="752670" cy="1716833"/>
          </a:xfrm>
          <a:custGeom>
            <a:avLst/>
            <a:gdLst>
              <a:gd name="connsiteX0" fmla="*/ 24882 w 752670"/>
              <a:gd name="connsiteY0" fmla="*/ 0 h 1716833"/>
              <a:gd name="connsiteX1" fmla="*/ 0 w 752670"/>
              <a:gd name="connsiteY1" fmla="*/ 1716833 h 1716833"/>
              <a:gd name="connsiteX2" fmla="*/ 740229 w 752670"/>
              <a:gd name="connsiteY2" fmla="*/ 1716833 h 1716833"/>
              <a:gd name="connsiteX3" fmla="*/ 752670 w 752670"/>
              <a:gd name="connsiteY3" fmla="*/ 43543 h 1716833"/>
              <a:gd name="connsiteX4" fmla="*/ 24882 w 752670"/>
              <a:gd name="connsiteY4" fmla="*/ 0 h 1716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670" h="1716833">
                <a:moveTo>
                  <a:pt x="24882" y="0"/>
                </a:moveTo>
                <a:lnTo>
                  <a:pt x="0" y="1716833"/>
                </a:lnTo>
                <a:lnTo>
                  <a:pt x="740229" y="1716833"/>
                </a:lnTo>
                <a:lnTo>
                  <a:pt x="752670" y="43543"/>
                </a:lnTo>
                <a:lnTo>
                  <a:pt x="24882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296B8-8348-7390-E53A-C4F3B6C13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5215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E229F-6C8F-BCD6-B6C8-FC4FAD329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4D0730-9960-8571-06AB-D630ECBCE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C370F-ED4D-0D6F-B556-E53D5971D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8B4F2-9651-4B17-8BD7-1B723EC15C33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864CB-A4BD-D849-ED7B-10A5F478D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9E0793-05F8-0F5F-58E3-12FA57925F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656" y="332656"/>
            <a:ext cx="7741869" cy="58796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B18015-31E1-E53E-8BFB-625F576FB000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Reinstall new RICH1 exit window – 15d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RICH2 tower C side – 10d</a:t>
            </a:r>
          </a:p>
          <a:p>
            <a:pPr algn="l"/>
            <a:endParaRPr lang="en-GB" sz="12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DA176C3-856F-BE31-47D0-997C05E85200}"/>
              </a:ext>
            </a:extLst>
          </p:cNvPr>
          <p:cNvSpPr/>
          <p:nvPr/>
        </p:nvSpPr>
        <p:spPr>
          <a:xfrm>
            <a:off x="8403771" y="2348880"/>
            <a:ext cx="1324947" cy="3436100"/>
          </a:xfrm>
          <a:custGeom>
            <a:avLst/>
            <a:gdLst>
              <a:gd name="connsiteX0" fmla="*/ 0 w 1324947"/>
              <a:gd name="connsiteY0" fmla="*/ 0 h 1891004"/>
              <a:gd name="connsiteX1" fmla="*/ 49764 w 1324947"/>
              <a:gd name="connsiteY1" fmla="*/ 1866122 h 1891004"/>
              <a:gd name="connsiteX2" fmla="*/ 1324947 w 1324947"/>
              <a:gd name="connsiteY2" fmla="*/ 1891004 h 1891004"/>
              <a:gd name="connsiteX3" fmla="*/ 1101013 w 1324947"/>
              <a:gd name="connsiteY3" fmla="*/ 55983 h 1891004"/>
              <a:gd name="connsiteX4" fmla="*/ 0 w 1324947"/>
              <a:gd name="connsiteY4" fmla="*/ 0 h 189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947" h="1891004">
                <a:moveTo>
                  <a:pt x="0" y="0"/>
                </a:moveTo>
                <a:lnTo>
                  <a:pt x="49764" y="1866122"/>
                </a:lnTo>
                <a:lnTo>
                  <a:pt x="1324947" y="1891004"/>
                </a:lnTo>
                <a:lnTo>
                  <a:pt x="1101013" y="559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1E41285-7651-E8D1-4D29-5DB78870FE92}"/>
              </a:ext>
            </a:extLst>
          </p:cNvPr>
          <p:cNvSpPr/>
          <p:nvPr/>
        </p:nvSpPr>
        <p:spPr>
          <a:xfrm>
            <a:off x="3926025" y="454089"/>
            <a:ext cx="2301551" cy="5704114"/>
          </a:xfrm>
          <a:custGeom>
            <a:avLst/>
            <a:gdLst>
              <a:gd name="connsiteX0" fmla="*/ 2251788 w 2301551"/>
              <a:gd name="connsiteY0" fmla="*/ 136849 h 5704114"/>
              <a:gd name="connsiteX1" fmla="*/ 1175657 w 2301551"/>
              <a:gd name="connsiteY1" fmla="*/ 5704114 h 5704114"/>
              <a:gd name="connsiteX2" fmla="*/ 0 w 2301551"/>
              <a:gd name="connsiteY2" fmla="*/ 5704114 h 5704114"/>
              <a:gd name="connsiteX3" fmla="*/ 1449355 w 2301551"/>
              <a:gd name="connsiteY3" fmla="*/ 31102 h 5704114"/>
              <a:gd name="connsiteX4" fmla="*/ 2301551 w 2301551"/>
              <a:gd name="connsiteY4" fmla="*/ 0 h 5704114"/>
              <a:gd name="connsiteX5" fmla="*/ 2251788 w 2301551"/>
              <a:gd name="connsiteY5" fmla="*/ 136849 h 570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1551" h="5704114">
                <a:moveTo>
                  <a:pt x="2251788" y="136849"/>
                </a:moveTo>
                <a:lnTo>
                  <a:pt x="1175657" y="5704114"/>
                </a:lnTo>
                <a:lnTo>
                  <a:pt x="0" y="5704114"/>
                </a:lnTo>
                <a:lnTo>
                  <a:pt x="1449355" y="31102"/>
                </a:lnTo>
                <a:lnTo>
                  <a:pt x="2301551" y="0"/>
                </a:lnTo>
                <a:lnTo>
                  <a:pt x="2251788" y="136849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01C91D0-1B4A-1487-0EC0-82BD857E3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013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7ABF9-3474-685E-D981-FAB96A6B98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B9DD2D-E3FC-5866-AF7F-4202AA1889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55B64B2-9C7C-922F-3766-CB4303F17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1D69A-B85A-ABA4-1944-1AC7B8C0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9F326B-DB9A-EAA5-AF69-277375A44BB0}"/>
              </a:ext>
            </a:extLst>
          </p:cNvPr>
          <p:cNvSpPr/>
          <p:nvPr/>
        </p:nvSpPr>
        <p:spPr>
          <a:xfrm>
            <a:off x="5670215" y="446790"/>
            <a:ext cx="2323009" cy="502826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89DFF6-C87D-EA98-98D6-DB15D88C41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C5D7E545-F3E0-422A-8F0E-2EAB4D73A66D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D83A78-5A5C-1B2D-1AD2-A86A99C342C4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Start of install UP A side – 20d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RICH2 tower A side – 10d</a:t>
            </a:r>
          </a:p>
          <a:p>
            <a:pPr algn="l"/>
            <a:endParaRPr lang="en-GB" sz="1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69F34A-2B73-A5C9-7C9A-60B15FFC3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7546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A8BAA-5952-491A-4404-780712049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E656841-E57C-55CF-409A-38FFB3A3E6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108" y="287913"/>
            <a:ext cx="7935371" cy="586747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1757AD-6345-BB65-5426-A42E7E30A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D0C48-C621-1BC5-AF0A-9245ADB18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8EE10-9400-4562-9E10-D0B0DDF18F36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6D069-B5CC-C4D7-6D35-1489AB607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B3557-D2A9-5C9B-ED2E-D398357351FB}"/>
              </a:ext>
            </a:extLst>
          </p:cNvPr>
          <p:cNvSpPr txBox="1"/>
          <p:nvPr/>
        </p:nvSpPr>
        <p:spPr>
          <a:xfrm>
            <a:off x="63493" y="702610"/>
            <a:ext cx="3019189" cy="1708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Start of install UP A side – 20d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RICH2 tower A side – 10d</a:t>
            </a:r>
          </a:p>
          <a:p>
            <a:pPr algn="l"/>
            <a:endParaRPr lang="en-GB" sz="12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D54361C-C881-BE58-F5F2-3DDBB12A417E}"/>
              </a:ext>
            </a:extLst>
          </p:cNvPr>
          <p:cNvSpPr/>
          <p:nvPr/>
        </p:nvSpPr>
        <p:spPr>
          <a:xfrm>
            <a:off x="7819053" y="1517780"/>
            <a:ext cx="802433" cy="1337387"/>
          </a:xfrm>
          <a:custGeom>
            <a:avLst/>
            <a:gdLst>
              <a:gd name="connsiteX0" fmla="*/ 49763 w 802433"/>
              <a:gd name="connsiteY0" fmla="*/ 0 h 1337387"/>
              <a:gd name="connsiteX1" fmla="*/ 0 w 802433"/>
              <a:gd name="connsiteY1" fmla="*/ 1337387 h 1337387"/>
              <a:gd name="connsiteX2" fmla="*/ 678025 w 802433"/>
              <a:gd name="connsiteY2" fmla="*/ 1324947 h 1337387"/>
              <a:gd name="connsiteX3" fmla="*/ 802433 w 802433"/>
              <a:gd name="connsiteY3" fmla="*/ 49763 h 1337387"/>
              <a:gd name="connsiteX4" fmla="*/ 49763 w 802433"/>
              <a:gd name="connsiteY4" fmla="*/ 0 h 133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433" h="1337387">
                <a:moveTo>
                  <a:pt x="49763" y="0"/>
                </a:moveTo>
                <a:lnTo>
                  <a:pt x="0" y="1337387"/>
                </a:lnTo>
                <a:lnTo>
                  <a:pt x="678025" y="1324947"/>
                </a:lnTo>
                <a:lnTo>
                  <a:pt x="802433" y="49763"/>
                </a:lnTo>
                <a:lnTo>
                  <a:pt x="49763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1FAEEEF-E816-E186-DA43-7A0EDBD89DF8}"/>
              </a:ext>
            </a:extLst>
          </p:cNvPr>
          <p:cNvSpPr/>
          <p:nvPr/>
        </p:nvSpPr>
        <p:spPr>
          <a:xfrm>
            <a:off x="5044751" y="1169437"/>
            <a:ext cx="1057469" cy="2830285"/>
          </a:xfrm>
          <a:custGeom>
            <a:avLst/>
            <a:gdLst>
              <a:gd name="connsiteX0" fmla="*/ 0 w 1057469"/>
              <a:gd name="connsiteY0" fmla="*/ 37322 h 2830285"/>
              <a:gd name="connsiteX1" fmla="*/ 995265 w 1057469"/>
              <a:gd name="connsiteY1" fmla="*/ 0 h 2830285"/>
              <a:gd name="connsiteX2" fmla="*/ 1057469 w 1057469"/>
              <a:gd name="connsiteY2" fmla="*/ 2083836 h 2830285"/>
              <a:gd name="connsiteX3" fmla="*/ 758890 w 1057469"/>
              <a:gd name="connsiteY3" fmla="*/ 2830285 h 2830285"/>
              <a:gd name="connsiteX4" fmla="*/ 273698 w 1057469"/>
              <a:gd name="connsiteY4" fmla="*/ 2811624 h 2830285"/>
              <a:gd name="connsiteX5" fmla="*/ 0 w 1057469"/>
              <a:gd name="connsiteY5" fmla="*/ 37322 h 2830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7469" h="2830285">
                <a:moveTo>
                  <a:pt x="0" y="37322"/>
                </a:moveTo>
                <a:lnTo>
                  <a:pt x="995265" y="0"/>
                </a:lnTo>
                <a:lnTo>
                  <a:pt x="1057469" y="2083836"/>
                </a:lnTo>
                <a:lnTo>
                  <a:pt x="758890" y="2830285"/>
                </a:lnTo>
                <a:lnTo>
                  <a:pt x="273698" y="2811624"/>
                </a:lnTo>
                <a:lnTo>
                  <a:pt x="0" y="37322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00677-EA1F-CDB3-DD5F-E9125D018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507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DEA97-8B9F-7F47-DA9F-F7C353E468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57A8C0-CD06-8336-546E-DD2F5624C7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BE4A8B4-AFA7-4617-ECAC-0A0413CD0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BA0C5-13E1-5A87-F10E-BE3C22B5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316D93-E263-B4BD-CDEC-46B69168B093}"/>
              </a:ext>
            </a:extLst>
          </p:cNvPr>
          <p:cNvSpPr/>
          <p:nvPr/>
        </p:nvSpPr>
        <p:spPr>
          <a:xfrm>
            <a:off x="5677647" y="340659"/>
            <a:ext cx="2782108" cy="548042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3014CEE-819D-07E3-29E3-E90AC92E60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F4B4F8AC-FEB4-4F75-B168-F149078BE827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A8C07-F623-4E52-DA08-631D3CDA04A1}"/>
              </a:ext>
            </a:extLst>
          </p:cNvPr>
          <p:cNvSpPr txBox="1"/>
          <p:nvPr/>
        </p:nvSpPr>
        <p:spPr>
          <a:xfrm>
            <a:off x="63493" y="702610"/>
            <a:ext cx="3019189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Finish of Install UP A side – 20d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new RICH1 columns – </a:t>
            </a:r>
            <a:r>
              <a:rPr lang="en-US" sz="1100" dirty="0">
                <a:solidFill>
                  <a:srgbClr val="FF0000"/>
                </a:solidFill>
              </a:rPr>
              <a:t>30d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mighty tracker C side – 40d</a:t>
            </a:r>
          </a:p>
          <a:p>
            <a:pPr algn="l"/>
            <a:endParaRPr lang="en-GB" sz="1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2634DE-C491-860E-1DF8-5A36C0171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389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5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D81651-81CC-4EB0-B35C-04DFFC7D4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1083183"/>
            <a:ext cx="8219256" cy="5562915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140402F-A64F-498D-B34C-4F9A8F76F29A}"/>
              </a:ext>
            </a:extLst>
          </p:cNvPr>
          <p:cNvCxnSpPr>
            <a:cxnSpLocks/>
          </p:cNvCxnSpPr>
          <p:nvPr/>
        </p:nvCxnSpPr>
        <p:spPr>
          <a:xfrm>
            <a:off x="6114154" y="6858000"/>
            <a:ext cx="147647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6E4534-FF93-45A7-BAD5-F897A93B37E4}"/>
              </a:ext>
            </a:extLst>
          </p:cNvPr>
          <p:cNvSpPr/>
          <p:nvPr/>
        </p:nvSpPr>
        <p:spPr>
          <a:xfrm>
            <a:off x="5087888" y="3220161"/>
            <a:ext cx="576065" cy="216024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AE7CB38-8AFE-469F-9BE5-13B7DE8D2F59}"/>
              </a:ext>
            </a:extLst>
          </p:cNvPr>
          <p:cNvSpPr/>
          <p:nvPr/>
        </p:nvSpPr>
        <p:spPr>
          <a:xfrm>
            <a:off x="3050409" y="3645024"/>
            <a:ext cx="576064" cy="1152128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ZoneTexte 3">
            <a:extLst>
              <a:ext uri="{FF2B5EF4-FFF2-40B4-BE49-F238E27FC236}">
                <a16:creationId xmlns:a16="http://schemas.microsoft.com/office/drawing/2014/main" id="{367126F3-6EB9-4745-92B5-39C52E75BF03}"/>
              </a:ext>
            </a:extLst>
          </p:cNvPr>
          <p:cNvSpPr txBox="1"/>
          <p:nvPr/>
        </p:nvSpPr>
        <p:spPr>
          <a:xfrm>
            <a:off x="5208410" y="42590"/>
            <a:ext cx="369590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Upgrade II : </a:t>
            </a:r>
            <a:r>
              <a:rPr lang="en-GB" sz="2400" b="1" u="sng" dirty="0"/>
              <a:t>CALO &amp; MUON</a:t>
            </a:r>
            <a:endParaRPr lang="fr-FR" sz="2400" b="1" u="sng" baseline="30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70712C8-ABD1-4440-A64B-52ACE99F6B30}"/>
              </a:ext>
            </a:extLst>
          </p:cNvPr>
          <p:cNvSpPr/>
          <p:nvPr/>
        </p:nvSpPr>
        <p:spPr>
          <a:xfrm>
            <a:off x="2476351" y="4084257"/>
            <a:ext cx="576065" cy="432048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DC45CD2-08E1-47CC-9B4E-4B94779BAFAE}"/>
              </a:ext>
            </a:extLst>
          </p:cNvPr>
          <p:cNvSpPr/>
          <p:nvPr/>
        </p:nvSpPr>
        <p:spPr>
          <a:xfrm>
            <a:off x="3603044" y="2615413"/>
            <a:ext cx="1496835" cy="2829812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E88A87F-F575-4EF8-A386-0029A6D9DE01}"/>
              </a:ext>
            </a:extLst>
          </p:cNvPr>
          <p:cNvSpPr/>
          <p:nvPr/>
        </p:nvSpPr>
        <p:spPr>
          <a:xfrm>
            <a:off x="5650506" y="3140968"/>
            <a:ext cx="877544" cy="2239433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A06428B-F118-4E68-A06E-0ADE37DDF374}"/>
              </a:ext>
            </a:extLst>
          </p:cNvPr>
          <p:cNvSpPr txBox="1"/>
          <p:nvPr/>
        </p:nvSpPr>
        <p:spPr>
          <a:xfrm>
            <a:off x="1624560" y="103970"/>
            <a:ext cx="3167260" cy="1477328"/>
          </a:xfrm>
          <a:prstGeom prst="rect">
            <a:avLst/>
          </a:prstGeom>
          <a:solidFill>
            <a:srgbClr val="FFFFFF"/>
          </a:solidFill>
          <a:ln w="571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          New </a:t>
            </a:r>
            <a:r>
              <a:rPr lang="en-GB" dirty="0" err="1"/>
              <a:t>PicoCal</a:t>
            </a:r>
            <a:r>
              <a:rPr lang="en-GB" dirty="0"/>
              <a:t> </a:t>
            </a:r>
          </a:p>
          <a:p>
            <a:r>
              <a:rPr lang="en-GB" dirty="0">
                <a:solidFill>
                  <a:srgbClr val="00B050"/>
                </a:solidFill>
              </a:rPr>
              <a:t>Remove </a:t>
            </a:r>
            <a:r>
              <a:rPr lang="en-GB" dirty="0" err="1">
                <a:solidFill>
                  <a:srgbClr val="00B050"/>
                </a:solidFill>
              </a:rPr>
              <a:t>Ecal</a:t>
            </a:r>
            <a:r>
              <a:rPr lang="en-GB" dirty="0">
                <a:solidFill>
                  <a:srgbClr val="00B050"/>
                </a:solidFill>
              </a:rPr>
              <a:t> module</a:t>
            </a:r>
          </a:p>
          <a:p>
            <a:r>
              <a:rPr lang="en-GB" dirty="0"/>
              <a:t>Modify </a:t>
            </a:r>
            <a:r>
              <a:rPr lang="en-GB" dirty="0" err="1"/>
              <a:t>Ecal</a:t>
            </a:r>
            <a:r>
              <a:rPr lang="en-GB" dirty="0"/>
              <a:t> modules</a:t>
            </a:r>
          </a:p>
          <a:p>
            <a:r>
              <a:rPr lang="en-GB" dirty="0"/>
              <a:t>Reinstall 2864 </a:t>
            </a:r>
            <a:r>
              <a:rPr lang="en-GB" dirty="0" err="1"/>
              <a:t>Sashlik</a:t>
            </a:r>
            <a:endParaRPr lang="en-GB" dirty="0"/>
          </a:p>
          <a:p>
            <a:r>
              <a:rPr lang="en-GB" dirty="0"/>
              <a:t>Reinstall </a:t>
            </a:r>
            <a:r>
              <a:rPr lang="en-GB" dirty="0" err="1"/>
              <a:t>SpaCal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285A0E-24AF-4B5C-A560-359E0815C869}"/>
              </a:ext>
            </a:extLst>
          </p:cNvPr>
          <p:cNvSpPr txBox="1"/>
          <p:nvPr/>
        </p:nvSpPr>
        <p:spPr>
          <a:xfrm>
            <a:off x="3215106" y="4851488"/>
            <a:ext cx="2342757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D6009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REPLACE HCAL by</a:t>
            </a:r>
          </a:p>
          <a:p>
            <a:r>
              <a:rPr lang="en-GB" dirty="0">
                <a:solidFill>
                  <a:srgbClr val="00B050"/>
                </a:solidFill>
              </a:rPr>
              <a:t>Iron-concrete shielding </a:t>
            </a:r>
            <a:r>
              <a:rPr lang="en-GB" dirty="0"/>
              <a:t>(</a:t>
            </a:r>
            <a:r>
              <a:rPr lang="en-GB" u="sng" dirty="0">
                <a:solidFill>
                  <a:srgbClr val="0070C0"/>
                </a:solidFill>
              </a:rPr>
              <a:t>LS3</a:t>
            </a:r>
            <a:r>
              <a:rPr lang="en-GB" dirty="0"/>
              <a:t>)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2B99E412-26EF-4777-9BC0-447D2DD8B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268" y="1967414"/>
            <a:ext cx="4086652" cy="1291493"/>
          </a:xfrm>
          <a:prstGeom prst="rect">
            <a:avLst/>
          </a:prstGeom>
          <a:ln w="57150">
            <a:solidFill>
              <a:schemeClr val="bg1">
                <a:lumMod val="50000"/>
              </a:schemeClr>
            </a:solidFill>
          </a:ln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631462F-C3D7-4AC2-B7E4-0F44C5A4F901}"/>
              </a:ext>
            </a:extLst>
          </p:cNvPr>
          <p:cNvCxnSpPr>
            <a:cxnSpLocks/>
          </p:cNvCxnSpPr>
          <p:nvPr/>
        </p:nvCxnSpPr>
        <p:spPr>
          <a:xfrm flipV="1">
            <a:off x="5600282" y="5380401"/>
            <a:ext cx="1234994" cy="38209"/>
          </a:xfrm>
          <a:prstGeom prst="straightConnector1">
            <a:avLst/>
          </a:prstGeom>
          <a:ln w="57150">
            <a:solidFill>
              <a:srgbClr val="D6009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C775488-76A9-4370-8537-02D8708652B0}"/>
              </a:ext>
            </a:extLst>
          </p:cNvPr>
          <p:cNvSpPr/>
          <p:nvPr/>
        </p:nvSpPr>
        <p:spPr>
          <a:xfrm>
            <a:off x="6904335" y="3043734"/>
            <a:ext cx="415801" cy="2336667"/>
          </a:xfrm>
          <a:prstGeom prst="rect">
            <a:avLst/>
          </a:prstGeom>
          <a:noFill/>
          <a:ln w="57150"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F68175-3B2C-4056-B502-69AE635F2733}"/>
              </a:ext>
            </a:extLst>
          </p:cNvPr>
          <p:cNvCxnSpPr>
            <a:cxnSpLocks/>
          </p:cNvCxnSpPr>
          <p:nvPr/>
        </p:nvCxnSpPr>
        <p:spPr>
          <a:xfrm>
            <a:off x="5219472" y="2642610"/>
            <a:ext cx="1321160" cy="71438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03C1290-1B7C-42E7-88A9-FC41B6B7E901}"/>
              </a:ext>
            </a:extLst>
          </p:cNvPr>
          <p:cNvSpPr/>
          <p:nvPr/>
        </p:nvSpPr>
        <p:spPr>
          <a:xfrm>
            <a:off x="6546520" y="3092350"/>
            <a:ext cx="307226" cy="2239433"/>
          </a:xfrm>
          <a:prstGeom prst="rect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663D4D-0E32-47F9-B55D-88D26A164614}"/>
              </a:ext>
            </a:extLst>
          </p:cNvPr>
          <p:cNvSpPr/>
          <p:nvPr/>
        </p:nvSpPr>
        <p:spPr>
          <a:xfrm>
            <a:off x="7373672" y="2642610"/>
            <a:ext cx="1440161" cy="309064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53B533C-BAA2-451E-8D9C-9607B83F8D55}"/>
              </a:ext>
            </a:extLst>
          </p:cNvPr>
          <p:cNvCxnSpPr>
            <a:cxnSpLocks/>
          </p:cNvCxnSpPr>
          <p:nvPr/>
        </p:nvCxnSpPr>
        <p:spPr>
          <a:xfrm>
            <a:off x="6660227" y="1273782"/>
            <a:ext cx="659909" cy="1423686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00904A97-257E-444F-B4CA-39CC407684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4763" y="813741"/>
            <a:ext cx="2836147" cy="1751132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F0BD9402-CAEE-4DAA-8A28-BE699DDD7495}"/>
              </a:ext>
            </a:extLst>
          </p:cNvPr>
          <p:cNvSpPr txBox="1"/>
          <p:nvPr/>
        </p:nvSpPr>
        <p:spPr>
          <a:xfrm>
            <a:off x="5426444" y="550119"/>
            <a:ext cx="4260910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Remove all  MWPS (4x276)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Reinstall new Muon  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rwell</a:t>
            </a:r>
            <a:r>
              <a:rPr lang="en-GB" dirty="0"/>
              <a:t> in R1 and R2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Reinstall modified MWPC in R3 and R4)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4D6EC9-691F-4DE8-9A7B-213502C77D4D}"/>
              </a:ext>
            </a:extLst>
          </p:cNvPr>
          <p:cNvSpPr txBox="1"/>
          <p:nvPr/>
        </p:nvSpPr>
        <p:spPr>
          <a:xfrm>
            <a:off x="1524001" y="0"/>
            <a:ext cx="50526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LS4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CAB2D3-9853-BBFC-E427-EAE36806C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3C49-DEB7-44F1-B677-0C31AC1962E0}" type="datetime1">
              <a:rPr lang="de-CH" smtClean="0"/>
              <a:t>25.08.2025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A672C2-449E-D81B-C259-771F6CC0C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TC team -LS4 Installation Expert Review</a:t>
            </a:r>
          </a:p>
        </p:txBody>
      </p:sp>
    </p:spTree>
    <p:extLst>
      <p:ext uri="{BB962C8B-B14F-4D97-AF65-F5344CB8AC3E}">
        <p14:creationId xmlns:p14="http://schemas.microsoft.com/office/powerpoint/2010/main" val="1081451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BA5E4-E020-CA4C-8E13-2B220F077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2B1F44-D1F1-54CE-92A4-12E5EC71B2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1703" y="188641"/>
            <a:ext cx="6576575" cy="59808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D42C389-FAAD-B29F-8411-5F6A26DD5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17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F843F-4E31-2547-90F5-F3DF7239D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8D0C-5995-4D22-8449-9D78D0859FCA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B082C-A30D-532C-D0C0-2BE39BCAE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07BFBA-C5F9-974D-A9C9-D213EBA9332A}"/>
              </a:ext>
            </a:extLst>
          </p:cNvPr>
          <p:cNvSpPr txBox="1"/>
          <p:nvPr/>
        </p:nvSpPr>
        <p:spPr>
          <a:xfrm>
            <a:off x="63493" y="702610"/>
            <a:ext cx="3019189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Finish of Install UP A side – 20d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new RICH1 columns – </a:t>
            </a:r>
            <a:r>
              <a:rPr lang="en-US" sz="1100" dirty="0">
                <a:solidFill>
                  <a:srgbClr val="FF0000"/>
                </a:solidFill>
              </a:rPr>
              <a:t>30d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mighty tracker C side – 40d</a:t>
            </a:r>
          </a:p>
          <a:p>
            <a:pPr algn="l"/>
            <a:endParaRPr lang="en-GB" sz="12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1DBEB85-343A-F28A-DC0F-BC55F7764581}"/>
              </a:ext>
            </a:extLst>
          </p:cNvPr>
          <p:cNvSpPr/>
          <p:nvPr/>
        </p:nvSpPr>
        <p:spPr>
          <a:xfrm>
            <a:off x="5274906" y="1163216"/>
            <a:ext cx="1853682" cy="5019870"/>
          </a:xfrm>
          <a:custGeom>
            <a:avLst/>
            <a:gdLst>
              <a:gd name="connsiteX0" fmla="*/ 503853 w 1853682"/>
              <a:gd name="connsiteY0" fmla="*/ 0 h 5019870"/>
              <a:gd name="connsiteX1" fmla="*/ 1586204 w 1853682"/>
              <a:gd name="connsiteY1" fmla="*/ 37323 h 5019870"/>
              <a:gd name="connsiteX2" fmla="*/ 1567543 w 1853682"/>
              <a:gd name="connsiteY2" fmla="*/ 3464768 h 5019870"/>
              <a:gd name="connsiteX3" fmla="*/ 1797698 w 1853682"/>
              <a:gd name="connsiteY3" fmla="*/ 3458547 h 5019870"/>
              <a:gd name="connsiteX4" fmla="*/ 1853682 w 1853682"/>
              <a:gd name="connsiteY4" fmla="*/ 5019870 h 5019870"/>
              <a:gd name="connsiteX5" fmla="*/ 0 w 1853682"/>
              <a:gd name="connsiteY5" fmla="*/ 5001208 h 5019870"/>
              <a:gd name="connsiteX6" fmla="*/ 24882 w 1853682"/>
              <a:gd name="connsiteY6" fmla="*/ 4248539 h 5019870"/>
              <a:gd name="connsiteX7" fmla="*/ 261257 w 1853682"/>
              <a:gd name="connsiteY7" fmla="*/ 3483429 h 5019870"/>
              <a:gd name="connsiteX8" fmla="*/ 678025 w 1853682"/>
              <a:gd name="connsiteY8" fmla="*/ 3477208 h 5019870"/>
              <a:gd name="connsiteX9" fmla="*/ 503853 w 1853682"/>
              <a:gd name="connsiteY9" fmla="*/ 0 h 5019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53682" h="5019870">
                <a:moveTo>
                  <a:pt x="503853" y="0"/>
                </a:moveTo>
                <a:lnTo>
                  <a:pt x="1586204" y="37323"/>
                </a:lnTo>
                <a:lnTo>
                  <a:pt x="1567543" y="3464768"/>
                </a:lnTo>
                <a:lnTo>
                  <a:pt x="1797698" y="3458547"/>
                </a:lnTo>
                <a:lnTo>
                  <a:pt x="1853682" y="5019870"/>
                </a:lnTo>
                <a:lnTo>
                  <a:pt x="0" y="5001208"/>
                </a:lnTo>
                <a:lnTo>
                  <a:pt x="24882" y="4248539"/>
                </a:lnTo>
                <a:lnTo>
                  <a:pt x="261257" y="3483429"/>
                </a:lnTo>
                <a:lnTo>
                  <a:pt x="678025" y="3477208"/>
                </a:lnTo>
                <a:lnTo>
                  <a:pt x="503853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EB878E2-C6BE-DBB9-BDA2-73D8845223B8}"/>
              </a:ext>
            </a:extLst>
          </p:cNvPr>
          <p:cNvSpPr/>
          <p:nvPr/>
        </p:nvSpPr>
        <p:spPr>
          <a:xfrm>
            <a:off x="8291804" y="1567543"/>
            <a:ext cx="640702" cy="1623526"/>
          </a:xfrm>
          <a:custGeom>
            <a:avLst/>
            <a:gdLst>
              <a:gd name="connsiteX0" fmla="*/ 74645 w 640702"/>
              <a:gd name="connsiteY0" fmla="*/ 0 h 1623526"/>
              <a:gd name="connsiteX1" fmla="*/ 640702 w 640702"/>
              <a:gd name="connsiteY1" fmla="*/ 24881 h 1623526"/>
              <a:gd name="connsiteX2" fmla="*/ 503853 w 640702"/>
              <a:gd name="connsiteY2" fmla="*/ 1623526 h 1623526"/>
              <a:gd name="connsiteX3" fmla="*/ 0 w 640702"/>
              <a:gd name="connsiteY3" fmla="*/ 1617306 h 1623526"/>
              <a:gd name="connsiteX4" fmla="*/ 74645 w 640702"/>
              <a:gd name="connsiteY4" fmla="*/ 0 h 162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702" h="1623526">
                <a:moveTo>
                  <a:pt x="74645" y="0"/>
                </a:moveTo>
                <a:lnTo>
                  <a:pt x="640702" y="24881"/>
                </a:lnTo>
                <a:lnTo>
                  <a:pt x="503853" y="1623526"/>
                </a:lnTo>
                <a:lnTo>
                  <a:pt x="0" y="1617306"/>
                </a:lnTo>
                <a:lnTo>
                  <a:pt x="74645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BE87E-9106-A65E-F535-16B1F8669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0681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E229F-6C8F-BCD6-B6C8-FC4FAD329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4D0730-9960-8571-06AB-D630ECBCE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17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C370F-ED4D-0D6F-B556-E53D5971D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BBDB-A115-42CF-BED9-6A8DD21A0EDA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864CB-A4BD-D849-ED7B-10A5F478D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F42CC5-E827-1056-F996-544DBD5472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42"/>
          <a:stretch/>
        </p:blipFill>
        <p:spPr>
          <a:xfrm>
            <a:off x="2567608" y="907265"/>
            <a:ext cx="4320480" cy="48146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8FF08F-8110-079B-C31E-12F3B60B43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4239" y="1052736"/>
            <a:ext cx="4724561" cy="45236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F72EF2-C039-F99F-90F1-23CD49A1887B}"/>
              </a:ext>
            </a:extLst>
          </p:cNvPr>
          <p:cNvSpPr txBox="1"/>
          <p:nvPr/>
        </p:nvSpPr>
        <p:spPr>
          <a:xfrm>
            <a:off x="63493" y="702610"/>
            <a:ext cx="3019189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Finish of Install UP A side – 20d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new RICH1 columns – </a:t>
            </a:r>
            <a:r>
              <a:rPr lang="en-US" sz="1100" dirty="0">
                <a:solidFill>
                  <a:srgbClr val="FF0000"/>
                </a:solidFill>
              </a:rPr>
              <a:t>30d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mighty tracker C side – 40d</a:t>
            </a:r>
          </a:p>
          <a:p>
            <a:pPr algn="l"/>
            <a:endParaRPr lang="en-GB" sz="12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6666BEF-3CC7-B6EB-0BEA-54C49054F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0882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F5C3A-62C3-4ED0-852D-58DB316A7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FDB974-45C4-CBFA-96BD-B64E104191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CCAE901-14C4-389C-6D41-8106164CA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3DC8C-4DF7-7926-D98C-AA5695C7B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17197CB-8E6D-7D68-B3C8-058930C7E0DB}"/>
              </a:ext>
            </a:extLst>
          </p:cNvPr>
          <p:cNvSpPr/>
          <p:nvPr/>
        </p:nvSpPr>
        <p:spPr>
          <a:xfrm>
            <a:off x="5677647" y="340659"/>
            <a:ext cx="3068247" cy="548042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E7C5AE-C7E6-9E8B-9FDC-463ACC6401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B93CCCCB-13BD-4462-9467-A8311B45F7C2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25E1A5-1957-6641-66F6-06A2254B4D76}"/>
              </a:ext>
            </a:extLst>
          </p:cNvPr>
          <p:cNvSpPr txBox="1"/>
          <p:nvPr/>
        </p:nvSpPr>
        <p:spPr>
          <a:xfrm>
            <a:off x="63493" y="702610"/>
            <a:ext cx="3019189" cy="11849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new RICH2 columns -15d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Muon C side chambers &amp; Services - 70d</a:t>
            </a:r>
          </a:p>
          <a:p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A0308F-F292-B93C-F5B5-2151B7894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444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64428-171A-3145-60E9-87BD9B037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FA3E6B-B7A2-DDBC-93BD-845D70B5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44E33-AF9A-2099-CAEC-A5721CA35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777A631-9A5E-CFE6-4F26-DEA7E841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3FB980DE-26FB-4FFB-9F23-3A51CD55BBAE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B95E13-BE5C-B540-5E80-01F7B020B83F}"/>
              </a:ext>
            </a:extLst>
          </p:cNvPr>
          <p:cNvSpPr txBox="1"/>
          <p:nvPr/>
        </p:nvSpPr>
        <p:spPr>
          <a:xfrm>
            <a:off x="63493" y="702610"/>
            <a:ext cx="3019189" cy="11849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new RICH2 columns -15d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Muon C side chambers &amp; Services - 70d</a:t>
            </a:r>
          </a:p>
          <a:p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935A57-A00C-E360-B382-EF3621EA53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1838" y="260648"/>
            <a:ext cx="6192688" cy="574907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8FD2466-508F-2480-06DA-14A3BD228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7197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694C3F-7088-05F1-35C5-BE599F1BC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BC427AF-CAE7-9274-E90A-394672EAE4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934" y="173842"/>
            <a:ext cx="5811386" cy="600870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91CD495-D485-DC58-714C-D7F727785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237D3-F0B7-4A66-8A77-906241BC5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BA5B585-2A30-EE6C-B525-8A5E62DB3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D84218AE-6475-47AA-A83E-680EDFDDECE7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9E930A-29D7-BE02-5BD0-4B2B47719818}"/>
              </a:ext>
            </a:extLst>
          </p:cNvPr>
          <p:cNvSpPr txBox="1"/>
          <p:nvPr/>
        </p:nvSpPr>
        <p:spPr>
          <a:xfrm>
            <a:off x="63493" y="702610"/>
            <a:ext cx="3019189" cy="11849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Install new RICH2 columns -15d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Muon C side chambers &amp; Services - 70d</a:t>
            </a:r>
          </a:p>
          <a:p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DB7D44-5CEE-AED3-B5E4-0346F9ECA8AD}"/>
              </a:ext>
            </a:extLst>
          </p:cNvPr>
          <p:cNvSpPr/>
          <p:nvPr/>
        </p:nvSpPr>
        <p:spPr>
          <a:xfrm>
            <a:off x="5519936" y="1636440"/>
            <a:ext cx="792088" cy="72008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CEF70A-6503-08C6-8CA1-2A9B9B74849D}"/>
              </a:ext>
            </a:extLst>
          </p:cNvPr>
          <p:cNvSpPr/>
          <p:nvPr/>
        </p:nvSpPr>
        <p:spPr>
          <a:xfrm>
            <a:off x="5519936" y="4206974"/>
            <a:ext cx="792088" cy="72008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CC26099-32FB-678D-0126-8F9B5D2DD326}"/>
              </a:ext>
            </a:extLst>
          </p:cNvPr>
          <p:cNvSpPr/>
          <p:nvPr/>
        </p:nvSpPr>
        <p:spPr>
          <a:xfrm>
            <a:off x="4210050" y="292100"/>
            <a:ext cx="1003300" cy="1784350"/>
          </a:xfrm>
          <a:custGeom>
            <a:avLst/>
            <a:gdLst>
              <a:gd name="connsiteX0" fmla="*/ 19050 w 1003300"/>
              <a:gd name="connsiteY0" fmla="*/ 1784350 h 1784350"/>
              <a:gd name="connsiteX1" fmla="*/ 1003300 w 1003300"/>
              <a:gd name="connsiteY1" fmla="*/ 1778000 h 1784350"/>
              <a:gd name="connsiteX2" fmla="*/ 990600 w 1003300"/>
              <a:gd name="connsiteY2" fmla="*/ 406400 h 1784350"/>
              <a:gd name="connsiteX3" fmla="*/ 165100 w 1003300"/>
              <a:gd name="connsiteY3" fmla="*/ 0 h 1784350"/>
              <a:gd name="connsiteX4" fmla="*/ 0 w 1003300"/>
              <a:gd name="connsiteY4" fmla="*/ 0 h 1784350"/>
              <a:gd name="connsiteX5" fmla="*/ 19050 w 1003300"/>
              <a:gd name="connsiteY5" fmla="*/ 17843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3300" h="1784350">
                <a:moveTo>
                  <a:pt x="19050" y="1784350"/>
                </a:moveTo>
                <a:lnTo>
                  <a:pt x="1003300" y="1778000"/>
                </a:lnTo>
                <a:lnTo>
                  <a:pt x="990600" y="406400"/>
                </a:lnTo>
                <a:lnTo>
                  <a:pt x="165100" y="0"/>
                </a:lnTo>
                <a:lnTo>
                  <a:pt x="0" y="0"/>
                </a:lnTo>
                <a:cubicBezTo>
                  <a:pt x="4233" y="601133"/>
                  <a:pt x="8467" y="1202267"/>
                  <a:pt x="19050" y="1784350"/>
                </a:cubicBez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07F0EF-04CF-2D7F-6A3B-BBD3226B8C96}"/>
              </a:ext>
            </a:extLst>
          </p:cNvPr>
          <p:cNvSpPr txBox="1"/>
          <p:nvPr/>
        </p:nvSpPr>
        <p:spPr>
          <a:xfrm>
            <a:off x="9175852" y="5805264"/>
            <a:ext cx="226664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Neutron shielding must be closed</a:t>
            </a:r>
            <a:endParaRPr lang="en-GB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87C3913-81DC-385A-909A-A46B90F4B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3389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79655-5581-77A8-ECAB-A54B67A6C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D2B568-1AB7-006C-18AC-FA87F7487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ACD49B-DE1E-5103-7EE9-2BFB46FB9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6DFAD3-229C-B790-8077-6CD42BD63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BD1ACE0-FAB6-FB31-22FC-4DA8E5C77871}"/>
              </a:ext>
            </a:extLst>
          </p:cNvPr>
          <p:cNvSpPr/>
          <p:nvPr/>
        </p:nvSpPr>
        <p:spPr>
          <a:xfrm>
            <a:off x="5677646" y="340659"/>
            <a:ext cx="3360607" cy="548042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FE9DC8-280E-7EAA-261D-5612DB9551E0}"/>
              </a:ext>
            </a:extLst>
          </p:cNvPr>
          <p:cNvSpPr txBox="1"/>
          <p:nvPr/>
        </p:nvSpPr>
        <p:spPr>
          <a:xfrm>
            <a:off x="63493" y="702610"/>
            <a:ext cx="3019189" cy="1031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ECAL modules C side – 30d</a:t>
            </a:r>
          </a:p>
          <a:p>
            <a:pPr algn="l"/>
            <a:endParaRPr lang="en-GB" sz="12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80E7E31-1FDF-751B-AFBF-271A9ED27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1E62538B-4ED0-4BD8-BC46-9EFB256F5AB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DF89FF4-9B00-9C29-99FF-164751452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943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424E0-AC44-ED64-3C94-528445EEF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7C09F1B-E4F8-1F87-FC41-6CFD0CF6CF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3632" y="260649"/>
            <a:ext cx="9046220" cy="58943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6969F03-D87D-8B63-F231-DCC514F1E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19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899BD-755C-E3C7-B914-EE9C7EDD3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57DB-524B-4242-9183-DD0A665463DE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79671-BCE3-762F-2E1E-67703EA40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C963FE-9407-8732-9ED7-B0D8C7671766}"/>
              </a:ext>
            </a:extLst>
          </p:cNvPr>
          <p:cNvSpPr txBox="1"/>
          <p:nvPr/>
        </p:nvSpPr>
        <p:spPr>
          <a:xfrm>
            <a:off x="63493" y="702610"/>
            <a:ext cx="3019189" cy="1031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ECAL modules C side – 30d</a:t>
            </a:r>
          </a:p>
          <a:p>
            <a:pPr algn="l"/>
            <a:endParaRPr lang="en-GB" sz="12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02AA36E-7730-7802-20D4-11C3BE0FB8EF}"/>
              </a:ext>
            </a:extLst>
          </p:cNvPr>
          <p:cNvSpPr/>
          <p:nvPr/>
        </p:nvSpPr>
        <p:spPr>
          <a:xfrm>
            <a:off x="5867400" y="1403350"/>
            <a:ext cx="1270000" cy="2978150"/>
          </a:xfrm>
          <a:custGeom>
            <a:avLst/>
            <a:gdLst>
              <a:gd name="connsiteX0" fmla="*/ 247650 w 1270000"/>
              <a:gd name="connsiteY0" fmla="*/ 2901950 h 2978150"/>
              <a:gd name="connsiteX1" fmla="*/ 914400 w 1270000"/>
              <a:gd name="connsiteY1" fmla="*/ 2978150 h 2978150"/>
              <a:gd name="connsiteX2" fmla="*/ 1270000 w 1270000"/>
              <a:gd name="connsiteY2" fmla="*/ 2432050 h 2978150"/>
              <a:gd name="connsiteX3" fmla="*/ 1257300 w 1270000"/>
              <a:gd name="connsiteY3" fmla="*/ 101600 h 2978150"/>
              <a:gd name="connsiteX4" fmla="*/ 0 w 1270000"/>
              <a:gd name="connsiteY4" fmla="*/ 0 h 2978150"/>
              <a:gd name="connsiteX5" fmla="*/ 152400 w 1270000"/>
              <a:gd name="connsiteY5" fmla="*/ 2882900 h 2978150"/>
              <a:gd name="connsiteX6" fmla="*/ 247650 w 1270000"/>
              <a:gd name="connsiteY6" fmla="*/ 2901950 h 297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0000" h="2978150">
                <a:moveTo>
                  <a:pt x="247650" y="2901950"/>
                </a:moveTo>
                <a:lnTo>
                  <a:pt x="914400" y="2978150"/>
                </a:lnTo>
                <a:lnTo>
                  <a:pt x="1270000" y="2432050"/>
                </a:lnTo>
                <a:cubicBezTo>
                  <a:pt x="1265767" y="1655233"/>
                  <a:pt x="1261533" y="878417"/>
                  <a:pt x="1257300" y="101600"/>
                </a:cubicBezTo>
                <a:lnTo>
                  <a:pt x="0" y="0"/>
                </a:lnTo>
                <a:lnTo>
                  <a:pt x="152400" y="2882900"/>
                </a:lnTo>
                <a:lnTo>
                  <a:pt x="247650" y="290195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E223A16-0BFC-9A0C-F2E0-339C5F7CB9CB}"/>
              </a:ext>
            </a:extLst>
          </p:cNvPr>
          <p:cNvSpPr/>
          <p:nvPr/>
        </p:nvSpPr>
        <p:spPr>
          <a:xfrm>
            <a:off x="5441950" y="1441450"/>
            <a:ext cx="355600" cy="2063750"/>
          </a:xfrm>
          <a:custGeom>
            <a:avLst/>
            <a:gdLst>
              <a:gd name="connsiteX0" fmla="*/ 177800 w 355600"/>
              <a:gd name="connsiteY0" fmla="*/ 25400 h 2063750"/>
              <a:gd name="connsiteX1" fmla="*/ 0 w 355600"/>
              <a:gd name="connsiteY1" fmla="*/ 0 h 2063750"/>
              <a:gd name="connsiteX2" fmla="*/ 152400 w 355600"/>
              <a:gd name="connsiteY2" fmla="*/ 2063750 h 2063750"/>
              <a:gd name="connsiteX3" fmla="*/ 355600 w 355600"/>
              <a:gd name="connsiteY3" fmla="*/ 1974850 h 2063750"/>
              <a:gd name="connsiteX4" fmla="*/ 228600 w 355600"/>
              <a:gd name="connsiteY4" fmla="*/ 25400 h 2063750"/>
              <a:gd name="connsiteX5" fmla="*/ 177800 w 355600"/>
              <a:gd name="connsiteY5" fmla="*/ 25400 h 206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600" h="2063750">
                <a:moveTo>
                  <a:pt x="177800" y="25400"/>
                </a:moveTo>
                <a:lnTo>
                  <a:pt x="0" y="0"/>
                </a:lnTo>
                <a:lnTo>
                  <a:pt x="152400" y="2063750"/>
                </a:lnTo>
                <a:lnTo>
                  <a:pt x="355600" y="1974850"/>
                </a:lnTo>
                <a:lnTo>
                  <a:pt x="228600" y="25400"/>
                </a:lnTo>
                <a:lnTo>
                  <a:pt x="177800" y="2540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231A8F48-343D-5F0E-323B-90F9FB7EBC7A}"/>
              </a:ext>
            </a:extLst>
          </p:cNvPr>
          <p:cNvSpPr/>
          <p:nvPr/>
        </p:nvSpPr>
        <p:spPr>
          <a:xfrm rot="854284">
            <a:off x="6087797" y="818688"/>
            <a:ext cx="557424" cy="318351"/>
          </a:xfrm>
          <a:prstGeom prst="rightArrow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9DFE2-59C2-915E-78FF-E5287FFEA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82950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7FE13-9EDA-4272-D492-638B603D6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C18246-6A80-2CB7-CA32-3008713A1A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E92E5E-A556-6C3F-3DFD-8BD0221C2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C3353-336A-ECCF-AAC8-F8922C818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A0D6C2-0605-717B-721E-7E8E6D4350B8}"/>
              </a:ext>
            </a:extLst>
          </p:cNvPr>
          <p:cNvSpPr/>
          <p:nvPr/>
        </p:nvSpPr>
        <p:spPr>
          <a:xfrm>
            <a:off x="5677646" y="340659"/>
            <a:ext cx="3497456" cy="548042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0F556D-5C8B-294E-9C35-48D9A1134BF0}"/>
              </a:ext>
            </a:extLst>
          </p:cNvPr>
          <p:cNvSpPr txBox="1"/>
          <p:nvPr/>
        </p:nvSpPr>
        <p:spPr>
          <a:xfrm>
            <a:off x="86345" y="702610"/>
            <a:ext cx="3019189" cy="1031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BP section 2-4 – 15d</a:t>
            </a:r>
          </a:p>
          <a:p>
            <a:pPr algn="l"/>
            <a:endParaRPr lang="en-GB" sz="12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8156CF1-A5AB-2DB9-013A-7F9587A4CA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C4B90568-3730-474D-ADA7-A8BEDDC04CA3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405E24-3CD8-2370-3619-E32A5209F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5840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E0275-D092-97E0-0858-1763043D3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4B71C4-950B-8D8D-B310-D196E9FD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271A2-5BD2-CA11-3782-AF04E884A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761-310B-49FD-ADAE-5BF9B7E7C3C0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5877D-5CA5-89F0-A0DB-C36F868C5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A078B6-D28D-019D-5962-DFEA4176A5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336" y="1918936"/>
            <a:ext cx="5040560" cy="3814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64501C-555B-619E-B807-6406001562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0635" y="2174140"/>
            <a:ext cx="6667896" cy="3161054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00DA818-61BB-95ED-88AB-4529FE996491}"/>
              </a:ext>
            </a:extLst>
          </p:cNvPr>
          <p:cNvSpPr/>
          <p:nvPr/>
        </p:nvSpPr>
        <p:spPr>
          <a:xfrm>
            <a:off x="522514" y="3158691"/>
            <a:ext cx="1623527" cy="1032588"/>
          </a:xfrm>
          <a:custGeom>
            <a:avLst/>
            <a:gdLst>
              <a:gd name="connsiteX0" fmla="*/ 0 w 1623527"/>
              <a:gd name="connsiteY0" fmla="*/ 466530 h 1032588"/>
              <a:gd name="connsiteX1" fmla="*/ 1125894 w 1623527"/>
              <a:gd name="connsiteY1" fmla="*/ 441649 h 1032588"/>
              <a:gd name="connsiteX2" fmla="*/ 1119674 w 1623527"/>
              <a:gd name="connsiteY2" fmla="*/ 37322 h 1032588"/>
              <a:gd name="connsiteX3" fmla="*/ 1623527 w 1623527"/>
              <a:gd name="connsiteY3" fmla="*/ 0 h 1032588"/>
              <a:gd name="connsiteX4" fmla="*/ 1604866 w 1623527"/>
              <a:gd name="connsiteY4" fmla="*/ 964163 h 1032588"/>
              <a:gd name="connsiteX5" fmla="*/ 18662 w 1623527"/>
              <a:gd name="connsiteY5" fmla="*/ 1032588 h 1032588"/>
              <a:gd name="connsiteX6" fmla="*/ 0 w 1623527"/>
              <a:gd name="connsiteY6" fmla="*/ 466530 h 103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3527" h="1032588">
                <a:moveTo>
                  <a:pt x="0" y="466530"/>
                </a:moveTo>
                <a:lnTo>
                  <a:pt x="1125894" y="441649"/>
                </a:lnTo>
                <a:cubicBezTo>
                  <a:pt x="1123821" y="306873"/>
                  <a:pt x="1121747" y="172098"/>
                  <a:pt x="1119674" y="37322"/>
                </a:cubicBezTo>
                <a:lnTo>
                  <a:pt x="1623527" y="0"/>
                </a:lnTo>
                <a:lnTo>
                  <a:pt x="1604866" y="964163"/>
                </a:lnTo>
                <a:lnTo>
                  <a:pt x="18662" y="1032588"/>
                </a:lnTo>
                <a:lnTo>
                  <a:pt x="0" y="466530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4EB0945-6660-1F6B-A149-D51D9451C0CA}"/>
              </a:ext>
            </a:extLst>
          </p:cNvPr>
          <p:cNvSpPr/>
          <p:nvPr/>
        </p:nvSpPr>
        <p:spPr>
          <a:xfrm>
            <a:off x="2680996" y="3177352"/>
            <a:ext cx="1412033" cy="1032588"/>
          </a:xfrm>
          <a:custGeom>
            <a:avLst/>
            <a:gdLst>
              <a:gd name="connsiteX0" fmla="*/ 0 w 1412033"/>
              <a:gd name="connsiteY0" fmla="*/ 0 h 1032588"/>
              <a:gd name="connsiteX1" fmla="*/ 597159 w 1412033"/>
              <a:gd name="connsiteY1" fmla="*/ 6220 h 1032588"/>
              <a:gd name="connsiteX2" fmla="*/ 1399592 w 1412033"/>
              <a:gd name="connsiteY2" fmla="*/ 211494 h 1032588"/>
              <a:gd name="connsiteX3" fmla="*/ 1412033 w 1412033"/>
              <a:gd name="connsiteY3" fmla="*/ 653143 h 1032588"/>
              <a:gd name="connsiteX4" fmla="*/ 472751 w 1412033"/>
              <a:gd name="connsiteY4" fmla="*/ 1001486 h 1032588"/>
              <a:gd name="connsiteX5" fmla="*/ 18661 w 1412033"/>
              <a:gd name="connsiteY5" fmla="*/ 1032588 h 1032588"/>
              <a:gd name="connsiteX6" fmla="*/ 0 w 1412033"/>
              <a:gd name="connsiteY6" fmla="*/ 0 h 103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2033" h="1032588">
                <a:moveTo>
                  <a:pt x="0" y="0"/>
                </a:moveTo>
                <a:lnTo>
                  <a:pt x="597159" y="6220"/>
                </a:lnTo>
                <a:lnTo>
                  <a:pt x="1399592" y="211494"/>
                </a:lnTo>
                <a:lnTo>
                  <a:pt x="1412033" y="653143"/>
                </a:lnTo>
                <a:lnTo>
                  <a:pt x="472751" y="1001486"/>
                </a:lnTo>
                <a:lnTo>
                  <a:pt x="18661" y="1032588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6AB60-9C49-4B18-C729-A31449C42FBA}"/>
              </a:ext>
            </a:extLst>
          </p:cNvPr>
          <p:cNvSpPr txBox="1"/>
          <p:nvPr/>
        </p:nvSpPr>
        <p:spPr>
          <a:xfrm>
            <a:off x="86345" y="702610"/>
            <a:ext cx="3019189" cy="1031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BP section 2-4 – 15d</a:t>
            </a:r>
          </a:p>
          <a:p>
            <a:pPr algn="l"/>
            <a:endParaRPr lang="en-GB" sz="12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4861D4-AAA1-7A21-0414-33E371DA3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4172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701DF-478E-4873-3FCC-03D088523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E94621-EB48-B7DD-0E94-6500BAA709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91AF9D-C5DF-D442-E1AC-8A1A7D0AB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E3A88-C0FE-0A5C-0B22-9F896627A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F745D3-2DFC-EE8A-311D-4CF41B1AF222}"/>
              </a:ext>
            </a:extLst>
          </p:cNvPr>
          <p:cNvSpPr/>
          <p:nvPr/>
        </p:nvSpPr>
        <p:spPr>
          <a:xfrm>
            <a:off x="5677646" y="326190"/>
            <a:ext cx="3783595" cy="548042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5C9EC2-CD82-2E4E-33D5-9FD01F58BC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8BC9440B-2DF3-48AA-9C29-5BFEDFB3E99A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461AF5-2D76-D236-7DB3-2E65A93F4640}"/>
              </a:ext>
            </a:extLst>
          </p:cNvPr>
          <p:cNvSpPr txBox="1"/>
          <p:nvPr/>
        </p:nvSpPr>
        <p:spPr>
          <a:xfrm>
            <a:off x="63493" y="702610"/>
            <a:ext cx="3019189" cy="204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new VELO modules – </a:t>
            </a:r>
            <a:r>
              <a:rPr lang="en-US" sz="1100" dirty="0">
                <a:solidFill>
                  <a:srgbClr val="FF0000"/>
                </a:solidFill>
              </a:rPr>
              <a:t>30d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Start install Mighty Tracker A side – 40d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Muon A side chambers &amp; Services - 70d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endParaRPr lang="en-GB" sz="1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626EA0-A0B3-B36C-2F18-8598C2B5E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42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32F5D-3692-670D-0654-DAD3F2F15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Installation: Boundary Conditions &amp; Features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0896B4-42D5-46E8-663E-D05DD512B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E527-7C0D-434B-84B2-ECBA6C869F2B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036970-8413-F4A1-B898-B182B1B7A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A4F49A-E089-C5E6-535F-A593E1F33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1F457269-7210-7E85-FE9C-8F9012C7E7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456"/>
          <a:stretch>
            <a:fillRect/>
          </a:stretch>
        </p:blipFill>
        <p:spPr>
          <a:xfrm>
            <a:off x="623392" y="943648"/>
            <a:ext cx="6308529" cy="53943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24356E-3454-EC9C-295B-F3E7B8BCA0DE}"/>
              </a:ext>
            </a:extLst>
          </p:cNvPr>
          <p:cNvSpPr txBox="1"/>
          <p:nvPr/>
        </p:nvSpPr>
        <p:spPr>
          <a:xfrm>
            <a:off x="7147325" y="1487747"/>
            <a:ext cx="4421283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dirty="0"/>
          </a:p>
          <a:p>
            <a:pPr algn="l"/>
            <a:r>
              <a:rPr lang="en-US" dirty="0"/>
              <a:t>Detectors can be open/closed/accessed </a:t>
            </a:r>
            <a:r>
              <a:rPr lang="en-US" i="1" dirty="0"/>
              <a:t>independently</a:t>
            </a:r>
            <a:r>
              <a:rPr lang="en-US" dirty="0"/>
              <a:t>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Installation/dismantling sequence to be respected</a:t>
            </a:r>
          </a:p>
          <a:p>
            <a:pPr algn="l"/>
            <a:endParaRPr lang="en-US" dirty="0"/>
          </a:p>
          <a:p>
            <a:r>
              <a:rPr lang="en-US" dirty="0"/>
              <a:t>2 Worksites: Upstream and downstream (</a:t>
            </a:r>
            <a:r>
              <a:rPr lang="en-US" dirty="0" err="1"/>
              <a:t>wrt</a:t>
            </a:r>
            <a:r>
              <a:rPr lang="en-US" dirty="0"/>
              <a:t> to dipole).  Connected via Beam Pipe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Limited or No access from </a:t>
            </a:r>
            <a:r>
              <a:rPr lang="en-US" dirty="0" err="1"/>
              <a:t>Cryo</a:t>
            </a:r>
            <a:r>
              <a:rPr lang="en-US" dirty="0"/>
              <a:t> (C) side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Service Cavern and Detector are separated by a Shielding wall (4m of concrete blocs).</a:t>
            </a:r>
          </a:p>
          <a:p>
            <a:pPr algn="l"/>
            <a:endParaRPr lang="en-US" dirty="0"/>
          </a:p>
          <a:p>
            <a:pPr algn="l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618C8C-6728-4838-71B4-B52242B9A648}"/>
              </a:ext>
            </a:extLst>
          </p:cNvPr>
          <p:cNvSpPr txBox="1"/>
          <p:nvPr/>
        </p:nvSpPr>
        <p:spPr>
          <a:xfrm>
            <a:off x="767408" y="3401233"/>
            <a:ext cx="50405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5400" dirty="0"/>
              <a:t>A</a:t>
            </a:r>
            <a:endParaRPr lang="en-GB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7EB981-7C8D-6055-5BB0-668EB38E9847}"/>
              </a:ext>
            </a:extLst>
          </p:cNvPr>
          <p:cNvSpPr txBox="1"/>
          <p:nvPr/>
        </p:nvSpPr>
        <p:spPr>
          <a:xfrm>
            <a:off x="6023992" y="3401232"/>
            <a:ext cx="50405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5400" dirty="0"/>
              <a:t>C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11140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D1E64-EF27-7F6A-816F-D3D75071E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0964F9-980A-2181-EA91-F04D0AD74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8241B-710F-B7F0-ECD1-9F57191B3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49F3C-2828-4117-98C3-7A0D81FFB7F7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6975B-EDE9-7BE9-A444-303F97EF4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50E731-15C2-657F-56F6-57A863A1BDBA}"/>
              </a:ext>
            </a:extLst>
          </p:cNvPr>
          <p:cNvSpPr txBox="1"/>
          <p:nvPr/>
        </p:nvSpPr>
        <p:spPr>
          <a:xfrm>
            <a:off x="63493" y="702610"/>
            <a:ext cx="3019189" cy="2046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new VELO modules – 30d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Start install Mighty Tracker A side – 40d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Muon A side chambers &amp; Services - 70d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endParaRPr lang="en-GB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5B75E1-AB5F-7F0D-5126-D9A5573A43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1885" y="260649"/>
            <a:ext cx="9048985" cy="5909352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48D1F49-0E60-7E74-7DF0-0B2A1F61F54D}"/>
              </a:ext>
            </a:extLst>
          </p:cNvPr>
          <p:cNvSpPr/>
          <p:nvPr/>
        </p:nvSpPr>
        <p:spPr>
          <a:xfrm>
            <a:off x="9328150" y="1905000"/>
            <a:ext cx="679450" cy="1168400"/>
          </a:xfrm>
          <a:custGeom>
            <a:avLst/>
            <a:gdLst>
              <a:gd name="connsiteX0" fmla="*/ 38100 w 679450"/>
              <a:gd name="connsiteY0" fmla="*/ 127000 h 1168400"/>
              <a:gd name="connsiteX1" fmla="*/ 0 w 679450"/>
              <a:gd name="connsiteY1" fmla="*/ 1149350 h 1168400"/>
              <a:gd name="connsiteX2" fmla="*/ 596900 w 679450"/>
              <a:gd name="connsiteY2" fmla="*/ 1168400 h 1168400"/>
              <a:gd name="connsiteX3" fmla="*/ 679450 w 679450"/>
              <a:gd name="connsiteY3" fmla="*/ 25400 h 1168400"/>
              <a:gd name="connsiteX4" fmla="*/ 95250 w 679450"/>
              <a:gd name="connsiteY4" fmla="*/ 0 h 1168400"/>
              <a:gd name="connsiteX5" fmla="*/ 38100 w 679450"/>
              <a:gd name="connsiteY5" fmla="*/ 127000 h 116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9450" h="1168400">
                <a:moveTo>
                  <a:pt x="38100" y="127000"/>
                </a:moveTo>
                <a:lnTo>
                  <a:pt x="0" y="1149350"/>
                </a:lnTo>
                <a:lnTo>
                  <a:pt x="596900" y="1168400"/>
                </a:lnTo>
                <a:lnTo>
                  <a:pt x="679450" y="25400"/>
                </a:lnTo>
                <a:lnTo>
                  <a:pt x="95250" y="0"/>
                </a:lnTo>
                <a:lnTo>
                  <a:pt x="38100" y="12700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F23C13F-DEF7-6CB3-B1A5-EF813158FA4E}"/>
              </a:ext>
            </a:extLst>
          </p:cNvPr>
          <p:cNvSpPr/>
          <p:nvPr/>
        </p:nvSpPr>
        <p:spPr>
          <a:xfrm>
            <a:off x="6927850" y="1562100"/>
            <a:ext cx="1517650" cy="4673600"/>
          </a:xfrm>
          <a:custGeom>
            <a:avLst/>
            <a:gdLst>
              <a:gd name="connsiteX0" fmla="*/ 412750 w 1517650"/>
              <a:gd name="connsiteY0" fmla="*/ 0 h 4673600"/>
              <a:gd name="connsiteX1" fmla="*/ 482600 w 1517650"/>
              <a:gd name="connsiteY1" fmla="*/ 2559050 h 4673600"/>
              <a:gd name="connsiteX2" fmla="*/ 146050 w 1517650"/>
              <a:gd name="connsiteY2" fmla="*/ 2590800 h 4673600"/>
              <a:gd name="connsiteX3" fmla="*/ 0 w 1517650"/>
              <a:gd name="connsiteY3" fmla="*/ 4660900 h 4673600"/>
              <a:gd name="connsiteX4" fmla="*/ 1517650 w 1517650"/>
              <a:gd name="connsiteY4" fmla="*/ 4673600 h 4673600"/>
              <a:gd name="connsiteX5" fmla="*/ 1422400 w 1517650"/>
              <a:gd name="connsiteY5" fmla="*/ 2959100 h 4673600"/>
              <a:gd name="connsiteX6" fmla="*/ 1327150 w 1517650"/>
              <a:gd name="connsiteY6" fmla="*/ 2527300 h 4673600"/>
              <a:gd name="connsiteX7" fmla="*/ 1104900 w 1517650"/>
              <a:gd name="connsiteY7" fmla="*/ 2527300 h 4673600"/>
              <a:gd name="connsiteX8" fmla="*/ 1168400 w 1517650"/>
              <a:gd name="connsiteY8" fmla="*/ 19050 h 4673600"/>
              <a:gd name="connsiteX9" fmla="*/ 412750 w 1517650"/>
              <a:gd name="connsiteY9" fmla="*/ 0 h 467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17650" h="4673600">
                <a:moveTo>
                  <a:pt x="412750" y="0"/>
                </a:moveTo>
                <a:lnTo>
                  <a:pt x="482600" y="2559050"/>
                </a:lnTo>
                <a:lnTo>
                  <a:pt x="146050" y="2590800"/>
                </a:lnTo>
                <a:lnTo>
                  <a:pt x="0" y="4660900"/>
                </a:lnTo>
                <a:lnTo>
                  <a:pt x="1517650" y="4673600"/>
                </a:lnTo>
                <a:lnTo>
                  <a:pt x="1422400" y="2959100"/>
                </a:lnTo>
                <a:lnTo>
                  <a:pt x="1327150" y="2527300"/>
                </a:lnTo>
                <a:lnTo>
                  <a:pt x="1104900" y="2527300"/>
                </a:lnTo>
                <a:lnTo>
                  <a:pt x="1168400" y="19050"/>
                </a:lnTo>
                <a:lnTo>
                  <a:pt x="412750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1479475-2A51-BE5E-DEBD-3C02CDD03A47}"/>
              </a:ext>
            </a:extLst>
          </p:cNvPr>
          <p:cNvSpPr/>
          <p:nvPr/>
        </p:nvSpPr>
        <p:spPr>
          <a:xfrm>
            <a:off x="3987800" y="1041400"/>
            <a:ext cx="1987550" cy="4298950"/>
          </a:xfrm>
          <a:custGeom>
            <a:avLst/>
            <a:gdLst>
              <a:gd name="connsiteX0" fmla="*/ 1987550 w 1987550"/>
              <a:gd name="connsiteY0" fmla="*/ 3073400 h 4298950"/>
              <a:gd name="connsiteX1" fmla="*/ 914400 w 1987550"/>
              <a:gd name="connsiteY1" fmla="*/ 4298950 h 4298950"/>
              <a:gd name="connsiteX2" fmla="*/ 768350 w 1987550"/>
              <a:gd name="connsiteY2" fmla="*/ 3613150 h 4298950"/>
              <a:gd name="connsiteX3" fmla="*/ 450850 w 1987550"/>
              <a:gd name="connsiteY3" fmla="*/ 3587750 h 4298950"/>
              <a:gd name="connsiteX4" fmla="*/ 0 w 1987550"/>
              <a:gd name="connsiteY4" fmla="*/ 0 h 4298950"/>
              <a:gd name="connsiteX5" fmla="*/ 1803400 w 1987550"/>
              <a:gd name="connsiteY5" fmla="*/ 374650 h 4298950"/>
              <a:gd name="connsiteX6" fmla="*/ 1987550 w 1987550"/>
              <a:gd name="connsiteY6" fmla="*/ 3073400 h 429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550" h="4298950">
                <a:moveTo>
                  <a:pt x="1987550" y="3073400"/>
                </a:moveTo>
                <a:lnTo>
                  <a:pt x="914400" y="4298950"/>
                </a:lnTo>
                <a:lnTo>
                  <a:pt x="768350" y="3613150"/>
                </a:lnTo>
                <a:lnTo>
                  <a:pt x="450850" y="3587750"/>
                </a:lnTo>
                <a:lnTo>
                  <a:pt x="0" y="0"/>
                </a:lnTo>
                <a:lnTo>
                  <a:pt x="1803400" y="374650"/>
                </a:lnTo>
                <a:lnTo>
                  <a:pt x="1987550" y="307340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2E911-FBA1-44B5-F2A7-79D29AF07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27024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CE05B-C458-8568-BB98-05B02A42E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18080C-03C8-68D6-93CF-49F6E05424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2EFA9F4-A36E-2DDB-00D8-6C656E836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C4F47-598B-446B-81EF-228E2F897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E5FD6E-BEFC-FAAB-E6FC-940F5364D636}"/>
              </a:ext>
            </a:extLst>
          </p:cNvPr>
          <p:cNvSpPr/>
          <p:nvPr/>
        </p:nvSpPr>
        <p:spPr>
          <a:xfrm>
            <a:off x="5677646" y="340659"/>
            <a:ext cx="4162770" cy="548042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F5BCC18-2298-BAD1-0C40-0F256844F5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B8CDD566-B5DE-4E3F-9026-86CF05D2ADE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2800E1-F401-D972-BC3F-B9E9804024A2}"/>
              </a:ext>
            </a:extLst>
          </p:cNvPr>
          <p:cNvSpPr txBox="1"/>
          <p:nvPr/>
        </p:nvSpPr>
        <p:spPr>
          <a:xfrm>
            <a:off x="63493" y="702610"/>
            <a:ext cx="3019189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Upstream : </a:t>
            </a:r>
          </a:p>
          <a:p>
            <a:pPr algn="l"/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Install new RICH1 optics – 20d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Finish install Mighty Tracker A side – 40d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ECAL modules A side</a:t>
            </a:r>
          </a:p>
          <a:p>
            <a:pPr algn="l"/>
            <a:endParaRPr lang="en-GB" sz="1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0F8C47-C0BF-34D7-0B9A-A6A2CDB05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13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A7202-9C06-0906-1682-8F9C418B8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49A32C-1E6D-F1CE-BB3D-B5ECCAB1D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70B46-DAEB-8AE6-1CC2-77EC6B3B1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32B5-2EEE-4637-925C-9C6A7DA7E380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3183D-73C2-870A-BEE4-4D9D1F36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EBC65F-9CFD-129E-40E3-8BCAA9BCAAE0}"/>
              </a:ext>
            </a:extLst>
          </p:cNvPr>
          <p:cNvSpPr txBox="1"/>
          <p:nvPr/>
        </p:nvSpPr>
        <p:spPr>
          <a:xfrm>
            <a:off x="63493" y="702610"/>
            <a:ext cx="3019189" cy="1031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reinstall ECAL modules A side – 30d</a:t>
            </a:r>
          </a:p>
          <a:p>
            <a:pPr algn="l"/>
            <a:endParaRPr lang="en-GB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0C156-2B2F-1E86-FD70-BA83B59939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682" y="112665"/>
            <a:ext cx="7765846" cy="6042726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E1FE40B-856A-5960-39D7-EDE7D3B0CCDC}"/>
              </a:ext>
            </a:extLst>
          </p:cNvPr>
          <p:cNvSpPr/>
          <p:nvPr/>
        </p:nvSpPr>
        <p:spPr>
          <a:xfrm>
            <a:off x="5537200" y="1714500"/>
            <a:ext cx="1517650" cy="3282950"/>
          </a:xfrm>
          <a:custGeom>
            <a:avLst/>
            <a:gdLst>
              <a:gd name="connsiteX0" fmla="*/ 838200 w 1517650"/>
              <a:gd name="connsiteY0" fmla="*/ 0 h 3282950"/>
              <a:gd name="connsiteX1" fmla="*/ 1435100 w 1517650"/>
              <a:gd name="connsiteY1" fmla="*/ 57150 h 3282950"/>
              <a:gd name="connsiteX2" fmla="*/ 1517650 w 1517650"/>
              <a:gd name="connsiteY2" fmla="*/ 2051050 h 3282950"/>
              <a:gd name="connsiteX3" fmla="*/ 984250 w 1517650"/>
              <a:gd name="connsiteY3" fmla="*/ 3282950 h 3282950"/>
              <a:gd name="connsiteX4" fmla="*/ 469900 w 1517650"/>
              <a:gd name="connsiteY4" fmla="*/ 3181350 h 3282950"/>
              <a:gd name="connsiteX5" fmla="*/ 0 w 1517650"/>
              <a:gd name="connsiteY5" fmla="*/ 768350 h 3282950"/>
              <a:gd name="connsiteX6" fmla="*/ 838200 w 1517650"/>
              <a:gd name="connsiteY6" fmla="*/ 0 h 328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17650" h="3282950">
                <a:moveTo>
                  <a:pt x="838200" y="0"/>
                </a:moveTo>
                <a:lnTo>
                  <a:pt x="1435100" y="57150"/>
                </a:lnTo>
                <a:lnTo>
                  <a:pt x="1517650" y="2051050"/>
                </a:lnTo>
                <a:lnTo>
                  <a:pt x="984250" y="3282950"/>
                </a:lnTo>
                <a:lnTo>
                  <a:pt x="469900" y="3181350"/>
                </a:lnTo>
                <a:lnTo>
                  <a:pt x="0" y="768350"/>
                </a:lnTo>
                <a:lnTo>
                  <a:pt x="838200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67FED82-05EF-619F-AAD8-F15BC8F71031}"/>
              </a:ext>
            </a:extLst>
          </p:cNvPr>
          <p:cNvSpPr/>
          <p:nvPr/>
        </p:nvSpPr>
        <p:spPr>
          <a:xfrm rot="19165219">
            <a:off x="5452089" y="1574485"/>
            <a:ext cx="557424" cy="318351"/>
          </a:xfrm>
          <a:prstGeom prst="rightArrow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D29426-EB71-5BA6-8A8E-F89DC7FB1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73411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A7F4EA-44E5-BE74-BAD4-7AA4C6E7C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8738F2-D74B-5270-6AE6-FC72EC552F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788" y="110282"/>
            <a:ext cx="8552417" cy="58147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029F75D-7B0A-6255-ACBC-97665D4EA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9FB29-0E96-349D-FA11-8D2F3C33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3B570EE-9C37-F60D-8C8E-977DAEE90BA9}"/>
              </a:ext>
            </a:extLst>
          </p:cNvPr>
          <p:cNvSpPr/>
          <p:nvPr/>
        </p:nvSpPr>
        <p:spPr>
          <a:xfrm>
            <a:off x="5677646" y="326190"/>
            <a:ext cx="4349652" cy="5480423"/>
          </a:xfrm>
          <a:prstGeom prst="rect">
            <a:avLst/>
          </a:prstGeom>
          <a:solidFill>
            <a:schemeClr val="accent3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82127F8-165F-2690-9D9D-32CBDBBE7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D39CF4D7-B708-4A80-AEFB-D1B2333E085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15664A-7244-A183-F194-015D7A1DAA6E}"/>
              </a:ext>
            </a:extLst>
          </p:cNvPr>
          <p:cNvSpPr txBox="1"/>
          <p:nvPr/>
        </p:nvSpPr>
        <p:spPr>
          <a:xfrm>
            <a:off x="63493" y="702610"/>
            <a:ext cx="3262295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Finish Muon A side chambers &amp; Services - 70d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100" b="1" dirty="0">
                <a:solidFill>
                  <a:schemeClr val="accent6">
                    <a:lumMod val="75000"/>
                  </a:schemeClr>
                </a:solidFill>
              </a:rPr>
              <a:t>Infrastructure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Reinstall shielding wall – 20d</a:t>
            </a:r>
          </a:p>
          <a:p>
            <a:pPr algn="l"/>
            <a:endParaRPr lang="en-GB" sz="12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8F65EA1-AE0D-B287-00C0-C0CAB1B95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4358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14FB6-F094-F651-AEF7-34D876691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72A687-D822-06DC-D43B-104B7E2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US" dirty="0"/>
              <a:t>Phase 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B3060-6B3E-8166-B05C-6253B5C2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DA74FA5-8671-A751-0BA3-20E4C25F76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fld id="{37624117-2511-4FA5-AAB8-3C7FB9D2E36A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FC0688-5749-7F87-F8A9-B12EC6A3F78D}"/>
              </a:ext>
            </a:extLst>
          </p:cNvPr>
          <p:cNvSpPr txBox="1"/>
          <p:nvPr/>
        </p:nvSpPr>
        <p:spPr>
          <a:xfrm>
            <a:off x="63493" y="702610"/>
            <a:ext cx="326229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u="sng" dirty="0"/>
              <a:t>Activities :</a:t>
            </a:r>
          </a:p>
          <a:p>
            <a:pPr algn="l"/>
            <a:endParaRPr lang="en-US" sz="1100" dirty="0"/>
          </a:p>
          <a:p>
            <a:pPr algn="l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Downstream 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Finish Muon A side chambers &amp; Services - 70d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100" b="1" dirty="0">
                <a:solidFill>
                  <a:schemeClr val="accent6">
                    <a:lumMod val="75000"/>
                  </a:schemeClr>
                </a:solidFill>
              </a:rPr>
              <a:t>Infrastructure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endParaRPr lang="en-US" sz="11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Reinstall shielding wall – 20d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Gantry tower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Visitor platform</a:t>
            </a:r>
          </a:p>
          <a:p>
            <a:pPr algn="l"/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F7C69E-D5A8-8E09-91F1-ED807703A4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824" y="260648"/>
            <a:ext cx="4900055" cy="5919772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77893CA-3245-7DB7-6585-12649480A8BC}"/>
              </a:ext>
            </a:extLst>
          </p:cNvPr>
          <p:cNvSpPr/>
          <p:nvPr/>
        </p:nvSpPr>
        <p:spPr>
          <a:xfrm>
            <a:off x="5029200" y="3282950"/>
            <a:ext cx="3543300" cy="2578100"/>
          </a:xfrm>
          <a:custGeom>
            <a:avLst/>
            <a:gdLst>
              <a:gd name="connsiteX0" fmla="*/ 0 w 3543300"/>
              <a:gd name="connsiteY0" fmla="*/ 2578100 h 2578100"/>
              <a:gd name="connsiteX1" fmla="*/ 3543300 w 3543300"/>
              <a:gd name="connsiteY1" fmla="*/ 2571750 h 2578100"/>
              <a:gd name="connsiteX2" fmla="*/ 3435350 w 3543300"/>
              <a:gd name="connsiteY2" fmla="*/ 1460500 h 2578100"/>
              <a:gd name="connsiteX3" fmla="*/ 1676400 w 3543300"/>
              <a:gd name="connsiteY3" fmla="*/ 1397000 h 2578100"/>
              <a:gd name="connsiteX4" fmla="*/ 1676400 w 3543300"/>
              <a:gd name="connsiteY4" fmla="*/ 12700 h 2578100"/>
              <a:gd name="connsiteX5" fmla="*/ 990600 w 3543300"/>
              <a:gd name="connsiteY5" fmla="*/ 0 h 2578100"/>
              <a:gd name="connsiteX6" fmla="*/ 901700 w 3543300"/>
              <a:gd name="connsiteY6" fmla="*/ 1892300 h 2578100"/>
              <a:gd name="connsiteX7" fmla="*/ 304800 w 3543300"/>
              <a:gd name="connsiteY7" fmla="*/ 1873250 h 2578100"/>
              <a:gd name="connsiteX8" fmla="*/ 50800 w 3543300"/>
              <a:gd name="connsiteY8" fmla="*/ 2120900 h 2578100"/>
              <a:gd name="connsiteX9" fmla="*/ 0 w 3543300"/>
              <a:gd name="connsiteY9" fmla="*/ 2578100 h 257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43300" h="2578100">
                <a:moveTo>
                  <a:pt x="0" y="2578100"/>
                </a:moveTo>
                <a:lnTo>
                  <a:pt x="3543300" y="2571750"/>
                </a:lnTo>
                <a:lnTo>
                  <a:pt x="3435350" y="1460500"/>
                </a:lnTo>
                <a:lnTo>
                  <a:pt x="1676400" y="1397000"/>
                </a:lnTo>
                <a:lnTo>
                  <a:pt x="1676400" y="12700"/>
                </a:lnTo>
                <a:lnTo>
                  <a:pt x="990600" y="0"/>
                </a:lnTo>
                <a:lnTo>
                  <a:pt x="901700" y="1892300"/>
                </a:lnTo>
                <a:lnTo>
                  <a:pt x="304800" y="1873250"/>
                </a:lnTo>
                <a:lnTo>
                  <a:pt x="50800" y="2120900"/>
                </a:lnTo>
                <a:lnTo>
                  <a:pt x="0" y="2578100"/>
                </a:lnTo>
                <a:close/>
              </a:path>
            </a:pathLst>
          </a:cu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F5AF240-253D-566F-9A09-007A5E3E6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17427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F8E10-374B-F775-FA81-BCBCAE226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Readiness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06D381-FF14-A385-24C1-B75AAF70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0543-7F98-475B-AA76-2C3321565D5F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E08CCB-BAF4-4E59-A8D9-9F335FADB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F27B8-720C-5559-57AD-10C144A2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AF7FDD-232A-01C3-3580-E48035F25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834593"/>
            <a:ext cx="10801200" cy="420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5848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507CD-BB58-A5B6-D1BB-4982173B1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8D151D7-143F-9F46-6BAA-FB7BBD59F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Learnt from UI (1/4)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F03CD0-2111-F9BD-856D-3AEA81FB0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67</a:t>
            </a:fld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A18D9-BBE2-8169-4103-81370407E359}"/>
              </a:ext>
            </a:extLst>
          </p:cNvPr>
          <p:cNvSpPr txBox="1"/>
          <p:nvPr/>
        </p:nvSpPr>
        <p:spPr>
          <a:xfrm>
            <a:off x="625151" y="1178896"/>
            <a:ext cx="115532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The detectors readiness was driving the installation planning in LS2, </a:t>
            </a:r>
            <a:r>
              <a:rPr lang="en-US" sz="2400" i="1" u="sng" dirty="0">
                <a:solidFill>
                  <a:srgbClr val="FF0000"/>
                </a:solidFill>
              </a:rPr>
              <a:t>not</a:t>
            </a:r>
            <a:r>
              <a:rPr lang="en-US" sz="2400" i="1" dirty="0">
                <a:solidFill>
                  <a:srgbClr val="FF0000"/>
                </a:solidFill>
              </a:rPr>
              <a:t> the installation time itself</a:t>
            </a:r>
            <a:endParaRPr lang="en-US" sz="2000" dirty="0"/>
          </a:p>
          <a:p>
            <a:r>
              <a:rPr lang="en-US" sz="2000" b="1" dirty="0"/>
              <a:t>Mitigation: </a:t>
            </a:r>
          </a:p>
          <a:p>
            <a:r>
              <a:rPr lang="en-US" sz="2000" dirty="0"/>
              <a:t>Enhance follow-up and monitoring of progress though U2IG</a:t>
            </a:r>
          </a:p>
          <a:p>
            <a:r>
              <a:rPr lang="en-US" sz="2000" dirty="0"/>
              <a:t>Include contingency in planning, not to be confused with extra time.</a:t>
            </a:r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77A0A2-3E6F-DAFE-50C3-367BC8F41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450" y="2988623"/>
            <a:ext cx="6960096" cy="300291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4239B-7541-10CC-219B-006120EB2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D318-D670-4447-A410-A7E7E00FB896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9EA8DF-84CC-74B8-FEB5-EE303E1CF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939AAA-04F2-1717-275D-D2FE6FDC8176}"/>
              </a:ext>
            </a:extLst>
          </p:cNvPr>
          <p:cNvSpPr txBox="1"/>
          <p:nvPr/>
        </p:nvSpPr>
        <p:spPr>
          <a:xfrm>
            <a:off x="9552384" y="5960313"/>
            <a:ext cx="16639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i="1" dirty="0"/>
              <a:t>CERN-LHCC-2024-010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11444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E4A6BA-25FE-0DC0-E078-FA1536BCF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6055F18-509B-C286-5877-98ACAEAB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Learnt from UI (2/4)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B9A877-2673-24FC-623A-A4CC3E2AE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68</a:t>
            </a:fld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F0C303-7AD8-6D36-EEF9-C8F65ADE4EEF}"/>
              </a:ext>
            </a:extLst>
          </p:cNvPr>
          <p:cNvSpPr txBox="1"/>
          <p:nvPr/>
        </p:nvSpPr>
        <p:spPr>
          <a:xfrm>
            <a:off x="983432" y="1844824"/>
            <a:ext cx="1080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5FB127-6524-7348-480C-CC9DBD314F45}"/>
              </a:ext>
            </a:extLst>
          </p:cNvPr>
          <p:cNvSpPr txBox="1"/>
          <p:nvPr/>
        </p:nvSpPr>
        <p:spPr>
          <a:xfrm>
            <a:off x="479376" y="1131476"/>
            <a:ext cx="11304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Near detector services* design, integration, and installation work was largely underestimated in UI</a:t>
            </a:r>
          </a:p>
          <a:p>
            <a:endParaRPr lang="en-US" sz="2400" i="1" dirty="0">
              <a:solidFill>
                <a:srgbClr val="FF0000"/>
              </a:solidFill>
            </a:endParaRPr>
          </a:p>
          <a:p>
            <a:r>
              <a:rPr lang="en-US" sz="2400" dirty="0"/>
              <a:t>(</a:t>
            </a:r>
            <a:r>
              <a:rPr lang="en-US" sz="2400" dirty="0">
                <a:solidFill>
                  <a:srgbClr val="FF0000"/>
                </a:solidFill>
              </a:rPr>
              <a:t>*</a:t>
            </a:r>
            <a:r>
              <a:rPr lang="en-US" sz="2400" dirty="0"/>
              <a:t>) Services from the detector to the up to nearest connecting point (Patch panel, valve …) </a:t>
            </a:r>
            <a:endParaRPr lang="en-GB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951407-6E17-CAD6-CB32-641607A8C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624" y="2851065"/>
            <a:ext cx="5153146" cy="24827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3A0D78-A9E3-419E-36ED-08B7D91D393A}"/>
              </a:ext>
            </a:extLst>
          </p:cNvPr>
          <p:cNvSpPr txBox="1"/>
          <p:nvPr/>
        </p:nvSpPr>
        <p:spPr>
          <a:xfrm>
            <a:off x="711859" y="3280590"/>
            <a:ext cx="5352173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b="1" dirty="0"/>
              <a:t>Mitigation:</a:t>
            </a:r>
          </a:p>
          <a:p>
            <a:pPr algn="l"/>
            <a:r>
              <a:rPr lang="en-US" sz="2800" dirty="0"/>
              <a:t>Raise awareness, enhance coordination between sub-detector and TC team, strengthen design office and installation teams.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FECFF-D99A-1C18-2325-42951C0D9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169CE-B69C-466F-BCFA-CDE9E486B1D2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49608-A4A9-F562-8DE8-0395FD7EE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80676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90362-6163-B6EC-0B3F-4690AACA5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18B548A-7ADE-C83C-348E-851ECE12A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Learnt from UI (3/4)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E88FB0-3051-2C07-8257-94F396E49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69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D0DE1E-170F-9FB0-2D5E-BD702FD35417}"/>
              </a:ext>
            </a:extLst>
          </p:cNvPr>
          <p:cNvSpPr txBox="1"/>
          <p:nvPr/>
        </p:nvSpPr>
        <p:spPr>
          <a:xfrm>
            <a:off x="551383" y="1484784"/>
            <a:ext cx="727280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</a:rPr>
              <a:t>Logistics and assembly facilities were a bottleneck in UI. There is only 1 medium-sized assembly hall at P8. UII will be much more demanding, given the additional work on large detectors (</a:t>
            </a:r>
            <a:r>
              <a:rPr lang="en-US" sz="2000" i="1" dirty="0" err="1">
                <a:solidFill>
                  <a:srgbClr val="FF0000"/>
                </a:solidFill>
              </a:rPr>
              <a:t>PicoCal</a:t>
            </a:r>
            <a:r>
              <a:rPr lang="en-US" sz="2000" i="1" dirty="0">
                <a:solidFill>
                  <a:srgbClr val="FF0000"/>
                </a:solidFill>
              </a:rPr>
              <a:t>, Muon, RICH2, TORCH, Mighty Tracker, support structures).</a:t>
            </a:r>
          </a:p>
          <a:p>
            <a:endParaRPr lang="en-US" sz="2000" i="1" dirty="0">
              <a:solidFill>
                <a:srgbClr val="FF0000"/>
              </a:solidFill>
            </a:endParaRPr>
          </a:p>
          <a:p>
            <a:r>
              <a:rPr lang="en-US" sz="2000" b="1" dirty="0"/>
              <a:t>Mitigation:</a:t>
            </a:r>
          </a:p>
          <a:p>
            <a:r>
              <a:rPr lang="en-US" sz="2000" dirty="0"/>
              <a:t>It is a necessary condition for success to have sufficient and adequate laboratory, test and assembly space available, from the end of LS3</a:t>
            </a:r>
            <a:r>
              <a:rPr lang="en-US" sz="2000" i="1" dirty="0"/>
              <a:t>. </a:t>
            </a:r>
          </a:p>
          <a:p>
            <a:r>
              <a:rPr lang="en-US" sz="2000" dirty="0"/>
              <a:t>A detailed task-oriented facility inventory has been made and documented.</a:t>
            </a:r>
          </a:p>
          <a:p>
            <a:r>
              <a:rPr lang="en-US" sz="2000" dirty="0"/>
              <a:t>A large </a:t>
            </a:r>
            <a:r>
              <a:rPr lang="en-US" sz="2000" u="sng" dirty="0"/>
              <a:t>Assembly Hall</a:t>
            </a:r>
            <a:r>
              <a:rPr lang="en-US" sz="2000" dirty="0"/>
              <a:t>, </a:t>
            </a:r>
            <a:r>
              <a:rPr lang="en-US" sz="2000" u="sng" dirty="0"/>
              <a:t>Laboratory space </a:t>
            </a:r>
            <a:r>
              <a:rPr lang="en-US" sz="2000" dirty="0"/>
              <a:t>to work on activated material and </a:t>
            </a:r>
            <a:r>
              <a:rPr lang="en-US" sz="2000" u="sng" dirty="0"/>
              <a:t>Clean Room </a:t>
            </a:r>
            <a:r>
              <a:rPr lang="en-US" sz="2000" dirty="0"/>
              <a:t>are missing. </a:t>
            </a:r>
            <a:r>
              <a:rPr lang="en-US" sz="2000" b="1" dirty="0"/>
              <a:t>Support from </a:t>
            </a:r>
            <a:r>
              <a:rPr lang="en-US" sz="2000" b="1" dirty="0" err="1"/>
              <a:t>hostlab</a:t>
            </a:r>
            <a:r>
              <a:rPr lang="en-US" sz="2000" b="1" dirty="0"/>
              <a:t> is necessary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DF97D5-2934-ED17-BF21-3381F6BBD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D7B5-A2A8-4E92-BD3E-A48B117B2F89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B5F0F-053A-D71D-799F-7AC598EE8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8E5F0E-4DDA-AFBB-A741-40BDA24AB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122" y="836712"/>
            <a:ext cx="4067479" cy="504056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786313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77F34-A081-01E8-42C2-693EE9D1A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2576B9-F3A6-07E5-CAC2-657546DA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7" y="260648"/>
            <a:ext cx="3096344" cy="921726"/>
          </a:xfrm>
        </p:spPr>
        <p:txBody>
          <a:bodyPr/>
          <a:lstStyle/>
          <a:p>
            <a:r>
              <a:rPr lang="en-US" dirty="0"/>
              <a:t>LS4 planning</a:t>
            </a:r>
            <a:br>
              <a:rPr lang="en-US" dirty="0"/>
            </a:br>
            <a:r>
              <a:rPr lang="en-US" dirty="0"/>
              <a:t>(</a:t>
            </a:r>
            <a:r>
              <a:rPr lang="en-US" i="1" dirty="0"/>
              <a:t>middle scenario</a:t>
            </a:r>
            <a:r>
              <a:rPr lang="en-US" dirty="0"/>
              <a:t>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188B6-152C-FC5C-7C4B-58562D785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609E79-D5EE-6B25-E13F-63D0EA9904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9780" y="114526"/>
            <a:ext cx="9053398" cy="5906762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772FA52-63ED-8E78-1003-7B12495344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930CF8-F44C-4395-A0B3-C1100DAE0E07}" type="datetime1">
              <a:rPr kumimoji="0" lang="de-CH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25.08.2025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73BE78-A697-6016-228F-84694ADCE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99537E-610F-D62C-4D7E-B2BEB7335E96}"/>
              </a:ext>
            </a:extLst>
          </p:cNvPr>
          <p:cNvSpPr txBox="1"/>
          <p:nvPr/>
        </p:nvSpPr>
        <p:spPr>
          <a:xfrm>
            <a:off x="9971993" y="1259468"/>
            <a:ext cx="133530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Upstream</a:t>
            </a: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2BA7FD-8608-C283-E3F9-E43E7ADA116B}"/>
              </a:ext>
            </a:extLst>
          </p:cNvPr>
          <p:cNvSpPr txBox="1"/>
          <p:nvPr/>
        </p:nvSpPr>
        <p:spPr>
          <a:xfrm>
            <a:off x="9878125" y="3717032"/>
            <a:ext cx="172964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Downstream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5E1B6E-4575-6879-D2E6-C99A253FDB7E}"/>
              </a:ext>
            </a:extLst>
          </p:cNvPr>
          <p:cNvCxnSpPr/>
          <p:nvPr/>
        </p:nvCxnSpPr>
        <p:spPr>
          <a:xfrm>
            <a:off x="6600056" y="548680"/>
            <a:ext cx="0" cy="108012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17AF7B-07E7-A122-19E0-51680DE490DA}"/>
              </a:ext>
            </a:extLst>
          </p:cNvPr>
          <p:cNvCxnSpPr>
            <a:cxnSpLocks/>
          </p:cNvCxnSpPr>
          <p:nvPr/>
        </p:nvCxnSpPr>
        <p:spPr>
          <a:xfrm>
            <a:off x="7032104" y="2636912"/>
            <a:ext cx="0" cy="158417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9E290FA-DA70-2E3F-8969-F99979D929EE}"/>
              </a:ext>
            </a:extLst>
          </p:cNvPr>
          <p:cNvSpPr txBox="1"/>
          <p:nvPr/>
        </p:nvSpPr>
        <p:spPr>
          <a:xfrm>
            <a:off x="5519937" y="2057770"/>
            <a:ext cx="1224136" cy="55399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Dismantling phase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4821D05-1A83-1A53-21FE-7ED98251B687}"/>
              </a:ext>
            </a:extLst>
          </p:cNvPr>
          <p:cNvCxnSpPr/>
          <p:nvPr/>
        </p:nvCxnSpPr>
        <p:spPr>
          <a:xfrm flipH="1">
            <a:off x="6240016" y="1628800"/>
            <a:ext cx="288032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3B8E867-3AD4-1985-63A1-A99F00C29833}"/>
              </a:ext>
            </a:extLst>
          </p:cNvPr>
          <p:cNvCxnSpPr/>
          <p:nvPr/>
        </p:nvCxnSpPr>
        <p:spPr>
          <a:xfrm flipH="1">
            <a:off x="6672064" y="2852936"/>
            <a:ext cx="288032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B95D528-8B52-77C8-28AA-6AB99A1AB0E3}"/>
              </a:ext>
            </a:extLst>
          </p:cNvPr>
          <p:cNvSpPr txBox="1"/>
          <p:nvPr/>
        </p:nvSpPr>
        <p:spPr>
          <a:xfrm>
            <a:off x="9878125" y="4315162"/>
            <a:ext cx="1834499" cy="55399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C000"/>
                </a:solidFill>
              </a:rPr>
              <a:t>THIS IS NOT CONTINGENCY</a:t>
            </a:r>
            <a:endParaRPr lang="en-GB" sz="1400" dirty="0">
              <a:solidFill>
                <a:srgbClr val="FFC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DCB3E83-CB42-64C2-D641-42CFEFA63396}"/>
              </a:ext>
            </a:extLst>
          </p:cNvPr>
          <p:cNvCxnSpPr>
            <a:cxnSpLocks/>
          </p:cNvCxnSpPr>
          <p:nvPr/>
        </p:nvCxnSpPr>
        <p:spPr>
          <a:xfrm>
            <a:off x="10848528" y="4941168"/>
            <a:ext cx="0" cy="72008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DF458B5-BAD9-5528-1DF9-5A17FC8F7C85}"/>
              </a:ext>
            </a:extLst>
          </p:cNvPr>
          <p:cNvSpPr txBox="1"/>
          <p:nvPr/>
        </p:nvSpPr>
        <p:spPr>
          <a:xfrm>
            <a:off x="6960096" y="4980660"/>
            <a:ext cx="2284023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ECAL Modules Modifications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AE7DD14-9E3D-D4F7-CFD4-C3EEFC299CFA}"/>
              </a:ext>
            </a:extLst>
          </p:cNvPr>
          <p:cNvCxnSpPr>
            <a:cxnSpLocks/>
          </p:cNvCxnSpPr>
          <p:nvPr/>
        </p:nvCxnSpPr>
        <p:spPr>
          <a:xfrm>
            <a:off x="6672064" y="5222895"/>
            <a:ext cx="293862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00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9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F4934-B081-E742-0BD0-5E54BE7E6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E41F121-FBEB-8945-3277-EA1B6242C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Lessons Learnt from UI (4/4)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28E7BC-A37D-017A-D936-859D6F10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70</a:t>
            </a:fld>
            <a:endParaRPr lang="fr-FR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7C94F6-F35C-0EFC-F3BD-BB8561D4F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D7B5-A2A8-4E92-BD3E-A48B117B2F89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408AD-9C30-332A-6D0B-38888407E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 team -LS4 Installation Expert Review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59D210-6ECA-E86B-C823-68C201403896}"/>
              </a:ext>
            </a:extLst>
          </p:cNvPr>
          <p:cNvSpPr txBox="1"/>
          <p:nvPr/>
        </p:nvSpPr>
        <p:spPr>
          <a:xfrm>
            <a:off x="551384" y="1480450"/>
            <a:ext cx="712879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i="1" dirty="0"/>
          </a:p>
          <a:p>
            <a:r>
              <a:rPr lang="en-US" sz="2800" i="1" dirty="0">
                <a:solidFill>
                  <a:srgbClr val="FF0000"/>
                </a:solidFill>
              </a:rPr>
              <a:t>Final detector assembly, test (and of course installation) could only be done at CERN.</a:t>
            </a:r>
          </a:p>
          <a:p>
            <a:r>
              <a:rPr lang="en-US" sz="2800" i="1" dirty="0">
                <a:solidFill>
                  <a:srgbClr val="FF0000"/>
                </a:solidFill>
              </a:rPr>
              <a:t>Attracting key technical manpower to work at CERN is a necessary condition.</a:t>
            </a:r>
          </a:p>
          <a:p>
            <a:endParaRPr lang="en-US" sz="2800" dirty="0"/>
          </a:p>
          <a:p>
            <a:r>
              <a:rPr lang="en-US" sz="2800" b="1" dirty="0"/>
              <a:t>Mitigation:</a:t>
            </a:r>
          </a:p>
          <a:p>
            <a:r>
              <a:rPr lang="en-US" sz="2800" dirty="0"/>
              <a:t>Raise awareness among participating institutes and FA .</a:t>
            </a:r>
          </a:p>
          <a:p>
            <a:r>
              <a:rPr lang="en-US" sz="2800" dirty="0"/>
              <a:t>Decent working conditions, work area,  and offices shall be provided to users.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1BC5405-3B63-4AB6-095A-975A32EAF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9575" y="1664804"/>
            <a:ext cx="3931041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6993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BB228-D5B2-112A-D083-C0C4260CF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162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63852-3D0D-C20E-D994-0CC892A0B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8D26E-0F4B-23E5-21CE-5C2496865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Path Upstream (Installation Phase)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DCAF32-202C-CA5C-F133-60BBFA08F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D6883-524A-4AF3-B20F-DB07E73629F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3F40C-6965-C5C2-AFD1-C84C4097E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TC team -LS4 Installation Expert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E8050E-C9D2-BBF9-7745-C24CE990B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B3674D-9E65-8C99-95B3-09D34B4129FB}"/>
              </a:ext>
            </a:extLst>
          </p:cNvPr>
          <p:cNvSpPr txBox="1"/>
          <p:nvPr/>
        </p:nvSpPr>
        <p:spPr>
          <a:xfrm>
            <a:off x="7538169" y="1390501"/>
            <a:ext cx="353173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Velo Tank</a:t>
            </a:r>
          </a:p>
          <a:p>
            <a:endParaRPr lang="en-US" dirty="0"/>
          </a:p>
          <a:p>
            <a:r>
              <a:rPr lang="en-US" dirty="0"/>
              <a:t>2 RICH1 Gas enclosure</a:t>
            </a:r>
          </a:p>
          <a:p>
            <a:endParaRPr lang="en-US" dirty="0"/>
          </a:p>
          <a:p>
            <a:r>
              <a:rPr lang="en-US" dirty="0"/>
              <a:t>3 UP Side C</a:t>
            </a:r>
          </a:p>
          <a:p>
            <a:endParaRPr lang="en-US" dirty="0"/>
          </a:p>
          <a:p>
            <a:r>
              <a:rPr lang="en-US" dirty="0"/>
              <a:t>4 Beam Pipe sect 1 (and 2-4)</a:t>
            </a:r>
          </a:p>
          <a:p>
            <a:endParaRPr lang="en-US" dirty="0"/>
          </a:p>
          <a:p>
            <a:r>
              <a:rPr lang="en-US" dirty="0"/>
              <a:t>5 Beam Pipe Bake out</a:t>
            </a:r>
          </a:p>
          <a:p>
            <a:endParaRPr lang="en-US" dirty="0"/>
          </a:p>
          <a:p>
            <a:r>
              <a:rPr lang="en-US" dirty="0"/>
              <a:t>6 RICH 1 Exit window and optics</a:t>
            </a:r>
          </a:p>
          <a:p>
            <a:endParaRPr lang="en-US" dirty="0"/>
          </a:p>
          <a:p>
            <a:r>
              <a:rPr lang="en-US" dirty="0"/>
              <a:t>7 Velo Pixel Modules</a:t>
            </a:r>
            <a:endParaRPr lang="en-GB" dirty="0"/>
          </a:p>
        </p:txBody>
      </p:sp>
      <p:pic>
        <p:nvPicPr>
          <p:cNvPr id="6" name="Picture 5" descr="A blueprint of a machine&#10;&#10;AI-generated content may be incorrect.">
            <a:extLst>
              <a:ext uri="{FF2B5EF4-FFF2-40B4-BE49-F238E27FC236}">
                <a16:creationId xmlns:a16="http://schemas.microsoft.com/office/drawing/2014/main" id="{4306167E-5EFF-6EE8-30E5-93585743A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08" y="1005040"/>
            <a:ext cx="6726208" cy="51602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94EB4E-1F11-57DA-EEBD-46FBD358772E}"/>
              </a:ext>
            </a:extLst>
          </p:cNvPr>
          <p:cNvSpPr txBox="1"/>
          <p:nvPr/>
        </p:nvSpPr>
        <p:spPr>
          <a:xfrm>
            <a:off x="6023992" y="2406163"/>
            <a:ext cx="30168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1C4557-0A9D-E75E-D2CA-436D01DE499B}"/>
              </a:ext>
            </a:extLst>
          </p:cNvPr>
          <p:cNvSpPr txBox="1"/>
          <p:nvPr/>
        </p:nvSpPr>
        <p:spPr>
          <a:xfrm>
            <a:off x="4266581" y="1553417"/>
            <a:ext cx="31290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D7E4B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D7E4BD"/>
                </a:solidFill>
              </a:rPr>
              <a:t>2</a:t>
            </a:r>
            <a:endParaRPr lang="en-GB" dirty="0">
              <a:solidFill>
                <a:srgbClr val="D7E4BD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F6C1D2-A8F6-8EB5-322A-B1BE982A64B5}"/>
              </a:ext>
            </a:extLst>
          </p:cNvPr>
          <p:cNvSpPr txBox="1"/>
          <p:nvPr/>
        </p:nvSpPr>
        <p:spPr>
          <a:xfrm>
            <a:off x="2567608" y="2829470"/>
            <a:ext cx="31290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3</a:t>
            </a:r>
            <a:endParaRPr lang="en-GB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8F68E-6A76-5F85-662A-BEB010230CF6}"/>
              </a:ext>
            </a:extLst>
          </p:cNvPr>
          <p:cNvSpPr txBox="1"/>
          <p:nvPr/>
        </p:nvSpPr>
        <p:spPr>
          <a:xfrm>
            <a:off x="4079776" y="3094621"/>
            <a:ext cx="595035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4&amp;5</a:t>
            </a:r>
            <a:endParaRPr lang="en-GB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14518C-F7BC-AFE7-EADA-F883E698C7C6}"/>
              </a:ext>
            </a:extLst>
          </p:cNvPr>
          <p:cNvSpPr txBox="1"/>
          <p:nvPr/>
        </p:nvSpPr>
        <p:spPr>
          <a:xfrm>
            <a:off x="3431704" y="3711505"/>
            <a:ext cx="31290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6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DEC046-1116-97D6-FADA-9AA288FF15C3}"/>
              </a:ext>
            </a:extLst>
          </p:cNvPr>
          <p:cNvSpPr txBox="1"/>
          <p:nvPr/>
        </p:nvSpPr>
        <p:spPr>
          <a:xfrm>
            <a:off x="5797010" y="2892245"/>
            <a:ext cx="31290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7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859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5A8CF-19DF-8838-7640-6F3457F70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Path Downstream (Dismantling Phase)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3C9C09-B311-109F-43AF-B9C25FD0B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D6883-524A-4AF3-B20F-DB07E73629F8}" type="datetime1">
              <a:rPr lang="de-CH" smtClean="0"/>
              <a:t>25.08.2025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A05884-9871-615B-99A6-1DF00B930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TC team -LS4 Installation Expert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26301D-F7ED-BC73-FF96-ACE903847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A colorful machine with metal structures&#10;&#10;AI-generated content may be incorrect.">
            <a:extLst>
              <a:ext uri="{FF2B5EF4-FFF2-40B4-BE49-F238E27FC236}">
                <a16:creationId xmlns:a16="http://schemas.microsoft.com/office/drawing/2014/main" id="{2E700B59-5CA0-60EB-B6B5-9B6DD4610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61" y="907967"/>
            <a:ext cx="3743956" cy="52965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14B7B8-F54D-EB22-FE92-53BCD303EFCA}"/>
              </a:ext>
            </a:extLst>
          </p:cNvPr>
          <p:cNvSpPr txBox="1"/>
          <p:nvPr/>
        </p:nvSpPr>
        <p:spPr>
          <a:xfrm>
            <a:off x="3302829" y="3338409"/>
            <a:ext cx="31290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4F05BB-DCED-4BD7-0504-D81AD051EBD3}"/>
              </a:ext>
            </a:extLst>
          </p:cNvPr>
          <p:cNvSpPr txBox="1"/>
          <p:nvPr/>
        </p:nvSpPr>
        <p:spPr>
          <a:xfrm>
            <a:off x="3438531" y="2780928"/>
            <a:ext cx="31290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22AEA3-B4D9-814C-C13F-7835319D2438}"/>
              </a:ext>
            </a:extLst>
          </p:cNvPr>
          <p:cNvSpPr txBox="1"/>
          <p:nvPr/>
        </p:nvSpPr>
        <p:spPr>
          <a:xfrm>
            <a:off x="2567608" y="3560210"/>
            <a:ext cx="31290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4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9F82C2A-3A3C-67F0-BCFA-61E98A9FB22C}"/>
              </a:ext>
            </a:extLst>
          </p:cNvPr>
          <p:cNvCxnSpPr/>
          <p:nvPr/>
        </p:nvCxnSpPr>
        <p:spPr>
          <a:xfrm>
            <a:off x="2869294" y="3744876"/>
            <a:ext cx="360040" cy="0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08FF1AE-4BE7-6015-D039-D7055C2BB18A}"/>
              </a:ext>
            </a:extLst>
          </p:cNvPr>
          <p:cNvCxnSpPr>
            <a:cxnSpLocks/>
          </p:cNvCxnSpPr>
          <p:nvPr/>
        </p:nvCxnSpPr>
        <p:spPr>
          <a:xfrm>
            <a:off x="3146151" y="3804556"/>
            <a:ext cx="166366" cy="357709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E5A7CDE-03BA-20CE-05CC-B13BCB238B97}"/>
              </a:ext>
            </a:extLst>
          </p:cNvPr>
          <p:cNvSpPr txBox="1"/>
          <p:nvPr/>
        </p:nvSpPr>
        <p:spPr>
          <a:xfrm>
            <a:off x="5479629" y="2045747"/>
            <a:ext cx="403200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Remove beam Pipe Sect 2-4</a:t>
            </a:r>
          </a:p>
          <a:p>
            <a:endParaRPr lang="en-US" dirty="0"/>
          </a:p>
          <a:p>
            <a:r>
              <a:rPr lang="en-US" dirty="0"/>
              <a:t>2 Remove </a:t>
            </a:r>
            <a:r>
              <a:rPr lang="en-US" dirty="0" err="1"/>
              <a:t>SciFi</a:t>
            </a:r>
            <a:r>
              <a:rPr lang="en-US" dirty="0"/>
              <a:t> stations A and C side</a:t>
            </a:r>
          </a:p>
          <a:p>
            <a:endParaRPr lang="en-US" dirty="0"/>
          </a:p>
          <a:p>
            <a:r>
              <a:rPr lang="en-US" dirty="0"/>
              <a:t>3 Remove </a:t>
            </a:r>
            <a:r>
              <a:rPr lang="en-US" dirty="0" err="1"/>
              <a:t>SciFi</a:t>
            </a:r>
            <a:r>
              <a:rPr lang="en-US" dirty="0"/>
              <a:t> support structure</a:t>
            </a:r>
          </a:p>
          <a:p>
            <a:endParaRPr lang="en-US" dirty="0"/>
          </a:p>
          <a:p>
            <a:r>
              <a:rPr lang="en-US" dirty="0"/>
              <a:t>4 Remove RICH 2</a:t>
            </a:r>
          </a:p>
          <a:p>
            <a:endParaRPr lang="en-US" dirty="0"/>
          </a:p>
          <a:p>
            <a:r>
              <a:rPr lang="en-US" dirty="0"/>
              <a:t>5 Open ECAL</a:t>
            </a:r>
            <a:r>
              <a:rPr lang="en-GB" dirty="0"/>
              <a:t>, start dismantling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F72722-BBB3-A6FB-4576-583EB96589C6}"/>
              </a:ext>
            </a:extLst>
          </p:cNvPr>
          <p:cNvSpPr txBox="1"/>
          <p:nvPr/>
        </p:nvSpPr>
        <p:spPr>
          <a:xfrm>
            <a:off x="1919536" y="4293096"/>
            <a:ext cx="31290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E5E008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5E008"/>
                </a:solidFill>
              </a:rPr>
              <a:t>5</a:t>
            </a:r>
            <a:endParaRPr lang="en-GB" dirty="0">
              <a:solidFill>
                <a:srgbClr val="E5E0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5516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46001</TotalTime>
  <Words>2524</Words>
  <Application>Microsoft Office PowerPoint</Application>
  <PresentationFormat>Grand écran</PresentationFormat>
  <Paragraphs>857</Paragraphs>
  <Slides>71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71</vt:i4>
      </vt:variant>
    </vt:vector>
  </HeadingPairs>
  <TitlesOfParts>
    <vt:vector size="76" baseType="lpstr">
      <vt:lpstr>Arial</vt:lpstr>
      <vt:lpstr>Calibri</vt:lpstr>
      <vt:lpstr>Symbol</vt:lpstr>
      <vt:lpstr>Thème Office</vt:lpstr>
      <vt:lpstr>Office Theme</vt:lpstr>
      <vt:lpstr>LHCb Installation Expert Review</vt:lpstr>
      <vt:lpstr>Upgrade I and Upgrade II comparison</vt:lpstr>
      <vt:lpstr>Présentation PowerPoint</vt:lpstr>
      <vt:lpstr>Présentation PowerPoint</vt:lpstr>
      <vt:lpstr>Présentation PowerPoint</vt:lpstr>
      <vt:lpstr>Installation: Boundary Conditions &amp; Features</vt:lpstr>
      <vt:lpstr>LS4 planning (middle scenario)</vt:lpstr>
      <vt:lpstr>Critical Path Upstream (Installation Phase)</vt:lpstr>
      <vt:lpstr>Critical Path Downstream (Dismantling Phase)</vt:lpstr>
      <vt:lpstr>Dismantling/installation scenario study for LS4</vt:lpstr>
      <vt:lpstr>Phase 1</vt:lpstr>
      <vt:lpstr>Phase 1</vt:lpstr>
      <vt:lpstr>Phase 2</vt:lpstr>
      <vt:lpstr>Phase 2</vt:lpstr>
      <vt:lpstr>Phase 2</vt:lpstr>
      <vt:lpstr>Phase 3</vt:lpstr>
      <vt:lpstr>Phase 3</vt:lpstr>
      <vt:lpstr>Phase 4</vt:lpstr>
      <vt:lpstr>Phase 4</vt:lpstr>
      <vt:lpstr>Phase 5</vt:lpstr>
      <vt:lpstr>Phase 5</vt:lpstr>
      <vt:lpstr>Phase 6</vt:lpstr>
      <vt:lpstr>Phase 6</vt:lpstr>
      <vt:lpstr>Phase 6</vt:lpstr>
      <vt:lpstr>Phase 7</vt:lpstr>
      <vt:lpstr>Phase 7</vt:lpstr>
      <vt:lpstr>Phase 8</vt:lpstr>
      <vt:lpstr>Phase 8</vt:lpstr>
      <vt:lpstr>Phase 9</vt:lpstr>
      <vt:lpstr>Phase 9</vt:lpstr>
      <vt:lpstr>Phase 9</vt:lpstr>
      <vt:lpstr>Phase 10</vt:lpstr>
      <vt:lpstr>Phase 10</vt:lpstr>
      <vt:lpstr>Phase 11</vt:lpstr>
      <vt:lpstr>Phase 11</vt:lpstr>
      <vt:lpstr>Phase 12</vt:lpstr>
      <vt:lpstr>Phase 12</vt:lpstr>
      <vt:lpstr>Phase 12</vt:lpstr>
      <vt:lpstr>Phase 13</vt:lpstr>
      <vt:lpstr>Phase 13</vt:lpstr>
      <vt:lpstr>Phase 14</vt:lpstr>
      <vt:lpstr>Phase 14</vt:lpstr>
      <vt:lpstr>Phase 14</vt:lpstr>
      <vt:lpstr>Phase 15</vt:lpstr>
      <vt:lpstr>Phase 15</vt:lpstr>
      <vt:lpstr>Phase 15</vt:lpstr>
      <vt:lpstr>Phase 16</vt:lpstr>
      <vt:lpstr>Phase 16</vt:lpstr>
      <vt:lpstr>Phase 17</vt:lpstr>
      <vt:lpstr>Phase 17</vt:lpstr>
      <vt:lpstr>Phase 17</vt:lpstr>
      <vt:lpstr>Phase 18</vt:lpstr>
      <vt:lpstr>Phase 18</vt:lpstr>
      <vt:lpstr>Phase 18</vt:lpstr>
      <vt:lpstr>Phase 19</vt:lpstr>
      <vt:lpstr>Phase 19</vt:lpstr>
      <vt:lpstr>Phase 20</vt:lpstr>
      <vt:lpstr>Phase 20</vt:lpstr>
      <vt:lpstr>Phase 21</vt:lpstr>
      <vt:lpstr>Phase 21</vt:lpstr>
      <vt:lpstr>Phase 22</vt:lpstr>
      <vt:lpstr>Phase 22</vt:lpstr>
      <vt:lpstr>Phase 23</vt:lpstr>
      <vt:lpstr>Phase 23</vt:lpstr>
      <vt:lpstr>Présentation PowerPoint</vt:lpstr>
      <vt:lpstr>Detector Readiness</vt:lpstr>
      <vt:lpstr>Lessons Learnt from UI (1/4)</vt:lpstr>
      <vt:lpstr>Lessons Learnt from UI (2/4)</vt:lpstr>
      <vt:lpstr>Lessons Learnt from UI (3/4)</vt:lpstr>
      <vt:lpstr>Lessons Learnt from UI (4/4)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Eric Thomas</cp:lastModifiedBy>
  <cp:revision>401</cp:revision>
  <dcterms:created xsi:type="dcterms:W3CDTF">2015-09-07T19:22:51Z</dcterms:created>
  <dcterms:modified xsi:type="dcterms:W3CDTF">2025-08-29T08:59:34Z</dcterms:modified>
</cp:coreProperties>
</file>