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1" r:id="rId2"/>
    <p:sldId id="256" r:id="rId3"/>
    <p:sldId id="257" r:id="rId4"/>
    <p:sldId id="258" r:id="rId5"/>
    <p:sldId id="262" r:id="rId6"/>
    <p:sldId id="260" r:id="rId7"/>
    <p:sldId id="259" r:id="rId8"/>
    <p:sldId id="263" r:id="rId9"/>
    <p:sldId id="264" r:id="rId10"/>
    <p:sldId id="265" r:id="rId11"/>
    <p:sldId id="266" r:id="rId12"/>
    <p:sldId id="270" r:id="rId13"/>
    <p:sldId id="267" r:id="rId14"/>
    <p:sldId id="269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51"/>
    <a:srgbClr val="008F00"/>
    <a:srgbClr val="942093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480" autoAdjust="0"/>
    <p:restoredTop sz="94686"/>
  </p:normalViewPr>
  <p:slideViewPr>
    <p:cSldViewPr snapToGrid="0" snapToObjects="1">
      <p:cViewPr varScale="1">
        <p:scale>
          <a:sx n="106" d="100"/>
          <a:sy n="106" d="100"/>
        </p:scale>
        <p:origin x="192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6B024930-DCDC-4869-8589-9198B777F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E35954A-FF4F-430B-ADA6-4739746FD0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F05E42E-1B3E-4F38-9F4A-C8AED4071C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2E15935-E4FE-42D0-A21F-868D598F3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9E45D85-1055-445C-ADD3-11EF8944B8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5DC6C41-D899-4CFE-B90C-E0225CAAE4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37396C9-5AA1-44FA-BD55-35836AEF5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DE9DD33-6EC5-41F4-AE3A-BEE5D71F1A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B80F755-8FDD-4FA9-9392-3D9183F94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11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09ABD33-9842-4905-85F7-37B576A593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AA68500-A546-4EC2-903B-854FA699DA31}"/>
              </a:ext>
            </a:extLst>
          </p:cNvPr>
          <p:cNvSpPr txBox="1">
            <a:spLocks/>
          </p:cNvSpPr>
          <p:nvPr userDrawn="1"/>
        </p:nvSpPr>
        <p:spPr>
          <a:xfrm>
            <a:off x="1053885" y="6356349"/>
            <a:ext cx="306734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Run3 Installation Coordination Days: 28-30 June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3D36D-980F-4404-BB8A-3053B6A8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86F4E4F-8BF9-472D-B91D-B4FFE5B43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D135833-A0D7-492B-B7BA-522DD089F8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111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8EDB91A-54D4-4AC8-AE45-4C0012A9F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11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7EC0C90-0B0C-4CB1-A3DF-6D322C0FB0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11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51C6C7D-C020-4097-99A9-5661B57C79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2DECC20-0488-4AD6-987A-70404AB131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11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21B6D4D-BD96-4B22-B304-B8B297DEA4B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CB320B2-99B9-45D1-8BE8-5D9736A2845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07911"/>
            <a:ext cx="11376024" cy="49928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3227" y="6356350"/>
            <a:ext cx="307800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Optima" panose="02000503060000020004" pitchFamily="2" charset="0"/>
              </a:defRPr>
            </a:lvl1pPr>
          </a:lstStyle>
          <a:p>
            <a:r>
              <a:rPr lang="de-CH"/>
              <a:t>Run3 Installation Coordination Days: 28-30 June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Optima" panose="02000503060000020004" pitchFamily="2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776F4E32-C8F6-7E01-703C-7E939C9CC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Optima" panose="02000503060000020004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1600" b="1" kern="1200">
          <a:solidFill>
            <a:schemeClr val="tx2">
              <a:lumMod val="50000"/>
            </a:schemeClr>
          </a:solidFill>
          <a:latin typeface="Optima" panose="02000503060000020004" pitchFamily="2" charset="0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Optima" panose="02000503060000020004" pitchFamily="2" charset="0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Optima" panose="02000503060000020004" pitchFamily="2" charset="0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Optima" panose="0200050306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2FB8B9-3515-9FBA-F870-7F5394AF4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9D1F17-CC3E-8917-6687-D092DE163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362045"/>
            <a:ext cx="7772400" cy="413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246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962110-1C8C-E8C2-3D37-E8A5F46BF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80AB8-809B-9A9C-AA7E-19FB85579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Long-distance cables and optical fibres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8B494A-FB0F-E507-09C9-F924C4D51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365813"/>
            <a:ext cx="11380812" cy="48960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Existing long-distance cables, </a:t>
            </a:r>
            <a:r>
              <a:rPr lang="en-US" sz="1600" b="0" dirty="0" err="1">
                <a:solidFill>
                  <a:schemeClr val="tx2"/>
                </a:solidFill>
              </a:rPr>
              <a:t>fibres</a:t>
            </a:r>
            <a:r>
              <a:rPr lang="en-US" sz="1600" b="0" dirty="0">
                <a:solidFill>
                  <a:schemeClr val="tx2"/>
                </a:solidFill>
              </a:rPr>
              <a:t>, and transfer lines between detector and service cavern are routed through “chicanes” on RB84 and RB86 side of the shielding wall, and through a groove underneath the shielding wall.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Upgrade II detectors will require a total of ~37 000 long-distance optical </a:t>
            </a:r>
            <a:r>
              <a:rPr lang="en-US" sz="1600" b="0" dirty="0" err="1">
                <a:solidFill>
                  <a:schemeClr val="tx2"/>
                </a:solidFill>
              </a:rPr>
              <a:t>fibres</a:t>
            </a:r>
            <a:r>
              <a:rPr lang="en-US" sz="1600" b="0" dirty="0">
                <a:solidFill>
                  <a:schemeClr val="tx2"/>
                </a:solidFill>
              </a:rPr>
              <a:t>. An additional groove under the shielding wall and a new platform for optical patch panels will be constructed in LS3.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RB86 side of the shielding wall will be opened in LS3 to remove “left-over” optical </a:t>
            </a:r>
            <a:r>
              <a:rPr lang="en-US" sz="1600" b="0" dirty="0" err="1">
                <a:solidFill>
                  <a:schemeClr val="tx2"/>
                </a:solidFill>
              </a:rPr>
              <a:t>fibres</a:t>
            </a:r>
            <a:r>
              <a:rPr lang="en-US" sz="1600" b="0" dirty="0">
                <a:solidFill>
                  <a:schemeClr val="tx2"/>
                </a:solidFill>
              </a:rPr>
              <a:t> from Run 1/2 and install new cables for ECAL enhancement.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Plan to use the opportunity to install </a:t>
            </a:r>
            <a:r>
              <a:rPr lang="en-US" sz="1600" dirty="0">
                <a:solidFill>
                  <a:schemeClr val="tx2"/>
                </a:solidFill>
              </a:rPr>
              <a:t>all</a:t>
            </a:r>
            <a:r>
              <a:rPr lang="en-US" sz="1600" b="0" dirty="0">
                <a:solidFill>
                  <a:schemeClr val="tx2"/>
                </a:solidFill>
              </a:rPr>
              <a:t> long-distance cables/</a:t>
            </a:r>
            <a:r>
              <a:rPr lang="en-US" sz="1600" b="0" dirty="0" err="1">
                <a:solidFill>
                  <a:schemeClr val="tx2"/>
                </a:solidFill>
              </a:rPr>
              <a:t>fibres</a:t>
            </a:r>
            <a:r>
              <a:rPr lang="en-US" sz="1600" b="0" dirty="0">
                <a:solidFill>
                  <a:schemeClr val="tx2"/>
                </a:solidFill>
              </a:rPr>
              <a:t> for Upgrade II Muon system, ECAL and RICH detectors already in LS3.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02815ABA-3706-6F14-E465-7D52E3622C8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 dirty="0"/>
          </a:p>
        </p:txBody>
      </p:sp>
      <p:pic>
        <p:nvPicPr>
          <p:cNvPr id="6" name="Picture 5" descr="A close-up of a machine&#10;&#10;AI-generated content may be incorrect.">
            <a:extLst>
              <a:ext uri="{FF2B5EF4-FFF2-40B4-BE49-F238E27FC236}">
                <a16:creationId xmlns:a16="http://schemas.microsoft.com/office/drawing/2014/main" id="{2EACC5B2-E302-7DD8-C4C4-2C9FF2D46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22" y="3435777"/>
            <a:ext cx="3946156" cy="2780071"/>
          </a:xfrm>
          <a:prstGeom prst="rect">
            <a:avLst/>
          </a:prstGeom>
        </p:spPr>
      </p:pic>
      <p:pic>
        <p:nvPicPr>
          <p:cNvPr id="8" name="Picture 7" descr="A green and yellow metal stairs&#10;&#10;AI-generated content may be incorrect.">
            <a:extLst>
              <a:ext uri="{FF2B5EF4-FFF2-40B4-BE49-F238E27FC236}">
                <a16:creationId xmlns:a16="http://schemas.microsoft.com/office/drawing/2014/main" id="{48585817-23BD-C6FD-86CE-1CF00451B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3299" y="3301542"/>
            <a:ext cx="4864874" cy="2622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B6B9B6-7ED1-0BD5-DFAF-D3DA048B7968}"/>
              </a:ext>
            </a:extLst>
          </p:cNvPr>
          <p:cNvSpPr txBox="1"/>
          <p:nvPr/>
        </p:nvSpPr>
        <p:spPr>
          <a:xfrm>
            <a:off x="8393786" y="5969627"/>
            <a:ext cx="157203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b="1" dirty="0">
                <a:solidFill>
                  <a:schemeClr val="accent5"/>
                </a:solidFill>
                <a:latin typeface="Optima" panose="02000503060000020004" pitchFamily="2" charset="0"/>
              </a:rPr>
              <a:t>Additional </a:t>
            </a:r>
            <a:r>
              <a:rPr lang="de-CH" sz="1600" b="1" dirty="0" err="1">
                <a:solidFill>
                  <a:schemeClr val="accent5"/>
                </a:solidFill>
                <a:latin typeface="Optima" panose="02000503060000020004" pitchFamily="2" charset="0"/>
              </a:rPr>
              <a:t>trench</a:t>
            </a:r>
            <a:endParaRPr lang="en-CH" sz="1600" b="1" dirty="0">
              <a:solidFill>
                <a:schemeClr val="accent5"/>
              </a:solidFill>
              <a:latin typeface="Optima" panose="02000503060000020004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83F4F1-FDFF-7EB7-56D4-145278CB3DEC}"/>
              </a:ext>
            </a:extLst>
          </p:cNvPr>
          <p:cNvSpPr txBox="1"/>
          <p:nvPr/>
        </p:nvSpPr>
        <p:spPr>
          <a:xfrm>
            <a:off x="4696210" y="3909124"/>
            <a:ext cx="122738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b="1" dirty="0">
                <a:solidFill>
                  <a:schemeClr val="accent5"/>
                </a:solidFill>
                <a:latin typeface="Optima" panose="02000503060000020004" pitchFamily="2" charset="0"/>
              </a:rPr>
              <a:t>RB86 </a:t>
            </a:r>
            <a:r>
              <a:rPr lang="de-CH" sz="1600" b="1" dirty="0" err="1">
                <a:solidFill>
                  <a:schemeClr val="accent5"/>
                </a:solidFill>
                <a:latin typeface="Optima" panose="02000503060000020004" pitchFamily="2" charset="0"/>
              </a:rPr>
              <a:t>chicane</a:t>
            </a:r>
            <a:endParaRPr lang="en-CH" sz="1600" b="1" dirty="0">
              <a:solidFill>
                <a:schemeClr val="accent5"/>
              </a:solidFill>
              <a:latin typeface="Optima" panose="02000503060000020004" pitchFamily="2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3AAAFCB-F1BA-D039-DFFB-9B24FB5C936B}"/>
              </a:ext>
            </a:extLst>
          </p:cNvPr>
          <p:cNvSpPr/>
          <p:nvPr/>
        </p:nvSpPr>
        <p:spPr>
          <a:xfrm>
            <a:off x="3190590" y="3909124"/>
            <a:ext cx="752168" cy="752168"/>
          </a:xfrm>
          <a:custGeom>
            <a:avLst/>
            <a:gdLst>
              <a:gd name="connsiteX0" fmla="*/ 0 w 752168"/>
              <a:gd name="connsiteY0" fmla="*/ 376084 h 752168"/>
              <a:gd name="connsiteX1" fmla="*/ 376084 w 752168"/>
              <a:gd name="connsiteY1" fmla="*/ 0 h 752168"/>
              <a:gd name="connsiteX2" fmla="*/ 752168 w 752168"/>
              <a:gd name="connsiteY2" fmla="*/ 376084 h 752168"/>
              <a:gd name="connsiteX3" fmla="*/ 376084 w 752168"/>
              <a:gd name="connsiteY3" fmla="*/ 752168 h 752168"/>
              <a:gd name="connsiteX4" fmla="*/ 0 w 752168"/>
              <a:gd name="connsiteY4" fmla="*/ 376084 h 75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168" h="752168" extrusionOk="0">
                <a:moveTo>
                  <a:pt x="0" y="376084"/>
                </a:moveTo>
                <a:cubicBezTo>
                  <a:pt x="-35978" y="146187"/>
                  <a:pt x="150578" y="6681"/>
                  <a:pt x="376084" y="0"/>
                </a:cubicBezTo>
                <a:cubicBezTo>
                  <a:pt x="599065" y="3216"/>
                  <a:pt x="714452" y="169578"/>
                  <a:pt x="752168" y="376084"/>
                </a:cubicBezTo>
                <a:cubicBezTo>
                  <a:pt x="719741" y="615456"/>
                  <a:pt x="580938" y="767925"/>
                  <a:pt x="376084" y="752168"/>
                </a:cubicBezTo>
                <a:cubicBezTo>
                  <a:pt x="148378" y="741225"/>
                  <a:pt x="38240" y="602060"/>
                  <a:pt x="0" y="376084"/>
                </a:cubicBezTo>
                <a:close/>
              </a:path>
            </a:pathLst>
          </a:custGeom>
          <a:noFill/>
          <a:ln w="57150">
            <a:solidFill>
              <a:schemeClr val="accent5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9B7EC5-C4E8-9B6B-9FD6-63EE21322195}"/>
              </a:ext>
            </a:extLst>
          </p:cNvPr>
          <p:cNvCxnSpPr>
            <a:cxnSpLocks/>
          </p:cNvCxnSpPr>
          <p:nvPr/>
        </p:nvCxnSpPr>
        <p:spPr>
          <a:xfrm flipH="1">
            <a:off x="4034098" y="4032235"/>
            <a:ext cx="544128" cy="109360"/>
          </a:xfrm>
          <a:prstGeom prst="straightConnector1">
            <a:avLst/>
          </a:prstGeom>
          <a:ln w="508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816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AE63B-45E8-F6B6-1637-DCCFF0E46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23223-03FB-ACF7-28E5-4F91BCF65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Data acquisition infrastructure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1F8A372-EE8B-851C-0B8C-18EB4202F8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365813"/>
            <a:ext cx="11380812" cy="48960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In Run 3, the event-builder system and HLT are hosted in the modular data </a:t>
            </a:r>
            <a:r>
              <a:rPr lang="en-US" sz="1600" b="0" dirty="0" err="1">
                <a:solidFill>
                  <a:schemeClr val="tx2"/>
                </a:solidFill>
              </a:rPr>
              <a:t>centre</a:t>
            </a:r>
            <a:r>
              <a:rPr lang="en-US" sz="1600" b="0" dirty="0">
                <a:solidFill>
                  <a:schemeClr val="tx2"/>
                </a:solidFill>
              </a:rPr>
              <a:t> on the surface of Point 8 (the construction of the data </a:t>
            </a:r>
            <a:r>
              <a:rPr lang="en-US" sz="1600" b="0" dirty="0" err="1">
                <a:solidFill>
                  <a:schemeClr val="tx2"/>
                </a:solidFill>
              </a:rPr>
              <a:t>centre</a:t>
            </a:r>
            <a:r>
              <a:rPr lang="en-US" sz="1600" b="0" dirty="0">
                <a:solidFill>
                  <a:schemeClr val="tx2"/>
                </a:solidFill>
              </a:rPr>
              <a:t> was part of the HostLab 1 project).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Due to reach limitations of the </a:t>
            </a:r>
            <a:r>
              <a:rPr lang="en-US" sz="1600" b="0" dirty="0" err="1">
                <a:solidFill>
                  <a:schemeClr val="tx2"/>
                </a:solidFill>
              </a:rPr>
              <a:t>lpGBT</a:t>
            </a:r>
            <a:r>
              <a:rPr lang="en-US" sz="1600" b="0" dirty="0">
                <a:solidFill>
                  <a:schemeClr val="tx2"/>
                </a:solidFill>
              </a:rPr>
              <a:t> link, the readout system for Upgrade II needs to be relocated to the underground.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This requires a comprehensive refurbishment of the D1/D2 counting rooms in the service cavern (UX85A), which will take place in LS3: new electrical distribution, racks, optical distribution frames and cooling (direct liquid + in-row cooling).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Online links between D1/D2 counting rooms and surface </a:t>
            </a:r>
            <a:r>
              <a:rPr lang="en-US" sz="1600" b="0" dirty="0" err="1">
                <a:solidFill>
                  <a:schemeClr val="tx2"/>
                </a:solidFill>
              </a:rPr>
              <a:t>datacentre</a:t>
            </a:r>
            <a:r>
              <a:rPr lang="en-US" sz="1600" b="0" dirty="0">
                <a:solidFill>
                  <a:schemeClr val="tx2"/>
                </a:solidFill>
              </a:rPr>
              <a:t> (~500 </a:t>
            </a:r>
            <a:r>
              <a:rPr lang="en-US" sz="1600" b="0" dirty="0" err="1">
                <a:solidFill>
                  <a:schemeClr val="tx2"/>
                </a:solidFill>
              </a:rPr>
              <a:t>fibres</a:t>
            </a:r>
            <a:r>
              <a:rPr lang="en-US" sz="1600" b="0" dirty="0">
                <a:solidFill>
                  <a:schemeClr val="tx2"/>
                </a:solidFill>
              </a:rPr>
              <a:t>) will also be installed already in LS3.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For Run 5, a refurbishment (and adaption for increased power density) of the surface data </a:t>
            </a:r>
            <a:r>
              <a:rPr lang="en-US" sz="1600" b="0" dirty="0" err="1">
                <a:solidFill>
                  <a:schemeClr val="tx2"/>
                </a:solidFill>
              </a:rPr>
              <a:t>centre</a:t>
            </a:r>
            <a:r>
              <a:rPr lang="en-US" sz="1600" b="0" dirty="0">
                <a:solidFill>
                  <a:schemeClr val="tx2"/>
                </a:solidFill>
              </a:rPr>
              <a:t> will be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01CB13A2-E61E-1644-A5D8-B5BF8645960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 dirty="0"/>
          </a:p>
        </p:txBody>
      </p:sp>
      <p:pic>
        <p:nvPicPr>
          <p:cNvPr id="4" name="Picture 3" descr="A computer generated image of a computer room&#10;&#10;AI-generated content may be incorrect.">
            <a:extLst>
              <a:ext uri="{FF2B5EF4-FFF2-40B4-BE49-F238E27FC236}">
                <a16:creationId xmlns:a16="http://schemas.microsoft.com/office/drawing/2014/main" id="{CD1EF72A-8F1D-05DA-DA3A-35F105728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197" y="3393532"/>
            <a:ext cx="4759606" cy="286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335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CD455-2D9B-80A2-6F6D-E967DEB12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545D6-9AA6-D275-7E4A-B056F00B3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Power distribution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03A88D2E-05CF-DB85-7903-972E4323B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365813"/>
            <a:ext cx="11380812" cy="48960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Existing mains distribution relies on </a:t>
            </a:r>
            <a:r>
              <a:rPr lang="en-US" sz="1600" b="0" dirty="0" err="1">
                <a:solidFill>
                  <a:schemeClr val="tx2"/>
                </a:solidFill>
              </a:rPr>
              <a:t>Hazemeyer</a:t>
            </a:r>
            <a:r>
              <a:rPr lang="en-US" sz="1600" b="0" dirty="0">
                <a:solidFill>
                  <a:schemeClr val="tx2"/>
                </a:solidFill>
              </a:rPr>
              <a:t> TDM panels which were inherited from DELPHI. The replacement of these panels is part of a refurbishment campaign planned for LS3.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 err="1">
                <a:solidFill>
                  <a:schemeClr val="tx2"/>
                </a:solidFill>
              </a:rPr>
              <a:t>Maraton</a:t>
            </a:r>
            <a:r>
              <a:rPr lang="en-US" sz="1600" b="0" dirty="0">
                <a:solidFill>
                  <a:schemeClr val="tx2"/>
                </a:solidFill>
              </a:rPr>
              <a:t> LV supplies will not be supported beyond Run 4. Plan to replace the AC/DC component of the system in LS3.</a:t>
            </a: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C003A6AD-32C5-3C06-C10D-7C4F2269E9A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FBB22D-274A-7EBA-60E4-02113409D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446" y="2196466"/>
            <a:ext cx="6145108" cy="434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92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A378C-9712-0CB0-71C7-8D8E34499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A8EE7-7530-75B1-DC38-1FE7A2ABB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Assembly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3A268D-6373-3EB3-8DB7-4DBA1CBF4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365813"/>
            <a:ext cx="11380812" cy="48960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In the Upgrade I construction and pre-commissioning phase, the assembly facilities at Point 8 (SXL8 hall, SX8 gray room) were (more than) fully used by SciFi and 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For Upgrade II, the existing LHCb facilities will not be sufficient.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Modification of ECAL modules and Muon chambers during LS4 requires a space for work on radioactive equipment. Such a facility will already be needed/useful for LS3 (inspection/modification of ECAL cables), and during operation (repair and re-testing of irradiated components).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Mighty Tracker will need space for assembly/testing of both SciFi and CMOS Pixel C-frames. All frames need to be ready  for installation (sitting in transport cages) at the beginning of LS4 (no “staging”).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Upstream and Mighty Pixel detectors will need additional cleanroom space.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In the middle and baseline scenario, additional assembly space will be needed for TORCH and the new RICH2.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Additional lab space will also be needed on the </a:t>
            </a:r>
            <a:r>
              <a:rPr lang="en-US" sz="1600" b="0" dirty="0" err="1">
                <a:solidFill>
                  <a:schemeClr val="tx2"/>
                </a:solidFill>
              </a:rPr>
              <a:t>Meyrin</a:t>
            </a:r>
            <a:r>
              <a:rPr lang="en-US" sz="1600" b="0" dirty="0">
                <a:solidFill>
                  <a:schemeClr val="tx2"/>
                </a:solidFill>
              </a:rPr>
              <a:t> site, in particular for the production of G-</a:t>
            </a:r>
            <a:r>
              <a:rPr lang="en-US" sz="1600" b="0" dirty="0" err="1">
                <a:solidFill>
                  <a:schemeClr val="tx2"/>
                </a:solidFill>
              </a:rPr>
              <a:t>μRWELL</a:t>
            </a:r>
            <a:r>
              <a:rPr lang="en-US" sz="1600" b="0" dirty="0">
                <a:solidFill>
                  <a:schemeClr val="tx2"/>
                </a:solidFill>
              </a:rPr>
              <a:t> chambers.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93C68709-900C-B5F0-C7BC-3F22D825256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728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98202-E220-E473-D559-D6B43022E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1A31E-199E-4712-0F5A-4B0D4A55A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Assembly</a:t>
            </a: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B3A54283-3B3F-2FDA-5686-69354F781BC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F6D29A-5797-BE70-A9F3-42EAB8987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054" y="5219110"/>
            <a:ext cx="7245927" cy="668337"/>
          </a:xfrm>
        </p:spPr>
        <p:txBody>
          <a:bodyPr/>
          <a:lstStyle/>
          <a:p>
            <a:pPr algn="ctr"/>
            <a:r>
              <a:rPr lang="en-CH" sz="1600" b="0" dirty="0">
                <a:solidFill>
                  <a:schemeClr val="tx2"/>
                </a:solidFill>
              </a:rPr>
              <a:t>Potential layout of a new assembly hall for Mighty Tracker and UP.</a:t>
            </a:r>
          </a:p>
        </p:txBody>
      </p:sp>
      <p:pic>
        <p:nvPicPr>
          <p:cNvPr id="6" name="Picture 5" descr="A blueprint of a train&#10;&#10;AI-generated content may be incorrect.">
            <a:extLst>
              <a:ext uri="{FF2B5EF4-FFF2-40B4-BE49-F238E27FC236}">
                <a16:creationId xmlns:a16="http://schemas.microsoft.com/office/drawing/2014/main" id="{B3ED2888-33A7-6D33-F52A-AF0D28CB3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449388"/>
            <a:ext cx="6646061" cy="35212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B9A37A-D215-4286-CF5F-E3667E4B30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2DCF5"/>
              </a:clrFrom>
              <a:clrTo>
                <a:srgbClr val="C2DC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5736" y="1449388"/>
            <a:ext cx="3009246" cy="2929968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1B01FB6D-977A-68DD-851F-38B4C6886C4B}"/>
              </a:ext>
            </a:extLst>
          </p:cNvPr>
          <p:cNvSpPr txBox="1">
            <a:spLocks/>
          </p:cNvSpPr>
          <p:nvPr/>
        </p:nvSpPr>
        <p:spPr>
          <a:xfrm>
            <a:off x="7529784" y="4550773"/>
            <a:ext cx="3918389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accent2"/>
                </a:solidFill>
                <a:latin typeface="Optima" panose="02000503060000020004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Optima" panose="02000503060000020004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Optima" panose="02000503060000020004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Optima" panose="02000503060000020004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600" b="0" dirty="0">
                <a:solidFill>
                  <a:schemeClr val="tx2"/>
                </a:solidFill>
              </a:rPr>
              <a:t>Potential scenario for RICH2 and TORCH assembly/pre-commissioning in SXL8.</a:t>
            </a:r>
          </a:p>
        </p:txBody>
      </p:sp>
    </p:spTree>
    <p:extLst>
      <p:ext uri="{BB962C8B-B14F-4D97-AF65-F5344CB8AC3E}">
        <p14:creationId xmlns:p14="http://schemas.microsoft.com/office/powerpoint/2010/main" val="2526937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19B9F-BB49-8E65-CE18-172A45BFD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E4953-78B5-51AE-F783-0736A07D8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Assembly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666C603-7BAD-63D0-0C1A-89DEC8CCE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365813"/>
            <a:ext cx="11380812" cy="48960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Assembly activities at CERN to start ~3 years before the end of Run 4 </a:t>
            </a:r>
            <a:br>
              <a:rPr lang="en-US" sz="1600" b="0" dirty="0">
                <a:solidFill>
                  <a:schemeClr val="tx2"/>
                </a:solidFill>
              </a:rPr>
            </a:br>
            <a:r>
              <a:rPr lang="en-US" sz="1600" b="0" dirty="0">
                <a:solidFill>
                  <a:schemeClr val="tx2"/>
                </a:solidFill>
              </a:rPr>
              <a:t>(the example below shows the Mighty Tracker construction schedule).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This implies that the new facilities (including services, </a:t>
            </a:r>
            <a:r>
              <a:rPr lang="en-US" sz="1600" b="0" i="1" dirty="0">
                <a:solidFill>
                  <a:schemeClr val="tx2"/>
                </a:solidFill>
              </a:rPr>
              <a:t>e. g. </a:t>
            </a:r>
            <a:r>
              <a:rPr lang="en-US" sz="1600" b="0" dirty="0">
                <a:solidFill>
                  <a:schemeClr val="tx2"/>
                </a:solidFill>
              </a:rPr>
              <a:t>cooling systems) must be available at the beginning of Run 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A1C5ABFE-5B43-8336-6BCA-A5E3C682823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2C9C7F-C514-B3C5-566A-1683EA83D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432" y="2213829"/>
            <a:ext cx="7076484" cy="40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4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F077A-2391-F553-C376-4550D6E75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endParaRPr lang="en-GB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081CA-812F-079A-CF1E-20DAD3EFB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/>
              <a:t>On-schedule installation in LS4 requires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suitable facilities for detector assembly and pre-commissioning at CERN,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efficient logistics chain for dismantling and installation (including storage and buffer areas),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where possible, anticipating preparatory work in LS3,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upfront integration of detectors, support structures and services in the overall CAD model,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…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b="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b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/>
              <a:t>Service/infrastructure related challenges for Upgrade II include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increased scale and complexity of low-temperature cooling systems (and associated auxiliary systems),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/>
              <a:t>routing of services (cables, optical fibres, transfer lines):</a:t>
            </a:r>
          </a:p>
          <a:p>
            <a:pPr marL="6097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l</a:t>
            </a:r>
            <a:r>
              <a:rPr lang="en-GB" sz="1600" b="0" dirty="0"/>
              <a:t>imited space in existing passages between detector and service cavern;</a:t>
            </a:r>
          </a:p>
          <a:p>
            <a:pPr marL="6097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itchFamily="2" charset="2"/>
              </a:rPr>
              <a:t>design/integration of near-detector services requires </a:t>
            </a:r>
            <a:r>
              <a:rPr lang="en-GB" sz="1600" b="0" dirty="0">
                <a:sym typeface="Wingdings" pitchFamily="2" charset="2"/>
              </a:rPr>
              <a:t>close collaboration between subdetector groups and central team (need strong </a:t>
            </a:r>
            <a:r>
              <a:rPr lang="en-GB" sz="1600" dirty="0">
                <a:sym typeface="Wingdings" pitchFamily="2" charset="2"/>
              </a:rPr>
              <a:t>design/integration office).</a:t>
            </a:r>
            <a:endParaRPr lang="en-GB" sz="1600" b="0" dirty="0"/>
          </a:p>
        </p:txBody>
      </p:sp>
      <p:pic>
        <p:nvPicPr>
          <p:cNvPr id="5" name="Picture 4" descr="A cartoon of a superhero&#10;&#10;AI-generated content may be incorrect.">
            <a:extLst>
              <a:ext uri="{FF2B5EF4-FFF2-40B4-BE49-F238E27FC236}">
                <a16:creationId xmlns:a16="http://schemas.microsoft.com/office/drawing/2014/main" id="{32A17C56-1E01-DEBB-41EA-35A049950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3633" y="1"/>
            <a:ext cx="2488366" cy="2488366"/>
          </a:xfrm>
          <a:prstGeom prst="rect">
            <a:avLst/>
          </a:prstGeom>
        </p:spPr>
      </p:pic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2D486B73-E2E5-55D5-40A4-3CA2CA1C2586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D3770-AD7B-9EB3-B8A8-1F1B1DC72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011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A5805-CE58-6E57-409F-9FCF6AC3F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B42B2-5D34-4B0C-EBBD-FACE61C36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Detector cooling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0665F44-A67B-416C-7D0C-499F8D3C7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295399"/>
            <a:ext cx="11380812" cy="965201"/>
          </a:xfrm>
        </p:spPr>
        <p:txBody>
          <a:bodyPr/>
          <a:lstStyle/>
          <a:p>
            <a:r>
              <a:rPr lang="en-US" sz="1600" b="0" dirty="0">
                <a:solidFill>
                  <a:schemeClr val="tx2"/>
                </a:solidFill>
              </a:rPr>
              <a:t>Low-temperature cooling needs of Upgrade II detectors can be met by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evaporative CO</a:t>
            </a:r>
            <a:r>
              <a:rPr lang="en-US" sz="1600" b="0" baseline="-25000" dirty="0">
                <a:solidFill>
                  <a:schemeClr val="tx2"/>
                </a:solidFill>
              </a:rPr>
              <a:t>2</a:t>
            </a:r>
            <a:r>
              <a:rPr lang="en-US" sz="1600" b="0" dirty="0">
                <a:solidFill>
                  <a:schemeClr val="tx2"/>
                </a:solidFill>
              </a:rPr>
              <a:t> cooling (for silicon vertex and tracking detectors),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cryogenic (nitrogen) cooling (for SiPM photon detectors of SciFi and RICH).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1B11F76-77BC-FE88-D8FF-02F626D6DD7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/>
        </p:blipFill>
        <p:spPr>
          <a:xfrm rot="5400000">
            <a:off x="470013" y="2456656"/>
            <a:ext cx="3584351" cy="3708400"/>
          </a:xfr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651FB6-6301-207F-FF76-7DAE01FB8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137717" y="2449500"/>
            <a:ext cx="3588978" cy="3713187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460B6F-5395-242F-E724-486F3CA21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315872" y="2465620"/>
            <a:ext cx="3584351" cy="3708400"/>
          </a:xfrm>
          <a:prstGeom prst="rect">
            <a:avLst/>
          </a:prstGeom>
          <a:noFill/>
        </p:spPr>
      </p:pic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2341C0C0-23FC-805A-19F9-D146B9E7521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6625C3-1269-C723-6934-C0C2A7BB330B}"/>
              </a:ext>
            </a:extLst>
          </p:cNvPr>
          <p:cNvSpPr txBox="1"/>
          <p:nvPr/>
        </p:nvSpPr>
        <p:spPr>
          <a:xfrm>
            <a:off x="1903115" y="3642281"/>
            <a:ext cx="71814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600" b="1" dirty="0">
                <a:solidFill>
                  <a:schemeClr val="tx2"/>
                </a:solidFill>
                <a:latin typeface="Optima" panose="02000503060000020004" pitchFamily="2" charset="0"/>
              </a:rPr>
              <a:t>R</a:t>
            </a:r>
            <a:r>
              <a:rPr lang="en-GB" sz="1600" b="1" dirty="0">
                <a:solidFill>
                  <a:schemeClr val="tx2"/>
                </a:solidFill>
                <a:latin typeface="Optima" panose="02000503060000020004" pitchFamily="2" charset="0"/>
              </a:rPr>
              <a:t>u</a:t>
            </a:r>
            <a:r>
              <a:rPr lang="en-CH" sz="1600" b="1" dirty="0">
                <a:solidFill>
                  <a:schemeClr val="tx2"/>
                </a:solidFill>
                <a:latin typeface="Optima" panose="02000503060000020004" pitchFamily="2" charset="0"/>
              </a:rPr>
              <a:t>n 1/2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1FC876-F70B-D9FB-2660-F94F75DBDAD4}"/>
              </a:ext>
            </a:extLst>
          </p:cNvPr>
          <p:cNvSpPr txBox="1"/>
          <p:nvPr/>
        </p:nvSpPr>
        <p:spPr>
          <a:xfrm>
            <a:off x="5748974" y="3642281"/>
            <a:ext cx="71814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600" b="1" dirty="0">
                <a:solidFill>
                  <a:schemeClr val="tx2"/>
                </a:solidFill>
                <a:latin typeface="Optima" panose="02000503060000020004" pitchFamily="2" charset="0"/>
              </a:rPr>
              <a:t>R</a:t>
            </a:r>
            <a:r>
              <a:rPr lang="en-GB" sz="1600" b="1" dirty="0">
                <a:solidFill>
                  <a:schemeClr val="tx2"/>
                </a:solidFill>
                <a:latin typeface="Optima" panose="02000503060000020004" pitchFamily="2" charset="0"/>
              </a:rPr>
              <a:t>u</a:t>
            </a:r>
            <a:r>
              <a:rPr lang="en-CH" sz="1600" b="1" dirty="0">
                <a:solidFill>
                  <a:schemeClr val="tx2"/>
                </a:solidFill>
                <a:latin typeface="Optima" panose="02000503060000020004" pitchFamily="2" charset="0"/>
              </a:rPr>
              <a:t>n 3/4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93C1C1-866E-B5B8-C4FF-DE68E9B343C0}"/>
              </a:ext>
            </a:extLst>
          </p:cNvPr>
          <p:cNvSpPr txBox="1"/>
          <p:nvPr/>
        </p:nvSpPr>
        <p:spPr>
          <a:xfrm>
            <a:off x="9204947" y="3642281"/>
            <a:ext cx="162653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600" b="1" dirty="0">
                <a:solidFill>
                  <a:schemeClr val="tx2"/>
                </a:solidFill>
                <a:latin typeface="Optima" panose="02000503060000020004" pitchFamily="2" charset="0"/>
              </a:rPr>
              <a:t>R</a:t>
            </a:r>
            <a:r>
              <a:rPr lang="en-GB" sz="1600" b="1" dirty="0">
                <a:solidFill>
                  <a:schemeClr val="tx2"/>
                </a:solidFill>
                <a:latin typeface="Optima" panose="02000503060000020004" pitchFamily="2" charset="0"/>
              </a:rPr>
              <a:t>u</a:t>
            </a:r>
            <a:r>
              <a:rPr lang="en-CH" sz="1600" b="1" dirty="0">
                <a:solidFill>
                  <a:schemeClr val="tx2"/>
                </a:solidFill>
                <a:latin typeface="Optima" panose="02000503060000020004" pitchFamily="2" charset="0"/>
              </a:rPr>
              <a:t>n 5 and beyond</a:t>
            </a:r>
          </a:p>
        </p:txBody>
      </p:sp>
    </p:spTree>
    <p:extLst>
      <p:ext uri="{BB962C8B-B14F-4D97-AF65-F5344CB8AC3E}">
        <p14:creationId xmlns:p14="http://schemas.microsoft.com/office/powerpoint/2010/main" val="9997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3B38F-C925-AE85-09AA-31DCAA30F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C1079-E968-547C-3445-753606E0C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Detector cooling: CO</a:t>
            </a:r>
            <a:r>
              <a:rPr lang="en-CH" baseline="-25000" dirty="0"/>
              <a:t>2</a:t>
            </a:r>
            <a:endParaRPr lang="en-CH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CA2D2E3-2EB3-B805-799F-F3EB6FB5A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76337"/>
            <a:ext cx="11380812" cy="485616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Blueprint follows closely the ATLAS/CMS Phase-II systems (at reduced scale):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Combined load of Mighty Pixel Tracker, UP and VELO can be covered by 3+1 slices of ATLAS/CMS 2PACL plants (preferably with backpressure regulation to enable different detector temperature setpoints), to be placed in the service cavern (UX85A). Design, construction and operation by EP-DT.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The 2PACL plants are connected to a primary CO</a:t>
            </a:r>
            <a:r>
              <a:rPr lang="en-US" sz="1600" b="0" baseline="-25000" dirty="0">
                <a:solidFill>
                  <a:schemeClr val="tx2"/>
                </a:solidFill>
              </a:rPr>
              <a:t>2</a:t>
            </a:r>
            <a:r>
              <a:rPr lang="en-US" sz="1600" b="0" dirty="0">
                <a:solidFill>
                  <a:schemeClr val="tx2"/>
                </a:solidFill>
              </a:rPr>
              <a:t> (R744) chiller, located on the surface. Design, construction and operation by EN-CV</a:t>
            </a: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.</a:t>
            </a: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9B358575-B4E3-05A9-CD56-739E1EE5128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 dirty="0"/>
          </a:p>
        </p:txBody>
      </p:sp>
      <p:pic>
        <p:nvPicPr>
          <p:cNvPr id="8" name="Picture 7" descr="A diagram of a process&#10;&#10;AI-generated content may be incorrect.">
            <a:extLst>
              <a:ext uri="{FF2B5EF4-FFF2-40B4-BE49-F238E27FC236}">
                <a16:creationId xmlns:a16="http://schemas.microsoft.com/office/drawing/2014/main" id="{5E901B83-DA81-AA3B-E8E9-E65437157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7167" y="2701939"/>
            <a:ext cx="4997665" cy="349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99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3AF706-401F-EFAD-4E0F-49449C0D62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FAECA-9F45-B4DB-4C86-3DAA18A80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Detector cooling: CO</a:t>
            </a:r>
            <a:r>
              <a:rPr lang="en-CH" baseline="-25000" dirty="0"/>
              <a:t>2</a:t>
            </a:r>
            <a:endParaRPr lang="en-CH" dirty="0"/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D1CC2081-84EA-C7A2-0C28-FD52CD8AA45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E1319D-8DA9-DF5D-8CF8-9FC199D34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136400"/>
            <a:ext cx="7772400" cy="4585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6CA950-D269-6884-EA7B-25FE1CF638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914" t="20276" r="4920" b="16585"/>
          <a:stretch/>
        </p:blipFill>
        <p:spPr>
          <a:xfrm>
            <a:off x="1947515" y="4366498"/>
            <a:ext cx="1891323" cy="19898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7CD54F-83AF-B4EB-BE66-200D1619E5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244" r="48491" b="4002"/>
          <a:stretch/>
        </p:blipFill>
        <p:spPr>
          <a:xfrm>
            <a:off x="403200" y="1927856"/>
            <a:ext cx="1091560" cy="16576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90BF21-F2E2-BCA9-0FB6-116DA48D4C72}"/>
              </a:ext>
            </a:extLst>
          </p:cNvPr>
          <p:cNvSpPr txBox="1"/>
          <p:nvPr/>
        </p:nvSpPr>
        <p:spPr>
          <a:xfrm>
            <a:off x="3212671" y="4151273"/>
            <a:ext cx="1438016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1"/>
                </a:solidFill>
                <a:latin typeface="Optima" panose="02000503060000020004" pitchFamily="2" charset="0"/>
              </a:rPr>
              <a:t>2PACL plant(s)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9A427F0-7A85-BEFD-5777-02DB949932F0}"/>
              </a:ext>
            </a:extLst>
          </p:cNvPr>
          <p:cNvCxnSpPr>
            <a:cxnSpLocks/>
          </p:cNvCxnSpPr>
          <p:nvPr/>
        </p:nvCxnSpPr>
        <p:spPr>
          <a:xfrm flipV="1">
            <a:off x="3656486" y="3617286"/>
            <a:ext cx="435067" cy="502991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BD3E200-95AE-0039-9845-B5281C83DDDF}"/>
              </a:ext>
            </a:extLst>
          </p:cNvPr>
          <p:cNvSpPr txBox="1"/>
          <p:nvPr/>
        </p:nvSpPr>
        <p:spPr>
          <a:xfrm>
            <a:off x="771784" y="3651372"/>
            <a:ext cx="1438016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1"/>
                </a:solidFill>
                <a:latin typeface="Optima" panose="02000503060000020004" pitchFamily="2" charset="0"/>
              </a:rPr>
              <a:t>Accumulators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B6041F1-B35A-0475-FD4F-FB7D26CCA945}"/>
              </a:ext>
            </a:extLst>
          </p:cNvPr>
          <p:cNvCxnSpPr>
            <a:cxnSpLocks/>
          </p:cNvCxnSpPr>
          <p:nvPr/>
        </p:nvCxnSpPr>
        <p:spPr>
          <a:xfrm flipV="1">
            <a:off x="1394517" y="3378134"/>
            <a:ext cx="1200425" cy="239152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C3EC2C-9F0C-2037-2EF7-114C4F9A57B8}"/>
              </a:ext>
            </a:extLst>
          </p:cNvPr>
          <p:cNvCxnSpPr>
            <a:cxnSpLocks/>
          </p:cNvCxnSpPr>
          <p:nvPr/>
        </p:nvCxnSpPr>
        <p:spPr>
          <a:xfrm>
            <a:off x="2594942" y="3521908"/>
            <a:ext cx="4100326" cy="0"/>
          </a:xfrm>
          <a:prstGeom prst="straightConnector1">
            <a:avLst/>
          </a:prstGeom>
          <a:ln w="50800">
            <a:solidFill>
              <a:schemeClr val="accent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67571E1-A10B-18E4-6045-12C5A7069398}"/>
              </a:ext>
            </a:extLst>
          </p:cNvPr>
          <p:cNvSpPr txBox="1"/>
          <p:nvPr/>
        </p:nvSpPr>
        <p:spPr>
          <a:xfrm>
            <a:off x="4645105" y="3131913"/>
            <a:ext cx="1938728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5"/>
                </a:solidFill>
                <a:latin typeface="Optima" panose="02000503060000020004" pitchFamily="2" charset="0"/>
              </a:rPr>
              <a:t>2PACL transfer lines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DFB8FC-F759-92A5-0936-1BE45A664992}"/>
              </a:ext>
            </a:extLst>
          </p:cNvPr>
          <p:cNvCxnSpPr>
            <a:cxnSpLocks/>
          </p:cNvCxnSpPr>
          <p:nvPr/>
        </p:nvCxnSpPr>
        <p:spPr>
          <a:xfrm>
            <a:off x="4091553" y="3633994"/>
            <a:ext cx="991891" cy="17378"/>
          </a:xfrm>
          <a:prstGeom prst="straightConnector1">
            <a:avLst/>
          </a:prstGeom>
          <a:ln w="508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1379A06-5AD5-6A08-2743-4AD662B4475C}"/>
              </a:ext>
            </a:extLst>
          </p:cNvPr>
          <p:cNvCxnSpPr>
            <a:cxnSpLocks/>
          </p:cNvCxnSpPr>
          <p:nvPr/>
        </p:nvCxnSpPr>
        <p:spPr>
          <a:xfrm flipV="1">
            <a:off x="5070432" y="3627185"/>
            <a:ext cx="0" cy="985880"/>
          </a:xfrm>
          <a:prstGeom prst="straightConnector1">
            <a:avLst/>
          </a:prstGeom>
          <a:ln w="508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454B76B-8BCB-4AD2-2A3A-52380591A1A6}"/>
              </a:ext>
            </a:extLst>
          </p:cNvPr>
          <p:cNvCxnSpPr>
            <a:cxnSpLocks/>
          </p:cNvCxnSpPr>
          <p:nvPr/>
        </p:nvCxnSpPr>
        <p:spPr>
          <a:xfrm>
            <a:off x="5059922" y="4597300"/>
            <a:ext cx="462996" cy="0"/>
          </a:xfrm>
          <a:prstGeom prst="straightConnector1">
            <a:avLst/>
          </a:prstGeom>
          <a:ln w="508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5560C6A-8FF0-971F-C764-D7E03C539597}"/>
              </a:ext>
            </a:extLst>
          </p:cNvPr>
          <p:cNvCxnSpPr>
            <a:cxnSpLocks/>
          </p:cNvCxnSpPr>
          <p:nvPr/>
        </p:nvCxnSpPr>
        <p:spPr>
          <a:xfrm flipV="1">
            <a:off x="5533428" y="4574934"/>
            <a:ext cx="0" cy="985880"/>
          </a:xfrm>
          <a:prstGeom prst="straightConnector1">
            <a:avLst/>
          </a:prstGeom>
          <a:ln w="508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3E001D4-7842-710F-431F-18DAAA96D67F}"/>
              </a:ext>
            </a:extLst>
          </p:cNvPr>
          <p:cNvSpPr txBox="1"/>
          <p:nvPr/>
        </p:nvSpPr>
        <p:spPr>
          <a:xfrm>
            <a:off x="5640650" y="4944763"/>
            <a:ext cx="1938728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2">
                    <a:lumMod val="75000"/>
                  </a:schemeClr>
                </a:solidFill>
                <a:latin typeface="Optima" panose="02000503060000020004" pitchFamily="2" charset="0"/>
              </a:rPr>
              <a:t>Primary CO</a:t>
            </a:r>
            <a:r>
              <a:rPr lang="en-CH" sz="1600" baseline="-25000" dirty="0">
                <a:solidFill>
                  <a:schemeClr val="accent2">
                    <a:lumMod val="75000"/>
                  </a:schemeClr>
                </a:solidFill>
                <a:latin typeface="Optima" panose="02000503060000020004" pitchFamily="2" charset="0"/>
              </a:rPr>
              <a:t>2</a:t>
            </a:r>
            <a:r>
              <a:rPr lang="en-CH" sz="1600" dirty="0">
                <a:solidFill>
                  <a:schemeClr val="accent2">
                    <a:lumMod val="75000"/>
                  </a:schemeClr>
                </a:solidFill>
                <a:latin typeface="Optima" panose="02000503060000020004" pitchFamily="2" charset="0"/>
              </a:rPr>
              <a:t> circuit</a:t>
            </a:r>
          </a:p>
        </p:txBody>
      </p:sp>
    </p:spTree>
    <p:extLst>
      <p:ext uri="{BB962C8B-B14F-4D97-AF65-F5344CB8AC3E}">
        <p14:creationId xmlns:p14="http://schemas.microsoft.com/office/powerpoint/2010/main" val="3430148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42887-5E95-855C-EB5C-A1A870A52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9601F-6B5A-BBAF-3E5D-7E52E51D6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Detector cooling: CO</a:t>
            </a:r>
            <a:r>
              <a:rPr lang="en-CH" baseline="-25000" dirty="0"/>
              <a:t>2</a:t>
            </a:r>
            <a:endParaRPr lang="en-CH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8C25A38-D084-985A-550B-16C1695DB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449388"/>
            <a:ext cx="11380812" cy="458311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Following the ATLAS/CMS Phase-II model, we expect the primary system (and associated infrastructure) to be part of a future HostLab 3 project.</a:t>
            </a:r>
            <a:endParaRPr lang="en-US" sz="1600" b="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Existing experience with CO</a:t>
            </a:r>
            <a:r>
              <a:rPr lang="en-US" sz="1600" b="0" baseline="-25000" dirty="0">
                <a:solidFill>
                  <a:schemeClr val="tx2"/>
                </a:solidFill>
              </a:rPr>
              <a:t>2</a:t>
            </a:r>
            <a:r>
              <a:rPr lang="en-US" sz="1600" b="0" dirty="0">
                <a:solidFill>
                  <a:schemeClr val="tx2"/>
                </a:solidFill>
              </a:rPr>
              <a:t> cooling systems among all stake-holders (LHCb, EP-DT, EN-CV) </a:t>
            </a: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helps to minimize risk.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To ensure readiness of the systems for LS4, construction of 2PACL plants and chiller need to start mid 2031; expected to be compatible with the resource load of EP-DT and EN-CV.</a:t>
            </a:r>
          </a:p>
          <a:p>
            <a:endParaRPr lang="en-US" sz="1600" b="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What work can/needs to be done in LS3/Run4?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Long-distance transfer lines between surface and underground (connection between 2PACL plants and chiller and, if needed, lines to surface storage).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Window of opportunity in the second half of LS3.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Construction of a new technical building to host the chillers.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Prepare connection to cooling towers.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Installation of additional safety systems (</a:t>
            </a:r>
            <a:r>
              <a:rPr lang="en-US" sz="1600" b="0" i="1" dirty="0">
                <a:solidFill>
                  <a:schemeClr val="tx2"/>
                </a:solidFill>
                <a:sym typeface="Wingdings" pitchFamily="2" charset="2"/>
              </a:rPr>
              <a:t>e. g.</a:t>
            </a: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 CO</a:t>
            </a:r>
            <a:r>
              <a:rPr lang="en-US" sz="1600" b="0" baseline="-25000" dirty="0">
                <a:solidFill>
                  <a:schemeClr val="tx2"/>
                </a:solidFill>
                <a:sym typeface="Wingdings" pitchFamily="2" charset="2"/>
              </a:rPr>
              <a:t>2</a:t>
            </a: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 detection), if needed.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2"/>
              </a:solidFill>
              <a:sym typeface="Wingdings" pitchFamily="2" charset="2"/>
            </a:endParaRP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B3F12EAC-A183-D5F1-A488-645ACF036CD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791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472CF-57A3-BF56-FE91-70C92CD6E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 descr="A diagram of a machine&#10;&#10;Description automatically generated">
            <a:extLst>
              <a:ext uri="{FF2B5EF4-FFF2-40B4-BE49-F238E27FC236}">
                <a16:creationId xmlns:a16="http://schemas.microsoft.com/office/drawing/2014/main" id="{F4C3FA5D-A0BC-A40A-B38A-F24E1382BC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870" y="857213"/>
            <a:ext cx="6475455" cy="51435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BECF8-6AB8-2EB9-66C3-7D797A8DF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Detector cooling: cryogenic cooling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CC00038-CA84-EB1F-9C09-C487A44A5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365813"/>
            <a:ext cx="11380812" cy="48960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Main components: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primary (water) cooling (HostLab),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Turbo-Brayton subcooler,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transfer lines,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</a:rPr>
              <a:t>proximity cryogenics (phase separator, valve boxes),</a:t>
            </a:r>
            <a:endParaRPr lang="en-US" sz="1600" b="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manifolds and on-detector piping,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backup system (LN2 dewar),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auxiliary systems (insulation vacuum </a:t>
            </a:r>
            <a:r>
              <a:rPr lang="en-US" sz="1600" b="0" i="1" dirty="0">
                <a:solidFill>
                  <a:schemeClr val="tx2"/>
                </a:solidFill>
                <a:sym typeface="Wingdings" pitchFamily="2" charset="2"/>
              </a:rPr>
              <a:t>etc.</a:t>
            </a: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).</a:t>
            </a:r>
          </a:p>
          <a:p>
            <a:pPr lvl="1"/>
            <a:endParaRPr lang="en-US" sz="1600" b="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Risk mitigation: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Use of off-the-shelf components (Turbo-Brayton).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Extensive experience in TE-CRG (including ATLAS </a:t>
            </a:r>
            <a:r>
              <a:rPr lang="en-US" sz="1600" b="0" dirty="0" err="1">
                <a:solidFill>
                  <a:schemeClr val="tx2"/>
                </a:solidFill>
                <a:sym typeface="Wingdings" pitchFamily="2" charset="2"/>
              </a:rPr>
              <a:t>LAr</a:t>
            </a: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Finish pre-commissioning of surface systems </a:t>
            </a:r>
            <a:br>
              <a:rPr lang="en-US" sz="1600" b="0" dirty="0">
                <a:solidFill>
                  <a:schemeClr val="tx2"/>
                </a:solidFill>
                <a:sym typeface="Wingdings" pitchFamily="2" charset="2"/>
              </a:rPr>
            </a:b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(Turbo-Brayton subcooler) before the start of LS4.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2"/>
                </a:solidFill>
                <a:sym typeface="Wingdings" pitchFamily="2" charset="2"/>
              </a:rPr>
              <a:t>Install surface-underground lines in (second half of) LS3?</a:t>
            </a:r>
            <a:endParaRPr lang="en-US" sz="1600" b="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CCD3F994-8D14-ECD6-AED6-0922511E23D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395D7D-551B-6913-E2E9-A2D52E7FC182}"/>
              </a:ext>
            </a:extLst>
          </p:cNvPr>
          <p:cNvSpPr/>
          <p:nvPr/>
        </p:nvSpPr>
        <p:spPr>
          <a:xfrm>
            <a:off x="10759440" y="3749040"/>
            <a:ext cx="563880" cy="243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0554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22381-8121-2959-9408-C2DD9369A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364686-0551-7615-8FDC-691942739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136400"/>
            <a:ext cx="7772400" cy="458520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EC538AE-4FE1-5EB3-8B8A-23D52FF15C70}"/>
              </a:ext>
            </a:extLst>
          </p:cNvPr>
          <p:cNvCxnSpPr>
            <a:cxnSpLocks/>
          </p:cNvCxnSpPr>
          <p:nvPr/>
        </p:nvCxnSpPr>
        <p:spPr>
          <a:xfrm flipV="1">
            <a:off x="7899418" y="2690177"/>
            <a:ext cx="0" cy="506898"/>
          </a:xfrm>
          <a:prstGeom prst="straightConnector1">
            <a:avLst/>
          </a:prstGeom>
          <a:ln w="50800">
            <a:solidFill>
              <a:schemeClr val="accent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4C9BA56-E96F-C69B-EF73-88D981DCE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Detector cooling: cryogenic cooling</a:t>
            </a: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42AC7D75-E6BD-C264-819D-3F958092E35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FCB4EF-7EB6-7C3F-86BE-E25F43CD4D2B}"/>
              </a:ext>
            </a:extLst>
          </p:cNvPr>
          <p:cNvSpPr txBox="1"/>
          <p:nvPr/>
        </p:nvSpPr>
        <p:spPr>
          <a:xfrm>
            <a:off x="336670" y="3930968"/>
            <a:ext cx="2061863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1"/>
                </a:solidFill>
                <a:latin typeface="Optima" panose="02000503060000020004" pitchFamily="2" charset="0"/>
              </a:rPr>
              <a:t>Regulation valve boxes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7B583B0-2713-5B40-A8BE-142C508A1537}"/>
              </a:ext>
            </a:extLst>
          </p:cNvPr>
          <p:cNvCxnSpPr>
            <a:cxnSpLocks/>
          </p:cNvCxnSpPr>
          <p:nvPr/>
        </p:nvCxnSpPr>
        <p:spPr>
          <a:xfrm flipH="1">
            <a:off x="7809564" y="1572673"/>
            <a:ext cx="2172636" cy="103781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2C0B6B5-10EF-9F92-E5BB-87DA5644DB7D}"/>
              </a:ext>
            </a:extLst>
          </p:cNvPr>
          <p:cNvSpPr txBox="1"/>
          <p:nvPr/>
        </p:nvSpPr>
        <p:spPr>
          <a:xfrm>
            <a:off x="7738749" y="1667016"/>
            <a:ext cx="1438016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1"/>
                </a:solidFill>
                <a:latin typeface="Optima" panose="02000503060000020004" pitchFamily="2" charset="0"/>
              </a:rPr>
              <a:t>Phase separator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3E6E00F-40BE-6C12-DB54-6B0F4EB784C3}"/>
              </a:ext>
            </a:extLst>
          </p:cNvPr>
          <p:cNvCxnSpPr>
            <a:cxnSpLocks/>
          </p:cNvCxnSpPr>
          <p:nvPr/>
        </p:nvCxnSpPr>
        <p:spPr>
          <a:xfrm flipH="1">
            <a:off x="7681849" y="1959551"/>
            <a:ext cx="597578" cy="61164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EC7167F-1570-36CA-E6C1-CC22D290BB92}"/>
              </a:ext>
            </a:extLst>
          </p:cNvPr>
          <p:cNvCxnSpPr>
            <a:cxnSpLocks/>
          </p:cNvCxnSpPr>
          <p:nvPr/>
        </p:nvCxnSpPr>
        <p:spPr>
          <a:xfrm flipV="1">
            <a:off x="7803427" y="2690177"/>
            <a:ext cx="0" cy="967352"/>
          </a:xfrm>
          <a:prstGeom prst="straightConnector1">
            <a:avLst/>
          </a:prstGeom>
          <a:ln w="508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9A843F2-F132-6674-E62D-1184608F8777}"/>
              </a:ext>
            </a:extLst>
          </p:cNvPr>
          <p:cNvCxnSpPr>
            <a:cxnSpLocks/>
          </p:cNvCxnSpPr>
          <p:nvPr/>
        </p:nvCxnSpPr>
        <p:spPr>
          <a:xfrm flipV="1">
            <a:off x="5508000" y="3657529"/>
            <a:ext cx="2322000" cy="0"/>
          </a:xfrm>
          <a:prstGeom prst="straightConnector1">
            <a:avLst/>
          </a:prstGeom>
          <a:ln w="508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B3318A-2136-0D21-13A3-FA4662A6E67D}"/>
              </a:ext>
            </a:extLst>
          </p:cNvPr>
          <p:cNvCxnSpPr>
            <a:cxnSpLocks/>
          </p:cNvCxnSpPr>
          <p:nvPr/>
        </p:nvCxnSpPr>
        <p:spPr>
          <a:xfrm flipV="1">
            <a:off x="5533428" y="3672634"/>
            <a:ext cx="0" cy="1872940"/>
          </a:xfrm>
          <a:prstGeom prst="straightConnector1">
            <a:avLst/>
          </a:prstGeom>
          <a:ln w="508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F74DB6B-DA6E-41A0-7270-22985CC44FDD}"/>
              </a:ext>
            </a:extLst>
          </p:cNvPr>
          <p:cNvSpPr txBox="1"/>
          <p:nvPr/>
        </p:nvSpPr>
        <p:spPr>
          <a:xfrm>
            <a:off x="5614469" y="4846079"/>
            <a:ext cx="2863271" cy="492443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2">
                    <a:lumMod val="75000"/>
                  </a:schemeClr>
                </a:solidFill>
                <a:latin typeface="Optima" panose="02000503060000020004" pitchFamily="2" charset="0"/>
              </a:rPr>
              <a:t>Primary circuit</a:t>
            </a:r>
            <a:br>
              <a:rPr lang="en-CH" sz="1600" dirty="0">
                <a:solidFill>
                  <a:schemeClr val="accent2">
                    <a:lumMod val="75000"/>
                  </a:schemeClr>
                </a:solidFill>
                <a:latin typeface="Optima" panose="02000503060000020004" pitchFamily="2" charset="0"/>
              </a:rPr>
            </a:br>
            <a:r>
              <a:rPr lang="en-CH" sz="1600" dirty="0">
                <a:solidFill>
                  <a:schemeClr val="accent2">
                    <a:lumMod val="75000"/>
                  </a:schemeClr>
                </a:solidFill>
                <a:latin typeface="Optima" panose="02000503060000020004" pitchFamily="2" charset="0"/>
              </a:rPr>
              <a:t>(subcooler – phase separator)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F14B9F-7F26-55D9-7F71-072F39E263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000"/>
          <a:stretch/>
        </p:blipFill>
        <p:spPr>
          <a:xfrm>
            <a:off x="7316861" y="101864"/>
            <a:ext cx="2281793" cy="1565152"/>
          </a:xfrm>
          <a:prstGeom prst="rect">
            <a:avLst/>
          </a:prstGeom>
        </p:spPr>
      </p:pic>
      <p:pic>
        <p:nvPicPr>
          <p:cNvPr id="8" name="Picture 7" descr="A machine behind a fence&#10;&#10;Description automatically generated">
            <a:extLst>
              <a:ext uri="{FF2B5EF4-FFF2-40B4-BE49-F238E27FC236}">
                <a16:creationId xmlns:a16="http://schemas.microsoft.com/office/drawing/2014/main" id="{2AC87ECA-5086-BAEA-69B2-CD8DE6A42F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239" y="482722"/>
            <a:ext cx="1655591" cy="22074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9E2BAA-4AF9-6325-91B3-863BE9135A1F}"/>
              </a:ext>
            </a:extLst>
          </p:cNvPr>
          <p:cNvSpPr txBox="1"/>
          <p:nvPr/>
        </p:nvSpPr>
        <p:spPr>
          <a:xfrm>
            <a:off x="9669530" y="1311981"/>
            <a:ext cx="1438016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1"/>
                </a:solidFill>
                <a:latin typeface="Optima" panose="02000503060000020004" pitchFamily="2" charset="0"/>
              </a:rPr>
              <a:t>Pumps</a:t>
            </a:r>
          </a:p>
        </p:txBody>
      </p:sp>
      <p:pic>
        <p:nvPicPr>
          <p:cNvPr id="15" name="Picture 14" descr="A large metal container in a factory&#10;&#10;Description automatically generated">
            <a:extLst>
              <a:ext uri="{FF2B5EF4-FFF2-40B4-BE49-F238E27FC236}">
                <a16:creationId xmlns:a16="http://schemas.microsoft.com/office/drawing/2014/main" id="{EDAE33E2-0845-B631-AC1F-42CDF15EDF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29" y="1712649"/>
            <a:ext cx="1466293" cy="1955058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114353-56BA-BD54-4606-4D5F38FB9F3E}"/>
              </a:ext>
            </a:extLst>
          </p:cNvPr>
          <p:cNvCxnSpPr>
            <a:cxnSpLocks/>
          </p:cNvCxnSpPr>
          <p:nvPr/>
        </p:nvCxnSpPr>
        <p:spPr>
          <a:xfrm flipV="1">
            <a:off x="2035354" y="3310113"/>
            <a:ext cx="4387735" cy="418171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980F746-8648-87FD-EA33-3FBDC8F452A9}"/>
              </a:ext>
            </a:extLst>
          </p:cNvPr>
          <p:cNvSpPr txBox="1"/>
          <p:nvPr/>
        </p:nvSpPr>
        <p:spPr>
          <a:xfrm>
            <a:off x="382629" y="5145351"/>
            <a:ext cx="3305451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b="1" dirty="0">
                <a:solidFill>
                  <a:schemeClr val="tx2"/>
                </a:solidFill>
                <a:latin typeface="Optima" panose="02000503060000020004" pitchFamily="2" charset="0"/>
              </a:rPr>
              <a:t>Preliminary conceptual design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9CE561F-616B-7F62-DEA4-A53C29D14F7D}"/>
              </a:ext>
            </a:extLst>
          </p:cNvPr>
          <p:cNvCxnSpPr>
            <a:cxnSpLocks/>
          </p:cNvCxnSpPr>
          <p:nvPr/>
        </p:nvCxnSpPr>
        <p:spPr>
          <a:xfrm>
            <a:off x="7886166" y="3183823"/>
            <a:ext cx="953034" cy="0"/>
          </a:xfrm>
          <a:prstGeom prst="straightConnector1">
            <a:avLst/>
          </a:prstGeom>
          <a:ln w="50800">
            <a:solidFill>
              <a:schemeClr val="accent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FA6A0F1-54DC-DCF7-BECA-9EF61B609A59}"/>
              </a:ext>
            </a:extLst>
          </p:cNvPr>
          <p:cNvCxnSpPr>
            <a:cxnSpLocks/>
          </p:cNvCxnSpPr>
          <p:nvPr/>
        </p:nvCxnSpPr>
        <p:spPr>
          <a:xfrm flipV="1">
            <a:off x="7978931" y="2690177"/>
            <a:ext cx="9040" cy="437336"/>
          </a:xfrm>
          <a:prstGeom prst="straightConnector1">
            <a:avLst/>
          </a:prstGeom>
          <a:ln w="50800">
            <a:solidFill>
              <a:srgbClr val="00905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90F764C-84F4-641F-86B9-EDF752A8A79B}"/>
              </a:ext>
            </a:extLst>
          </p:cNvPr>
          <p:cNvCxnSpPr>
            <a:cxnSpLocks/>
          </p:cNvCxnSpPr>
          <p:nvPr/>
        </p:nvCxnSpPr>
        <p:spPr>
          <a:xfrm>
            <a:off x="7987971" y="3107635"/>
            <a:ext cx="851229" cy="0"/>
          </a:xfrm>
          <a:prstGeom prst="straightConnector1">
            <a:avLst/>
          </a:prstGeom>
          <a:ln w="50800">
            <a:solidFill>
              <a:srgbClr val="00905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944B721-85B0-AEDB-B29C-168AC1D144E3}"/>
              </a:ext>
            </a:extLst>
          </p:cNvPr>
          <p:cNvSpPr txBox="1"/>
          <p:nvPr/>
        </p:nvSpPr>
        <p:spPr>
          <a:xfrm>
            <a:off x="8093994" y="3240134"/>
            <a:ext cx="1023338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5"/>
                </a:solidFill>
                <a:latin typeface="Optima" panose="02000503060000020004" pitchFamily="2" charset="0"/>
              </a:rPr>
              <a:t>vent line</a:t>
            </a:r>
            <a:endParaRPr lang="en-CH" sz="1600" dirty="0">
              <a:solidFill>
                <a:srgbClr val="009051"/>
              </a:solidFill>
              <a:latin typeface="Optima" panose="02000503060000020004" pitchFamily="2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D70E8EE-6EC6-5167-FDF3-327BA33737B5}"/>
              </a:ext>
            </a:extLst>
          </p:cNvPr>
          <p:cNvCxnSpPr>
            <a:cxnSpLocks/>
          </p:cNvCxnSpPr>
          <p:nvPr/>
        </p:nvCxnSpPr>
        <p:spPr>
          <a:xfrm flipV="1">
            <a:off x="7705243" y="2700405"/>
            <a:ext cx="0" cy="488816"/>
          </a:xfrm>
          <a:prstGeom prst="straightConnector1">
            <a:avLst/>
          </a:prstGeom>
          <a:ln w="508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C05CE74-DC47-2318-D566-E39195D92B7D}"/>
              </a:ext>
            </a:extLst>
          </p:cNvPr>
          <p:cNvSpPr txBox="1"/>
          <p:nvPr/>
        </p:nvSpPr>
        <p:spPr>
          <a:xfrm>
            <a:off x="8005401" y="2746181"/>
            <a:ext cx="21726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solidFill>
                  <a:srgbClr val="009051"/>
                </a:solidFill>
                <a:latin typeface="Optima" panose="02000503060000020004" pitchFamily="2" charset="0"/>
              </a:rPr>
              <a:t>backup supply line</a:t>
            </a:r>
            <a:endParaRPr lang="en-CH" sz="1600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493FE9C-FC4D-0365-2FFE-EED005C1D65C}"/>
              </a:ext>
            </a:extLst>
          </p:cNvPr>
          <p:cNvCxnSpPr>
            <a:cxnSpLocks/>
          </p:cNvCxnSpPr>
          <p:nvPr/>
        </p:nvCxnSpPr>
        <p:spPr>
          <a:xfrm flipV="1">
            <a:off x="6384175" y="3173853"/>
            <a:ext cx="1318709" cy="9970"/>
          </a:xfrm>
          <a:prstGeom prst="straightConnector1">
            <a:avLst/>
          </a:prstGeom>
          <a:ln w="508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69C65CF-263E-CF48-B2E2-EBA1D6E29C5C}"/>
              </a:ext>
            </a:extLst>
          </p:cNvPr>
          <p:cNvSpPr txBox="1"/>
          <p:nvPr/>
        </p:nvSpPr>
        <p:spPr>
          <a:xfrm>
            <a:off x="6515439" y="2834697"/>
            <a:ext cx="1206902" cy="246221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C00000"/>
                </a:solidFill>
                <a:latin typeface="Optima" panose="02000503060000020004" pitchFamily="2" charset="0"/>
              </a:rPr>
              <a:t>s</a:t>
            </a:r>
            <a:r>
              <a:rPr lang="en-CH" sz="1600" dirty="0">
                <a:solidFill>
                  <a:srgbClr val="C00000"/>
                </a:solidFill>
                <a:latin typeface="Optima" panose="02000503060000020004" pitchFamily="2" charset="0"/>
              </a:rPr>
              <a:t>upply lines</a:t>
            </a:r>
          </a:p>
        </p:txBody>
      </p:sp>
    </p:spTree>
    <p:extLst>
      <p:ext uri="{BB962C8B-B14F-4D97-AF65-F5344CB8AC3E}">
        <p14:creationId xmlns:p14="http://schemas.microsoft.com/office/powerpoint/2010/main" val="3081218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8E9F2-A7F5-45DC-5582-EA6D30817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2628A8-CD41-610E-A8F7-F2772D82C648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rcRect l="876" r="23309" b="24541"/>
          <a:stretch/>
        </p:blipFill>
        <p:spPr>
          <a:xfrm>
            <a:off x="2209310" y="1449388"/>
            <a:ext cx="4889320" cy="27184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3BF289-9CC1-408C-364C-2EAC4C909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ctr">
            <a:normAutofit/>
          </a:bodyPr>
          <a:lstStyle/>
          <a:p>
            <a:r>
              <a:rPr lang="en-CH" dirty="0"/>
              <a:t>Detector cooling</a:t>
            </a:r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240F8ED7-2398-9CAA-74AA-F834E3B2061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7F596B-2D69-2111-B3DC-38C790766330}"/>
              </a:ext>
            </a:extLst>
          </p:cNvPr>
          <p:cNvSpPr txBox="1"/>
          <p:nvPr/>
        </p:nvSpPr>
        <p:spPr>
          <a:xfrm>
            <a:off x="2300960" y="4973356"/>
            <a:ext cx="4889320" cy="984885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accent1"/>
                </a:solidFill>
                <a:latin typeface="Optima" panose="02000503060000020004" pitchFamily="2" charset="0"/>
              </a:rPr>
              <a:t>Potential location for new technical building hosting primary CO2 system and Turbo-Brayton subcooler.</a:t>
            </a:r>
          </a:p>
          <a:p>
            <a:pPr algn="l"/>
            <a:r>
              <a:rPr lang="en-CH" sz="1600" dirty="0">
                <a:solidFill>
                  <a:schemeClr val="accent1"/>
                </a:solidFill>
                <a:latin typeface="Optima" panose="02000503060000020004" pitchFamily="2" charset="0"/>
              </a:rPr>
              <a:t>The construction of this building is expected to be part of a HostLab 3 project.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E0FFAFE-E0E1-53E5-AF0E-B95D590408B8}"/>
              </a:ext>
            </a:extLst>
          </p:cNvPr>
          <p:cNvCxnSpPr>
            <a:cxnSpLocks/>
          </p:cNvCxnSpPr>
          <p:nvPr/>
        </p:nvCxnSpPr>
        <p:spPr>
          <a:xfrm flipV="1">
            <a:off x="4400088" y="4018027"/>
            <a:ext cx="253882" cy="95532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9151F61F-89FD-8897-CFA4-D93E6CAED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706" y="3638698"/>
            <a:ext cx="3848468" cy="2228432"/>
          </a:xfrm>
          <a:prstGeom prst="rect">
            <a:avLst/>
          </a:prstGeom>
        </p:spPr>
      </p:pic>
      <p:pic>
        <p:nvPicPr>
          <p:cNvPr id="14" name="Picture 13" descr="A warehouse with many machines&#10;&#10;AI-generated content may be incorrect.">
            <a:extLst>
              <a:ext uri="{FF2B5EF4-FFF2-40B4-BE49-F238E27FC236}">
                <a16:creationId xmlns:a16="http://schemas.microsoft.com/office/drawing/2014/main" id="{B14FDD22-A83F-756C-16AE-EDFC8D6CD8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2253" y="976772"/>
            <a:ext cx="3278726" cy="2459045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8C63B1C6-F1B1-FF82-CCC9-F7E05245C655}"/>
              </a:ext>
            </a:extLst>
          </p:cNvPr>
          <p:cNvSpPr/>
          <p:nvPr/>
        </p:nvSpPr>
        <p:spPr>
          <a:xfrm>
            <a:off x="4433104" y="3241428"/>
            <a:ext cx="752168" cy="752168"/>
          </a:xfrm>
          <a:custGeom>
            <a:avLst/>
            <a:gdLst>
              <a:gd name="connsiteX0" fmla="*/ 0 w 752168"/>
              <a:gd name="connsiteY0" fmla="*/ 376084 h 752168"/>
              <a:gd name="connsiteX1" fmla="*/ 376084 w 752168"/>
              <a:gd name="connsiteY1" fmla="*/ 0 h 752168"/>
              <a:gd name="connsiteX2" fmla="*/ 752168 w 752168"/>
              <a:gd name="connsiteY2" fmla="*/ 376084 h 752168"/>
              <a:gd name="connsiteX3" fmla="*/ 376084 w 752168"/>
              <a:gd name="connsiteY3" fmla="*/ 752168 h 752168"/>
              <a:gd name="connsiteX4" fmla="*/ 0 w 752168"/>
              <a:gd name="connsiteY4" fmla="*/ 376084 h 75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168" h="752168" extrusionOk="0">
                <a:moveTo>
                  <a:pt x="0" y="376084"/>
                </a:moveTo>
                <a:cubicBezTo>
                  <a:pt x="-35978" y="146187"/>
                  <a:pt x="150578" y="6681"/>
                  <a:pt x="376084" y="0"/>
                </a:cubicBezTo>
                <a:cubicBezTo>
                  <a:pt x="599065" y="3216"/>
                  <a:pt x="714452" y="169578"/>
                  <a:pt x="752168" y="376084"/>
                </a:cubicBezTo>
                <a:cubicBezTo>
                  <a:pt x="719741" y="615456"/>
                  <a:pt x="580938" y="767925"/>
                  <a:pt x="376084" y="752168"/>
                </a:cubicBezTo>
                <a:cubicBezTo>
                  <a:pt x="148378" y="741225"/>
                  <a:pt x="38240" y="602060"/>
                  <a:pt x="0" y="376084"/>
                </a:cubicBezTo>
                <a:close/>
              </a:path>
            </a:pathLst>
          </a:custGeom>
          <a:noFill/>
          <a:ln w="5715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Picture 4" descr="A white building with a tree in the background&#10;&#10;AI-generated content may be incorrect.">
            <a:extLst>
              <a:ext uri="{FF2B5EF4-FFF2-40B4-BE49-F238E27FC236}">
                <a16:creationId xmlns:a16="http://schemas.microsoft.com/office/drawing/2014/main" id="{4DDB8F74-8A31-2D57-30BE-56BAD4C56A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853" y="2351072"/>
            <a:ext cx="2959354" cy="221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394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7662</TotalTime>
  <Words>1251</Words>
  <Application>Microsoft Macintosh PowerPoint</Application>
  <PresentationFormat>Widescreen</PresentationFormat>
  <Paragraphs>114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Optima</vt:lpstr>
      <vt:lpstr>Wingdings</vt:lpstr>
      <vt:lpstr>Office Theme</vt:lpstr>
      <vt:lpstr>PowerPoint Presentation</vt:lpstr>
      <vt:lpstr>Introduction</vt:lpstr>
      <vt:lpstr>Detector cooling</vt:lpstr>
      <vt:lpstr>Detector cooling: CO2</vt:lpstr>
      <vt:lpstr>Detector cooling: CO2</vt:lpstr>
      <vt:lpstr>Detector cooling: CO2</vt:lpstr>
      <vt:lpstr>Detector cooling: cryogenic cooling</vt:lpstr>
      <vt:lpstr>Detector cooling: cryogenic cooling</vt:lpstr>
      <vt:lpstr>Detector cooling</vt:lpstr>
      <vt:lpstr>Long-distance cables and optical fibres</vt:lpstr>
      <vt:lpstr>Data acquisition infrastructure</vt:lpstr>
      <vt:lpstr>Power distribution</vt:lpstr>
      <vt:lpstr>Assembly</vt:lpstr>
      <vt:lpstr>Assembly</vt:lpstr>
      <vt:lpstr>Assembly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</dc:title>
  <dc:creator>Anna Lambert</dc:creator>
  <cp:lastModifiedBy>Heinrich Schindler</cp:lastModifiedBy>
  <cp:revision>31</cp:revision>
  <dcterms:created xsi:type="dcterms:W3CDTF">2022-05-20T13:50:38Z</dcterms:created>
  <dcterms:modified xsi:type="dcterms:W3CDTF">2025-08-29T05:21:06Z</dcterms:modified>
</cp:coreProperties>
</file>