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2" r:id="rId6"/>
    <p:sldId id="263" r:id="rId7"/>
    <p:sldId id="269" r:id="rId8"/>
    <p:sldId id="266" r:id="rId9"/>
    <p:sldId id="264" r:id="rId10"/>
    <p:sldId id="267" r:id="rId11"/>
    <p:sldId id="282" r:id="rId12"/>
    <p:sldId id="28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6DF42AD-4C98-48C0-8DA7-32FB8567955F}">
          <p14:sldIdLst>
            <p14:sldId id="256"/>
            <p14:sldId id="257"/>
            <p14:sldId id="258"/>
            <p14:sldId id="259"/>
            <p14:sldId id="262"/>
            <p14:sldId id="263"/>
            <p14:sldId id="269"/>
            <p14:sldId id="266"/>
            <p14:sldId id="264"/>
            <p14:sldId id="267"/>
            <p14:sldId id="282"/>
            <p14:sldId id="28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5427" autoAdjust="0"/>
  </p:normalViewPr>
  <p:slideViewPr>
    <p:cSldViewPr snapToGrid="0">
      <p:cViewPr varScale="1">
        <p:scale>
          <a:sx n="52" d="100"/>
          <a:sy n="52" d="100"/>
        </p:scale>
        <p:origin x="116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pedanom\Downloads\survey_summary_full_cleane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pedanom\Downloads\survey_summary_full_cleaned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GB" sz="2400">
                <a:solidFill>
                  <a:schemeClr val="bg1"/>
                </a:solidFill>
              </a:rPr>
              <a:t>Year of PhD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'PhD Year'!$B$1</c:f>
              <c:strCache>
                <c:ptCount val="1"/>
                <c:pt idx="0">
                  <c:v>Count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35-447C-9A1D-D419221CB94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35-447C-9A1D-D419221CB94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35-447C-9A1D-D419221CB941}"/>
              </c:ext>
            </c:extLst>
          </c:dPt>
          <c:cat>
            <c:strRef>
              <c:f>'PhD Year'!$A$2:$A$4</c:f>
              <c:strCache>
                <c:ptCount val="3"/>
                <c:pt idx="0">
                  <c:v>3rd</c:v>
                </c:pt>
                <c:pt idx="1">
                  <c:v>2nd</c:v>
                </c:pt>
                <c:pt idx="2">
                  <c:v>1st</c:v>
                </c:pt>
              </c:strCache>
            </c:strRef>
          </c:cat>
          <c:val>
            <c:numRef>
              <c:f>'PhD Year'!$B$2:$B$4</c:f>
              <c:numCache>
                <c:formatCode>General</c:formatCode>
                <c:ptCount val="3"/>
                <c:pt idx="0">
                  <c:v>15</c:v>
                </c:pt>
                <c:pt idx="1">
                  <c:v>15</c:v>
                </c:pt>
                <c:pt idx="2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735-447C-9A1D-D419221CB9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GB" sz="2400">
                <a:solidFill>
                  <a:schemeClr val="bg1"/>
                </a:solidFill>
              </a:rPr>
              <a:t>Interests</a:t>
            </a:r>
          </a:p>
        </c:rich>
      </c:tx>
      <c:layout>
        <c:manualLayout>
          <c:xMode val="edge"/>
          <c:yMode val="edge"/>
          <c:x val="0.46554642626193465"/>
          <c:y val="1.768547388251921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Interests!$A$2:$A$7</c:f>
              <c:strCache>
                <c:ptCount val="6"/>
                <c:pt idx="0">
                  <c:v>Receiving help/discussion</c:v>
                </c:pt>
                <c:pt idx="1">
                  <c:v>Networking/Social</c:v>
                </c:pt>
                <c:pt idx="2">
                  <c:v>Presenting</c:v>
                </c:pt>
                <c:pt idx="3">
                  <c:v>Giving help/advice</c:v>
                </c:pt>
                <c:pt idx="4">
                  <c:v>Stay in the loop</c:v>
                </c:pt>
                <c:pt idx="5">
                  <c:v>Organizing</c:v>
                </c:pt>
              </c:strCache>
            </c:strRef>
          </c:cat>
          <c:val>
            <c:numRef>
              <c:f>Interests!$B$2:$B$7</c:f>
              <c:numCache>
                <c:formatCode>General</c:formatCode>
                <c:ptCount val="6"/>
                <c:pt idx="0">
                  <c:v>37</c:v>
                </c:pt>
                <c:pt idx="1">
                  <c:v>33</c:v>
                </c:pt>
                <c:pt idx="2">
                  <c:v>28</c:v>
                </c:pt>
                <c:pt idx="3">
                  <c:v>27</c:v>
                </c:pt>
                <c:pt idx="4">
                  <c:v>19</c:v>
                </c:pt>
                <c:pt idx="5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69-44E8-9440-73C3FB7236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210287"/>
        <c:axId val="6225167"/>
      </c:barChart>
      <c:catAx>
        <c:axId val="62102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25167"/>
        <c:crosses val="autoZero"/>
        <c:auto val="1"/>
        <c:lblAlgn val="ctr"/>
        <c:lblOffset val="100"/>
        <c:noMultiLvlLbl val="0"/>
      </c:catAx>
      <c:valAx>
        <c:axId val="62251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102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EE0E97-0C21-4487-82EF-DEC8CE2231D4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A08B0-D0F0-4063-A6F7-000FDE24EE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290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0A08B0-D0F0-4063-A6F7-000FDE24EE1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86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0A08B0-D0F0-4063-A6F7-000FDE24EE1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931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7F257D-D7E2-1DDA-28A5-1C3F159316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5EC968-229A-9229-505B-1207FB8D1F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493008-EB8A-8D8E-5342-9C629F5BC4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1C12F1-2DB7-B016-270F-4E0F603191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0A08B0-D0F0-4063-A6F7-000FDE24EE1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038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03B33-FC6B-2CCE-6BBE-33AE39BC90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999170-19A0-9DAC-90A1-C74C2F7A64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D2D67C-E1C4-DE0E-BEC5-89C33DCD7A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8E13DB-425E-1D02-239A-89380739F2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0A08B0-D0F0-4063-A6F7-000FDE24EE1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3216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9B02B5-3178-939E-3FC5-23A2BB577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BE127C-C7AE-1FA0-0916-F21FEBA8ED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EC61764-C047-186B-E159-445795DBBD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41FFF1-C8F8-1878-758E-7FD93758F1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0A08B0-D0F0-4063-A6F7-000FDE24EE1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823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0DE790-18FC-A8A0-42F6-F94AD566AB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EF2A4F-7546-024B-8ABF-18C23B9871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AC53098-AFD4-76CB-1A63-9791D2F446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881CD1-FF2B-7B23-631A-9B7D886C43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0A08B0-D0F0-4063-A6F7-000FDE24EE1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2148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0B3E6C-AEC0-73F0-65D1-4BBE00798C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E7A5C6-52F9-4E09-3820-5A176736D6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54EDFE-33D2-276E-D523-C1E1E855B7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66A184-B889-011A-B984-302F3B7AB0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0A08B0-D0F0-4063-A6F7-000FDE24EE1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179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469870-D3A1-BB5E-4E26-F1F7BABF99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31A632-E19B-459E-2226-0B6A9F92E1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EADD7A8-38FB-82F0-4C1C-2B180F27B3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CBBB30-42A3-DAA2-DEA6-6E994D501A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0A08B0-D0F0-4063-A6F7-000FDE24EE1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1772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526A3-2C26-D5CA-5E49-E940913597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A92B3D-3846-BD17-821D-A707927B96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A84134-705D-8E1E-7B6E-D9FEEF50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D7867-19BC-4AEA-9662-88A603908B37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28FD6F-09DD-5AF1-30CD-1AFFE5511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4AE335-1B65-1F88-9C0B-C9C812623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35CFC-7102-4BB9-9319-E49FA11F3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891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89772-292F-EAAF-9427-B7CE69F34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D704FA-4D67-EBB4-7DA4-6926AD6F5E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939EFA-227B-C814-E994-B63BB05BC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D7867-19BC-4AEA-9662-88A603908B37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F8879F-F486-683D-8217-93220D4C6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A03002-C9FC-5AF2-ADBA-6E6E9F8FE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35CFC-7102-4BB9-9319-E49FA11F3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286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19B1A9-5583-972B-6DE7-8A243436FA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AA722C-3288-A993-8FDF-4F086D32E3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9A85B2-1AF1-A560-1054-1770C26D8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D7867-19BC-4AEA-9662-88A603908B37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D1B51-DA87-B11E-4729-3607EDB2B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44C1DD-81DF-955D-1474-AF93F626E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35CFC-7102-4BB9-9319-E49FA11F3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1260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en-GB" sz="60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lang="en-ES" sz="6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lang="es-ES_tradnl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s-ES_tradnl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lang="fr-CH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fr-CH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fr-CH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en-E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EE32AF2-32E3-4263-A882-E4569331DCA8}" type="slidenum">
              <a:rPr lang="en-ES" sz="1200" b="0" u="none" strike="noStrik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‹#›</a:t>
            </a:fld>
            <a:endParaRPr lang="fr-CH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682729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efaul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0"/>
          </p:nvPr>
        </p:nvSpPr>
        <p:spPr/>
        <p:txBody>
          <a:bodyPr/>
          <a:lstStyle/>
          <a:p>
            <a:fld id="{41D4187E-41F8-40DF-B2A0-F3811B20EB14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2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46828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48357-D813-DC1A-A4A9-76F55D096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2626FD-5214-1052-8754-0798B959B2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B5E34-B50B-5C92-6B64-D8A890C9E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D7867-19BC-4AEA-9662-88A603908B37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66222-0BC6-2370-0B5B-BC8B3D121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19E29F-CAFB-9728-5F3E-48FA4A42D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35CFC-7102-4BB9-9319-E49FA11F3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839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AD6BF-E137-2B07-8A78-D82861BAA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EE6358-8C7A-C63F-C8DA-86EB5A3ADE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0604AF-92A2-0EBD-7DD5-CC08B7727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D7867-19BC-4AEA-9662-88A603908B37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6D7858-8B3F-E00F-943F-D1C8D5709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23E1B0-59DC-B3E6-B2E9-76B672488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35CFC-7102-4BB9-9319-E49FA11F3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98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76C0F-34EE-DFE6-3177-15E390FBC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9E1C8-9D7E-7DFC-C8EF-66BAE889D1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F90315-F440-B9F2-3041-DE44D91EA0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B69042-B5F1-2D5A-A3AA-209E72B5D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D7867-19BC-4AEA-9662-88A603908B37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D883E8-E69F-80DD-86FC-599861D5B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DC2189-3B43-A5CA-FB9C-C8ED23BAF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35CFC-7102-4BB9-9319-E49FA11F3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292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7B2B8-A9FF-C9CB-0449-E99230AA0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36C567-DA9D-B533-6F3D-DEADE85748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A06E4E-66AE-06AF-F70E-121AF8FCA4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B59150-B7BD-967C-7CC0-1499960402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107F71-911E-2296-EAD8-E627580657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FEBB83-B345-22F3-84FD-575F56685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D7867-19BC-4AEA-9662-88A603908B37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5DE496-E6C3-4A46-B8EF-64D4DD8A0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25C3A2-67BB-4C4C-F3F4-6A3A106A2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35CFC-7102-4BB9-9319-E49FA11F3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502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B5CAB-F614-6927-26B0-C5AD8A026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8269AA-294A-FDA1-D364-EBECBCDEF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D7867-19BC-4AEA-9662-88A603908B37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80525D-5104-8307-E635-4E5C82A95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05E3DA-B3BF-2291-1009-F62658EDF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35CFC-7102-4BB9-9319-E49FA11F3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746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15F6B3-D143-164C-5445-8BD2D2645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D7867-19BC-4AEA-9662-88A603908B37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3FA9CE-CD95-5A4C-2B81-B02232963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9F0716-7B26-2CCE-52A9-B84705136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35CFC-7102-4BB9-9319-E49FA11F3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5928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27708-8111-DFB4-B54B-3547B6F3F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6DE99-3FE0-A909-68CF-9A4A69E54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701277-5A7E-349B-11A8-61F1E1E0E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69A368-8852-0B38-FF14-E869A31D5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D7867-19BC-4AEA-9662-88A603908B37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1442B2-3F54-6A6C-F538-74A1D0D36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DEAD4C-10DD-B243-3048-5447B7886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35CFC-7102-4BB9-9319-E49FA11F3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23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632B7-4D86-603F-20CF-C9BD65480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E712DA-300B-1088-B91B-CA767B334D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31ABD3-C89D-A0AE-F532-2461651484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B62DCD-76D5-0DBD-F150-D7989528E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D7867-19BC-4AEA-9662-88A603908B37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0270AB-3150-65AF-8935-477EF59C5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63FD1A-A431-050B-3568-074E8EEA8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35CFC-7102-4BB9-9319-E49FA11F3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803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6A64F9-6801-53DD-8DE6-B45A95609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6D725E-04B3-CDEE-5264-519CAA922A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BE6858-B850-4EC5-02E4-D3551A9E0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9D7867-19BC-4AEA-9662-88A603908B37}" type="datetimeFigureOut">
              <a:rPr lang="en-GB" smtClean="0"/>
              <a:t>08/09/2025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0868E-0C05-3515-B465-4CC24FF130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6F39C3-7CF9-EA4B-0B65-E01BF0FE6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8835CFC-7102-4BB9-9319-E49FA11F3F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774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imdb.com/title/tt0108829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C7D023E4-8DE1-436E-9847-ED6A4B4B04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1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FEC590B-3306-47E9-BD67-97F3F76169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651279" y="598259"/>
            <a:chExt cx="10889442" cy="5680742"/>
          </a:xfrm>
        </p:grpSpPr>
        <p:sp>
          <p:nvSpPr>
            <p:cNvPr id="11" name="Color">
              <a:extLst>
                <a:ext uri="{FF2B5EF4-FFF2-40B4-BE49-F238E27FC236}">
                  <a16:creationId xmlns:a16="http://schemas.microsoft.com/office/drawing/2014/main" id="{54F87DBC-E43C-4CE4-A8C5-61E3D68194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CD39A88A-7F84-4ACA-877B-E28BC26CD8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47AAF5E-1692-48C9-98FB-6432BF0BC4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F36A26D-E71D-4663-B197-8B7BFA37AD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A821CEB-DA96-4952-93B9-81F9C42BAD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C8EDE0-D69B-4F65-9AB7-DDE7EAD78E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46F0982-BF10-4BF6-842A-F631654FFD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B313509-2128-42CA-81B6-C9EC23E44C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89188C-E06E-4F8A-BDD1-02ADF1408F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B4E610F-FCD0-483F-B9F2-6DF2C28FE8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C4EE33A-0605-249F-44D9-4351BA65D2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8" y="666351"/>
            <a:ext cx="10558405" cy="3044335"/>
          </a:xfrm>
        </p:spPr>
        <p:txBody>
          <a:bodyPr anchor="b"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</a:rPr>
              <a:t>PhD tandem program @CERN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1C9FAE-A1C1-6D45-745E-76D3043592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9708" y="3866064"/>
            <a:ext cx="10558405" cy="2234485"/>
          </a:xfrm>
        </p:spPr>
        <p:txBody>
          <a:bodyPr anchor="t">
            <a:normAutofit/>
          </a:bodyPr>
          <a:lstStyle/>
          <a:p>
            <a:r>
              <a:rPr lang="en-GB">
                <a:solidFill>
                  <a:schemeClr val="bg1"/>
                </a:solidFill>
              </a:rPr>
              <a:t>All the Ws </a:t>
            </a:r>
          </a:p>
          <a:p>
            <a:r>
              <a:rPr lang="en-GB">
                <a:solidFill>
                  <a:schemeClr val="bg1"/>
                </a:solidFill>
              </a:rPr>
              <a:t>Camila Pedano </a:t>
            </a:r>
          </a:p>
          <a:p>
            <a:r>
              <a:rPr lang="en-GB">
                <a:solidFill>
                  <a:schemeClr val="bg1"/>
                </a:solidFill>
              </a:rPr>
              <a:t>10</a:t>
            </a:r>
            <a:r>
              <a:rPr lang="en-GB" baseline="30000">
                <a:solidFill>
                  <a:schemeClr val="bg1"/>
                </a:solidFill>
              </a:rPr>
              <a:t>th</a:t>
            </a:r>
            <a:r>
              <a:rPr lang="en-GB">
                <a:solidFill>
                  <a:schemeClr val="bg1"/>
                </a:solidFill>
              </a:rPr>
              <a:t> of September, 2025</a:t>
            </a:r>
          </a:p>
        </p:txBody>
      </p:sp>
    </p:spTree>
    <p:extLst>
      <p:ext uri="{BB962C8B-B14F-4D97-AF65-F5344CB8AC3E}">
        <p14:creationId xmlns:p14="http://schemas.microsoft.com/office/powerpoint/2010/main" val="3658092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9EFCDD8-AF45-1729-2595-C4827AF0D5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68629417-3A91-2E24-1950-E16260B7E0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08A34E9-B7DE-F927-EBBE-4486BE71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651279" y="598259"/>
            <a:chExt cx="10889442" cy="5680742"/>
          </a:xfrm>
        </p:grpSpPr>
        <p:sp>
          <p:nvSpPr>
            <p:cNvPr id="11" name="Color">
              <a:extLst>
                <a:ext uri="{FF2B5EF4-FFF2-40B4-BE49-F238E27FC236}">
                  <a16:creationId xmlns:a16="http://schemas.microsoft.com/office/drawing/2014/main" id="{CFAF8725-0717-BD09-295E-C3668EEC4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7EB5C92F-F142-2507-A3C8-1A55BF43AE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E833BC5-A032-FE45-72F1-34860248E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774CC52-F49C-565C-2859-2F75C5983A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9E4BB88-B408-0DA3-CE70-3558A3BC0B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E130495-97BE-DF7A-9DB1-DB4B8ADB74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8DB27F-22C6-8277-95F0-F1133AEB1E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9523A72-2D24-DE06-BE2C-5F62F5949E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4185DFC-FF2E-B6AB-198B-3BA5D64F98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B2AE181-DC82-EF06-D944-5C01DBC35C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A02617B0-0F6C-E0C7-C1C1-8F9526E1D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Today’s agenda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4641B6A-7E1B-ED23-3901-B16DD4AFF7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708" y="2055813"/>
            <a:ext cx="11120438" cy="3264718"/>
          </a:xfrm>
        </p:spPr>
        <p:txBody>
          <a:bodyPr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4000" dirty="0">
                <a:solidFill>
                  <a:schemeClr val="bg1"/>
                </a:solidFill>
              </a:rPr>
              <a:t>Project introduction: this is me now</a:t>
            </a:r>
          </a:p>
          <a:p>
            <a:pPr>
              <a:lnSpc>
                <a:spcPct val="150000"/>
              </a:lnSpc>
            </a:pPr>
            <a:r>
              <a:rPr lang="en-US" sz="4000" dirty="0">
                <a:solidFill>
                  <a:schemeClr val="bg1"/>
                </a:solidFill>
              </a:rPr>
              <a:t>Roundtable: individual slides</a:t>
            </a:r>
          </a:p>
          <a:p>
            <a:pPr>
              <a:lnSpc>
                <a:spcPct val="150000"/>
              </a:lnSpc>
            </a:pPr>
            <a:r>
              <a:rPr lang="en-US" sz="4000" dirty="0">
                <a:solidFill>
                  <a:schemeClr val="bg1"/>
                </a:solidFill>
              </a:rPr>
              <a:t>Suggestion time – call for next meeting</a:t>
            </a:r>
          </a:p>
        </p:txBody>
      </p:sp>
      <p:pic>
        <p:nvPicPr>
          <p:cNvPr id="3" name="Picture 2" descr="A qr code on a white background&#10;&#10;AI-generated content may be incorrect.">
            <a:extLst>
              <a:ext uri="{FF2B5EF4-FFF2-40B4-BE49-F238E27FC236}">
                <a16:creationId xmlns:a16="http://schemas.microsoft.com/office/drawing/2014/main" id="{D82B2634-732D-B01E-3584-8B4F07FA79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2683" y="5597594"/>
            <a:ext cx="1104351" cy="110435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5DD1314-3B45-88A6-FF26-60677CAE67A4}"/>
              </a:ext>
            </a:extLst>
          </p:cNvPr>
          <p:cNvSpPr txBox="1"/>
          <p:nvPr/>
        </p:nvSpPr>
        <p:spPr>
          <a:xfrm>
            <a:off x="9080587" y="5189934"/>
            <a:ext cx="2902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Link to </a:t>
            </a:r>
            <a:r>
              <a:rPr lang="en-US" dirty="0" err="1">
                <a:solidFill>
                  <a:schemeClr val="bg1"/>
                </a:solidFill>
              </a:rPr>
              <a:t>Mattermost</a:t>
            </a:r>
            <a:r>
              <a:rPr lang="en-US" dirty="0">
                <a:solidFill>
                  <a:schemeClr val="bg1"/>
                </a:solidFill>
              </a:rPr>
              <a:t> channel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259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6AD3585-2303-157F-39DC-7535657344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1DDD5C1E-3D2A-9028-80DE-F60C6DD7DC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83538D2-AE65-7663-3F46-352EB2FEFF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651279" y="598259"/>
            <a:chExt cx="10889442" cy="5680742"/>
          </a:xfrm>
        </p:grpSpPr>
        <p:sp>
          <p:nvSpPr>
            <p:cNvPr id="11" name="Color">
              <a:extLst>
                <a:ext uri="{FF2B5EF4-FFF2-40B4-BE49-F238E27FC236}">
                  <a16:creationId xmlns:a16="http://schemas.microsoft.com/office/drawing/2014/main" id="{C0999995-2399-C092-17BC-038368942E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9D0D2626-6996-1B89-82D4-F16232FB41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779CE4C-5EB7-A6CB-05B6-FA4E851C16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C4A65AF-A29B-3709-C328-A3D41E4872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98233B2-62E9-7AF2-9AC0-E6664C1874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3D51753-3B29-834B-6A93-9F93080486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F2C6A73-1A08-2D71-7488-D0084A22A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87F9AC3-4412-8A49-4C50-DDA93F8A17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AC9EAEC-587E-B433-2C35-D7E8E390AA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6E40D96-BF3C-C5E1-38B0-3E226317F7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CA1C551A-37CE-4CAD-403D-836DA128C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Outcome of today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2E4EA1E-97D4-310D-1BB5-0F54EEA8E6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708" y="2055813"/>
            <a:ext cx="11120438" cy="3264718"/>
          </a:xfrm>
        </p:spPr>
        <p:txBody>
          <a:bodyPr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4000" dirty="0">
                <a:solidFill>
                  <a:schemeClr val="bg1"/>
                </a:solidFill>
              </a:rPr>
              <a:t>Getting to know each other</a:t>
            </a:r>
          </a:p>
          <a:p>
            <a:pPr>
              <a:lnSpc>
                <a:spcPct val="150000"/>
              </a:lnSpc>
            </a:pPr>
            <a:r>
              <a:rPr lang="en-US" sz="4000" dirty="0">
                <a:solidFill>
                  <a:schemeClr val="bg1"/>
                </a:solidFill>
              </a:rPr>
              <a:t>Setting up next meeting topic</a:t>
            </a:r>
          </a:p>
          <a:p>
            <a:pPr>
              <a:lnSpc>
                <a:spcPct val="150000"/>
              </a:lnSpc>
            </a:pP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3" name="Picture 2" descr="A qr code on a white background&#10;&#10;AI-generated content may be incorrect.">
            <a:extLst>
              <a:ext uri="{FF2B5EF4-FFF2-40B4-BE49-F238E27FC236}">
                <a16:creationId xmlns:a16="http://schemas.microsoft.com/office/drawing/2014/main" id="{79160C45-4EBD-D754-63E7-BA020C0B01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2683" y="5597594"/>
            <a:ext cx="1104351" cy="110435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4989EEC-D4AB-1312-A3D8-E1E33A0CB5DF}"/>
              </a:ext>
            </a:extLst>
          </p:cNvPr>
          <p:cNvSpPr txBox="1"/>
          <p:nvPr/>
        </p:nvSpPr>
        <p:spPr>
          <a:xfrm>
            <a:off x="9080587" y="5189934"/>
            <a:ext cx="2902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Link to </a:t>
            </a:r>
            <a:r>
              <a:rPr lang="en-US" dirty="0" err="1">
                <a:solidFill>
                  <a:schemeClr val="bg1"/>
                </a:solidFill>
              </a:rPr>
              <a:t>Mattermost</a:t>
            </a:r>
            <a:r>
              <a:rPr lang="en-US" dirty="0">
                <a:solidFill>
                  <a:schemeClr val="bg1"/>
                </a:solidFill>
              </a:rPr>
              <a:t> channel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2067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4493F-8245-EE86-ED61-3024CA413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65160" y="3228654"/>
            <a:ext cx="3208408" cy="400692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CAMILA PEDANO-MEDINA</a:t>
            </a:r>
            <a:endParaRPr lang="en-ES" sz="200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C372C84-B39A-EFA0-71B5-28AD1A07C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3935-3DB1-9541-B24B-3C4DED99CD62}" type="slidenum">
              <a:rPr lang="en-ES" smtClean="0"/>
              <a:t>12</a:t>
            </a:fld>
            <a:endParaRPr lang="en-E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A8D7B5-C64A-D967-47AE-AD6AA7EB10BF}"/>
              </a:ext>
            </a:extLst>
          </p:cNvPr>
          <p:cNvSpPr txBox="1"/>
          <p:nvPr/>
        </p:nvSpPr>
        <p:spPr>
          <a:xfrm>
            <a:off x="8737600" y="5374640"/>
            <a:ext cx="2971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A picture of your spirit animal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1D3A6B-E522-98DA-640E-E6E929677F9E}"/>
              </a:ext>
            </a:extLst>
          </p:cNvPr>
          <p:cNvSpPr txBox="1"/>
          <p:nvPr/>
        </p:nvSpPr>
        <p:spPr>
          <a:xfrm>
            <a:off x="1012863" y="602287"/>
            <a:ext cx="26257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My research interests</a:t>
            </a:r>
          </a:p>
          <a:p>
            <a:r>
              <a:rPr lang="en-CH" dirty="0"/>
              <a:t>1)</a:t>
            </a:r>
            <a:r>
              <a:rPr lang="pl-PL" dirty="0"/>
              <a:t> </a:t>
            </a:r>
            <a:r>
              <a:rPr lang="en-US" dirty="0"/>
              <a:t>Heat transfer and fluids</a:t>
            </a:r>
            <a:endParaRPr lang="en-CH" dirty="0"/>
          </a:p>
          <a:p>
            <a:r>
              <a:rPr lang="en-CH" dirty="0"/>
              <a:t>2)</a:t>
            </a:r>
            <a:r>
              <a:rPr lang="pl-PL" dirty="0"/>
              <a:t> </a:t>
            </a:r>
            <a:r>
              <a:rPr lang="en-US" dirty="0"/>
              <a:t>Mechanics</a:t>
            </a:r>
            <a:endParaRPr lang="en-CH" dirty="0"/>
          </a:p>
          <a:p>
            <a:r>
              <a:rPr lang="en-CH" dirty="0"/>
              <a:t>3)</a:t>
            </a:r>
            <a:r>
              <a:rPr lang="pl-PL" dirty="0"/>
              <a:t> </a:t>
            </a:r>
            <a:r>
              <a:rPr lang="en-US" dirty="0"/>
              <a:t>Everything else</a:t>
            </a:r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1989CE-CD4D-7B85-FA6A-A6C6752C55CF}"/>
              </a:ext>
            </a:extLst>
          </p:cNvPr>
          <p:cNvSpPr txBox="1"/>
          <p:nvPr/>
        </p:nvSpPr>
        <p:spPr>
          <a:xfrm>
            <a:off x="197763" y="5005308"/>
            <a:ext cx="72667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I am joining these PhD get-togethers becaus</a:t>
            </a:r>
            <a:r>
              <a:rPr lang="en-US" dirty="0"/>
              <a:t>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 want to know what others work on (and why) (and all the interesting stuff around it)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 want to learn things that people want to teach me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Nice to meet other science friends!</a:t>
            </a: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I like coding but I suck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BCAB38-575B-6B4A-5602-43FFB2172C02}"/>
              </a:ext>
            </a:extLst>
          </p:cNvPr>
          <p:cNvSpPr txBox="1"/>
          <p:nvPr/>
        </p:nvSpPr>
        <p:spPr>
          <a:xfrm>
            <a:off x="894080" y="83312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DD9D22-FC2B-9B0F-B268-5B7568C1F6A6}"/>
              </a:ext>
            </a:extLst>
          </p:cNvPr>
          <p:cNvSpPr txBox="1"/>
          <p:nvPr/>
        </p:nvSpPr>
        <p:spPr>
          <a:xfrm>
            <a:off x="7464552" y="602287"/>
            <a:ext cx="369402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Favorite topics or activities</a:t>
            </a:r>
          </a:p>
          <a:p>
            <a:r>
              <a:rPr lang="en-CH" dirty="0"/>
              <a:t>1)</a:t>
            </a:r>
            <a:r>
              <a:rPr lang="en-US" dirty="0"/>
              <a:t> Reading/writing thoughts / poetry </a:t>
            </a:r>
            <a:endParaRPr lang="en-CH" dirty="0"/>
          </a:p>
          <a:p>
            <a:r>
              <a:rPr lang="en-CH" dirty="0"/>
              <a:t>2)</a:t>
            </a:r>
            <a:r>
              <a:rPr lang="en-US" dirty="0"/>
              <a:t> Sports! Yoga, powerlifting, squash</a:t>
            </a:r>
            <a:endParaRPr lang="en-CH" dirty="0"/>
          </a:p>
          <a:p>
            <a:r>
              <a:rPr lang="en-CH" dirty="0"/>
              <a:t>3)</a:t>
            </a:r>
            <a:r>
              <a:rPr lang="en-US" dirty="0"/>
              <a:t> Building or making things</a:t>
            </a:r>
          </a:p>
          <a:p>
            <a:r>
              <a:rPr lang="en-US" dirty="0"/>
              <a:t>3b) Playing drums</a:t>
            </a:r>
            <a:endParaRPr lang="en-CH" dirty="0"/>
          </a:p>
          <a:p>
            <a:r>
              <a:rPr lang="en-CH" dirty="0"/>
              <a:t>4) </a:t>
            </a:r>
            <a:r>
              <a:rPr lang="pl-PL" dirty="0"/>
              <a:t>ż</a:t>
            </a:r>
            <a:r>
              <a:rPr lang="en-US" dirty="0" err="1"/>
              <a:t>urek</a:t>
            </a:r>
            <a:r>
              <a:rPr lang="en-US" dirty="0"/>
              <a:t> and baba </a:t>
            </a:r>
            <a:r>
              <a:rPr lang="en-US" dirty="0" err="1"/>
              <a:t>ganoush</a:t>
            </a:r>
            <a:endParaRPr lang="en-CH" dirty="0"/>
          </a:p>
        </p:txBody>
      </p:sp>
      <p:pic>
        <p:nvPicPr>
          <p:cNvPr id="1026" name="Picture 2" descr="The One Flower That Practically Guarantees Hummingbird Visits">
            <a:extLst>
              <a:ext uri="{FF2B5EF4-FFF2-40B4-BE49-F238E27FC236}">
                <a16:creationId xmlns:a16="http://schemas.microsoft.com/office/drawing/2014/main" id="{628C4BEC-40BF-9164-7C2D-1E29CD2896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252" y="4211471"/>
            <a:ext cx="3877985" cy="2585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64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0"/>
    </mc:Choice>
    <mc:Fallback xmlns="">
      <p:transition advTm="10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996800" y="3228480"/>
            <a:ext cx="2198160" cy="400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ES" sz="2000" b="0" u="none" strike="noStrike">
                <a:solidFill>
                  <a:schemeClr val="dk1"/>
                </a:solidFill>
                <a:effectLst/>
                <a:uFillTx/>
                <a:latin typeface="Calibri Light"/>
              </a:rPr>
              <a:t>Matej Repik</a:t>
            </a:r>
            <a:endParaRPr lang="en-ES" sz="2000" b="0" u="none" strike="noStrik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8" name="TextBox 2"/>
          <p:cNvSpPr/>
          <p:nvPr/>
        </p:nvSpPr>
        <p:spPr>
          <a:xfrm>
            <a:off x="8531640" y="4840920"/>
            <a:ext cx="3049920" cy="146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|--------------------------------------|</a:t>
            </a:r>
            <a:endParaRPr lang="fr-CH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|                                                 	|</a:t>
            </a:r>
            <a:endParaRPr lang="fr-CH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|               ¯\_(</a:t>
            </a:r>
            <a:r>
              <a:rPr lang="zh-CN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ツ</a:t>
            </a:r>
            <a:r>
              <a:rPr lang="en-CH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)_/¯             	|</a:t>
            </a:r>
            <a:endParaRPr lang="fr-CH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|                                                  	|</a:t>
            </a:r>
            <a:endParaRPr lang="fr-CH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|--------------------------------------|</a:t>
            </a:r>
            <a:endParaRPr lang="fr-CH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9" name="TextBox 3"/>
          <p:cNvSpPr/>
          <p:nvPr/>
        </p:nvSpPr>
        <p:spPr>
          <a:xfrm>
            <a:off x="1013040" y="602280"/>
            <a:ext cx="2180880" cy="1187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My research interests</a:t>
            </a:r>
            <a:endParaRPr lang="fr-CH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1) Silicon detectors</a:t>
            </a:r>
            <a:endParaRPr lang="fr-CH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2) Scintilatiors</a:t>
            </a:r>
            <a:endParaRPr lang="fr-CH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3) Gas detectors</a:t>
            </a:r>
            <a:endParaRPr lang="fr-CH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0" name="TextBox 4"/>
          <p:cNvSpPr/>
          <p:nvPr/>
        </p:nvSpPr>
        <p:spPr>
          <a:xfrm>
            <a:off x="483120" y="4912920"/>
            <a:ext cx="4622400" cy="1186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I am joining these PhD get-togethers because:</a:t>
            </a:r>
            <a:endParaRPr lang="fr-CH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I want to get to know other PhD Students at </a:t>
            </a:r>
            <a:br>
              <a:rPr sz="1800"/>
            </a:br>
            <a:r>
              <a:rPr lang="en-CH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CERN and maybe find someone to talk detector </a:t>
            </a:r>
            <a:br>
              <a:rPr sz="1800"/>
            </a:br>
            <a:r>
              <a:rPr lang="en-CH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physics with</a:t>
            </a:r>
            <a:endParaRPr lang="fr-CH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1" name="TextBox 6"/>
          <p:cNvSpPr/>
          <p:nvPr/>
        </p:nvSpPr>
        <p:spPr>
          <a:xfrm>
            <a:off x="894240" y="833040"/>
            <a:ext cx="237240" cy="36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 </a:t>
            </a:r>
            <a:endParaRPr lang="fr-CH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2" name="TextBox 8"/>
          <p:cNvSpPr/>
          <p:nvPr/>
        </p:nvSpPr>
        <p:spPr>
          <a:xfrm>
            <a:off x="8610480" y="660240"/>
            <a:ext cx="2655720" cy="146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Favorite topics or activities</a:t>
            </a:r>
            <a:endParaRPr lang="fr-CH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1) Making Art</a:t>
            </a:r>
            <a:endParaRPr lang="fr-CH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2) Dancing</a:t>
            </a:r>
            <a:endParaRPr lang="fr-CH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3) Sports</a:t>
            </a:r>
            <a:endParaRPr lang="fr-CH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effectLst/>
                <a:uFillTx/>
                <a:latin typeface="Calibri"/>
              </a:rPr>
              <a:t>4) Svieckova na smotane</a:t>
            </a:r>
            <a:endParaRPr lang="fr-CH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4B1CECD-9798-4CE5-BB6E-408D1641AD18}" type="slidenum">
              <a:rPr/>
              <a:t>13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0"/>
    </mc:Choice>
    <mc:Fallback xmlns:p15="http://schemas.microsoft.com/office/powerpoint/2012/main" xmlns="">
      <p:transition advTm="10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4493F-8245-EE86-ED61-3024CA413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4888" y="3263488"/>
            <a:ext cx="2684152" cy="400692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Benedict Kamoni Njoki</a:t>
            </a:r>
            <a:endParaRPr lang="x-none" sz="200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C372C84-B39A-EFA0-71B5-28AD1A07C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3935-3DB1-9541-B24B-3C4DED99CD62}" type="slidenum">
              <a:rPr lang="x-none" smtClean="0"/>
              <a:t>14</a:t>
            </a:fld>
            <a:endParaRPr lang="x-none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1D3A6B-E522-98DA-640E-E6E929677F9E}"/>
              </a:ext>
            </a:extLst>
          </p:cNvPr>
          <p:cNvSpPr txBox="1"/>
          <p:nvPr/>
        </p:nvSpPr>
        <p:spPr>
          <a:xfrm>
            <a:off x="1012863" y="602287"/>
            <a:ext cx="28419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a-ET" dirty="0"/>
              <a:t>My research interests</a:t>
            </a:r>
          </a:p>
          <a:p>
            <a:r>
              <a:rPr lang="aa-ET" dirty="0"/>
              <a:t>1)</a:t>
            </a:r>
            <a:r>
              <a:rPr lang="en-US" dirty="0"/>
              <a:t> Scientific Instrumentation</a:t>
            </a:r>
            <a:endParaRPr lang="aa-ET" dirty="0"/>
          </a:p>
          <a:p>
            <a:r>
              <a:rPr lang="aa-ET" dirty="0"/>
              <a:t>2)</a:t>
            </a:r>
            <a:r>
              <a:rPr lang="en-US" dirty="0"/>
              <a:t> Nuclear Spectrometry</a:t>
            </a:r>
            <a:endParaRPr lang="aa-ET" dirty="0"/>
          </a:p>
          <a:p>
            <a:r>
              <a:rPr lang="aa-ET" dirty="0"/>
              <a:t>3)</a:t>
            </a:r>
            <a:r>
              <a:rPr lang="en-US" dirty="0"/>
              <a:t> Machine Learning</a:t>
            </a:r>
            <a:endParaRPr lang="aa-E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1989CE-CD4D-7B85-FA6A-A6C6752C55CF}"/>
              </a:ext>
            </a:extLst>
          </p:cNvPr>
          <p:cNvSpPr txBox="1"/>
          <p:nvPr/>
        </p:nvSpPr>
        <p:spPr>
          <a:xfrm>
            <a:off x="420159" y="4116198"/>
            <a:ext cx="104290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a-ET" dirty="0"/>
              <a:t>I am joining these PhD get-togethers because</a:t>
            </a:r>
            <a:r>
              <a:rPr lang="en-US" dirty="0"/>
              <a:t> I want to know other PhD students,  what they are working on,</a:t>
            </a:r>
            <a:br>
              <a:rPr lang="en-US" dirty="0"/>
            </a:br>
            <a:r>
              <a:rPr lang="en-US" dirty="0"/>
              <a:t>their experiences, and how I can contribute through collaboration and friendship.</a:t>
            </a:r>
            <a:endParaRPr lang="aa-ET" dirty="0"/>
          </a:p>
          <a:p>
            <a:r>
              <a:rPr lang="aa-ET" dirty="0"/>
              <a:t>_____________________________________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BCAB38-575B-6B4A-5602-43FFB2172C02}"/>
              </a:ext>
            </a:extLst>
          </p:cNvPr>
          <p:cNvSpPr txBox="1"/>
          <p:nvPr/>
        </p:nvSpPr>
        <p:spPr>
          <a:xfrm>
            <a:off x="894080" y="83312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a-ET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DD9D22-FC2B-9B0F-B268-5B7568C1F6A6}"/>
              </a:ext>
            </a:extLst>
          </p:cNvPr>
          <p:cNvSpPr txBox="1"/>
          <p:nvPr/>
        </p:nvSpPr>
        <p:spPr>
          <a:xfrm>
            <a:off x="8610600" y="660400"/>
            <a:ext cx="275844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a-ET" dirty="0"/>
              <a:t>Favorite topics or activities</a:t>
            </a:r>
          </a:p>
          <a:p>
            <a:r>
              <a:rPr lang="aa-ET" dirty="0"/>
              <a:t>1)</a:t>
            </a:r>
            <a:r>
              <a:rPr lang="en-US" dirty="0"/>
              <a:t> AI</a:t>
            </a:r>
            <a:endParaRPr lang="aa-ET" dirty="0"/>
          </a:p>
          <a:p>
            <a:r>
              <a:rPr lang="aa-ET" dirty="0"/>
              <a:t>2)</a:t>
            </a:r>
            <a:r>
              <a:rPr lang="en-US" dirty="0"/>
              <a:t> </a:t>
            </a:r>
            <a:r>
              <a:rPr lang="en-US" dirty="0" err="1"/>
              <a:t>LHCb</a:t>
            </a:r>
            <a:endParaRPr lang="aa-ET" dirty="0"/>
          </a:p>
          <a:p>
            <a:r>
              <a:rPr lang="aa-ET" dirty="0"/>
              <a:t>3)</a:t>
            </a:r>
            <a:r>
              <a:rPr lang="en-US" dirty="0"/>
              <a:t> Biology</a:t>
            </a:r>
            <a:endParaRPr lang="aa-ET" dirty="0"/>
          </a:p>
          <a:p>
            <a:r>
              <a:rPr lang="aa-ET" dirty="0"/>
              <a:t>4) Favorite food here</a:t>
            </a:r>
            <a:r>
              <a:rPr lang="en-US" dirty="0"/>
              <a:t>: Meat</a:t>
            </a:r>
            <a:endParaRPr lang="aa-ET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5035" y="4792507"/>
            <a:ext cx="2306704" cy="2032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87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0"/>
    </mc:Choice>
    <mc:Fallback xmlns="">
      <p:transition advTm="10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4493F-8245-EE86-ED61-3024CA413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96808" y="3228654"/>
            <a:ext cx="2198384" cy="400692"/>
          </a:xfrm>
        </p:spPr>
        <p:txBody>
          <a:bodyPr>
            <a:noAutofit/>
          </a:bodyPr>
          <a:lstStyle/>
          <a:p>
            <a:r>
              <a:rPr lang="en-US" sz="4000" dirty="0"/>
              <a:t>Elias Sandner</a:t>
            </a:r>
            <a:endParaRPr lang="en-ES" sz="400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C372C84-B39A-EFA0-71B5-28AD1A07C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3935-3DB1-9541-B24B-3C4DED99CD62}" type="slidenum">
              <a:rPr lang="en-ES" smtClean="0"/>
              <a:t>15</a:t>
            </a:fld>
            <a:endParaRPr lang="en-E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A8D7B5-C64A-D967-47AE-AD6AA7EB10BF}"/>
              </a:ext>
            </a:extLst>
          </p:cNvPr>
          <p:cNvSpPr txBox="1"/>
          <p:nvPr/>
        </p:nvSpPr>
        <p:spPr>
          <a:xfrm>
            <a:off x="9634210" y="4350275"/>
            <a:ext cx="222695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German Shepherd: </a:t>
            </a:r>
          </a:p>
          <a:p>
            <a:r>
              <a:rPr lang="en-US" dirty="0"/>
              <a:t>Steady, reliable and </a:t>
            </a:r>
          </a:p>
          <a:p>
            <a:r>
              <a:rPr lang="en-US" dirty="0"/>
              <a:t>loyal team player.</a:t>
            </a:r>
          </a:p>
          <a:p>
            <a:endParaRPr lang="en-US" dirty="0"/>
          </a:p>
          <a:p>
            <a:r>
              <a:rPr lang="en-US" dirty="0">
                <a:hlinkClick r:id="rId2"/>
              </a:rPr>
              <a:t>Picture: Inspector Rex</a:t>
            </a:r>
            <a:endParaRPr lang="en-CH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1D3A6B-E522-98DA-640E-E6E929677F9E}"/>
              </a:ext>
            </a:extLst>
          </p:cNvPr>
          <p:cNvSpPr txBox="1"/>
          <p:nvPr/>
        </p:nvSpPr>
        <p:spPr>
          <a:xfrm>
            <a:off x="1012863" y="602287"/>
            <a:ext cx="33229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My research interests</a:t>
            </a:r>
          </a:p>
          <a:p>
            <a:r>
              <a:rPr lang="en-CH" dirty="0"/>
              <a:t>1)</a:t>
            </a:r>
            <a:r>
              <a:rPr lang="en-US" dirty="0"/>
              <a:t> Systematic Review Automation</a:t>
            </a:r>
            <a:endParaRPr lang="en-CH" dirty="0"/>
          </a:p>
          <a:p>
            <a:r>
              <a:rPr lang="en-CH" dirty="0"/>
              <a:t>2)</a:t>
            </a:r>
            <a:r>
              <a:rPr lang="en-US" dirty="0"/>
              <a:t> LLM</a:t>
            </a:r>
            <a:endParaRPr lang="en-CH" dirty="0"/>
          </a:p>
          <a:p>
            <a:r>
              <a:rPr lang="en-CH" dirty="0"/>
              <a:t>3)</a:t>
            </a:r>
            <a:r>
              <a:rPr lang="en-US" dirty="0"/>
              <a:t> Scientific Process Automation</a:t>
            </a:r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1989CE-CD4D-7B85-FA6A-A6C6752C55CF}"/>
              </a:ext>
            </a:extLst>
          </p:cNvPr>
          <p:cNvSpPr txBox="1"/>
          <p:nvPr/>
        </p:nvSpPr>
        <p:spPr>
          <a:xfrm>
            <a:off x="483009" y="4912975"/>
            <a:ext cx="54643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 am joining these PhD get-togethers because:</a:t>
            </a:r>
            <a:endParaRPr lang="en-US" dirty="0"/>
          </a:p>
          <a:p>
            <a:r>
              <a:rPr lang="en-US" u="sng" dirty="0"/>
              <a:t>I expect them to be a great opportunity to connect with </a:t>
            </a:r>
          </a:p>
          <a:p>
            <a:r>
              <a:rPr lang="en-US" u="sng" dirty="0"/>
              <a:t>fellow PhD students, exchange experiences and build </a:t>
            </a:r>
          </a:p>
          <a:p>
            <a:r>
              <a:rPr lang="en-US" u="sng" dirty="0"/>
              <a:t>a supportive network.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BCAB38-575B-6B4A-5602-43FFB2172C02}"/>
              </a:ext>
            </a:extLst>
          </p:cNvPr>
          <p:cNvSpPr txBox="1"/>
          <p:nvPr/>
        </p:nvSpPr>
        <p:spPr>
          <a:xfrm>
            <a:off x="894080" y="83312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DD9D22-FC2B-9B0F-B268-5B7568C1F6A6}"/>
              </a:ext>
            </a:extLst>
          </p:cNvPr>
          <p:cNvSpPr txBox="1"/>
          <p:nvPr/>
        </p:nvSpPr>
        <p:spPr>
          <a:xfrm>
            <a:off x="8610600" y="660400"/>
            <a:ext cx="268765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Favorite topics or activities</a:t>
            </a:r>
          </a:p>
          <a:p>
            <a:r>
              <a:rPr lang="en-CH" dirty="0"/>
              <a:t>1)</a:t>
            </a:r>
            <a:r>
              <a:rPr lang="en-US" dirty="0"/>
              <a:t> Snowboarding</a:t>
            </a:r>
            <a:endParaRPr lang="en-CH" dirty="0"/>
          </a:p>
          <a:p>
            <a:r>
              <a:rPr lang="en-CH" dirty="0"/>
              <a:t>2)</a:t>
            </a:r>
            <a:r>
              <a:rPr lang="en-US" dirty="0"/>
              <a:t> Hiking</a:t>
            </a:r>
            <a:endParaRPr lang="en-CH" dirty="0"/>
          </a:p>
          <a:p>
            <a:r>
              <a:rPr lang="en-CH" dirty="0"/>
              <a:t>3)</a:t>
            </a:r>
            <a:r>
              <a:rPr lang="en-US" dirty="0"/>
              <a:t> Squash </a:t>
            </a:r>
            <a:endParaRPr lang="en-CH" dirty="0"/>
          </a:p>
          <a:p>
            <a:r>
              <a:rPr lang="en-CH" dirty="0"/>
              <a:t>4) </a:t>
            </a:r>
            <a:r>
              <a:rPr lang="en-US" dirty="0"/>
              <a:t>Wiener Schnitzel </a:t>
            </a:r>
            <a:endParaRPr lang="en-CH" dirty="0"/>
          </a:p>
        </p:txBody>
      </p:sp>
      <p:pic>
        <p:nvPicPr>
          <p:cNvPr id="1026" name="Picture 2" descr="Wiener Schnitzel mit Petersilerdäpfeln">
            <a:extLst>
              <a:ext uri="{FF2B5EF4-FFF2-40B4-BE49-F238E27FC236}">
                <a16:creationId xmlns:a16="http://schemas.microsoft.com/office/drawing/2014/main" id="{42C16F90-7794-2DC5-CF48-6C1A247E7B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2946" y="2108287"/>
            <a:ext cx="1778507" cy="109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x">
            <a:extLst>
              <a:ext uri="{FF2B5EF4-FFF2-40B4-BE49-F238E27FC236}">
                <a16:creationId xmlns:a16="http://schemas.microsoft.com/office/drawing/2014/main" id="{B22356B0-B741-463C-A8F3-DF3880E8E5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346" y="3904762"/>
            <a:ext cx="2028864" cy="2802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47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0"/>
    </mc:Choice>
    <mc:Fallback xmlns="">
      <p:transition advTm="10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4493F-8245-EE86-ED61-3024CA413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96808" y="3228654"/>
            <a:ext cx="2198384" cy="400692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Asar AH JARADAT</a:t>
            </a:r>
            <a:endParaRPr lang="en-ES" sz="200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C372C84-B39A-EFA0-71B5-28AD1A07C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3935-3DB1-9541-B24B-3C4DED99CD62}" type="slidenum">
              <a:rPr lang="en-ES" smtClean="0"/>
              <a:t>16</a:t>
            </a:fld>
            <a:endParaRPr lang="en-E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1D3A6B-E522-98DA-640E-E6E929677F9E}"/>
              </a:ext>
            </a:extLst>
          </p:cNvPr>
          <p:cNvSpPr txBox="1"/>
          <p:nvPr/>
        </p:nvSpPr>
        <p:spPr>
          <a:xfrm>
            <a:off x="1012863" y="602287"/>
            <a:ext cx="25555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My research interests</a:t>
            </a:r>
          </a:p>
          <a:p>
            <a:pPr marL="342900" indent="-342900">
              <a:buAutoNum type="arabicParenR"/>
            </a:pPr>
            <a:r>
              <a:rPr lang="en-US" dirty="0"/>
              <a:t>Laser nuclear physics </a:t>
            </a:r>
            <a:endParaRPr lang="en-CH" dirty="0"/>
          </a:p>
          <a:p>
            <a:r>
              <a:rPr lang="en-CH" dirty="0"/>
              <a:t>2)</a:t>
            </a:r>
            <a:r>
              <a:rPr lang="en-US" dirty="0"/>
              <a:t>   Ion sources</a:t>
            </a:r>
            <a:endParaRPr lang="en-CH" dirty="0"/>
          </a:p>
          <a:p>
            <a:r>
              <a:rPr lang="en-CH" dirty="0"/>
              <a:t>3)</a:t>
            </a:r>
            <a:r>
              <a:rPr lang="en-US" dirty="0"/>
              <a:t>   mechanics</a:t>
            </a:r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1989CE-CD4D-7B85-FA6A-A6C6752C55CF}"/>
              </a:ext>
            </a:extLst>
          </p:cNvPr>
          <p:cNvSpPr txBox="1"/>
          <p:nvPr/>
        </p:nvSpPr>
        <p:spPr>
          <a:xfrm>
            <a:off x="483009" y="4912975"/>
            <a:ext cx="48817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 am joining these PhD get-togethers because:</a:t>
            </a:r>
            <a:endParaRPr lang="en-US" dirty="0"/>
          </a:p>
          <a:p>
            <a:r>
              <a:rPr lang="en-US" dirty="0"/>
              <a:t>It is nice to meet others with similar experience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CH" dirty="0"/>
          </a:p>
          <a:p>
            <a:r>
              <a:rPr lang="en-CH" dirty="0"/>
              <a:t>_____________________________________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BCAB38-575B-6B4A-5602-43FFB2172C02}"/>
              </a:ext>
            </a:extLst>
          </p:cNvPr>
          <p:cNvSpPr txBox="1"/>
          <p:nvPr/>
        </p:nvSpPr>
        <p:spPr>
          <a:xfrm>
            <a:off x="894080" y="83312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DD9D22-FC2B-9B0F-B268-5B7568C1F6A6}"/>
              </a:ext>
            </a:extLst>
          </p:cNvPr>
          <p:cNvSpPr txBox="1"/>
          <p:nvPr/>
        </p:nvSpPr>
        <p:spPr>
          <a:xfrm>
            <a:off x="8610600" y="660400"/>
            <a:ext cx="337169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Favorite topics or activities</a:t>
            </a:r>
          </a:p>
          <a:p>
            <a:r>
              <a:rPr lang="en-CH" dirty="0"/>
              <a:t>1)</a:t>
            </a:r>
            <a:r>
              <a:rPr lang="en-GB" dirty="0">
                <a:ea typeface="+mn-lt"/>
                <a:cs typeface="+mn-lt"/>
              </a:rPr>
              <a:t> Nabatean languages etymology</a:t>
            </a:r>
            <a:endParaRPr lang="en-CH" dirty="0"/>
          </a:p>
          <a:p>
            <a:r>
              <a:rPr lang="en-CH" dirty="0"/>
              <a:t>2)</a:t>
            </a:r>
            <a:r>
              <a:rPr lang="en-US" dirty="0"/>
              <a:t> Anthropology </a:t>
            </a:r>
          </a:p>
          <a:p>
            <a:r>
              <a:rPr lang="en-CH" dirty="0"/>
              <a:t>3)</a:t>
            </a:r>
            <a:r>
              <a:rPr lang="en-US" dirty="0"/>
              <a:t> Hot yoga</a:t>
            </a:r>
            <a:endParaRPr lang="en-CH" dirty="0"/>
          </a:p>
          <a:p>
            <a:r>
              <a:rPr lang="en-CH" dirty="0"/>
              <a:t>4) </a:t>
            </a:r>
            <a:r>
              <a:rPr lang="en-US" dirty="0"/>
              <a:t>Dawali (Palestinian cuisine) </a:t>
            </a:r>
            <a:r>
              <a:rPr lang="en-US" dirty="0">
                <a:sym typeface="Wingdings" panose="05000000000000000000" pitchFamily="2" charset="2"/>
              </a:rPr>
              <a:t> </a:t>
            </a:r>
            <a:endParaRPr lang="en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FEBA21-AB6D-7580-5748-962EC2DE1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6832" y="4012156"/>
            <a:ext cx="2785148" cy="2383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62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10000"/>
    </mc:Choice>
    <mc:Fallback>
      <p:transition advTm="10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4493F-8245-EE86-ED61-3024CA413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53527" y="3228654"/>
            <a:ext cx="3343564" cy="400692"/>
          </a:xfrm>
        </p:spPr>
        <p:txBody>
          <a:bodyPr>
            <a:noAutofit/>
          </a:bodyPr>
          <a:lstStyle/>
          <a:p>
            <a:pPr algn="l"/>
            <a:r>
              <a:rPr lang="it-IT" sz="2800" b="1" dirty="0"/>
              <a:t>Francesca Schettino</a:t>
            </a:r>
            <a:endParaRPr lang="en-ES" sz="2800" b="1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C372C84-B39A-EFA0-71B5-28AD1A07C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3935-3DB1-9541-B24B-3C4DED99CD62}" type="slidenum">
              <a:rPr lang="en-ES" smtClean="0"/>
              <a:t>17</a:t>
            </a:fld>
            <a:endParaRPr lang="en-E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1D3A6B-E522-98DA-640E-E6E929677F9E}"/>
              </a:ext>
            </a:extLst>
          </p:cNvPr>
          <p:cNvSpPr txBox="1"/>
          <p:nvPr/>
        </p:nvSpPr>
        <p:spPr>
          <a:xfrm>
            <a:off x="1012863" y="602287"/>
            <a:ext cx="52173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My research interests</a:t>
            </a:r>
          </a:p>
          <a:p>
            <a:r>
              <a:rPr lang="en-CH" dirty="0"/>
              <a:t>1)</a:t>
            </a:r>
            <a:r>
              <a:rPr lang="it-IT" dirty="0"/>
              <a:t> Contactless monitoring of </a:t>
            </a:r>
            <a:r>
              <a:rPr lang="it-IT" dirty="0" err="1"/>
              <a:t>physiological</a:t>
            </a:r>
            <a:r>
              <a:rPr lang="it-IT" dirty="0"/>
              <a:t> </a:t>
            </a:r>
            <a:r>
              <a:rPr lang="it-IT" dirty="0" err="1"/>
              <a:t>parameters</a:t>
            </a:r>
            <a:endParaRPr lang="en-CH" dirty="0"/>
          </a:p>
          <a:p>
            <a:r>
              <a:rPr lang="en-CH" dirty="0"/>
              <a:t>2)</a:t>
            </a:r>
            <a:r>
              <a:rPr lang="it-IT" dirty="0"/>
              <a:t> </a:t>
            </a:r>
            <a:r>
              <a:rPr lang="it-IT" dirty="0" err="1"/>
              <a:t>Robotics</a:t>
            </a:r>
            <a:r>
              <a:rPr lang="it-IT" dirty="0"/>
              <a:t> and </a:t>
            </a:r>
            <a:r>
              <a:rPr lang="it-IT" dirty="0" err="1"/>
              <a:t>biorobotics</a:t>
            </a:r>
            <a:endParaRPr lang="en-CH" dirty="0"/>
          </a:p>
          <a:p>
            <a:r>
              <a:rPr lang="en-CH" dirty="0"/>
              <a:t>3)</a:t>
            </a:r>
            <a:r>
              <a:rPr lang="it-IT" dirty="0"/>
              <a:t> </a:t>
            </a:r>
            <a:r>
              <a:rPr lang="it-IT" dirty="0" err="1"/>
              <a:t>Medical</a:t>
            </a:r>
            <a:r>
              <a:rPr lang="it-IT" dirty="0"/>
              <a:t> </a:t>
            </a:r>
            <a:r>
              <a:rPr lang="it-IT" dirty="0" err="1"/>
              <a:t>applications</a:t>
            </a:r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1989CE-CD4D-7B85-FA6A-A6C6752C55CF}"/>
              </a:ext>
            </a:extLst>
          </p:cNvPr>
          <p:cNvSpPr txBox="1"/>
          <p:nvPr/>
        </p:nvSpPr>
        <p:spPr>
          <a:xfrm>
            <a:off x="483009" y="4912975"/>
            <a:ext cx="49387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 am joining these PhD get-togethers because:</a:t>
            </a:r>
          </a:p>
          <a:p>
            <a:r>
              <a:rPr lang="it-IT" dirty="0"/>
              <a:t>I </a:t>
            </a:r>
            <a:r>
              <a:rPr lang="it-IT" dirty="0" err="1"/>
              <a:t>am</a:t>
            </a:r>
            <a:r>
              <a:rPr lang="it-IT" dirty="0"/>
              <a:t> happy to </a:t>
            </a:r>
            <a:r>
              <a:rPr lang="it-IT" dirty="0" err="1"/>
              <a:t>get</a:t>
            </a:r>
            <a:r>
              <a:rPr lang="it-IT" dirty="0"/>
              <a:t> to know </a:t>
            </a:r>
            <a:r>
              <a:rPr lang="it-IT" dirty="0" err="1"/>
              <a:t>other</a:t>
            </a:r>
            <a:r>
              <a:rPr lang="it-IT" dirty="0"/>
              <a:t> </a:t>
            </a:r>
            <a:r>
              <a:rPr lang="it-IT" dirty="0" err="1"/>
              <a:t>students</a:t>
            </a:r>
            <a:r>
              <a:rPr lang="it-IT" dirty="0"/>
              <a:t> to share </a:t>
            </a:r>
          </a:p>
          <a:p>
            <a:r>
              <a:rPr lang="it-IT" dirty="0"/>
              <a:t>our </a:t>
            </a:r>
            <a:r>
              <a:rPr lang="it-IT" dirty="0" err="1"/>
              <a:t>experiences</a:t>
            </a:r>
            <a:r>
              <a:rPr lang="it-IT" dirty="0"/>
              <a:t> and knowledge.</a:t>
            </a:r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BCAB38-575B-6B4A-5602-43FFB2172C02}"/>
              </a:ext>
            </a:extLst>
          </p:cNvPr>
          <p:cNvSpPr txBox="1"/>
          <p:nvPr/>
        </p:nvSpPr>
        <p:spPr>
          <a:xfrm>
            <a:off x="894080" y="83312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DD9D22-FC2B-9B0F-B268-5B7568C1F6A6}"/>
              </a:ext>
            </a:extLst>
          </p:cNvPr>
          <p:cNvSpPr txBox="1"/>
          <p:nvPr/>
        </p:nvSpPr>
        <p:spPr>
          <a:xfrm>
            <a:off x="8610600" y="660400"/>
            <a:ext cx="26876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Favorite topics or activities</a:t>
            </a:r>
          </a:p>
          <a:p>
            <a:r>
              <a:rPr lang="en-CH" dirty="0"/>
              <a:t>1)</a:t>
            </a:r>
            <a:r>
              <a:rPr lang="it-IT" dirty="0"/>
              <a:t> Public </a:t>
            </a:r>
            <a:r>
              <a:rPr lang="it-IT" dirty="0" err="1"/>
              <a:t>outreach</a:t>
            </a:r>
            <a:endParaRPr lang="en-CH" dirty="0"/>
          </a:p>
          <a:p>
            <a:r>
              <a:rPr lang="en-CH" dirty="0"/>
              <a:t>2)</a:t>
            </a:r>
            <a:r>
              <a:rPr lang="it-IT" dirty="0"/>
              <a:t> Painting and </a:t>
            </a:r>
            <a:r>
              <a:rPr lang="it-IT" dirty="0" err="1"/>
              <a:t>drawing</a:t>
            </a:r>
            <a:endParaRPr lang="en-CH" dirty="0"/>
          </a:p>
          <a:p>
            <a:r>
              <a:rPr lang="en-CH" dirty="0"/>
              <a:t>3)</a:t>
            </a:r>
            <a:r>
              <a:rPr lang="it-IT" dirty="0"/>
              <a:t> Theatre</a:t>
            </a:r>
            <a:endParaRPr lang="en-CH" dirty="0"/>
          </a:p>
        </p:txBody>
      </p:sp>
      <p:pic>
        <p:nvPicPr>
          <p:cNvPr id="8" name="Immagine 7" descr="Immagine che contiene interno, gatto, nero, mammifero&#10;&#10;Il contenuto generato dall'IA potrebbe non essere corretto.">
            <a:extLst>
              <a:ext uri="{FF2B5EF4-FFF2-40B4-BE49-F238E27FC236}">
                <a16:creationId xmlns:a16="http://schemas.microsoft.com/office/drawing/2014/main" id="{8EA9CA2C-6500-7DC8-52DF-F3C54922190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937" r="21630"/>
          <a:stretch/>
        </p:blipFill>
        <p:spPr>
          <a:xfrm rot="5400000">
            <a:off x="8971166" y="3242481"/>
            <a:ext cx="2753303" cy="3474436"/>
          </a:xfrm>
          <a:prstGeom prst="rect">
            <a:avLst/>
          </a:prstGeom>
        </p:spPr>
      </p:pic>
      <p:pic>
        <p:nvPicPr>
          <p:cNvPr id="12" name="Immagine 11" descr="Immagine che contiene testo, computer, interno, computer&#10;&#10;Il contenuto generato dall'IA potrebbe non essere corretto.">
            <a:extLst>
              <a:ext uri="{FF2B5EF4-FFF2-40B4-BE49-F238E27FC236}">
                <a16:creationId xmlns:a16="http://schemas.microsoft.com/office/drawing/2014/main" id="{39A59908-502E-911B-6035-63EDA635EA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534" t="11014" r="37104" b="8604"/>
          <a:stretch/>
        </p:blipFill>
        <p:spPr>
          <a:xfrm rot="5400000">
            <a:off x="5796967" y="3716311"/>
            <a:ext cx="2580620" cy="3429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552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0"/>
    </mc:Choice>
    <mc:Fallback xmlns="">
      <p:transition advTm="10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4493F-8245-EE86-ED61-3024CA413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96808" y="3228654"/>
            <a:ext cx="2198384" cy="400692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Hendrik Buker</a:t>
            </a:r>
            <a:endParaRPr lang="en-ES" sz="200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C372C84-B39A-EFA0-71B5-28AD1A07C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3935-3DB1-9541-B24B-3C4DED99CD62}" type="slidenum">
              <a:rPr lang="en-ES" smtClean="0"/>
              <a:t>18</a:t>
            </a:fld>
            <a:endParaRPr lang="en-E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1D3A6B-E522-98DA-640E-E6E929677F9E}"/>
              </a:ext>
            </a:extLst>
          </p:cNvPr>
          <p:cNvSpPr txBox="1"/>
          <p:nvPr/>
        </p:nvSpPr>
        <p:spPr>
          <a:xfrm>
            <a:off x="1012863" y="602287"/>
            <a:ext cx="249876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My research interests</a:t>
            </a:r>
          </a:p>
          <a:p>
            <a:r>
              <a:rPr lang="en-CH" dirty="0"/>
              <a:t>1)</a:t>
            </a:r>
            <a:r>
              <a:rPr lang="en-US" dirty="0"/>
              <a:t> Laser-Physics</a:t>
            </a:r>
            <a:endParaRPr lang="en-CH" dirty="0"/>
          </a:p>
          <a:p>
            <a:r>
              <a:rPr lang="en-CH" dirty="0"/>
              <a:t>2)</a:t>
            </a:r>
            <a:r>
              <a:rPr lang="en-US" dirty="0"/>
              <a:t> Photonics</a:t>
            </a:r>
            <a:endParaRPr lang="en-CH" dirty="0"/>
          </a:p>
          <a:p>
            <a:r>
              <a:rPr lang="en-CH" dirty="0"/>
              <a:t>3)</a:t>
            </a:r>
            <a:r>
              <a:rPr lang="en-US" dirty="0"/>
              <a:t> Electrical Engineering</a:t>
            </a:r>
          </a:p>
          <a:p>
            <a:r>
              <a:rPr lang="en-US" dirty="0"/>
              <a:t>	(I am bad at it)</a:t>
            </a:r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1989CE-CD4D-7B85-FA6A-A6C6752C55CF}"/>
              </a:ext>
            </a:extLst>
          </p:cNvPr>
          <p:cNvSpPr txBox="1"/>
          <p:nvPr/>
        </p:nvSpPr>
        <p:spPr>
          <a:xfrm>
            <a:off x="483009" y="4912975"/>
            <a:ext cx="6462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 am joining these PhD get-togethers because:</a:t>
            </a:r>
          </a:p>
          <a:p>
            <a:r>
              <a:rPr lang="en-US" dirty="0"/>
              <a:t>It sounds like a cool idea and I’m curious how it will work in the end</a:t>
            </a:r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BCAB38-575B-6B4A-5602-43FFB2172C02}"/>
              </a:ext>
            </a:extLst>
          </p:cNvPr>
          <p:cNvSpPr txBox="1"/>
          <p:nvPr/>
        </p:nvSpPr>
        <p:spPr>
          <a:xfrm>
            <a:off x="894080" y="83312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DD9D22-FC2B-9B0F-B268-5B7568C1F6A6}"/>
              </a:ext>
            </a:extLst>
          </p:cNvPr>
          <p:cNvSpPr txBox="1"/>
          <p:nvPr/>
        </p:nvSpPr>
        <p:spPr>
          <a:xfrm>
            <a:off x="8610600" y="660400"/>
            <a:ext cx="273485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Favorite topics or activities</a:t>
            </a:r>
          </a:p>
          <a:p>
            <a:r>
              <a:rPr lang="en-CH" dirty="0"/>
              <a:t>1)</a:t>
            </a:r>
            <a:r>
              <a:rPr lang="en-US" dirty="0"/>
              <a:t> Climbing / hiking</a:t>
            </a:r>
            <a:endParaRPr lang="en-CH" dirty="0"/>
          </a:p>
          <a:p>
            <a:r>
              <a:rPr lang="en-CH" dirty="0"/>
              <a:t>2)</a:t>
            </a:r>
            <a:r>
              <a:rPr lang="en-US" dirty="0"/>
              <a:t> Starting funny projects </a:t>
            </a:r>
          </a:p>
          <a:p>
            <a:r>
              <a:rPr lang="en-US" dirty="0"/>
              <a:t>    and never finishing them</a:t>
            </a:r>
            <a:endParaRPr lang="en-CH" dirty="0"/>
          </a:p>
          <a:p>
            <a:r>
              <a:rPr lang="en-CH" dirty="0"/>
              <a:t>3)</a:t>
            </a:r>
            <a:r>
              <a:rPr lang="en-US" dirty="0"/>
              <a:t> cooking</a:t>
            </a:r>
            <a:endParaRPr lang="en-CH" dirty="0"/>
          </a:p>
          <a:p>
            <a:r>
              <a:rPr lang="en-CH" dirty="0"/>
              <a:t>4) </a:t>
            </a:r>
            <a:r>
              <a:rPr lang="en-US" dirty="0" err="1"/>
              <a:t>Roesti</a:t>
            </a:r>
            <a:r>
              <a:rPr lang="en-US" dirty="0"/>
              <a:t> with applesauce</a:t>
            </a:r>
            <a:endParaRPr lang="en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A463C7-9407-8816-D64F-208AAB5E5F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6306" y="3443979"/>
            <a:ext cx="2555781" cy="298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21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0"/>
    </mc:Choice>
    <mc:Fallback xmlns="">
      <p:transition advTm="10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784760" y="3229200"/>
            <a:ext cx="2622600" cy="399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ES" sz="2000" b="1" u="none" strike="noStrike">
                <a:solidFill>
                  <a:schemeClr val="dk1"/>
                </a:solidFill>
                <a:uFillTx/>
                <a:latin typeface="Calibri Light"/>
              </a:rPr>
              <a:t>Dávid Lucsányi</a:t>
            </a:r>
            <a:endParaRPr lang="en-US" sz="2000" b="1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6" name="TextBox 3"/>
          <p:cNvSpPr/>
          <p:nvPr/>
        </p:nvSpPr>
        <p:spPr>
          <a:xfrm>
            <a:off x="474120" y="602280"/>
            <a:ext cx="6458400" cy="1461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CH" sz="1800" b="1" u="none" strike="noStrike">
                <a:solidFill>
                  <a:schemeClr val="dk1"/>
                </a:solidFill>
                <a:uFillTx/>
                <a:latin typeface="Calibri"/>
              </a:rPr>
              <a:t>My research interests: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uFillTx/>
                <a:latin typeface="Calibri"/>
              </a:rPr>
              <a:t>1) Monte Carlo simulations of particle transport (FLUKA, Geant4)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uFillTx/>
                <a:latin typeface="Calibri"/>
              </a:rPr>
              <a:t>2) Radiation effects in electronics (Single Event Effects)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uFillTx/>
                <a:latin typeface="Calibri"/>
              </a:rPr>
              <a:t>3) Particle detector physics, Radiation-matter interactions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uFillTx/>
                <a:latin typeface="Calibri"/>
                <a:ea typeface="Source Han Sans CN"/>
              </a:rPr>
              <a:t>4) CMOS image sensors as detectors, </a:t>
            </a:r>
            <a:r>
              <a:rPr lang="en-CH" sz="1800" b="0" u="none" strike="noStrike">
                <a:solidFill>
                  <a:schemeClr val="dk1"/>
                </a:solidFill>
                <a:uFillTx/>
                <a:latin typeface="Calibri"/>
              </a:rPr>
              <a:t>space and ground applications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7" name="TextBox 4"/>
          <p:cNvSpPr/>
          <p:nvPr/>
        </p:nvSpPr>
        <p:spPr>
          <a:xfrm>
            <a:off x="460800" y="4993200"/>
            <a:ext cx="5905440" cy="1186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CH" sz="1800" b="1" u="none" strike="noStrike">
                <a:solidFill>
                  <a:schemeClr val="dk1"/>
                </a:solidFill>
                <a:uFillTx/>
                <a:latin typeface="Calibri"/>
                <a:ea typeface="Source Han Sans CN"/>
              </a:rPr>
              <a:t>I am joining these PhD get-togethers because:</a:t>
            </a:r>
            <a:br>
              <a:rPr sz="1800"/>
            </a:br>
            <a:r>
              <a:rPr lang="en-CH" sz="1800" b="0" u="none" strike="noStrike">
                <a:solidFill>
                  <a:schemeClr val="dk1"/>
                </a:solidFill>
                <a:uFillTx/>
                <a:latin typeface="Calibri"/>
                <a:ea typeface="Source Han Sans CN"/>
              </a:rPr>
              <a:t>I would like to help others and find support at the same time, </a:t>
            </a:r>
            <a:br>
              <a:rPr sz="1800"/>
            </a:br>
            <a:r>
              <a:rPr lang="en-CH" sz="1800" b="0" u="none" strike="noStrike">
                <a:solidFill>
                  <a:schemeClr val="dk1"/>
                </a:solidFill>
                <a:uFillTx/>
                <a:latin typeface="Calibri"/>
              </a:rPr>
              <a:t>I am curious and open-minded, and </a:t>
            </a:r>
            <a:br>
              <a:rPr sz="1800"/>
            </a:br>
            <a:r>
              <a:rPr lang="en-CH" sz="1800" b="0" u="none" strike="noStrike">
                <a:solidFill>
                  <a:schemeClr val="dk1"/>
                </a:solidFill>
                <a:uFillTx/>
                <a:latin typeface="Calibri"/>
              </a:rPr>
              <a:t>I would like to network with other PhD students.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8" name="TextBox 6"/>
          <p:cNvSpPr/>
          <p:nvPr/>
        </p:nvSpPr>
        <p:spPr>
          <a:xfrm>
            <a:off x="896400" y="833040"/>
            <a:ext cx="23256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uFillTx/>
                <a:latin typeface="Calibri"/>
              </a:rPr>
              <a:t> 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9" name="TextBox 8"/>
          <p:cNvSpPr/>
          <p:nvPr/>
        </p:nvSpPr>
        <p:spPr>
          <a:xfrm>
            <a:off x="8403120" y="660240"/>
            <a:ext cx="3103200" cy="2009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CH" sz="1800" b="1" u="none" strike="noStrike">
                <a:solidFill>
                  <a:schemeClr val="dk1"/>
                </a:solidFill>
                <a:uFillTx/>
                <a:latin typeface="Calibri"/>
              </a:rPr>
              <a:t>Favorite topics or activities: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uFillTx/>
                <a:latin typeface="Calibri"/>
              </a:rPr>
              <a:t>1) Lunar exploration &amp; missions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uFillTx/>
                <a:latin typeface="Calibri"/>
              </a:rPr>
              <a:t>2) Neurodiversity</a:t>
            </a:r>
            <a:br>
              <a:rPr sz="1800"/>
            </a:br>
            <a:r>
              <a:rPr lang="en-CH" sz="1800" b="0" u="none" strike="noStrike">
                <a:solidFill>
                  <a:schemeClr val="dk1"/>
                </a:solidFill>
                <a:uFillTx/>
                <a:latin typeface="Calibri"/>
                <a:ea typeface="Source Han Sans CN"/>
              </a:rPr>
              <a:t>3) LEGO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uFillTx/>
                <a:latin typeface="Calibri"/>
                <a:ea typeface="Source Han Sans CN"/>
              </a:rPr>
              <a:t>4) Movies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uFillTx/>
                <a:latin typeface="Calibri"/>
                <a:ea typeface="Source Han Sans CN"/>
              </a:rPr>
              <a:t>5) Playing music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CH" sz="1800" b="0" u="none" strike="noStrike">
                <a:solidFill>
                  <a:schemeClr val="dk1"/>
                </a:solidFill>
                <a:uFillTx/>
                <a:latin typeface="Calibri"/>
                <a:ea typeface="Source Han Sans CN"/>
              </a:rPr>
              <a:t>6) All GOOD food</a:t>
            </a:r>
            <a:endParaRPr lang="en-US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90" name="Picture 89"/>
          <p:cNvPicPr/>
          <p:nvPr/>
        </p:nvPicPr>
        <p:blipFill>
          <a:blip r:embed="rId2"/>
          <a:srcRect l="7458" r="12261"/>
          <a:stretch/>
        </p:blipFill>
        <p:spPr>
          <a:xfrm>
            <a:off x="9108000" y="4536000"/>
            <a:ext cx="2285280" cy="15994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20"/>
          </p:nvPr>
        </p:nvSpPr>
        <p:spPr/>
        <p:txBody>
          <a:bodyPr/>
          <a:lstStyle/>
          <a:p>
            <a:fld id="{A00D1319-87AA-4C32-AA14-46EB71AD8002}" type="slidenum">
              <a:rPr/>
              <a:t>19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0"/>
    </mc:Choice>
    <mc:Fallback xmlns:p15="http://schemas.microsoft.com/office/powerpoint/2012/main" xmlns="">
      <p:transition advTm="1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44D65982-4F00-4330-8DAA-DE6A9E4D6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A136B9F-FEAF-445D-88E4-7D69EDBF43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651279" y="598259"/>
            <a:chExt cx="10889442" cy="5680742"/>
          </a:xfrm>
        </p:grpSpPr>
        <p:sp>
          <p:nvSpPr>
            <p:cNvPr id="11" name="Color">
              <a:extLst>
                <a:ext uri="{FF2B5EF4-FFF2-40B4-BE49-F238E27FC236}">
                  <a16:creationId xmlns:a16="http://schemas.microsoft.com/office/drawing/2014/main" id="{96886571-1553-4F14-B847-99BF7B6254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301ACB83-6234-46D1-803C-5D50777271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ABFA826-3D17-FB67-C983-E02F26A0B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418" y="1128319"/>
            <a:ext cx="10158984" cy="814353"/>
          </a:xfrm>
        </p:spPr>
        <p:txBody>
          <a:bodyPr anchor="b">
            <a:norm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Big questions first: WHAT IS THIS?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9AE123-4503-BCD0-CDA3-90F731566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201" y="2345346"/>
            <a:ext cx="10376529" cy="3384335"/>
          </a:xfrm>
        </p:spPr>
        <p:txBody>
          <a:bodyPr anchor="t"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bg1"/>
                </a:solidFill>
              </a:rPr>
              <a:t>This is an initiative meant to cover a very important gap in PhD studies at CERN 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bg1"/>
                </a:solidFill>
              </a:rPr>
              <a:t>This is not a university setting: often the PhD network is limited – isolation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bg1"/>
                </a:solidFill>
              </a:rPr>
              <a:t>Colleagues in different life stages – difficult peer support 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bg1"/>
                </a:solidFill>
              </a:rPr>
              <a:t>Together is sometimes better </a:t>
            </a:r>
          </a:p>
        </p:txBody>
      </p:sp>
    </p:spTree>
    <p:extLst>
      <p:ext uri="{BB962C8B-B14F-4D97-AF65-F5344CB8AC3E}">
        <p14:creationId xmlns:p14="http://schemas.microsoft.com/office/powerpoint/2010/main" val="30243709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4493F-8245-EE86-ED61-3024CA413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96807" y="3228654"/>
            <a:ext cx="2498147" cy="400692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Harald Minde Hansen</a:t>
            </a:r>
            <a:endParaRPr lang="en-ES" sz="200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C372C84-B39A-EFA0-71B5-28AD1A07C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3935-3DB1-9541-B24B-3C4DED99CD62}" type="slidenum">
              <a:rPr lang="en-ES" smtClean="0"/>
              <a:t>20</a:t>
            </a:fld>
            <a:endParaRPr lang="en-E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A8D7B5-C64A-D967-47AE-AD6AA7EB10BF}"/>
              </a:ext>
            </a:extLst>
          </p:cNvPr>
          <p:cNvSpPr txBox="1"/>
          <p:nvPr/>
        </p:nvSpPr>
        <p:spPr>
          <a:xfrm>
            <a:off x="8737600" y="5374640"/>
            <a:ext cx="2971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A picture of your spirit animal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1D3A6B-E522-98DA-640E-E6E929677F9E}"/>
              </a:ext>
            </a:extLst>
          </p:cNvPr>
          <p:cNvSpPr txBox="1"/>
          <p:nvPr/>
        </p:nvSpPr>
        <p:spPr>
          <a:xfrm>
            <a:off x="1012863" y="602287"/>
            <a:ext cx="24286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My research interests</a:t>
            </a:r>
          </a:p>
          <a:p>
            <a:r>
              <a:rPr lang="en-CH" dirty="0"/>
              <a:t>1)</a:t>
            </a:r>
            <a:r>
              <a:rPr lang="en-US" dirty="0"/>
              <a:t> Soft robotics</a:t>
            </a:r>
            <a:endParaRPr lang="en-CH" dirty="0"/>
          </a:p>
          <a:p>
            <a:r>
              <a:rPr lang="en-CH" dirty="0"/>
              <a:t>2)</a:t>
            </a:r>
            <a:r>
              <a:rPr lang="en-US" dirty="0"/>
              <a:t> Nonlinear control</a:t>
            </a:r>
            <a:endParaRPr lang="en-CH" dirty="0"/>
          </a:p>
          <a:p>
            <a:r>
              <a:rPr lang="en-CH" dirty="0"/>
              <a:t>3)</a:t>
            </a:r>
            <a:r>
              <a:rPr lang="en-US" dirty="0"/>
              <a:t> Robotic manipulators</a:t>
            </a:r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1989CE-CD4D-7B85-FA6A-A6C6752C55CF}"/>
              </a:ext>
            </a:extLst>
          </p:cNvPr>
          <p:cNvSpPr txBox="1"/>
          <p:nvPr/>
        </p:nvSpPr>
        <p:spPr>
          <a:xfrm>
            <a:off x="483009" y="4912975"/>
            <a:ext cx="44919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 am joining these PhD get-togethers because:</a:t>
            </a:r>
          </a:p>
          <a:p>
            <a:r>
              <a:rPr lang="nb-NO" dirty="0"/>
              <a:t>Meeting other PhD students,</a:t>
            </a:r>
          </a:p>
          <a:p>
            <a:r>
              <a:rPr lang="nb-NO" dirty="0"/>
              <a:t>hearing about other people’s projects</a:t>
            </a:r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BCAB38-575B-6B4A-5602-43FFB2172C02}"/>
              </a:ext>
            </a:extLst>
          </p:cNvPr>
          <p:cNvSpPr txBox="1"/>
          <p:nvPr/>
        </p:nvSpPr>
        <p:spPr>
          <a:xfrm>
            <a:off x="894080" y="83312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DD9D22-FC2B-9B0F-B268-5B7568C1F6A6}"/>
              </a:ext>
            </a:extLst>
          </p:cNvPr>
          <p:cNvSpPr txBox="1"/>
          <p:nvPr/>
        </p:nvSpPr>
        <p:spPr>
          <a:xfrm>
            <a:off x="8610600" y="660400"/>
            <a:ext cx="325877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Favorite topics or activities</a:t>
            </a:r>
          </a:p>
          <a:p>
            <a:r>
              <a:rPr lang="en-CH" dirty="0"/>
              <a:t>1)</a:t>
            </a:r>
            <a:r>
              <a:rPr lang="en-US" dirty="0"/>
              <a:t> Climbing</a:t>
            </a:r>
            <a:endParaRPr lang="en-CH" dirty="0"/>
          </a:p>
          <a:p>
            <a:r>
              <a:rPr lang="en-CH" dirty="0"/>
              <a:t>2)</a:t>
            </a:r>
            <a:r>
              <a:rPr lang="en-US" dirty="0"/>
              <a:t> Skiing</a:t>
            </a:r>
            <a:endParaRPr lang="en-CH" dirty="0"/>
          </a:p>
          <a:p>
            <a:r>
              <a:rPr lang="en-CH" dirty="0"/>
              <a:t>3)</a:t>
            </a:r>
            <a:r>
              <a:rPr lang="en-US" dirty="0"/>
              <a:t> Ball sports favoring tall people</a:t>
            </a:r>
            <a:endParaRPr lang="en-CH" dirty="0"/>
          </a:p>
          <a:p>
            <a:r>
              <a:rPr lang="en-CH" dirty="0"/>
              <a:t>4)</a:t>
            </a:r>
            <a:r>
              <a:rPr lang="en-US" dirty="0"/>
              <a:t> </a:t>
            </a:r>
            <a:r>
              <a:rPr lang="en-US" dirty="0" err="1"/>
              <a:t>Picanha</a:t>
            </a:r>
            <a:endParaRPr lang="en-CH" dirty="0"/>
          </a:p>
        </p:txBody>
      </p:sp>
      <p:pic>
        <p:nvPicPr>
          <p:cNvPr id="1026" name="Picture 2" descr="Timon | Disney Wiki | Fandom">
            <a:extLst>
              <a:ext uri="{FF2B5EF4-FFF2-40B4-BE49-F238E27FC236}">
                <a16:creationId xmlns:a16="http://schemas.microsoft.com/office/drawing/2014/main" id="{967DF8BA-71F2-97CE-8C46-42894834AE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7600" y="3459162"/>
            <a:ext cx="3429000" cy="336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41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0"/>
    </mc:Choice>
    <mc:Fallback xmlns="">
      <p:transition advTm="10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>
            <a:spLocks noGrp="1"/>
          </p:cNvSpPr>
          <p:nvPr>
            <p:ph type="ctrTitle"/>
          </p:nvPr>
        </p:nvSpPr>
        <p:spPr>
          <a:xfrm>
            <a:off x="4583200" y="3228650"/>
            <a:ext cx="2971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en-CH" sz="2000"/>
              <a:t>Mikkel Møller Mødekjær</a:t>
            </a:r>
            <a:endParaRPr/>
          </a:p>
        </p:txBody>
      </p:sp>
      <p:sp>
        <p:nvSpPr>
          <p:cNvPr id="89" name="Google Shape;89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H"/>
              <a:t>21</a:t>
            </a:fld>
            <a:endParaRPr/>
          </a:p>
        </p:txBody>
      </p:sp>
      <p:sp>
        <p:nvSpPr>
          <p:cNvPr id="90" name="Google Shape;90;p1"/>
          <p:cNvSpPr txBox="1"/>
          <p:nvPr/>
        </p:nvSpPr>
        <p:spPr>
          <a:xfrm>
            <a:off x="8737600" y="5374640"/>
            <a:ext cx="297139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picture of your spirit animal</a:t>
            </a:r>
            <a:endParaRPr/>
          </a:p>
        </p:txBody>
      </p:sp>
      <p:sp>
        <p:nvSpPr>
          <p:cNvPr id="91" name="Google Shape;91;p1"/>
          <p:cNvSpPr txBox="1"/>
          <p:nvPr/>
        </p:nvSpPr>
        <p:spPr>
          <a:xfrm>
            <a:off x="1012874" y="602275"/>
            <a:ext cx="35703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My research interests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1) Computing and Machine Learning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2) Accelerators and Detectors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3) Physics</a:t>
            </a:r>
            <a:endParaRPr/>
          </a:p>
        </p:txBody>
      </p:sp>
      <p:sp>
        <p:nvSpPr>
          <p:cNvPr id="92" name="Google Shape;92;p1"/>
          <p:cNvSpPr txBox="1"/>
          <p:nvPr/>
        </p:nvSpPr>
        <p:spPr>
          <a:xfrm>
            <a:off x="483009" y="4912975"/>
            <a:ext cx="448481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am joining these PhD get-togethers because: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_____________________________________</a:t>
            </a:r>
            <a:endParaRPr/>
          </a:p>
        </p:txBody>
      </p:sp>
      <p:sp>
        <p:nvSpPr>
          <p:cNvPr id="93" name="Google Shape;93;p1"/>
          <p:cNvSpPr txBox="1"/>
          <p:nvPr/>
        </p:nvSpPr>
        <p:spPr>
          <a:xfrm>
            <a:off x="894080" y="833120"/>
            <a:ext cx="23756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94" name="Google Shape;94;p1"/>
          <p:cNvSpPr txBox="1"/>
          <p:nvPr/>
        </p:nvSpPr>
        <p:spPr>
          <a:xfrm>
            <a:off x="8610600" y="660400"/>
            <a:ext cx="3098400" cy="175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Favorite topics or activities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1) Games (Board and Video)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2) 3D Printing / Technology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3) Manga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4) I don't have a favorite food, but my go to is Thai style curry</a:t>
            </a:r>
            <a:endParaRPr/>
          </a:p>
        </p:txBody>
      </p:sp>
      <p:sp>
        <p:nvSpPr>
          <p:cNvPr id="95" name="Google Shape;95;p1"/>
          <p:cNvSpPr txBox="1"/>
          <p:nvPr/>
        </p:nvSpPr>
        <p:spPr>
          <a:xfrm>
            <a:off x="612525" y="5753025"/>
            <a:ext cx="4023600" cy="7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“Networking”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" title="IMG_20191029_212223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73999" y="4191675"/>
            <a:ext cx="3768000" cy="2666324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"/>
          <p:cNvSpPr txBox="1"/>
          <p:nvPr/>
        </p:nvSpPr>
        <p:spPr>
          <a:xfrm>
            <a:off x="8369004" y="3710225"/>
            <a:ext cx="37086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H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Spirit Animal: Mink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4493F-8245-EE86-ED61-3024CA413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96808" y="3228654"/>
            <a:ext cx="2198384" cy="400692"/>
          </a:xfrm>
        </p:spPr>
        <p:txBody>
          <a:bodyPr>
            <a:noAutofit/>
          </a:bodyPr>
          <a:lstStyle/>
          <a:p>
            <a:r>
              <a:rPr lang="en-US" sz="2000" noProof="0" dirty="0"/>
              <a:t>Krzysztof Kawa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C372C84-B39A-EFA0-71B5-28AD1A07C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3935-3DB1-9541-B24B-3C4DED99CD62}" type="slidenum">
              <a:rPr lang="en-US" noProof="0" smtClean="0"/>
              <a:t>22</a:t>
            </a:fld>
            <a:endParaRPr lang="en-US" noProof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1D3A6B-E522-98DA-640E-E6E929677F9E}"/>
              </a:ext>
            </a:extLst>
          </p:cNvPr>
          <p:cNvSpPr txBox="1"/>
          <p:nvPr/>
        </p:nvSpPr>
        <p:spPr>
          <a:xfrm>
            <a:off x="1012863" y="602287"/>
            <a:ext cx="517661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My research interests</a:t>
            </a:r>
          </a:p>
          <a:p>
            <a:pPr marL="342900" indent="-342900">
              <a:buFont typeface="+mj-lt"/>
              <a:buAutoNum type="arabicPeriod"/>
            </a:pPr>
            <a:r>
              <a:rPr lang="en-US" noProof="0" dirty="0"/>
              <a:t>Mechanical &amp; materials engineering</a:t>
            </a:r>
          </a:p>
          <a:p>
            <a:pPr marL="342900" indent="-342900">
              <a:buFont typeface="+mj-lt"/>
              <a:buAutoNum type="arabicPeriod"/>
            </a:pPr>
            <a:r>
              <a:rPr lang="en-US" noProof="0" dirty="0"/>
              <a:t>FEA</a:t>
            </a:r>
          </a:p>
          <a:p>
            <a:pPr marL="342900" indent="-342900">
              <a:buFont typeface="+mj-lt"/>
              <a:buAutoNum type="arabicPeriod"/>
            </a:pPr>
            <a:r>
              <a:rPr lang="en-US" noProof="0" dirty="0"/>
              <a:t>Mech. vibration (calc., numerical, measurements)</a:t>
            </a:r>
          </a:p>
          <a:p>
            <a:pPr marL="342900" indent="-342900">
              <a:buFont typeface="+mj-lt"/>
              <a:buAutoNum type="arabicPeriod"/>
            </a:pPr>
            <a:r>
              <a:rPr lang="en-US" noProof="0" dirty="0"/>
              <a:t>AI, ML, Digital Twins and data analysis</a:t>
            </a:r>
          </a:p>
          <a:p>
            <a:pPr marL="342900" indent="-342900">
              <a:buFont typeface="+mj-lt"/>
              <a:buAutoNum type="arabicPeriod"/>
            </a:pPr>
            <a:r>
              <a:rPr lang="en-US" noProof="0" dirty="0"/>
              <a:t>Programming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1989CE-CD4D-7B85-FA6A-A6C6752C55CF}"/>
              </a:ext>
            </a:extLst>
          </p:cNvPr>
          <p:cNvSpPr txBox="1"/>
          <p:nvPr/>
        </p:nvSpPr>
        <p:spPr>
          <a:xfrm>
            <a:off x="483009" y="4912975"/>
            <a:ext cx="7519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I am joining these PhD get-togethers because:</a:t>
            </a:r>
          </a:p>
          <a:p>
            <a:r>
              <a:rPr lang="en-US" noProof="0" dirty="0"/>
              <a:t>I would like to meet other PhD students and exchange knowledge/experience!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BCAB38-575B-6B4A-5602-43FFB2172C02}"/>
              </a:ext>
            </a:extLst>
          </p:cNvPr>
          <p:cNvSpPr txBox="1"/>
          <p:nvPr/>
        </p:nvSpPr>
        <p:spPr>
          <a:xfrm>
            <a:off x="894080" y="83312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DD9D22-FC2B-9B0F-B268-5B7568C1F6A6}"/>
              </a:ext>
            </a:extLst>
          </p:cNvPr>
          <p:cNvSpPr txBox="1"/>
          <p:nvPr/>
        </p:nvSpPr>
        <p:spPr>
          <a:xfrm>
            <a:off x="8610600" y="660400"/>
            <a:ext cx="26876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Favorite topics or activities</a:t>
            </a:r>
          </a:p>
          <a:p>
            <a:r>
              <a:rPr lang="en-US" noProof="0" dirty="0"/>
              <a:t>1) Skiing</a:t>
            </a:r>
          </a:p>
          <a:p>
            <a:r>
              <a:rPr lang="en-US" noProof="0" dirty="0"/>
              <a:t>2) Bouldering</a:t>
            </a:r>
          </a:p>
          <a:p>
            <a:r>
              <a:rPr lang="en-US" noProof="0" dirty="0"/>
              <a:t>3) Hiking</a:t>
            </a:r>
            <a:endParaRPr lang="pl-PL" noProof="0" dirty="0"/>
          </a:p>
        </p:txBody>
      </p:sp>
      <p:pic>
        <p:nvPicPr>
          <p:cNvPr id="8" name="Picture 7" descr="A group of penguins with their arms crossed&#10;&#10;AI-generated content may be incorrect.">
            <a:extLst>
              <a:ext uri="{FF2B5EF4-FFF2-40B4-BE49-F238E27FC236}">
                <a16:creationId xmlns:a16="http://schemas.microsoft.com/office/drawing/2014/main" id="{3440FB49-2717-5446-C361-7586770670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5788" y="4393177"/>
            <a:ext cx="271462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367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0"/>
    </mc:Choice>
    <mc:Fallback xmlns="">
      <p:transition advTm="1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44D65982-4F00-4330-8DAA-DE6A9E4D6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A136B9F-FEAF-445D-88E4-7D69EDBF43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651279" y="598259"/>
            <a:chExt cx="10889442" cy="5680742"/>
          </a:xfrm>
        </p:grpSpPr>
        <p:sp>
          <p:nvSpPr>
            <p:cNvPr id="11" name="Color">
              <a:extLst>
                <a:ext uri="{FF2B5EF4-FFF2-40B4-BE49-F238E27FC236}">
                  <a16:creationId xmlns:a16="http://schemas.microsoft.com/office/drawing/2014/main" id="{96886571-1553-4F14-B847-99BF7B6254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301ACB83-6234-46D1-803C-5D50777271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4378359-9198-DE30-556F-A6161F2C3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866" y="954060"/>
            <a:ext cx="10158984" cy="980141"/>
          </a:xfrm>
        </p:spPr>
        <p:txBody>
          <a:bodyPr anchor="b">
            <a:norm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</a:rPr>
              <a:t>WHY? </a:t>
            </a:r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F01B9-5146-315E-0F4A-312F605A2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184" y="1995689"/>
            <a:ext cx="11430212" cy="4661584"/>
          </a:xfrm>
        </p:spPr>
        <p:txBody>
          <a:bodyPr anchor="t">
            <a:normAutofit fontScale="85000" lnSpcReduction="20000"/>
          </a:bodyPr>
          <a:lstStyle/>
          <a:p>
            <a:pPr>
              <a:lnSpc>
                <a:spcPct val="170000"/>
              </a:lnSpc>
            </a:pPr>
            <a:r>
              <a:rPr lang="en-US" dirty="0">
                <a:solidFill>
                  <a:schemeClr val="bg1"/>
                </a:solidFill>
              </a:rPr>
              <a:t>We could just go to OB for this, but this aims to be a bit towards learning, where the main goals are: </a:t>
            </a:r>
          </a:p>
          <a:p>
            <a:pPr lvl="1">
              <a:lnSpc>
                <a:spcPct val="170000"/>
              </a:lnSpc>
            </a:pPr>
            <a:r>
              <a:rPr lang="en-US" dirty="0">
                <a:solidFill>
                  <a:schemeClr val="bg1"/>
                </a:solidFill>
              </a:rPr>
              <a:t>Support each other in research challenges </a:t>
            </a:r>
          </a:p>
          <a:p>
            <a:pPr lvl="1">
              <a:lnSpc>
                <a:spcPct val="170000"/>
              </a:lnSpc>
            </a:pPr>
            <a:r>
              <a:rPr lang="en-US" dirty="0">
                <a:solidFill>
                  <a:schemeClr val="bg1"/>
                </a:solidFill>
              </a:rPr>
              <a:t>Exchange knowledge (methods, tools, tricks)</a:t>
            </a:r>
          </a:p>
          <a:p>
            <a:pPr lvl="1">
              <a:lnSpc>
                <a:spcPct val="170000"/>
              </a:lnSpc>
            </a:pPr>
            <a:r>
              <a:rPr lang="en-US" dirty="0">
                <a:solidFill>
                  <a:schemeClr val="bg1"/>
                </a:solidFill>
              </a:rPr>
              <a:t>Build community and collaboration</a:t>
            </a:r>
            <a:endParaRPr lang="en-GB" dirty="0">
              <a:solidFill>
                <a:schemeClr val="bg1"/>
              </a:solidFill>
            </a:endParaRPr>
          </a:p>
          <a:p>
            <a:pPr marL="457200" lvl="1" indent="0">
              <a:lnSpc>
                <a:spcPct val="170000"/>
              </a:lnSpc>
              <a:buNone/>
            </a:pPr>
            <a:endParaRPr lang="en-US" dirty="0">
              <a:solidFill>
                <a:schemeClr val="bg1"/>
              </a:solidFill>
            </a:endParaRPr>
          </a:p>
          <a:p>
            <a:pPr>
              <a:lnSpc>
                <a:spcPct val="170000"/>
              </a:lnSpc>
            </a:pPr>
            <a:r>
              <a:rPr lang="en-US" dirty="0">
                <a:solidFill>
                  <a:schemeClr val="bg1"/>
                </a:solidFill>
              </a:rPr>
              <a:t>I have never been to a CERN PhD meeting</a:t>
            </a:r>
          </a:p>
          <a:p>
            <a:pPr>
              <a:lnSpc>
                <a:spcPct val="170000"/>
              </a:lnSpc>
            </a:pPr>
            <a:r>
              <a:rPr lang="en-US" dirty="0">
                <a:solidFill>
                  <a:schemeClr val="bg1"/>
                </a:solidFill>
              </a:rPr>
              <a:t>WHY is better explained by the survey results</a:t>
            </a:r>
          </a:p>
        </p:txBody>
      </p:sp>
    </p:spTree>
    <p:extLst>
      <p:ext uri="{BB962C8B-B14F-4D97-AF65-F5344CB8AC3E}">
        <p14:creationId xmlns:p14="http://schemas.microsoft.com/office/powerpoint/2010/main" val="2708652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44D65982-4F00-4330-8DAA-DE6A9E4D6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A136B9F-FEAF-445D-88E4-7D69EDBF43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651279" y="598259"/>
            <a:chExt cx="10889442" cy="5680742"/>
          </a:xfrm>
        </p:grpSpPr>
        <p:sp>
          <p:nvSpPr>
            <p:cNvPr id="11" name="Color">
              <a:extLst>
                <a:ext uri="{FF2B5EF4-FFF2-40B4-BE49-F238E27FC236}">
                  <a16:creationId xmlns:a16="http://schemas.microsoft.com/office/drawing/2014/main" id="{96886571-1553-4F14-B847-99BF7B6254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301ACB83-6234-46D1-803C-5D50777271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053C486-2444-EC87-08E0-027602E04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384" y="1343767"/>
            <a:ext cx="10158984" cy="814353"/>
          </a:xfrm>
        </p:spPr>
        <p:txBody>
          <a:bodyPr anchor="b">
            <a:norm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</a:rPr>
              <a:t>The community</a:t>
            </a:r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7641B-EBF3-8EB1-4F85-14FA3739D5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384" y="2307676"/>
            <a:ext cx="10158984" cy="2722137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Survey launched during summer: 45 responses </a:t>
            </a:r>
          </a:p>
          <a:p>
            <a:r>
              <a:rPr lang="en-US" dirty="0">
                <a:solidFill>
                  <a:schemeClr val="bg1"/>
                </a:solidFill>
              </a:rPr>
              <a:t>50 people joined our </a:t>
            </a:r>
            <a:r>
              <a:rPr lang="en-US" dirty="0" err="1">
                <a:solidFill>
                  <a:schemeClr val="bg1"/>
                </a:solidFill>
              </a:rPr>
              <a:t>Mattermost</a:t>
            </a:r>
            <a:r>
              <a:rPr lang="en-US" dirty="0">
                <a:solidFill>
                  <a:schemeClr val="bg1"/>
                </a:solidFill>
              </a:rPr>
              <a:t> channel</a:t>
            </a:r>
          </a:p>
          <a:p>
            <a:r>
              <a:rPr lang="en-US" dirty="0">
                <a:solidFill>
                  <a:schemeClr val="bg1"/>
                </a:solidFill>
              </a:rPr>
              <a:t>Very diverse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A23C1A4-1593-0D1C-E5F4-5DA40898A1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8378330"/>
              </p:ext>
            </p:extLst>
          </p:nvPr>
        </p:nvGraphicFramePr>
        <p:xfrm>
          <a:off x="7159752" y="3750619"/>
          <a:ext cx="4572000" cy="2857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21556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D0F2947-6165-5397-4439-483C473D31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C04C1B17-011A-D606-5B90-EC12A52E29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05F886D-17B8-989F-2FB1-D5A591E91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651279" y="598259"/>
            <a:chExt cx="10889442" cy="5680742"/>
          </a:xfrm>
        </p:grpSpPr>
        <p:sp>
          <p:nvSpPr>
            <p:cNvPr id="11" name="Color">
              <a:extLst>
                <a:ext uri="{FF2B5EF4-FFF2-40B4-BE49-F238E27FC236}">
                  <a16:creationId xmlns:a16="http://schemas.microsoft.com/office/drawing/2014/main" id="{7A008BBC-D95E-11F9-1294-33D706027F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D496301E-69A7-4928-7CED-D80CC52E42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C262320-F070-A310-FCD9-F99D2B70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195F0FA-9C2A-44F7-0A52-74E241BC3A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C82B507-C662-848B-4C9A-BCED978C34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01D19DD-B16E-9B4F-7FE4-C4D723C7D7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24E3B5-2803-2F40-5A5F-B606231DDC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A9F0127-305C-971E-097F-54C381C523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89A8ABD-98F4-5416-66A6-90E027E62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5194D45-88D6-9B92-1886-E984273A7F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17E1880-A123-FBAD-0A96-633994D7C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9390" y="870978"/>
            <a:ext cx="10158984" cy="814353"/>
          </a:xfrm>
        </p:spPr>
        <p:txBody>
          <a:bodyPr anchor="b">
            <a:norm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</a:rPr>
              <a:t>The community</a:t>
            </a:r>
            <a:endParaRPr lang="en-GB" sz="4800" dirty="0">
              <a:solidFill>
                <a:schemeClr val="bg1"/>
              </a:solidFill>
            </a:endParaRPr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E81F7F9C-B7F4-DA89-EAE3-D730E1FEC4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769377"/>
              </p:ext>
            </p:extLst>
          </p:nvPr>
        </p:nvGraphicFramePr>
        <p:xfrm>
          <a:off x="838200" y="1561436"/>
          <a:ext cx="10515600" cy="5252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6804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7324005-28FA-2030-4122-D89B3359C5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69D7CE1C-1162-CC46-CA96-8FF62712E8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F7A9309-713A-5BDB-489C-074ADBB026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651279" y="598259"/>
            <a:chExt cx="10889442" cy="5680742"/>
          </a:xfrm>
        </p:grpSpPr>
        <p:sp>
          <p:nvSpPr>
            <p:cNvPr id="11" name="Color">
              <a:extLst>
                <a:ext uri="{FF2B5EF4-FFF2-40B4-BE49-F238E27FC236}">
                  <a16:creationId xmlns:a16="http://schemas.microsoft.com/office/drawing/2014/main" id="{A6AED9C8-4FDB-18CE-E230-FC475B4AC2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6B5D2CF4-0EBF-761B-5087-031BF3BEF0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1D27F7E-152D-37F3-289C-BEBEDB919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516E781-4AA7-4C20-320F-1E3EF75D3F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FD26BD5-EEF9-8B6F-09C9-79C19690BD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CF16D28-C0CE-7F3F-F9F7-D118FB78B9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5F5D1B-2423-90BF-AB29-113E3B5339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70B7BC0-D94C-CD16-90C0-1BA1AC71AE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A32FA3A-7683-0251-913B-94D2786018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4A75153-E011-FCD4-DEEC-FA597C0D0F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33D9ECD-127E-6879-696D-BD603FF53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9390" y="870978"/>
            <a:ext cx="10158984" cy="814353"/>
          </a:xfrm>
        </p:spPr>
        <p:txBody>
          <a:bodyPr anchor="b">
            <a:norm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</a:rPr>
              <a:t>Skills</a:t>
            </a:r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670E9AD-AB88-71F2-2BA5-9DE19DB44158}"/>
              </a:ext>
            </a:extLst>
          </p:cNvPr>
          <p:cNvSpPr/>
          <p:nvPr/>
        </p:nvSpPr>
        <p:spPr>
          <a:xfrm>
            <a:off x="5568046" y="1538604"/>
            <a:ext cx="2440962" cy="2367759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ML</a:t>
            </a:r>
            <a:endParaRPr lang="en-GB" sz="36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CA84E14-841D-0AB0-F5C1-E65192114A95}"/>
              </a:ext>
            </a:extLst>
          </p:cNvPr>
          <p:cNvSpPr/>
          <p:nvPr/>
        </p:nvSpPr>
        <p:spPr>
          <a:xfrm>
            <a:off x="8520765" y="269644"/>
            <a:ext cx="3436902" cy="3112729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Coding</a:t>
            </a:r>
            <a:endParaRPr lang="en-GB" sz="36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AC514DA-1C59-1930-5723-C1E3B4587032}"/>
              </a:ext>
            </a:extLst>
          </p:cNvPr>
          <p:cNvSpPr/>
          <p:nvPr/>
        </p:nvSpPr>
        <p:spPr>
          <a:xfrm>
            <a:off x="307269" y="4490564"/>
            <a:ext cx="2165991" cy="2048418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Paper writing</a:t>
            </a:r>
            <a:endParaRPr lang="en-GB" sz="320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81C8381-60AB-74D5-0208-96DEB15F960F}"/>
              </a:ext>
            </a:extLst>
          </p:cNvPr>
          <p:cNvSpPr/>
          <p:nvPr/>
        </p:nvSpPr>
        <p:spPr>
          <a:xfrm>
            <a:off x="2780529" y="5557656"/>
            <a:ext cx="2165991" cy="1178747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Electronics</a:t>
            </a:r>
            <a:endParaRPr lang="en-GB" sz="2000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CD5E9A0-5C9F-1BA8-511B-629B664830B3}"/>
              </a:ext>
            </a:extLst>
          </p:cNvPr>
          <p:cNvSpPr/>
          <p:nvPr/>
        </p:nvSpPr>
        <p:spPr>
          <a:xfrm>
            <a:off x="41113" y="1547758"/>
            <a:ext cx="1575725" cy="142148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Monte Carlo simulations</a:t>
            </a:r>
            <a:endParaRPr lang="en-GB" sz="14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C252F49-826B-EB73-11C8-1FE958A4309C}"/>
              </a:ext>
            </a:extLst>
          </p:cNvPr>
          <p:cNvSpPr/>
          <p:nvPr/>
        </p:nvSpPr>
        <p:spPr>
          <a:xfrm>
            <a:off x="9484571" y="3591096"/>
            <a:ext cx="1509290" cy="1060000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Gas detectors</a:t>
            </a:r>
            <a:endParaRPr lang="en-GB" sz="1600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42C480D-1368-A713-C57F-42C4FFD0BCCE}"/>
              </a:ext>
            </a:extLst>
          </p:cNvPr>
          <p:cNvSpPr/>
          <p:nvPr/>
        </p:nvSpPr>
        <p:spPr>
          <a:xfrm>
            <a:off x="1495273" y="3064388"/>
            <a:ext cx="1509290" cy="1060000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Characterization of silicon sensors</a:t>
            </a:r>
            <a:endParaRPr lang="en-GB" sz="12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410A2B2-34A6-D228-408F-CE646F1C5E62}"/>
              </a:ext>
            </a:extLst>
          </p:cNvPr>
          <p:cNvSpPr/>
          <p:nvPr/>
        </p:nvSpPr>
        <p:spPr>
          <a:xfrm>
            <a:off x="7224477" y="4382110"/>
            <a:ext cx="2532301" cy="2194004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Emotional support</a:t>
            </a:r>
            <a:endParaRPr lang="en-GB" sz="28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EE379AE-A819-A747-31E7-E4666B3F8334}"/>
              </a:ext>
            </a:extLst>
          </p:cNvPr>
          <p:cNvSpPr/>
          <p:nvPr/>
        </p:nvSpPr>
        <p:spPr>
          <a:xfrm>
            <a:off x="2873656" y="2006817"/>
            <a:ext cx="1583373" cy="1178747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PCB design</a:t>
            </a:r>
            <a:endParaRPr lang="en-GB" sz="1600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B5AB6E1-072A-EE7B-2EA1-B5B26A1DB710}"/>
              </a:ext>
            </a:extLst>
          </p:cNvPr>
          <p:cNvSpPr/>
          <p:nvPr/>
        </p:nvSpPr>
        <p:spPr>
          <a:xfrm>
            <a:off x="2321654" y="4085076"/>
            <a:ext cx="1583373" cy="1178747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FEM simulation</a:t>
            </a:r>
            <a:endParaRPr lang="en-GB" sz="160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4CBDF9F-87E7-D57C-33A2-1D02F25B540C}"/>
              </a:ext>
            </a:extLst>
          </p:cNvPr>
          <p:cNvSpPr/>
          <p:nvPr/>
        </p:nvSpPr>
        <p:spPr>
          <a:xfrm>
            <a:off x="4177674" y="3842857"/>
            <a:ext cx="1691208" cy="1462264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Accelerator physics</a:t>
            </a:r>
            <a:endParaRPr lang="en-GB" sz="1600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649248F-7BC3-2B0F-BB62-4680C446F89B}"/>
              </a:ext>
            </a:extLst>
          </p:cNvPr>
          <p:cNvSpPr/>
          <p:nvPr/>
        </p:nvSpPr>
        <p:spPr>
          <a:xfrm>
            <a:off x="5576420" y="5175745"/>
            <a:ext cx="1835689" cy="1622553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Communication and outreach</a:t>
            </a:r>
            <a:endParaRPr lang="en-GB" sz="120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033819E-0D9E-1C8D-CCAC-60236A3DE930}"/>
              </a:ext>
            </a:extLst>
          </p:cNvPr>
          <p:cNvSpPr/>
          <p:nvPr/>
        </p:nvSpPr>
        <p:spPr>
          <a:xfrm>
            <a:off x="1734173" y="1654366"/>
            <a:ext cx="1123573" cy="1113267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Medical physics</a:t>
            </a:r>
            <a:endParaRPr lang="en-GB" sz="120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E8DD87F7-48C6-95C8-F6B0-CDF885ADDE42}"/>
              </a:ext>
            </a:extLst>
          </p:cNvPr>
          <p:cNvSpPr/>
          <p:nvPr/>
        </p:nvSpPr>
        <p:spPr>
          <a:xfrm>
            <a:off x="267188" y="3095713"/>
            <a:ext cx="1123573" cy="1113267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Optics</a:t>
            </a:r>
            <a:endParaRPr lang="en-GB" sz="120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57907B7-6BC8-1E3B-45F6-1DA023CBF3ED}"/>
              </a:ext>
            </a:extLst>
          </p:cNvPr>
          <p:cNvSpPr/>
          <p:nvPr/>
        </p:nvSpPr>
        <p:spPr>
          <a:xfrm>
            <a:off x="9805316" y="4888969"/>
            <a:ext cx="1835689" cy="1622553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Beam physics</a:t>
            </a:r>
            <a:endParaRPr lang="en-GB" sz="2400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7C73672-6414-ED7B-8D0F-0412EF451473}"/>
              </a:ext>
            </a:extLst>
          </p:cNvPr>
          <p:cNvSpPr/>
          <p:nvPr/>
        </p:nvSpPr>
        <p:spPr>
          <a:xfrm>
            <a:off x="4511379" y="1570563"/>
            <a:ext cx="920172" cy="897715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RF</a:t>
            </a:r>
            <a:endParaRPr lang="en-GB" sz="1600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35A96B2-85B9-0B8C-F58F-347A4FBDE310}"/>
              </a:ext>
            </a:extLst>
          </p:cNvPr>
          <p:cNvSpPr/>
          <p:nvPr/>
        </p:nvSpPr>
        <p:spPr>
          <a:xfrm>
            <a:off x="135118" y="56335"/>
            <a:ext cx="1691208" cy="1462264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Thesis writing</a:t>
            </a:r>
            <a:endParaRPr lang="en-GB" sz="1600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7915FF8-4A9D-4A93-CA28-E4BA3437F8E7}"/>
              </a:ext>
            </a:extLst>
          </p:cNvPr>
          <p:cNvSpPr/>
          <p:nvPr/>
        </p:nvSpPr>
        <p:spPr>
          <a:xfrm>
            <a:off x="1885766" y="272090"/>
            <a:ext cx="2039923" cy="1462264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Presentations</a:t>
            </a:r>
            <a:endParaRPr lang="en-GB" sz="1600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E14B1CA-B2AC-D66B-96BD-FE4442B46483}"/>
              </a:ext>
            </a:extLst>
          </p:cNvPr>
          <p:cNvSpPr/>
          <p:nvPr/>
        </p:nvSpPr>
        <p:spPr>
          <a:xfrm>
            <a:off x="4371882" y="2546015"/>
            <a:ext cx="1149567" cy="1099396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Theory</a:t>
            </a:r>
            <a:endParaRPr lang="en-GB" sz="1600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F9F33A3-88E7-87C7-D44C-77509392CDB9}"/>
              </a:ext>
            </a:extLst>
          </p:cNvPr>
          <p:cNvSpPr/>
          <p:nvPr/>
        </p:nvSpPr>
        <p:spPr>
          <a:xfrm>
            <a:off x="7957454" y="3133654"/>
            <a:ext cx="1123573" cy="1113267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Robotics</a:t>
            </a:r>
            <a:endParaRPr lang="en-GB" sz="12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8461925-777A-8E82-E478-2DA2C31D9A51}"/>
              </a:ext>
            </a:extLst>
          </p:cNvPr>
          <p:cNvSpPr/>
          <p:nvPr/>
        </p:nvSpPr>
        <p:spPr>
          <a:xfrm>
            <a:off x="6171341" y="4002776"/>
            <a:ext cx="1123573" cy="1113267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Nuclear physics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74271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3CB03D6-6FE1-67C0-04B8-BB65834849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C5B4A667-BDCF-1516-C412-9E4C10C580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9FECF0D-10C3-940A-6BD1-F7C41C38B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651279" y="598259"/>
            <a:chExt cx="10889442" cy="5680742"/>
          </a:xfrm>
        </p:grpSpPr>
        <p:sp>
          <p:nvSpPr>
            <p:cNvPr id="11" name="Color">
              <a:extLst>
                <a:ext uri="{FF2B5EF4-FFF2-40B4-BE49-F238E27FC236}">
                  <a16:creationId xmlns:a16="http://schemas.microsoft.com/office/drawing/2014/main" id="{361E7AE7-6889-1D33-27D7-62DAF538AB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495F3C47-3BBF-3F29-5C1D-F2153278EC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AA3B8D4-526D-A562-CAB8-C586ADF773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2B7B9CD-9CA7-43D5-F1E4-F4FD200FB9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4004A5C-13A3-5BF6-02B4-A8A78B9DB0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C69749D-9B00-2044-18AD-101BFD7887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A259458-4A5D-9218-54B7-95EFD02320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203667B-BFB4-2CEC-AD52-CAD20DDA31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B1D6E7B-FC2B-CBD2-B201-2BDE2CF57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E7C2C9F-8507-8BE4-D711-5E2A899BB2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B5FA6015-4AEA-FD2A-1563-07F7F569F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955604-32B5-45BE-5EB7-ABD744AB6132}"/>
              </a:ext>
            </a:extLst>
          </p:cNvPr>
          <p:cNvSpPr txBox="1"/>
          <p:nvPr/>
        </p:nvSpPr>
        <p:spPr>
          <a:xfrm>
            <a:off x="547875" y="2143875"/>
            <a:ext cx="10805925" cy="4387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</a:rPr>
              <a:t>“</a:t>
            </a:r>
            <a:r>
              <a:rPr lang="en-GB" sz="2400" i="1" dirty="0">
                <a:solidFill>
                  <a:schemeClr val="bg1"/>
                </a:solidFill>
              </a:rPr>
              <a:t>I think this is a great idea and cannot wait for it to become a reality!”</a:t>
            </a:r>
          </a:p>
          <a:p>
            <a:pPr algn="ctr">
              <a:lnSpc>
                <a:spcPct val="150000"/>
              </a:lnSpc>
            </a:pPr>
            <a:endParaRPr lang="en-GB" sz="2400" i="1" dirty="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endParaRPr lang="en-GB" sz="2400" i="1" dirty="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GB" sz="2400" i="1" dirty="0">
                <a:solidFill>
                  <a:schemeClr val="bg1"/>
                </a:solidFill>
              </a:rPr>
              <a:t>“I am excited to see this initiative! I would love to become a volunteer. Let's start with a social event (let's make it periodic). When we get to know each other we could learn how we can exchange. Then let's launch topic-oriented </a:t>
            </a:r>
            <a:r>
              <a:rPr lang="en-GB" sz="2400" i="1" dirty="0" err="1">
                <a:solidFill>
                  <a:schemeClr val="bg1"/>
                </a:solidFill>
              </a:rPr>
              <a:t>exchnage</a:t>
            </a:r>
            <a:r>
              <a:rPr lang="en-GB" sz="2400" i="1" dirty="0">
                <a:solidFill>
                  <a:schemeClr val="bg1"/>
                </a:solidFill>
              </a:rPr>
              <a:t> discussions.”</a:t>
            </a:r>
            <a:endParaRPr lang="en-US" sz="24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679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BD464B7-414D-9490-A98A-756C8C412A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F0D7D671-CE64-C5F2-E9D6-FC5AA6984C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46C0423-07AF-B0E6-702A-0448BFE732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651279" y="598259"/>
            <a:chExt cx="10889442" cy="5680742"/>
          </a:xfrm>
        </p:grpSpPr>
        <p:sp>
          <p:nvSpPr>
            <p:cNvPr id="11" name="Color">
              <a:extLst>
                <a:ext uri="{FF2B5EF4-FFF2-40B4-BE49-F238E27FC236}">
                  <a16:creationId xmlns:a16="http://schemas.microsoft.com/office/drawing/2014/main" id="{524EAEEF-98D2-380E-EBDF-4330E65C3E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5C3FAB6B-7501-964D-B0E8-3482F27C58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C47D509-93BC-6E6E-E480-6408B7258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EA05A96-D48B-C599-DA82-5C5581A375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BCB45A0-135C-5E4D-545B-20ACA64A7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C1BBC1F-B3B4-C88C-1617-2CAB76DF0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36CCD11-DE59-9445-B8A3-023EEB12A1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74171E0-EEA2-0541-95F0-E19C01C481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436FECA-74FB-2252-993E-94B5E9CA3C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95B6A7-AB7A-4ACF-A1C8-DFD06D8608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E424814-109F-81D9-913A-072B18355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9390" y="215187"/>
            <a:ext cx="10158984" cy="980141"/>
          </a:xfrm>
        </p:spPr>
        <p:txBody>
          <a:bodyPr anchor="b">
            <a:normAutofit/>
          </a:bodyPr>
          <a:lstStyle/>
          <a:p>
            <a:pPr algn="ctr"/>
            <a:r>
              <a:rPr lang="en-US" sz="4800" dirty="0" err="1">
                <a:solidFill>
                  <a:schemeClr val="bg1"/>
                </a:solidFill>
              </a:rPr>
              <a:t>hoW</a:t>
            </a:r>
            <a:r>
              <a:rPr lang="en-US" sz="4800" dirty="0">
                <a:solidFill>
                  <a:schemeClr val="bg1"/>
                </a:solidFill>
              </a:rPr>
              <a:t>?</a:t>
            </a:r>
            <a:endParaRPr lang="en-GB" sz="4800" dirty="0">
              <a:solidFill>
                <a:schemeClr val="bg1"/>
              </a:solidFill>
            </a:endParaRPr>
          </a:p>
        </p:txBody>
      </p:sp>
      <p:pic>
        <p:nvPicPr>
          <p:cNvPr id="1028" name="Picture 4" descr="Ditto PNG Transparent Images">
            <a:extLst>
              <a:ext uri="{FF2B5EF4-FFF2-40B4-BE49-F238E27FC236}">
                <a16:creationId xmlns:a16="http://schemas.microsoft.com/office/drawing/2014/main" id="{CD649284-3378-0DA1-6D0F-3241C3EA14D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147" y="3191284"/>
            <a:ext cx="3820454" cy="3096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198770C-41F4-3EB0-1EDE-4B8CC4EAD1FD}"/>
              </a:ext>
            </a:extLst>
          </p:cNvPr>
          <p:cNvSpPr txBox="1"/>
          <p:nvPr/>
        </p:nvSpPr>
        <p:spPr>
          <a:xfrm>
            <a:off x="640661" y="889375"/>
            <a:ext cx="10805925" cy="6133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1:1 tandems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Just match people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Skill exchange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Small discussion groups focused around methods/challenges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In-between talks: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What is a beam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How does a robot actually work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Why do we use what we use for detection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Work sprint or focus group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93405829305893405 more things</a:t>
            </a:r>
          </a:p>
          <a:p>
            <a:pPr>
              <a:lnSpc>
                <a:spcPct val="150000"/>
              </a:lnSpc>
            </a:pP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689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336CFC9-675D-9B3C-0476-2AF9674355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B3F8ED17-99C4-B965-ADE2-5DC5DAF6BE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01323E4-97E0-11D0-04B3-1094E6B84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651279" y="598259"/>
            <a:chExt cx="10889442" cy="5680742"/>
          </a:xfrm>
        </p:grpSpPr>
        <p:sp>
          <p:nvSpPr>
            <p:cNvPr id="11" name="Color">
              <a:extLst>
                <a:ext uri="{FF2B5EF4-FFF2-40B4-BE49-F238E27FC236}">
                  <a16:creationId xmlns:a16="http://schemas.microsoft.com/office/drawing/2014/main" id="{E72D5FCA-9BE6-4892-6CD5-D44ABB9CBA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04563C1E-8584-E14B-BC68-59582FB37D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C01DA68-40EA-895D-F7C9-52994E7C38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E17743D-7FCE-70AA-4903-0181183FF7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4BB7022-E2D3-2825-1BC8-3AB426A351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8DD69A5-F08A-7A0D-32D2-3121C6B6CA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6988D3-93E5-69F3-21EE-141F627B19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962ADD7-3FE5-F267-619B-43BF18DC0F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605C680-975E-13A5-A62D-33958221C8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5AAAEBF-0043-AF00-BB76-F22DDFC598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96505611-A3D4-B7BD-ECD3-C25CA893F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Engagement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AAE847B-1A26-1DB1-E516-DA3D16E2C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708" y="2055813"/>
            <a:ext cx="11120438" cy="3264718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This is not an official CERN project, it is something we build together </a:t>
            </a:r>
          </a:p>
          <a:p>
            <a:r>
              <a:rPr lang="en-US" dirty="0">
                <a:solidFill>
                  <a:schemeClr val="bg1"/>
                </a:solidFill>
              </a:rPr>
              <a:t>Very good because we can tailor to our own needs </a:t>
            </a:r>
          </a:p>
          <a:p>
            <a:r>
              <a:rPr lang="en-US" dirty="0">
                <a:solidFill>
                  <a:schemeClr val="bg1"/>
                </a:solidFill>
              </a:rPr>
              <a:t>But ideas only become real if someone is willing to commit to trying them out </a:t>
            </a:r>
          </a:p>
          <a:p>
            <a:r>
              <a:rPr lang="en-US" dirty="0">
                <a:solidFill>
                  <a:schemeClr val="bg1"/>
                </a:solidFill>
              </a:rPr>
              <a:t>If you suggest something and people like it – you are the driver! But you have support from </a:t>
            </a:r>
            <a:r>
              <a:rPr lang="en-US" dirty="0" err="1">
                <a:solidFill>
                  <a:schemeClr val="bg1"/>
                </a:solidFill>
              </a:rPr>
              <a:t>IdeaSquare</a:t>
            </a:r>
            <a:r>
              <a:rPr lang="en-US" dirty="0">
                <a:solidFill>
                  <a:schemeClr val="bg1"/>
                </a:solidFill>
              </a:rPr>
              <a:t> for space and </a:t>
            </a:r>
            <a:r>
              <a:rPr lang="en-US" dirty="0" err="1">
                <a:solidFill>
                  <a:schemeClr val="bg1"/>
                </a:solidFill>
              </a:rPr>
              <a:t>organisation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364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2729</TotalTime>
  <Words>1316</Words>
  <Application>Microsoft Office PowerPoint</Application>
  <PresentationFormat>Widescreen</PresentationFormat>
  <Paragraphs>265</Paragraphs>
  <Slides>22</Slides>
  <Notes>9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Aptos</vt:lpstr>
      <vt:lpstr>Aptos Display</vt:lpstr>
      <vt:lpstr>Arial</vt:lpstr>
      <vt:lpstr>Calibri</vt:lpstr>
      <vt:lpstr>Calibri Light</vt:lpstr>
      <vt:lpstr>Times New Roman</vt:lpstr>
      <vt:lpstr>Wingdings</vt:lpstr>
      <vt:lpstr>Office Theme</vt:lpstr>
      <vt:lpstr>PhD tandem program @CERN</vt:lpstr>
      <vt:lpstr>Big questions first: WHAT IS THIS? </vt:lpstr>
      <vt:lpstr>WHY? </vt:lpstr>
      <vt:lpstr>The community</vt:lpstr>
      <vt:lpstr>The community</vt:lpstr>
      <vt:lpstr>Skills</vt:lpstr>
      <vt:lpstr>PowerPoint Presentation</vt:lpstr>
      <vt:lpstr>hoW?</vt:lpstr>
      <vt:lpstr>Engagement</vt:lpstr>
      <vt:lpstr>Today’s agenda</vt:lpstr>
      <vt:lpstr>Outcome of today</vt:lpstr>
      <vt:lpstr>CAMILA PEDANO-MEDINA</vt:lpstr>
      <vt:lpstr>Matej Repik</vt:lpstr>
      <vt:lpstr>Benedict Kamoni Njoki</vt:lpstr>
      <vt:lpstr>Elias Sandner</vt:lpstr>
      <vt:lpstr>Asar AH JARADAT</vt:lpstr>
      <vt:lpstr>Francesca Schettino</vt:lpstr>
      <vt:lpstr>Hendrik Buker</vt:lpstr>
      <vt:lpstr>Dávid Lucsányi</vt:lpstr>
      <vt:lpstr>Harald Minde Hansen</vt:lpstr>
      <vt:lpstr>Mikkel Møller Mødekjær</vt:lpstr>
      <vt:lpstr>Krzysztof Kawa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Camila Rocio Pedano Medina</dc:creator>
  <cp:lastModifiedBy>Camila Rocio Pedano Medina</cp:lastModifiedBy>
  <cp:revision>81</cp:revision>
  <dcterms:created xsi:type="dcterms:W3CDTF">2025-09-08T17:33:46Z</dcterms:created>
  <dcterms:modified xsi:type="dcterms:W3CDTF">2025-09-10T15:03:21Z</dcterms:modified>
</cp:coreProperties>
</file>